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7" r:id="rId1"/>
    <p:sldMasterId id="2147484056" r:id="rId2"/>
    <p:sldMasterId id="2147483856" r:id="rId3"/>
  </p:sldMasterIdLst>
  <p:notesMasterIdLst>
    <p:notesMasterId r:id="rId76"/>
  </p:notesMasterIdLst>
  <p:sldIdLst>
    <p:sldId id="3348" r:id="rId4"/>
    <p:sldId id="472" r:id="rId5"/>
    <p:sldId id="3415" r:id="rId6"/>
    <p:sldId id="295" r:id="rId7"/>
    <p:sldId id="262" r:id="rId8"/>
    <p:sldId id="266" r:id="rId9"/>
    <p:sldId id="3420" r:id="rId10"/>
    <p:sldId id="3421" r:id="rId11"/>
    <p:sldId id="328" r:id="rId12"/>
    <p:sldId id="363" r:id="rId13"/>
    <p:sldId id="3416" r:id="rId14"/>
    <p:sldId id="3412" r:id="rId15"/>
    <p:sldId id="258" r:id="rId16"/>
    <p:sldId id="271" r:id="rId17"/>
    <p:sldId id="474" r:id="rId18"/>
    <p:sldId id="3349" r:id="rId19"/>
    <p:sldId id="3364" r:id="rId20"/>
    <p:sldId id="3402" r:id="rId21"/>
    <p:sldId id="3430" r:id="rId22"/>
    <p:sldId id="3429" r:id="rId23"/>
    <p:sldId id="3428" r:id="rId24"/>
    <p:sldId id="3427" r:id="rId25"/>
    <p:sldId id="3426" r:id="rId26"/>
    <p:sldId id="3425" r:id="rId27"/>
    <p:sldId id="3424" r:id="rId28"/>
    <p:sldId id="3423" r:id="rId29"/>
    <p:sldId id="3422" r:id="rId30"/>
    <p:sldId id="3365" r:id="rId31"/>
    <p:sldId id="3347" r:id="rId32"/>
    <p:sldId id="341" r:id="rId33"/>
    <p:sldId id="3351" r:id="rId34"/>
    <p:sldId id="296" r:id="rId35"/>
    <p:sldId id="307" r:id="rId36"/>
    <p:sldId id="467" r:id="rId37"/>
    <p:sldId id="471" r:id="rId38"/>
    <p:sldId id="3417" r:id="rId39"/>
    <p:sldId id="269" r:id="rId40"/>
    <p:sldId id="469" r:id="rId41"/>
    <p:sldId id="264" r:id="rId42"/>
    <p:sldId id="282" r:id="rId43"/>
    <p:sldId id="3355" r:id="rId44"/>
    <p:sldId id="3356" r:id="rId45"/>
    <p:sldId id="3357" r:id="rId46"/>
    <p:sldId id="274" r:id="rId47"/>
    <p:sldId id="3438" r:id="rId48"/>
    <p:sldId id="3437" r:id="rId49"/>
    <p:sldId id="3436" r:id="rId50"/>
    <p:sldId id="3435" r:id="rId51"/>
    <p:sldId id="3434" r:id="rId52"/>
    <p:sldId id="3433" r:id="rId53"/>
    <p:sldId id="3432" r:id="rId54"/>
    <p:sldId id="3431" r:id="rId55"/>
    <p:sldId id="263" r:id="rId56"/>
    <p:sldId id="267" r:id="rId57"/>
    <p:sldId id="268" r:id="rId58"/>
    <p:sldId id="273" r:id="rId59"/>
    <p:sldId id="3372" r:id="rId60"/>
    <p:sldId id="285" r:id="rId61"/>
    <p:sldId id="3411" r:id="rId62"/>
    <p:sldId id="3410" r:id="rId63"/>
    <p:sldId id="3408" r:id="rId64"/>
    <p:sldId id="3404" r:id="rId65"/>
    <p:sldId id="3405" r:id="rId66"/>
    <p:sldId id="3413" r:id="rId67"/>
    <p:sldId id="3439" r:id="rId68"/>
    <p:sldId id="287" r:id="rId69"/>
    <p:sldId id="337" r:id="rId70"/>
    <p:sldId id="451" r:id="rId71"/>
    <p:sldId id="450" r:id="rId72"/>
    <p:sldId id="383" r:id="rId73"/>
    <p:sldId id="3419" r:id="rId74"/>
    <p:sldId id="341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F899B-B0B0-4270-9121-5111990A9809}" v="23" dt="2023-03-27T17:07:39.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56" autoAdjust="0"/>
    <p:restoredTop sz="75326" autoAdjust="0"/>
  </p:normalViewPr>
  <p:slideViewPr>
    <p:cSldViewPr snapToGrid="0">
      <p:cViewPr varScale="1">
        <p:scale>
          <a:sx n="54" d="100"/>
          <a:sy n="54" d="100"/>
        </p:scale>
        <p:origin x="12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_rels/data1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image" Target="../media/image125.jpg"/></Relationships>
</file>

<file path=ppt/diagrams/_rels/data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image" Target="../media/image100.wdp"/><Relationship Id="rId5" Type="http://schemas.openxmlformats.org/officeDocument/2006/relationships/image" Target="../media/image104.png"/><Relationship Id="rId4" Type="http://schemas.openxmlformats.org/officeDocument/2006/relationships/image" Target="../media/image103.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image" Target="../media/image125.jpg"/></Relationships>
</file>

<file path=ppt/diagrams/_rels/drawing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image" Target="../media/image100.wdp"/><Relationship Id="rId5" Type="http://schemas.openxmlformats.org/officeDocument/2006/relationships/image" Target="../media/image104.png"/><Relationship Id="rId4" Type="http://schemas.openxmlformats.org/officeDocument/2006/relationships/image" Target="../media/image10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D8128-C808-4F22-9830-51314F630F33}" type="doc">
      <dgm:prSet loTypeId="urn:microsoft.com/office/officeart/2005/8/layout/rings+Icon" loCatId="officeonline" qsTypeId="urn:microsoft.com/office/officeart/2005/8/quickstyle/simple3" qsCatId="simple" csTypeId="urn:microsoft.com/office/officeart/2005/8/colors/colorful1" csCatId="colorful" phldr="1"/>
      <dgm:spPr/>
    </dgm:pt>
    <dgm:pt modelId="{378888D1-94F4-46A1-B13C-36CFEA4ECD38}">
      <dgm:prSet phldrT="[Text]"/>
      <dgm:spPr/>
      <dgm:t>
        <a:bodyPr/>
        <a:lstStyle/>
        <a:p>
          <a:r>
            <a:rPr lang="en-US" dirty="0"/>
            <a:t>Skills important for </a:t>
          </a:r>
          <a:r>
            <a:rPr lang="en-US" u="sng" dirty="0"/>
            <a:t>economic efficiency</a:t>
          </a:r>
        </a:p>
      </dgm:t>
    </dgm:pt>
    <dgm:pt modelId="{22907B68-BDF2-45C5-8197-E72D9A7AD7FC}" type="parTrans" cxnId="{41BDEA7A-1B4D-4778-A10A-B3CE84B1EF80}">
      <dgm:prSet/>
      <dgm:spPr/>
      <dgm:t>
        <a:bodyPr/>
        <a:lstStyle/>
        <a:p>
          <a:endParaRPr lang="en-US"/>
        </a:p>
      </dgm:t>
    </dgm:pt>
    <dgm:pt modelId="{F65BB8D4-2BE4-4514-9D04-C68CC40DC788}" type="sibTrans" cxnId="{41BDEA7A-1B4D-4778-A10A-B3CE84B1EF80}">
      <dgm:prSet/>
      <dgm:spPr/>
      <dgm:t>
        <a:bodyPr/>
        <a:lstStyle/>
        <a:p>
          <a:endParaRPr lang="en-US"/>
        </a:p>
      </dgm:t>
    </dgm:pt>
    <dgm:pt modelId="{B4C5E0CA-4C6D-4433-947E-8A51F551A40E}">
      <dgm:prSet phldrT="[Text]"/>
      <dgm:spPr/>
      <dgm:t>
        <a:bodyPr/>
        <a:lstStyle/>
        <a:p>
          <a:r>
            <a:rPr lang="en-US"/>
            <a:t>Skills important for </a:t>
          </a:r>
          <a:r>
            <a:rPr lang="en-US" u="sng"/>
            <a:t>socially inclusive outcomes</a:t>
          </a:r>
        </a:p>
      </dgm:t>
    </dgm:pt>
    <dgm:pt modelId="{5BC8642C-9550-4BA7-8E90-0550E4B11095}" type="parTrans" cxnId="{F14C2230-0AC5-4DE0-98BA-8197A679D9FE}">
      <dgm:prSet/>
      <dgm:spPr/>
      <dgm:t>
        <a:bodyPr/>
        <a:lstStyle/>
        <a:p>
          <a:endParaRPr lang="en-US"/>
        </a:p>
      </dgm:t>
    </dgm:pt>
    <dgm:pt modelId="{F349E125-69B2-472A-9D6D-D38F86F6236D}" type="sibTrans" cxnId="{F14C2230-0AC5-4DE0-98BA-8197A679D9FE}">
      <dgm:prSet/>
      <dgm:spPr/>
      <dgm:t>
        <a:bodyPr/>
        <a:lstStyle/>
        <a:p>
          <a:endParaRPr lang="en-US"/>
        </a:p>
      </dgm:t>
    </dgm:pt>
    <dgm:pt modelId="{3B14669A-F4B2-4B2B-93F0-1DB9D49C7A19}">
      <dgm:prSet phldrT="[Text]"/>
      <dgm:spPr/>
      <dgm:t>
        <a:bodyPr/>
        <a:lstStyle/>
        <a:p>
          <a:r>
            <a:rPr lang="en-US"/>
            <a:t>Skills also important for </a:t>
          </a:r>
          <a:r>
            <a:rPr lang="en-US" u="sng"/>
            <a:t>smooth transition</a:t>
          </a:r>
        </a:p>
      </dgm:t>
    </dgm:pt>
    <dgm:pt modelId="{4AB00646-EDF2-4B06-85F6-9E663801A9DF}" type="parTrans" cxnId="{82D82914-B258-40E0-AF27-56A05C08319B}">
      <dgm:prSet/>
      <dgm:spPr/>
      <dgm:t>
        <a:bodyPr/>
        <a:lstStyle/>
        <a:p>
          <a:endParaRPr lang="en-US"/>
        </a:p>
      </dgm:t>
    </dgm:pt>
    <dgm:pt modelId="{C4379D8A-2EE4-4CDC-B641-A50C90C41B75}" type="sibTrans" cxnId="{82D82914-B258-40E0-AF27-56A05C08319B}">
      <dgm:prSet/>
      <dgm:spPr/>
      <dgm:t>
        <a:bodyPr/>
        <a:lstStyle/>
        <a:p>
          <a:endParaRPr lang="en-US"/>
        </a:p>
      </dgm:t>
    </dgm:pt>
    <dgm:pt modelId="{EB8DCF4A-EA96-4EC0-852D-CC89CD523E66}" type="pres">
      <dgm:prSet presAssocID="{F45D8128-C808-4F22-9830-51314F630F33}" presName="Name0" presStyleCnt="0">
        <dgm:presLayoutVars>
          <dgm:chMax val="7"/>
          <dgm:dir/>
          <dgm:resizeHandles val="exact"/>
        </dgm:presLayoutVars>
      </dgm:prSet>
      <dgm:spPr/>
    </dgm:pt>
    <dgm:pt modelId="{9CEEBF9C-B572-453F-801A-1C29BA90F458}" type="pres">
      <dgm:prSet presAssocID="{F45D8128-C808-4F22-9830-51314F630F33}" presName="ellipse1" presStyleLbl="vennNode1" presStyleIdx="0" presStyleCnt="3" custLinFactNeighborX="44169" custLinFactNeighborY="18335">
        <dgm:presLayoutVars>
          <dgm:bulletEnabled val="1"/>
        </dgm:presLayoutVars>
      </dgm:prSet>
      <dgm:spPr/>
    </dgm:pt>
    <dgm:pt modelId="{4C8650A8-87D8-44DF-94D5-6A5E2B9D15A3}" type="pres">
      <dgm:prSet presAssocID="{F45D8128-C808-4F22-9830-51314F630F33}" presName="ellipse2" presStyleLbl="vennNode1" presStyleIdx="1" presStyleCnt="3" custLinFactNeighborX="34707" custLinFactNeighborY="9110">
        <dgm:presLayoutVars>
          <dgm:bulletEnabled val="1"/>
        </dgm:presLayoutVars>
      </dgm:prSet>
      <dgm:spPr/>
    </dgm:pt>
    <dgm:pt modelId="{F20C4177-DA77-4996-8B89-9F058ED484E5}" type="pres">
      <dgm:prSet presAssocID="{F45D8128-C808-4F22-9830-51314F630F33}" presName="ellipse3" presStyleLbl="vennNode1" presStyleIdx="2" presStyleCnt="3" custLinFactNeighborX="39775" custLinFactNeighborY="18335">
        <dgm:presLayoutVars>
          <dgm:bulletEnabled val="1"/>
        </dgm:presLayoutVars>
      </dgm:prSet>
      <dgm:spPr/>
    </dgm:pt>
  </dgm:ptLst>
  <dgm:cxnLst>
    <dgm:cxn modelId="{82D82914-B258-40E0-AF27-56A05C08319B}" srcId="{F45D8128-C808-4F22-9830-51314F630F33}" destId="{3B14669A-F4B2-4B2B-93F0-1DB9D49C7A19}" srcOrd="2" destOrd="0" parTransId="{4AB00646-EDF2-4B06-85F6-9E663801A9DF}" sibTransId="{C4379D8A-2EE4-4CDC-B641-A50C90C41B75}"/>
    <dgm:cxn modelId="{F14C2230-0AC5-4DE0-98BA-8197A679D9FE}" srcId="{F45D8128-C808-4F22-9830-51314F630F33}" destId="{B4C5E0CA-4C6D-4433-947E-8A51F551A40E}" srcOrd="1" destOrd="0" parTransId="{5BC8642C-9550-4BA7-8E90-0550E4B11095}" sibTransId="{F349E125-69B2-472A-9D6D-D38F86F6236D}"/>
    <dgm:cxn modelId="{2EE41A40-BD32-4B4D-A134-84A09BCF593D}" type="presOf" srcId="{3B14669A-F4B2-4B2B-93F0-1DB9D49C7A19}" destId="{F20C4177-DA77-4996-8B89-9F058ED484E5}" srcOrd="0" destOrd="0" presId="urn:microsoft.com/office/officeart/2005/8/layout/rings+Icon"/>
    <dgm:cxn modelId="{F6993D52-A767-4ABB-9900-3AB2FA384163}" type="presOf" srcId="{F45D8128-C808-4F22-9830-51314F630F33}" destId="{EB8DCF4A-EA96-4EC0-852D-CC89CD523E66}" srcOrd="0" destOrd="0" presId="urn:microsoft.com/office/officeart/2005/8/layout/rings+Icon"/>
    <dgm:cxn modelId="{19336758-7C8B-486C-AAC4-7BAEB3D5A06F}" type="presOf" srcId="{378888D1-94F4-46A1-B13C-36CFEA4ECD38}" destId="{9CEEBF9C-B572-453F-801A-1C29BA90F458}" srcOrd="0" destOrd="0" presId="urn:microsoft.com/office/officeart/2005/8/layout/rings+Icon"/>
    <dgm:cxn modelId="{41BDEA7A-1B4D-4778-A10A-B3CE84B1EF80}" srcId="{F45D8128-C808-4F22-9830-51314F630F33}" destId="{378888D1-94F4-46A1-B13C-36CFEA4ECD38}" srcOrd="0" destOrd="0" parTransId="{22907B68-BDF2-45C5-8197-E72D9A7AD7FC}" sibTransId="{F65BB8D4-2BE4-4514-9D04-C68CC40DC788}"/>
    <dgm:cxn modelId="{D0A80397-621E-414E-9DD7-3EC2B05BB2A0}" type="presOf" srcId="{B4C5E0CA-4C6D-4433-947E-8A51F551A40E}" destId="{4C8650A8-87D8-44DF-94D5-6A5E2B9D15A3}" srcOrd="0" destOrd="0" presId="urn:microsoft.com/office/officeart/2005/8/layout/rings+Icon"/>
    <dgm:cxn modelId="{139D9EF0-72EC-46EC-A6B8-F3A1042334B6}" type="presParOf" srcId="{EB8DCF4A-EA96-4EC0-852D-CC89CD523E66}" destId="{9CEEBF9C-B572-453F-801A-1C29BA90F458}" srcOrd="0" destOrd="0" presId="urn:microsoft.com/office/officeart/2005/8/layout/rings+Icon"/>
    <dgm:cxn modelId="{985BF95F-AC4C-4C7A-87FA-C9850B02C9B1}" type="presParOf" srcId="{EB8DCF4A-EA96-4EC0-852D-CC89CD523E66}" destId="{4C8650A8-87D8-44DF-94D5-6A5E2B9D15A3}" srcOrd="1" destOrd="0" presId="urn:microsoft.com/office/officeart/2005/8/layout/rings+Icon"/>
    <dgm:cxn modelId="{753374CB-D819-4394-988A-5290A9A7F954}" type="presParOf" srcId="{EB8DCF4A-EA96-4EC0-852D-CC89CD523E66}" destId="{F20C4177-DA77-4996-8B89-9F058ED484E5}"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BBA324-BB79-4AA7-BF8C-298D6CF90301}" type="doc">
      <dgm:prSet loTypeId="urn:microsoft.com/office/officeart/2005/8/layout/radial5" loCatId="cycle" qsTypeId="urn:microsoft.com/office/officeart/2005/8/quickstyle/simple2" qsCatId="simple" csTypeId="urn:microsoft.com/office/officeart/2005/8/colors/accent6_1" csCatId="accent6" phldr="1"/>
      <dgm:spPr/>
      <dgm:t>
        <a:bodyPr/>
        <a:lstStyle/>
        <a:p>
          <a:endParaRPr lang="en-GB"/>
        </a:p>
      </dgm:t>
    </dgm:pt>
    <dgm:pt modelId="{2229F4E7-CF95-44AB-9587-B5D41A83B361}">
      <dgm:prSet phldrT="[Text]" custT="1"/>
      <dgm:spPr/>
      <dgm:t>
        <a:bodyPr/>
        <a:lstStyle/>
        <a:p>
          <a:r>
            <a:rPr lang="fr-CH" sz="1600"/>
            <a:t>Key stakeholders</a:t>
          </a:r>
          <a:endParaRPr lang="en-GB" sz="1600"/>
        </a:p>
      </dgm:t>
    </dgm:pt>
    <dgm:pt modelId="{8D06EFE2-A70A-477B-85A8-0DA444B6ED2D}" type="parTrans" cxnId="{3056F57A-66D4-4B90-90BD-87516856AF84}">
      <dgm:prSet/>
      <dgm:spPr/>
      <dgm:t>
        <a:bodyPr/>
        <a:lstStyle/>
        <a:p>
          <a:endParaRPr lang="en-GB" sz="1600">
            <a:solidFill>
              <a:schemeClr val="bg1"/>
            </a:solidFill>
          </a:endParaRPr>
        </a:p>
      </dgm:t>
    </dgm:pt>
    <dgm:pt modelId="{36023AE3-3FE2-4F17-99C8-88626D4CFBE4}" type="sibTrans" cxnId="{3056F57A-66D4-4B90-90BD-87516856AF84}">
      <dgm:prSet/>
      <dgm:spPr/>
      <dgm:t>
        <a:bodyPr/>
        <a:lstStyle/>
        <a:p>
          <a:endParaRPr lang="en-GB" sz="1600">
            <a:solidFill>
              <a:schemeClr val="bg1"/>
            </a:solidFill>
          </a:endParaRPr>
        </a:p>
      </dgm:t>
    </dgm:pt>
    <dgm:pt modelId="{FEB1B9E6-C3A9-4DB5-94F4-0D810E85000B}">
      <dgm:prSet phldrT="[Text]" custT="1"/>
      <dgm:spPr/>
      <dgm:t>
        <a:bodyPr/>
        <a:lstStyle/>
        <a:p>
          <a:r>
            <a:rPr lang="en-IE" sz="1400"/>
            <a:t>Government (Cross-Ministerial)</a:t>
          </a:r>
          <a:endParaRPr lang="en-GB" sz="1400"/>
        </a:p>
      </dgm:t>
    </dgm:pt>
    <dgm:pt modelId="{B948D54A-78BD-402E-A812-342FB304C6A2}" type="parTrans" cxnId="{82C7C682-8EAE-4AE2-B544-6E424777FA11}">
      <dgm:prSet custT="1"/>
      <dgm:spPr/>
      <dgm:t>
        <a:bodyPr/>
        <a:lstStyle/>
        <a:p>
          <a:endParaRPr lang="en-GB" sz="1600">
            <a:solidFill>
              <a:schemeClr val="bg1"/>
            </a:solidFill>
          </a:endParaRPr>
        </a:p>
      </dgm:t>
    </dgm:pt>
    <dgm:pt modelId="{AC3B2AF6-A26D-4F36-B056-064AA4E4E4FA}" type="sibTrans" cxnId="{82C7C682-8EAE-4AE2-B544-6E424777FA11}">
      <dgm:prSet/>
      <dgm:spPr/>
      <dgm:t>
        <a:bodyPr/>
        <a:lstStyle/>
        <a:p>
          <a:endParaRPr lang="en-GB" sz="1600">
            <a:solidFill>
              <a:schemeClr val="bg1"/>
            </a:solidFill>
          </a:endParaRPr>
        </a:p>
      </dgm:t>
    </dgm:pt>
    <dgm:pt modelId="{D7A88889-B5CA-4FFD-AC17-5DDE55F2EF49}">
      <dgm:prSet phldrT="[Text]" custT="1"/>
      <dgm:spPr/>
      <dgm:t>
        <a:bodyPr/>
        <a:lstStyle/>
        <a:p>
          <a:r>
            <a:rPr lang="en-IE" sz="1600"/>
            <a:t>Employers</a:t>
          </a:r>
          <a:endParaRPr lang="en-GB" sz="1600"/>
        </a:p>
      </dgm:t>
    </dgm:pt>
    <dgm:pt modelId="{ED9EA45A-EE35-403D-869C-38A7A309D0BB}" type="parTrans" cxnId="{61000142-2A32-4C60-9C77-60CA55786ACF}">
      <dgm:prSet custT="1"/>
      <dgm:spPr/>
      <dgm:t>
        <a:bodyPr/>
        <a:lstStyle/>
        <a:p>
          <a:endParaRPr lang="en-GB" sz="1600">
            <a:solidFill>
              <a:schemeClr val="bg1"/>
            </a:solidFill>
          </a:endParaRPr>
        </a:p>
      </dgm:t>
    </dgm:pt>
    <dgm:pt modelId="{58BC0C4A-FEAF-42F4-9218-1E555CF39693}" type="sibTrans" cxnId="{61000142-2A32-4C60-9C77-60CA55786ACF}">
      <dgm:prSet/>
      <dgm:spPr/>
      <dgm:t>
        <a:bodyPr/>
        <a:lstStyle/>
        <a:p>
          <a:endParaRPr lang="en-GB" sz="1600">
            <a:solidFill>
              <a:schemeClr val="bg1"/>
            </a:solidFill>
          </a:endParaRPr>
        </a:p>
      </dgm:t>
    </dgm:pt>
    <dgm:pt modelId="{1AE81EC1-0B96-44A3-9A80-54E78EF96CE0}">
      <dgm:prSet phldrT="[Text]" custT="1"/>
      <dgm:spPr/>
      <dgm:t>
        <a:bodyPr/>
        <a:lstStyle/>
        <a:p>
          <a:r>
            <a:rPr lang="en-IE" sz="1600"/>
            <a:t>Workers</a:t>
          </a:r>
          <a:endParaRPr lang="en-GB" sz="1600"/>
        </a:p>
      </dgm:t>
    </dgm:pt>
    <dgm:pt modelId="{0EA0599E-2A3A-4C10-AF8D-EE9DDDA8451A}" type="parTrans" cxnId="{FFE0389A-3A1A-41FD-BA93-311BC13E5B11}">
      <dgm:prSet custT="1"/>
      <dgm:spPr/>
      <dgm:t>
        <a:bodyPr/>
        <a:lstStyle/>
        <a:p>
          <a:endParaRPr lang="en-GB" sz="1600">
            <a:solidFill>
              <a:schemeClr val="bg1"/>
            </a:solidFill>
          </a:endParaRPr>
        </a:p>
      </dgm:t>
    </dgm:pt>
    <dgm:pt modelId="{5EABC461-40FB-4154-B50C-9383D4AF8877}" type="sibTrans" cxnId="{FFE0389A-3A1A-41FD-BA93-311BC13E5B11}">
      <dgm:prSet/>
      <dgm:spPr/>
      <dgm:t>
        <a:bodyPr/>
        <a:lstStyle/>
        <a:p>
          <a:endParaRPr lang="en-GB" sz="1600">
            <a:solidFill>
              <a:schemeClr val="bg1"/>
            </a:solidFill>
          </a:endParaRPr>
        </a:p>
      </dgm:t>
    </dgm:pt>
    <dgm:pt modelId="{250C77DA-B490-4E10-A6B7-8D1871F73A98}">
      <dgm:prSet phldrT="[Text]" custT="1"/>
      <dgm:spPr/>
      <dgm:t>
        <a:bodyPr/>
        <a:lstStyle/>
        <a:p>
          <a:r>
            <a:rPr lang="en-IE" sz="1600"/>
            <a:t>Education and training providers</a:t>
          </a:r>
          <a:endParaRPr lang="en-GB" sz="1600"/>
        </a:p>
      </dgm:t>
    </dgm:pt>
    <dgm:pt modelId="{58786B20-BFCC-4169-B896-8BF0EF6759B5}" type="parTrans" cxnId="{5092F914-B380-4F1D-8F85-8D20A3EC7179}">
      <dgm:prSet custT="1"/>
      <dgm:spPr/>
      <dgm:t>
        <a:bodyPr/>
        <a:lstStyle/>
        <a:p>
          <a:endParaRPr lang="en-GB" sz="1600">
            <a:solidFill>
              <a:schemeClr val="bg1"/>
            </a:solidFill>
          </a:endParaRPr>
        </a:p>
      </dgm:t>
    </dgm:pt>
    <dgm:pt modelId="{5DDFA981-09BA-4818-907F-BCAEF386BA36}" type="sibTrans" cxnId="{5092F914-B380-4F1D-8F85-8D20A3EC7179}">
      <dgm:prSet/>
      <dgm:spPr/>
      <dgm:t>
        <a:bodyPr/>
        <a:lstStyle/>
        <a:p>
          <a:endParaRPr lang="en-GB" sz="1600">
            <a:solidFill>
              <a:schemeClr val="bg1"/>
            </a:solidFill>
          </a:endParaRPr>
        </a:p>
      </dgm:t>
    </dgm:pt>
    <dgm:pt modelId="{6C26317A-8F84-43D8-A6F6-269307D19C26}">
      <dgm:prSet phldrT="[Text]" custT="1"/>
      <dgm:spPr/>
      <dgm:t>
        <a:bodyPr/>
        <a:lstStyle/>
        <a:p>
          <a:r>
            <a:rPr lang="en-IE" sz="1400"/>
            <a:t>Other sectoral stakeholders</a:t>
          </a:r>
          <a:endParaRPr lang="en-GB" sz="1400"/>
        </a:p>
      </dgm:t>
    </dgm:pt>
    <dgm:pt modelId="{2DA2D85A-C065-42B7-B1CF-20CBF5B88506}" type="parTrans" cxnId="{059D0194-6965-4F93-8373-3DFD3DF308B3}">
      <dgm:prSet custT="1"/>
      <dgm:spPr/>
      <dgm:t>
        <a:bodyPr/>
        <a:lstStyle/>
        <a:p>
          <a:endParaRPr lang="en-GB" sz="1600">
            <a:solidFill>
              <a:schemeClr val="bg1"/>
            </a:solidFill>
          </a:endParaRPr>
        </a:p>
      </dgm:t>
    </dgm:pt>
    <dgm:pt modelId="{4E4F05AC-3DAB-44E3-A57F-1AC69BB2E0B1}" type="sibTrans" cxnId="{059D0194-6965-4F93-8373-3DFD3DF308B3}">
      <dgm:prSet/>
      <dgm:spPr/>
      <dgm:t>
        <a:bodyPr/>
        <a:lstStyle/>
        <a:p>
          <a:endParaRPr lang="en-GB" sz="1600">
            <a:solidFill>
              <a:schemeClr val="bg1"/>
            </a:solidFill>
          </a:endParaRPr>
        </a:p>
      </dgm:t>
    </dgm:pt>
    <dgm:pt modelId="{84875294-2293-4D51-B035-59C6FB94C3BC}">
      <dgm:prSet phldrT="[Text]" custT="1"/>
      <dgm:spPr/>
      <dgm:t>
        <a:bodyPr/>
        <a:lstStyle/>
        <a:p>
          <a:r>
            <a:rPr lang="en-GB" sz="1400" noProof="0"/>
            <a:t>Development partners and Donors</a:t>
          </a:r>
        </a:p>
      </dgm:t>
    </dgm:pt>
    <dgm:pt modelId="{2C369E60-42E7-4918-A1D3-407D96E01E41}" type="parTrans" cxnId="{CB0A9D00-9199-4561-B61F-FC32082BD2E3}">
      <dgm:prSet custT="1"/>
      <dgm:spPr/>
      <dgm:t>
        <a:bodyPr/>
        <a:lstStyle/>
        <a:p>
          <a:endParaRPr lang="en-GB" sz="1600">
            <a:solidFill>
              <a:schemeClr val="bg1"/>
            </a:solidFill>
          </a:endParaRPr>
        </a:p>
      </dgm:t>
    </dgm:pt>
    <dgm:pt modelId="{3D169BC1-8131-4231-BB38-560760A2491F}" type="sibTrans" cxnId="{CB0A9D00-9199-4561-B61F-FC32082BD2E3}">
      <dgm:prSet/>
      <dgm:spPr/>
      <dgm:t>
        <a:bodyPr/>
        <a:lstStyle/>
        <a:p>
          <a:endParaRPr lang="en-GB" sz="1600">
            <a:solidFill>
              <a:schemeClr val="bg1"/>
            </a:solidFill>
          </a:endParaRPr>
        </a:p>
      </dgm:t>
    </dgm:pt>
    <dgm:pt modelId="{4F18176C-2802-464F-BAFD-C376E160F593}" type="pres">
      <dgm:prSet presAssocID="{18BBA324-BB79-4AA7-BF8C-298D6CF90301}" presName="Name0" presStyleCnt="0">
        <dgm:presLayoutVars>
          <dgm:chMax val="1"/>
          <dgm:dir/>
          <dgm:animLvl val="ctr"/>
          <dgm:resizeHandles val="exact"/>
        </dgm:presLayoutVars>
      </dgm:prSet>
      <dgm:spPr/>
    </dgm:pt>
    <dgm:pt modelId="{E75809AA-8FB9-45D4-BEE9-D223872121B4}" type="pres">
      <dgm:prSet presAssocID="{2229F4E7-CF95-44AB-9587-B5D41A83B361}" presName="centerShape" presStyleLbl="node0" presStyleIdx="0" presStyleCnt="1" custScaleX="190516" custScaleY="118812" custLinFactNeighborX="276" custLinFactNeighborY="-1091"/>
      <dgm:spPr/>
    </dgm:pt>
    <dgm:pt modelId="{883B7FF1-E0E6-409B-B4A7-A30E1EB3ACB1}" type="pres">
      <dgm:prSet presAssocID="{B948D54A-78BD-402E-A812-342FB304C6A2}" presName="parTrans" presStyleLbl="sibTrans2D1" presStyleIdx="0" presStyleCnt="6"/>
      <dgm:spPr/>
    </dgm:pt>
    <dgm:pt modelId="{E2446502-0968-4F3D-899A-1C76CC2E83AA}" type="pres">
      <dgm:prSet presAssocID="{B948D54A-78BD-402E-A812-342FB304C6A2}" presName="connectorText" presStyleLbl="sibTrans2D1" presStyleIdx="0" presStyleCnt="6"/>
      <dgm:spPr/>
    </dgm:pt>
    <dgm:pt modelId="{BF6C0CB6-1DB0-4F3F-9941-15BDC6443E00}" type="pres">
      <dgm:prSet presAssocID="{FEB1B9E6-C3A9-4DB5-94F4-0D810E85000B}" presName="node" presStyleLbl="node1" presStyleIdx="0" presStyleCnt="6" custScaleX="173540" custScaleY="132177" custRadScaleRad="101703" custRadScaleInc="0">
        <dgm:presLayoutVars>
          <dgm:bulletEnabled val="1"/>
        </dgm:presLayoutVars>
      </dgm:prSet>
      <dgm:spPr/>
    </dgm:pt>
    <dgm:pt modelId="{942505F4-1709-4428-82E0-763C4FA22991}" type="pres">
      <dgm:prSet presAssocID="{ED9EA45A-EE35-403D-869C-38A7A309D0BB}" presName="parTrans" presStyleLbl="sibTrans2D1" presStyleIdx="1" presStyleCnt="6"/>
      <dgm:spPr/>
    </dgm:pt>
    <dgm:pt modelId="{39285F02-B923-44CC-9058-A36B884CD1A5}" type="pres">
      <dgm:prSet presAssocID="{ED9EA45A-EE35-403D-869C-38A7A309D0BB}" presName="connectorText" presStyleLbl="sibTrans2D1" presStyleIdx="1" presStyleCnt="6"/>
      <dgm:spPr/>
    </dgm:pt>
    <dgm:pt modelId="{252E636B-9797-4DB3-91EE-C64B944E2F98}" type="pres">
      <dgm:prSet presAssocID="{D7A88889-B5CA-4FFD-AC17-5DDE55F2EF49}" presName="node" presStyleLbl="node1" presStyleIdx="1" presStyleCnt="6" custScaleX="173540" custScaleY="132177" custRadScaleRad="129186" custRadScaleInc="24099">
        <dgm:presLayoutVars>
          <dgm:bulletEnabled val="1"/>
        </dgm:presLayoutVars>
      </dgm:prSet>
      <dgm:spPr/>
    </dgm:pt>
    <dgm:pt modelId="{E70401AC-4B0A-4F83-B2F6-D9DE5A1072D8}" type="pres">
      <dgm:prSet presAssocID="{0EA0599E-2A3A-4C10-AF8D-EE9DDDA8451A}" presName="parTrans" presStyleLbl="sibTrans2D1" presStyleIdx="2" presStyleCnt="6"/>
      <dgm:spPr/>
    </dgm:pt>
    <dgm:pt modelId="{AA3BFCFF-DAE0-4A5E-ABEF-E37207D68419}" type="pres">
      <dgm:prSet presAssocID="{0EA0599E-2A3A-4C10-AF8D-EE9DDDA8451A}" presName="connectorText" presStyleLbl="sibTrans2D1" presStyleIdx="2" presStyleCnt="6"/>
      <dgm:spPr/>
    </dgm:pt>
    <dgm:pt modelId="{2B679C17-C9CD-4CAF-B907-1074E4E88906}" type="pres">
      <dgm:prSet presAssocID="{1AE81EC1-0B96-44A3-9A80-54E78EF96CE0}" presName="node" presStyleLbl="node1" presStyleIdx="2" presStyleCnt="6" custScaleX="173540" custScaleY="132177" custRadScaleRad="132523" custRadScaleInc="-28061">
        <dgm:presLayoutVars>
          <dgm:bulletEnabled val="1"/>
        </dgm:presLayoutVars>
      </dgm:prSet>
      <dgm:spPr/>
    </dgm:pt>
    <dgm:pt modelId="{721B0548-B246-4FD4-AD33-F3F130A48225}" type="pres">
      <dgm:prSet presAssocID="{58786B20-BFCC-4169-B896-8BF0EF6759B5}" presName="parTrans" presStyleLbl="sibTrans2D1" presStyleIdx="3" presStyleCnt="6"/>
      <dgm:spPr/>
    </dgm:pt>
    <dgm:pt modelId="{A952E87E-3E3E-4F50-B9F0-A1F1A9690BB7}" type="pres">
      <dgm:prSet presAssocID="{58786B20-BFCC-4169-B896-8BF0EF6759B5}" presName="connectorText" presStyleLbl="sibTrans2D1" presStyleIdx="3" presStyleCnt="6"/>
      <dgm:spPr/>
    </dgm:pt>
    <dgm:pt modelId="{FBA037DC-71A3-44DF-8BD0-DF256EF52128}" type="pres">
      <dgm:prSet presAssocID="{250C77DA-B490-4E10-A6B7-8D1871F73A98}" presName="node" presStyleLbl="node1" presStyleIdx="3" presStyleCnt="6" custScaleX="173540" custScaleY="132177" custRadScaleRad="98297" custRadScaleInc="0">
        <dgm:presLayoutVars>
          <dgm:bulletEnabled val="1"/>
        </dgm:presLayoutVars>
      </dgm:prSet>
      <dgm:spPr/>
    </dgm:pt>
    <dgm:pt modelId="{AE921587-E04B-44F8-9272-7D943B5FA54D}" type="pres">
      <dgm:prSet presAssocID="{2DA2D85A-C065-42B7-B1CF-20CBF5B88506}" presName="parTrans" presStyleLbl="sibTrans2D1" presStyleIdx="4" presStyleCnt="6"/>
      <dgm:spPr/>
    </dgm:pt>
    <dgm:pt modelId="{CA5FDE82-EE49-4CC4-ADC7-E3450BAFD6FE}" type="pres">
      <dgm:prSet presAssocID="{2DA2D85A-C065-42B7-B1CF-20CBF5B88506}" presName="connectorText" presStyleLbl="sibTrans2D1" presStyleIdx="4" presStyleCnt="6"/>
      <dgm:spPr/>
    </dgm:pt>
    <dgm:pt modelId="{A668B0F0-F1AD-484B-A71E-B2532157AB2E}" type="pres">
      <dgm:prSet presAssocID="{6C26317A-8F84-43D8-A6F6-269307D19C26}" presName="node" presStyleLbl="node1" presStyleIdx="4" presStyleCnt="6" custScaleX="173540" custScaleY="132177" custRadScaleRad="131290" custRadScaleInc="27351">
        <dgm:presLayoutVars>
          <dgm:bulletEnabled val="1"/>
        </dgm:presLayoutVars>
      </dgm:prSet>
      <dgm:spPr/>
    </dgm:pt>
    <dgm:pt modelId="{839B43C9-F573-4D30-A70F-CBBDAC938B2A}" type="pres">
      <dgm:prSet presAssocID="{2C369E60-42E7-4918-A1D3-407D96E01E41}" presName="parTrans" presStyleLbl="sibTrans2D1" presStyleIdx="5" presStyleCnt="6"/>
      <dgm:spPr/>
    </dgm:pt>
    <dgm:pt modelId="{6ADD4E00-E7CA-4DA6-9591-5695B7F95A09}" type="pres">
      <dgm:prSet presAssocID="{2C369E60-42E7-4918-A1D3-407D96E01E41}" presName="connectorText" presStyleLbl="sibTrans2D1" presStyleIdx="5" presStyleCnt="6"/>
      <dgm:spPr/>
    </dgm:pt>
    <dgm:pt modelId="{32D83386-7BD7-44C5-B22A-F90B0EA6159C}" type="pres">
      <dgm:prSet presAssocID="{84875294-2293-4D51-B035-59C6FB94C3BC}" presName="node" presStyleLbl="node1" presStyleIdx="5" presStyleCnt="6" custScaleX="174522" custScaleY="132177" custRadScaleRad="125769" custRadScaleInc="-21916">
        <dgm:presLayoutVars>
          <dgm:bulletEnabled val="1"/>
        </dgm:presLayoutVars>
      </dgm:prSet>
      <dgm:spPr/>
    </dgm:pt>
  </dgm:ptLst>
  <dgm:cxnLst>
    <dgm:cxn modelId="{CB0A9D00-9199-4561-B61F-FC32082BD2E3}" srcId="{2229F4E7-CF95-44AB-9587-B5D41A83B361}" destId="{84875294-2293-4D51-B035-59C6FB94C3BC}" srcOrd="5" destOrd="0" parTransId="{2C369E60-42E7-4918-A1D3-407D96E01E41}" sibTransId="{3D169BC1-8131-4231-BB38-560760A2491F}"/>
    <dgm:cxn modelId="{980BC507-F6F2-4C68-93B1-7895902A4880}" type="presOf" srcId="{ED9EA45A-EE35-403D-869C-38A7A309D0BB}" destId="{39285F02-B923-44CC-9058-A36B884CD1A5}" srcOrd="1" destOrd="0" presId="urn:microsoft.com/office/officeart/2005/8/layout/radial5"/>
    <dgm:cxn modelId="{1E25A20D-E073-4AAF-A0C4-0E1403A293E9}" type="presOf" srcId="{0EA0599E-2A3A-4C10-AF8D-EE9DDDA8451A}" destId="{E70401AC-4B0A-4F83-B2F6-D9DE5A1072D8}" srcOrd="0" destOrd="0" presId="urn:microsoft.com/office/officeart/2005/8/layout/radial5"/>
    <dgm:cxn modelId="{F0515714-517B-4E87-ABC6-81EF91CE7B17}" type="presOf" srcId="{1AE81EC1-0B96-44A3-9A80-54E78EF96CE0}" destId="{2B679C17-C9CD-4CAF-B907-1074E4E88906}" srcOrd="0" destOrd="0" presId="urn:microsoft.com/office/officeart/2005/8/layout/radial5"/>
    <dgm:cxn modelId="{5092F914-B380-4F1D-8F85-8D20A3EC7179}" srcId="{2229F4E7-CF95-44AB-9587-B5D41A83B361}" destId="{250C77DA-B490-4E10-A6B7-8D1871F73A98}" srcOrd="3" destOrd="0" parTransId="{58786B20-BFCC-4169-B896-8BF0EF6759B5}" sibTransId="{5DDFA981-09BA-4818-907F-BCAEF386BA36}"/>
    <dgm:cxn modelId="{83A97523-B75B-4EC1-8EAC-4DD2F8C0A9FF}" type="presOf" srcId="{2C369E60-42E7-4918-A1D3-407D96E01E41}" destId="{839B43C9-F573-4D30-A70F-CBBDAC938B2A}" srcOrd="0" destOrd="0" presId="urn:microsoft.com/office/officeart/2005/8/layout/radial5"/>
    <dgm:cxn modelId="{F1D36F28-91E3-4DE5-BB80-BD62F2645683}" type="presOf" srcId="{84875294-2293-4D51-B035-59C6FB94C3BC}" destId="{32D83386-7BD7-44C5-B22A-F90B0EA6159C}" srcOrd="0" destOrd="0" presId="urn:microsoft.com/office/officeart/2005/8/layout/radial5"/>
    <dgm:cxn modelId="{0535612A-06D2-45AF-B365-20A919CB3E90}" type="presOf" srcId="{2C369E60-42E7-4918-A1D3-407D96E01E41}" destId="{6ADD4E00-E7CA-4DA6-9591-5695B7F95A09}" srcOrd="1" destOrd="0" presId="urn:microsoft.com/office/officeart/2005/8/layout/radial5"/>
    <dgm:cxn modelId="{CE1D7160-D227-4207-9DF9-5082804FCD4B}" type="presOf" srcId="{2229F4E7-CF95-44AB-9587-B5D41A83B361}" destId="{E75809AA-8FB9-45D4-BEE9-D223872121B4}" srcOrd="0" destOrd="0" presId="urn:microsoft.com/office/officeart/2005/8/layout/radial5"/>
    <dgm:cxn modelId="{7B387641-C85E-4FAE-98FE-DB88523EE471}" type="presOf" srcId="{2DA2D85A-C065-42B7-B1CF-20CBF5B88506}" destId="{AE921587-E04B-44F8-9272-7D943B5FA54D}" srcOrd="0" destOrd="0" presId="urn:microsoft.com/office/officeart/2005/8/layout/radial5"/>
    <dgm:cxn modelId="{61000142-2A32-4C60-9C77-60CA55786ACF}" srcId="{2229F4E7-CF95-44AB-9587-B5D41A83B361}" destId="{D7A88889-B5CA-4FFD-AC17-5DDE55F2EF49}" srcOrd="1" destOrd="0" parTransId="{ED9EA45A-EE35-403D-869C-38A7A309D0BB}" sibTransId="{58BC0C4A-FEAF-42F4-9218-1E555CF39693}"/>
    <dgm:cxn modelId="{58818B45-E317-4F88-8C9F-997AC0BDB11C}" type="presOf" srcId="{58786B20-BFCC-4169-B896-8BF0EF6759B5}" destId="{A952E87E-3E3E-4F50-B9F0-A1F1A9690BB7}" srcOrd="1" destOrd="0" presId="urn:microsoft.com/office/officeart/2005/8/layout/radial5"/>
    <dgm:cxn modelId="{95E5C478-D7B4-4800-8CD3-E019B63E339A}" type="presOf" srcId="{58786B20-BFCC-4169-B896-8BF0EF6759B5}" destId="{721B0548-B246-4FD4-AD33-F3F130A48225}" srcOrd="0" destOrd="0" presId="urn:microsoft.com/office/officeart/2005/8/layout/radial5"/>
    <dgm:cxn modelId="{3056F57A-66D4-4B90-90BD-87516856AF84}" srcId="{18BBA324-BB79-4AA7-BF8C-298D6CF90301}" destId="{2229F4E7-CF95-44AB-9587-B5D41A83B361}" srcOrd="0" destOrd="0" parTransId="{8D06EFE2-A70A-477B-85A8-0DA444B6ED2D}" sibTransId="{36023AE3-3FE2-4F17-99C8-88626D4CFBE4}"/>
    <dgm:cxn modelId="{82C7C682-8EAE-4AE2-B544-6E424777FA11}" srcId="{2229F4E7-CF95-44AB-9587-B5D41A83B361}" destId="{FEB1B9E6-C3A9-4DB5-94F4-0D810E85000B}" srcOrd="0" destOrd="0" parTransId="{B948D54A-78BD-402E-A812-342FB304C6A2}" sibTransId="{AC3B2AF6-A26D-4F36-B056-064AA4E4E4FA}"/>
    <dgm:cxn modelId="{059D0194-6965-4F93-8373-3DFD3DF308B3}" srcId="{2229F4E7-CF95-44AB-9587-B5D41A83B361}" destId="{6C26317A-8F84-43D8-A6F6-269307D19C26}" srcOrd="4" destOrd="0" parTransId="{2DA2D85A-C065-42B7-B1CF-20CBF5B88506}" sibTransId="{4E4F05AC-3DAB-44E3-A57F-1AC69BB2E0B1}"/>
    <dgm:cxn modelId="{CAC3F297-3FFE-4946-85DA-696A4DD717DE}" type="presOf" srcId="{B948D54A-78BD-402E-A812-342FB304C6A2}" destId="{883B7FF1-E0E6-409B-B4A7-A30E1EB3ACB1}" srcOrd="0" destOrd="0" presId="urn:microsoft.com/office/officeart/2005/8/layout/radial5"/>
    <dgm:cxn modelId="{2D9D9998-FEC8-4FA0-844B-D504C2824599}" type="presOf" srcId="{18BBA324-BB79-4AA7-BF8C-298D6CF90301}" destId="{4F18176C-2802-464F-BAFD-C376E160F593}" srcOrd="0" destOrd="0" presId="urn:microsoft.com/office/officeart/2005/8/layout/radial5"/>
    <dgm:cxn modelId="{FFE0389A-3A1A-41FD-BA93-311BC13E5B11}" srcId="{2229F4E7-CF95-44AB-9587-B5D41A83B361}" destId="{1AE81EC1-0B96-44A3-9A80-54E78EF96CE0}" srcOrd="2" destOrd="0" parTransId="{0EA0599E-2A3A-4C10-AF8D-EE9DDDA8451A}" sibTransId="{5EABC461-40FB-4154-B50C-9383D4AF8877}"/>
    <dgm:cxn modelId="{B4C2ED9D-888B-4524-ADD8-47C69B057FAD}" type="presOf" srcId="{FEB1B9E6-C3A9-4DB5-94F4-0D810E85000B}" destId="{BF6C0CB6-1DB0-4F3F-9941-15BDC6443E00}" srcOrd="0" destOrd="0" presId="urn:microsoft.com/office/officeart/2005/8/layout/radial5"/>
    <dgm:cxn modelId="{2713DCBF-DC2B-4F54-8929-0D2E6CE4894C}" type="presOf" srcId="{250C77DA-B490-4E10-A6B7-8D1871F73A98}" destId="{FBA037DC-71A3-44DF-8BD0-DF256EF52128}" srcOrd="0" destOrd="0" presId="urn:microsoft.com/office/officeart/2005/8/layout/radial5"/>
    <dgm:cxn modelId="{51B7E7C7-0E01-43E3-AC09-F8B8BE05467E}" type="presOf" srcId="{6C26317A-8F84-43D8-A6F6-269307D19C26}" destId="{A668B0F0-F1AD-484B-A71E-B2532157AB2E}" srcOrd="0" destOrd="0" presId="urn:microsoft.com/office/officeart/2005/8/layout/radial5"/>
    <dgm:cxn modelId="{BA56A5D0-DCC1-4C34-B17D-4DFF50CE3A4C}" type="presOf" srcId="{B948D54A-78BD-402E-A812-342FB304C6A2}" destId="{E2446502-0968-4F3D-899A-1C76CC2E83AA}" srcOrd="1" destOrd="0" presId="urn:microsoft.com/office/officeart/2005/8/layout/radial5"/>
    <dgm:cxn modelId="{E6E723E6-6A56-437C-BB6A-C2328C5844BF}" type="presOf" srcId="{ED9EA45A-EE35-403D-869C-38A7A309D0BB}" destId="{942505F4-1709-4428-82E0-763C4FA22991}" srcOrd="0" destOrd="0" presId="urn:microsoft.com/office/officeart/2005/8/layout/radial5"/>
    <dgm:cxn modelId="{A137CDEB-2EA7-4509-AF0D-E59CAF88CFAB}" type="presOf" srcId="{D7A88889-B5CA-4FFD-AC17-5DDE55F2EF49}" destId="{252E636B-9797-4DB3-91EE-C64B944E2F98}" srcOrd="0" destOrd="0" presId="urn:microsoft.com/office/officeart/2005/8/layout/radial5"/>
    <dgm:cxn modelId="{007161EF-F699-4BBD-BBBD-AA6B34282358}" type="presOf" srcId="{2DA2D85A-C065-42B7-B1CF-20CBF5B88506}" destId="{CA5FDE82-EE49-4CC4-ADC7-E3450BAFD6FE}" srcOrd="1" destOrd="0" presId="urn:microsoft.com/office/officeart/2005/8/layout/radial5"/>
    <dgm:cxn modelId="{4EF374FD-A47E-4E26-8449-E64EBC074365}" type="presOf" srcId="{0EA0599E-2A3A-4C10-AF8D-EE9DDDA8451A}" destId="{AA3BFCFF-DAE0-4A5E-ABEF-E37207D68419}" srcOrd="1" destOrd="0" presId="urn:microsoft.com/office/officeart/2005/8/layout/radial5"/>
    <dgm:cxn modelId="{31755FCB-D87D-4BB6-B84D-552F62C06FA4}" type="presParOf" srcId="{4F18176C-2802-464F-BAFD-C376E160F593}" destId="{E75809AA-8FB9-45D4-BEE9-D223872121B4}" srcOrd="0" destOrd="0" presId="urn:microsoft.com/office/officeart/2005/8/layout/radial5"/>
    <dgm:cxn modelId="{D055385A-4A36-46A8-A265-67CB45B862EB}" type="presParOf" srcId="{4F18176C-2802-464F-BAFD-C376E160F593}" destId="{883B7FF1-E0E6-409B-B4A7-A30E1EB3ACB1}" srcOrd="1" destOrd="0" presId="urn:microsoft.com/office/officeart/2005/8/layout/radial5"/>
    <dgm:cxn modelId="{F9785D55-21A7-4ABF-812F-503A878B31AD}" type="presParOf" srcId="{883B7FF1-E0E6-409B-B4A7-A30E1EB3ACB1}" destId="{E2446502-0968-4F3D-899A-1C76CC2E83AA}" srcOrd="0" destOrd="0" presId="urn:microsoft.com/office/officeart/2005/8/layout/radial5"/>
    <dgm:cxn modelId="{72F3FBDF-223E-4D74-8F2D-A5FAABF88C14}" type="presParOf" srcId="{4F18176C-2802-464F-BAFD-C376E160F593}" destId="{BF6C0CB6-1DB0-4F3F-9941-15BDC6443E00}" srcOrd="2" destOrd="0" presId="urn:microsoft.com/office/officeart/2005/8/layout/radial5"/>
    <dgm:cxn modelId="{81747ADA-2B7F-4D52-A04D-897072662120}" type="presParOf" srcId="{4F18176C-2802-464F-BAFD-C376E160F593}" destId="{942505F4-1709-4428-82E0-763C4FA22991}" srcOrd="3" destOrd="0" presId="urn:microsoft.com/office/officeart/2005/8/layout/radial5"/>
    <dgm:cxn modelId="{E88FEDB7-1084-4F77-9E07-F08F775FA4D7}" type="presParOf" srcId="{942505F4-1709-4428-82E0-763C4FA22991}" destId="{39285F02-B923-44CC-9058-A36B884CD1A5}" srcOrd="0" destOrd="0" presId="urn:microsoft.com/office/officeart/2005/8/layout/radial5"/>
    <dgm:cxn modelId="{71E648B3-8181-4E8E-9C84-D57694B18798}" type="presParOf" srcId="{4F18176C-2802-464F-BAFD-C376E160F593}" destId="{252E636B-9797-4DB3-91EE-C64B944E2F98}" srcOrd="4" destOrd="0" presId="urn:microsoft.com/office/officeart/2005/8/layout/radial5"/>
    <dgm:cxn modelId="{D9F8EBC5-CEA0-47EB-B411-C891D03D8018}" type="presParOf" srcId="{4F18176C-2802-464F-BAFD-C376E160F593}" destId="{E70401AC-4B0A-4F83-B2F6-D9DE5A1072D8}" srcOrd="5" destOrd="0" presId="urn:microsoft.com/office/officeart/2005/8/layout/radial5"/>
    <dgm:cxn modelId="{32E0F6E7-73E0-45FE-88A2-97729285F9CA}" type="presParOf" srcId="{E70401AC-4B0A-4F83-B2F6-D9DE5A1072D8}" destId="{AA3BFCFF-DAE0-4A5E-ABEF-E37207D68419}" srcOrd="0" destOrd="0" presId="urn:microsoft.com/office/officeart/2005/8/layout/radial5"/>
    <dgm:cxn modelId="{9161B76C-E6A1-4D50-AFEE-E09711FC52F7}" type="presParOf" srcId="{4F18176C-2802-464F-BAFD-C376E160F593}" destId="{2B679C17-C9CD-4CAF-B907-1074E4E88906}" srcOrd="6" destOrd="0" presId="urn:microsoft.com/office/officeart/2005/8/layout/radial5"/>
    <dgm:cxn modelId="{58252984-F467-4EB1-9953-6EC50112AC0A}" type="presParOf" srcId="{4F18176C-2802-464F-BAFD-C376E160F593}" destId="{721B0548-B246-4FD4-AD33-F3F130A48225}" srcOrd="7" destOrd="0" presId="urn:microsoft.com/office/officeart/2005/8/layout/radial5"/>
    <dgm:cxn modelId="{1B4196D1-F4CD-4C5D-B10E-AAAF63757A9E}" type="presParOf" srcId="{721B0548-B246-4FD4-AD33-F3F130A48225}" destId="{A952E87E-3E3E-4F50-B9F0-A1F1A9690BB7}" srcOrd="0" destOrd="0" presId="urn:microsoft.com/office/officeart/2005/8/layout/radial5"/>
    <dgm:cxn modelId="{5ED68C8F-2013-4062-9A41-439F022CED78}" type="presParOf" srcId="{4F18176C-2802-464F-BAFD-C376E160F593}" destId="{FBA037DC-71A3-44DF-8BD0-DF256EF52128}" srcOrd="8" destOrd="0" presId="urn:microsoft.com/office/officeart/2005/8/layout/radial5"/>
    <dgm:cxn modelId="{6A340B68-5898-4010-9657-C3E1F10A54D8}" type="presParOf" srcId="{4F18176C-2802-464F-BAFD-C376E160F593}" destId="{AE921587-E04B-44F8-9272-7D943B5FA54D}" srcOrd="9" destOrd="0" presId="urn:microsoft.com/office/officeart/2005/8/layout/radial5"/>
    <dgm:cxn modelId="{2BDFC3A2-4E6D-43F6-9C41-A8B37910870F}" type="presParOf" srcId="{AE921587-E04B-44F8-9272-7D943B5FA54D}" destId="{CA5FDE82-EE49-4CC4-ADC7-E3450BAFD6FE}" srcOrd="0" destOrd="0" presId="urn:microsoft.com/office/officeart/2005/8/layout/radial5"/>
    <dgm:cxn modelId="{C17F94B9-2670-4F7A-947D-EF4AC0FCB4B4}" type="presParOf" srcId="{4F18176C-2802-464F-BAFD-C376E160F593}" destId="{A668B0F0-F1AD-484B-A71E-B2532157AB2E}" srcOrd="10" destOrd="0" presId="urn:microsoft.com/office/officeart/2005/8/layout/radial5"/>
    <dgm:cxn modelId="{97C4C65D-12AE-4A6F-AD88-134D2DD8A024}" type="presParOf" srcId="{4F18176C-2802-464F-BAFD-C376E160F593}" destId="{839B43C9-F573-4D30-A70F-CBBDAC938B2A}" srcOrd="11" destOrd="0" presId="urn:microsoft.com/office/officeart/2005/8/layout/radial5"/>
    <dgm:cxn modelId="{A16074B8-D357-4B08-906A-64FAF39BACB0}" type="presParOf" srcId="{839B43C9-F573-4D30-A70F-CBBDAC938B2A}" destId="{6ADD4E00-E7CA-4DA6-9591-5695B7F95A09}" srcOrd="0" destOrd="0" presId="urn:microsoft.com/office/officeart/2005/8/layout/radial5"/>
    <dgm:cxn modelId="{E7225EB9-23AB-4A59-8832-3169A58BF39F}" type="presParOf" srcId="{4F18176C-2802-464F-BAFD-C376E160F593}" destId="{32D83386-7BD7-44C5-B22A-F90B0EA6159C}"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1845BEE3-78FE-4A95-A736-760913132FCB}" type="doc">
      <dgm:prSet loTypeId="urn:microsoft.com/office/officeart/2009/3/layout/StepUpProcess" loCatId="process" qsTypeId="urn:microsoft.com/office/officeart/2005/8/quickstyle/3d4" qsCatId="3D" csTypeId="urn:microsoft.com/office/officeart/2005/8/colors/accent1_2" csCatId="accent1" phldr="1"/>
      <dgm:spPr/>
      <dgm:t>
        <a:bodyPr/>
        <a:lstStyle/>
        <a:p>
          <a:endParaRPr lang="en-GB"/>
        </a:p>
      </dgm:t>
    </dgm:pt>
    <dgm:pt modelId="{0D06D301-DEA5-4EA3-B9F8-7A4982CA244D}">
      <dgm:prSet phldrT="[Text]"/>
      <dgm:spPr/>
      <dgm:t>
        <a:bodyPr/>
        <a:lstStyle/>
        <a:p>
          <a:r>
            <a:rPr lang="en-GB"/>
            <a:t>1. STED Start-up Phase</a:t>
          </a:r>
        </a:p>
      </dgm:t>
    </dgm:pt>
    <dgm:pt modelId="{B433205F-5EDE-4070-9A99-5740A2875479}" type="parTrans" cxnId="{D7D2E7B4-CAAD-4B01-BA4A-39A83DB23A95}">
      <dgm:prSet/>
      <dgm:spPr/>
      <dgm:t>
        <a:bodyPr/>
        <a:lstStyle/>
        <a:p>
          <a:endParaRPr lang="en-GB"/>
        </a:p>
      </dgm:t>
    </dgm:pt>
    <dgm:pt modelId="{5AFAAEC2-74E6-4CA3-B6B9-EDE29CAFDA60}" type="sibTrans" cxnId="{D7D2E7B4-CAAD-4B01-BA4A-39A83DB23A95}">
      <dgm:prSet/>
      <dgm:spPr/>
      <dgm:t>
        <a:bodyPr/>
        <a:lstStyle/>
        <a:p>
          <a:endParaRPr lang="en-GB"/>
        </a:p>
      </dgm:t>
    </dgm:pt>
    <dgm:pt modelId="{3DB5F17A-72CF-48F7-8354-E7AB99031F68}">
      <dgm:prSet phldrT="[Text]"/>
      <dgm:spPr/>
      <dgm:t>
        <a:bodyPr/>
        <a:lstStyle/>
        <a:p>
          <a:r>
            <a:rPr lang="en-GB"/>
            <a:t>Sector prioritization and selection</a:t>
          </a:r>
        </a:p>
      </dgm:t>
    </dgm:pt>
    <dgm:pt modelId="{5620659E-1803-4601-97B3-26ACEF74FC6E}" type="parTrans" cxnId="{D3CD5559-38A4-403F-B64F-C8046CA934F2}">
      <dgm:prSet/>
      <dgm:spPr/>
      <dgm:t>
        <a:bodyPr/>
        <a:lstStyle/>
        <a:p>
          <a:endParaRPr lang="en-GB"/>
        </a:p>
      </dgm:t>
    </dgm:pt>
    <dgm:pt modelId="{F51B8397-E663-4561-AECB-C8AA7C7E9C33}" type="sibTrans" cxnId="{D3CD5559-38A4-403F-B64F-C8046CA934F2}">
      <dgm:prSet/>
      <dgm:spPr/>
      <dgm:t>
        <a:bodyPr/>
        <a:lstStyle/>
        <a:p>
          <a:endParaRPr lang="en-GB"/>
        </a:p>
      </dgm:t>
    </dgm:pt>
    <dgm:pt modelId="{6AA4A4C1-B286-4CA3-95CA-1187D7BE6E0D}">
      <dgm:prSet phldrT="[Text]"/>
      <dgm:spPr/>
      <dgm:t>
        <a:bodyPr/>
        <a:lstStyle/>
        <a:p>
          <a:r>
            <a:rPr lang="en-GB"/>
            <a:t>2. STED Diagnostic Phase</a:t>
          </a:r>
        </a:p>
      </dgm:t>
    </dgm:pt>
    <dgm:pt modelId="{ABD298F4-7D31-4F3F-9F9E-81268EB99432}" type="parTrans" cxnId="{41D000A0-5103-44B3-AD98-065EAF74D1C5}">
      <dgm:prSet/>
      <dgm:spPr/>
      <dgm:t>
        <a:bodyPr/>
        <a:lstStyle/>
        <a:p>
          <a:endParaRPr lang="en-GB"/>
        </a:p>
      </dgm:t>
    </dgm:pt>
    <dgm:pt modelId="{D08DC807-93C6-4121-B57E-28903AAD3D88}" type="sibTrans" cxnId="{41D000A0-5103-44B3-AD98-065EAF74D1C5}">
      <dgm:prSet/>
      <dgm:spPr/>
      <dgm:t>
        <a:bodyPr/>
        <a:lstStyle/>
        <a:p>
          <a:endParaRPr lang="en-GB"/>
        </a:p>
      </dgm:t>
    </dgm:pt>
    <dgm:pt modelId="{2B98A5C4-BB4B-47B2-998D-E7ABA312D864}">
      <dgm:prSet phldrT="[Text]"/>
      <dgm:spPr/>
      <dgm:t>
        <a:bodyPr/>
        <a:lstStyle/>
        <a:p>
          <a:r>
            <a:rPr lang="en-GB"/>
            <a:t>Sector skills strategy</a:t>
          </a:r>
        </a:p>
      </dgm:t>
    </dgm:pt>
    <dgm:pt modelId="{7944B743-993E-4318-BAA2-1ECC3ED58D39}" type="parTrans" cxnId="{E2C18EF5-8BFE-4DCE-B315-4A69A249516E}">
      <dgm:prSet/>
      <dgm:spPr/>
      <dgm:t>
        <a:bodyPr/>
        <a:lstStyle/>
        <a:p>
          <a:endParaRPr lang="en-GB"/>
        </a:p>
      </dgm:t>
    </dgm:pt>
    <dgm:pt modelId="{A5718F12-D475-43CE-9B86-C6229BBE61F8}" type="sibTrans" cxnId="{E2C18EF5-8BFE-4DCE-B315-4A69A249516E}">
      <dgm:prSet/>
      <dgm:spPr/>
      <dgm:t>
        <a:bodyPr/>
        <a:lstStyle/>
        <a:p>
          <a:endParaRPr lang="en-GB"/>
        </a:p>
      </dgm:t>
    </dgm:pt>
    <dgm:pt modelId="{CF546855-92EF-4B9D-82A7-E898A0F48F32}">
      <dgm:prSet phldrT="[Text]"/>
      <dgm:spPr/>
      <dgm:t>
        <a:bodyPr/>
        <a:lstStyle/>
        <a:p>
          <a:r>
            <a:rPr lang="en-GB"/>
            <a:t>3. STED Implementation Phase</a:t>
          </a:r>
        </a:p>
      </dgm:t>
    </dgm:pt>
    <dgm:pt modelId="{05AF4BFB-2880-476B-B60C-E95870F9FA6D}" type="parTrans" cxnId="{55901006-289A-4F24-BBD0-5B68A6F41637}">
      <dgm:prSet/>
      <dgm:spPr/>
      <dgm:t>
        <a:bodyPr/>
        <a:lstStyle/>
        <a:p>
          <a:endParaRPr lang="en-GB"/>
        </a:p>
      </dgm:t>
    </dgm:pt>
    <dgm:pt modelId="{4D3CECC4-0EDB-48D9-8592-028C9DC7258D}" type="sibTrans" cxnId="{55901006-289A-4F24-BBD0-5B68A6F41637}">
      <dgm:prSet/>
      <dgm:spPr/>
      <dgm:t>
        <a:bodyPr/>
        <a:lstStyle/>
        <a:p>
          <a:endParaRPr lang="en-GB"/>
        </a:p>
      </dgm:t>
    </dgm:pt>
    <dgm:pt modelId="{2EF16C7B-C836-49A1-B4CA-252B1BC47609}">
      <dgm:prSet phldrT="[Text]"/>
      <dgm:spPr/>
      <dgm:t>
        <a:bodyPr/>
        <a:lstStyle/>
        <a:p>
          <a:r>
            <a:rPr lang="en-GB"/>
            <a:t>Support for recommendations</a:t>
          </a:r>
        </a:p>
      </dgm:t>
    </dgm:pt>
    <dgm:pt modelId="{CCB7D9C4-A092-4F25-BEC8-A915C6944595}" type="parTrans" cxnId="{59762682-6558-4970-B7DD-EBFD3F711609}">
      <dgm:prSet/>
      <dgm:spPr/>
      <dgm:t>
        <a:bodyPr/>
        <a:lstStyle/>
        <a:p>
          <a:endParaRPr lang="en-GB"/>
        </a:p>
      </dgm:t>
    </dgm:pt>
    <dgm:pt modelId="{99D96176-F77D-40EF-8C89-221165424841}" type="sibTrans" cxnId="{59762682-6558-4970-B7DD-EBFD3F711609}">
      <dgm:prSet/>
      <dgm:spPr/>
      <dgm:t>
        <a:bodyPr/>
        <a:lstStyle/>
        <a:p>
          <a:endParaRPr lang="en-GB"/>
        </a:p>
      </dgm:t>
    </dgm:pt>
    <dgm:pt modelId="{82BE520C-D7C0-42A1-9162-3B2707CEFC94}" type="pres">
      <dgm:prSet presAssocID="{1845BEE3-78FE-4A95-A736-760913132FCB}" presName="rootnode" presStyleCnt="0">
        <dgm:presLayoutVars>
          <dgm:chMax/>
          <dgm:chPref/>
          <dgm:dir/>
          <dgm:animLvl val="lvl"/>
        </dgm:presLayoutVars>
      </dgm:prSet>
      <dgm:spPr/>
    </dgm:pt>
    <dgm:pt modelId="{565E147E-7462-4C7F-9228-8F746955D544}" type="pres">
      <dgm:prSet presAssocID="{0D06D301-DEA5-4EA3-B9F8-7A4982CA244D}" presName="composite" presStyleCnt="0"/>
      <dgm:spPr/>
    </dgm:pt>
    <dgm:pt modelId="{7B88CEAB-1C2B-42E6-B568-E5DD8EB78BD1}" type="pres">
      <dgm:prSet presAssocID="{0D06D301-DEA5-4EA3-B9F8-7A4982CA244D}" presName="LShape" presStyleLbl="alignNode1" presStyleIdx="0" presStyleCnt="5"/>
      <dgm:spPr/>
    </dgm:pt>
    <dgm:pt modelId="{A84EC589-21F9-4E32-8FA5-3DCDA91E3318}" type="pres">
      <dgm:prSet presAssocID="{0D06D301-DEA5-4EA3-B9F8-7A4982CA244D}" presName="ParentText" presStyleLbl="revTx" presStyleIdx="0" presStyleCnt="3">
        <dgm:presLayoutVars>
          <dgm:chMax val="0"/>
          <dgm:chPref val="0"/>
          <dgm:bulletEnabled val="1"/>
        </dgm:presLayoutVars>
      </dgm:prSet>
      <dgm:spPr/>
    </dgm:pt>
    <dgm:pt modelId="{CEEC16BB-093E-4423-B7FF-127C1E5B0139}" type="pres">
      <dgm:prSet presAssocID="{0D06D301-DEA5-4EA3-B9F8-7A4982CA244D}" presName="Triangle" presStyleLbl="alignNode1" presStyleIdx="1" presStyleCnt="5"/>
      <dgm:spPr/>
    </dgm:pt>
    <dgm:pt modelId="{4B7E0450-EE18-45F3-8212-C60CBA0AB9F6}" type="pres">
      <dgm:prSet presAssocID="{5AFAAEC2-74E6-4CA3-B6B9-EDE29CAFDA60}" presName="sibTrans" presStyleCnt="0"/>
      <dgm:spPr/>
    </dgm:pt>
    <dgm:pt modelId="{788BD411-E450-4A7C-B710-AE0B5F904FDD}" type="pres">
      <dgm:prSet presAssocID="{5AFAAEC2-74E6-4CA3-B6B9-EDE29CAFDA60}" presName="space" presStyleCnt="0"/>
      <dgm:spPr/>
    </dgm:pt>
    <dgm:pt modelId="{6E389796-8C96-4EC7-959A-AC135CD41DB2}" type="pres">
      <dgm:prSet presAssocID="{6AA4A4C1-B286-4CA3-95CA-1187D7BE6E0D}" presName="composite" presStyleCnt="0"/>
      <dgm:spPr/>
    </dgm:pt>
    <dgm:pt modelId="{833B932E-DD55-406B-9296-6302722DB90F}" type="pres">
      <dgm:prSet presAssocID="{6AA4A4C1-B286-4CA3-95CA-1187D7BE6E0D}" presName="LShape" presStyleLbl="alignNode1" presStyleIdx="2" presStyleCnt="5"/>
      <dgm:spPr/>
    </dgm:pt>
    <dgm:pt modelId="{23764DBE-C012-4C37-8CEF-939912980D03}" type="pres">
      <dgm:prSet presAssocID="{6AA4A4C1-B286-4CA3-95CA-1187D7BE6E0D}" presName="ParentText" presStyleLbl="revTx" presStyleIdx="1" presStyleCnt="3">
        <dgm:presLayoutVars>
          <dgm:chMax val="0"/>
          <dgm:chPref val="0"/>
          <dgm:bulletEnabled val="1"/>
        </dgm:presLayoutVars>
      </dgm:prSet>
      <dgm:spPr/>
    </dgm:pt>
    <dgm:pt modelId="{E64B0022-F478-4CAD-A007-9185C78504FC}" type="pres">
      <dgm:prSet presAssocID="{6AA4A4C1-B286-4CA3-95CA-1187D7BE6E0D}" presName="Triangle" presStyleLbl="alignNode1" presStyleIdx="3" presStyleCnt="5"/>
      <dgm:spPr/>
    </dgm:pt>
    <dgm:pt modelId="{099B47AA-FA1F-4DFE-971A-614A3010C9FD}" type="pres">
      <dgm:prSet presAssocID="{D08DC807-93C6-4121-B57E-28903AAD3D88}" presName="sibTrans" presStyleCnt="0"/>
      <dgm:spPr/>
    </dgm:pt>
    <dgm:pt modelId="{E5C071AE-546D-4FCC-AB0D-3E80C3CEF8DD}" type="pres">
      <dgm:prSet presAssocID="{D08DC807-93C6-4121-B57E-28903AAD3D88}" presName="space" presStyleCnt="0"/>
      <dgm:spPr/>
    </dgm:pt>
    <dgm:pt modelId="{C573EB77-D99D-4867-A1D6-13731E0A2A73}" type="pres">
      <dgm:prSet presAssocID="{CF546855-92EF-4B9D-82A7-E898A0F48F32}" presName="composite" presStyleCnt="0"/>
      <dgm:spPr/>
    </dgm:pt>
    <dgm:pt modelId="{60CDD1A6-9D22-497D-89E7-FBF2F2B3AEC9}" type="pres">
      <dgm:prSet presAssocID="{CF546855-92EF-4B9D-82A7-E898A0F48F32}" presName="LShape" presStyleLbl="alignNode1" presStyleIdx="4" presStyleCnt="5"/>
      <dgm:spPr/>
    </dgm:pt>
    <dgm:pt modelId="{675517E6-BC64-4087-824D-3A38381F9B8C}" type="pres">
      <dgm:prSet presAssocID="{CF546855-92EF-4B9D-82A7-E898A0F48F32}" presName="ParentText" presStyleLbl="revTx" presStyleIdx="2" presStyleCnt="3">
        <dgm:presLayoutVars>
          <dgm:chMax val="0"/>
          <dgm:chPref val="0"/>
          <dgm:bulletEnabled val="1"/>
        </dgm:presLayoutVars>
      </dgm:prSet>
      <dgm:spPr/>
    </dgm:pt>
  </dgm:ptLst>
  <dgm:cxnLst>
    <dgm:cxn modelId="{91BB7A01-1993-4493-B500-AA927038AF2F}" type="presOf" srcId="{2EF16C7B-C836-49A1-B4CA-252B1BC47609}" destId="{675517E6-BC64-4087-824D-3A38381F9B8C}" srcOrd="0" destOrd="1" presId="urn:microsoft.com/office/officeart/2009/3/layout/StepUpProcess"/>
    <dgm:cxn modelId="{55901006-289A-4F24-BBD0-5B68A6F41637}" srcId="{1845BEE3-78FE-4A95-A736-760913132FCB}" destId="{CF546855-92EF-4B9D-82A7-E898A0F48F32}" srcOrd="2" destOrd="0" parTransId="{05AF4BFB-2880-476B-B60C-E95870F9FA6D}" sibTransId="{4D3CECC4-0EDB-48D9-8592-028C9DC7258D}"/>
    <dgm:cxn modelId="{FB8EAC15-3342-43C1-B681-15C720DEE20B}" type="presOf" srcId="{6AA4A4C1-B286-4CA3-95CA-1187D7BE6E0D}" destId="{23764DBE-C012-4C37-8CEF-939912980D03}" srcOrd="0" destOrd="0" presId="urn:microsoft.com/office/officeart/2009/3/layout/StepUpProcess"/>
    <dgm:cxn modelId="{A77FBB2A-22FC-4D8A-97F8-908B60E4A2A9}" type="presOf" srcId="{2B98A5C4-BB4B-47B2-998D-E7ABA312D864}" destId="{23764DBE-C012-4C37-8CEF-939912980D03}" srcOrd="0" destOrd="1" presId="urn:microsoft.com/office/officeart/2009/3/layout/StepUpProcess"/>
    <dgm:cxn modelId="{D429572F-722E-4542-ACE4-03CE0DF8DA51}" type="presOf" srcId="{3DB5F17A-72CF-48F7-8354-E7AB99031F68}" destId="{A84EC589-21F9-4E32-8FA5-3DCDA91E3318}" srcOrd="0" destOrd="1" presId="urn:microsoft.com/office/officeart/2009/3/layout/StepUpProcess"/>
    <dgm:cxn modelId="{2535345F-331C-4F99-B0EC-54D25E4B92DE}" type="presOf" srcId="{1845BEE3-78FE-4A95-A736-760913132FCB}" destId="{82BE520C-D7C0-42A1-9162-3B2707CEFC94}" srcOrd="0" destOrd="0" presId="urn:microsoft.com/office/officeart/2009/3/layout/StepUpProcess"/>
    <dgm:cxn modelId="{D3CD5559-38A4-403F-B64F-C8046CA934F2}" srcId="{0D06D301-DEA5-4EA3-B9F8-7A4982CA244D}" destId="{3DB5F17A-72CF-48F7-8354-E7AB99031F68}" srcOrd="0" destOrd="0" parTransId="{5620659E-1803-4601-97B3-26ACEF74FC6E}" sibTransId="{F51B8397-E663-4561-AECB-C8AA7C7E9C33}"/>
    <dgm:cxn modelId="{CF04AD7E-F229-4D4B-8B24-630EA42A9225}" type="presOf" srcId="{0D06D301-DEA5-4EA3-B9F8-7A4982CA244D}" destId="{A84EC589-21F9-4E32-8FA5-3DCDA91E3318}" srcOrd="0" destOrd="0" presId="urn:microsoft.com/office/officeart/2009/3/layout/StepUpProcess"/>
    <dgm:cxn modelId="{59762682-6558-4970-B7DD-EBFD3F711609}" srcId="{CF546855-92EF-4B9D-82A7-E898A0F48F32}" destId="{2EF16C7B-C836-49A1-B4CA-252B1BC47609}" srcOrd="0" destOrd="0" parTransId="{CCB7D9C4-A092-4F25-BEC8-A915C6944595}" sibTransId="{99D96176-F77D-40EF-8C89-221165424841}"/>
    <dgm:cxn modelId="{41D000A0-5103-44B3-AD98-065EAF74D1C5}" srcId="{1845BEE3-78FE-4A95-A736-760913132FCB}" destId="{6AA4A4C1-B286-4CA3-95CA-1187D7BE6E0D}" srcOrd="1" destOrd="0" parTransId="{ABD298F4-7D31-4F3F-9F9E-81268EB99432}" sibTransId="{D08DC807-93C6-4121-B57E-28903AAD3D88}"/>
    <dgm:cxn modelId="{D7D2E7B4-CAAD-4B01-BA4A-39A83DB23A95}" srcId="{1845BEE3-78FE-4A95-A736-760913132FCB}" destId="{0D06D301-DEA5-4EA3-B9F8-7A4982CA244D}" srcOrd="0" destOrd="0" parTransId="{B433205F-5EDE-4070-9A99-5740A2875479}" sibTransId="{5AFAAEC2-74E6-4CA3-B6B9-EDE29CAFDA60}"/>
    <dgm:cxn modelId="{EAE31CCB-A81B-4247-A941-B0314A59012C}" type="presOf" srcId="{CF546855-92EF-4B9D-82A7-E898A0F48F32}" destId="{675517E6-BC64-4087-824D-3A38381F9B8C}" srcOrd="0" destOrd="0" presId="urn:microsoft.com/office/officeart/2009/3/layout/StepUpProcess"/>
    <dgm:cxn modelId="{E2C18EF5-8BFE-4DCE-B315-4A69A249516E}" srcId="{6AA4A4C1-B286-4CA3-95CA-1187D7BE6E0D}" destId="{2B98A5C4-BB4B-47B2-998D-E7ABA312D864}" srcOrd="0" destOrd="0" parTransId="{7944B743-993E-4318-BAA2-1ECC3ED58D39}" sibTransId="{A5718F12-D475-43CE-9B86-C6229BBE61F8}"/>
    <dgm:cxn modelId="{6774EA09-124A-4977-8FA7-B202EAB4228B}" type="presParOf" srcId="{82BE520C-D7C0-42A1-9162-3B2707CEFC94}" destId="{565E147E-7462-4C7F-9228-8F746955D544}" srcOrd="0" destOrd="0" presId="urn:microsoft.com/office/officeart/2009/3/layout/StepUpProcess"/>
    <dgm:cxn modelId="{7303C210-0990-4A4F-8140-4AF2E5C4CDBF}" type="presParOf" srcId="{565E147E-7462-4C7F-9228-8F746955D544}" destId="{7B88CEAB-1C2B-42E6-B568-E5DD8EB78BD1}" srcOrd="0" destOrd="0" presId="urn:microsoft.com/office/officeart/2009/3/layout/StepUpProcess"/>
    <dgm:cxn modelId="{9294E6CF-E0C0-4FEF-962B-B43EF5A3226F}" type="presParOf" srcId="{565E147E-7462-4C7F-9228-8F746955D544}" destId="{A84EC589-21F9-4E32-8FA5-3DCDA91E3318}" srcOrd="1" destOrd="0" presId="urn:microsoft.com/office/officeart/2009/3/layout/StepUpProcess"/>
    <dgm:cxn modelId="{522DEDC6-AC40-4D25-8159-FBB9B23BF329}" type="presParOf" srcId="{565E147E-7462-4C7F-9228-8F746955D544}" destId="{CEEC16BB-093E-4423-B7FF-127C1E5B0139}" srcOrd="2" destOrd="0" presId="urn:microsoft.com/office/officeart/2009/3/layout/StepUpProcess"/>
    <dgm:cxn modelId="{D16E85EE-9493-40D6-8DFC-4413F9FD366E}" type="presParOf" srcId="{82BE520C-D7C0-42A1-9162-3B2707CEFC94}" destId="{4B7E0450-EE18-45F3-8212-C60CBA0AB9F6}" srcOrd="1" destOrd="0" presId="urn:microsoft.com/office/officeart/2009/3/layout/StepUpProcess"/>
    <dgm:cxn modelId="{C81F98CD-5B62-47F2-BD17-CD6840EA7E07}" type="presParOf" srcId="{4B7E0450-EE18-45F3-8212-C60CBA0AB9F6}" destId="{788BD411-E450-4A7C-B710-AE0B5F904FDD}" srcOrd="0" destOrd="0" presId="urn:microsoft.com/office/officeart/2009/3/layout/StepUpProcess"/>
    <dgm:cxn modelId="{8EEB26DB-191B-42C3-9458-074A5BF860A8}" type="presParOf" srcId="{82BE520C-D7C0-42A1-9162-3B2707CEFC94}" destId="{6E389796-8C96-4EC7-959A-AC135CD41DB2}" srcOrd="2" destOrd="0" presId="urn:microsoft.com/office/officeart/2009/3/layout/StepUpProcess"/>
    <dgm:cxn modelId="{69883233-CAA7-4DAD-8880-CEF6315B2A0D}" type="presParOf" srcId="{6E389796-8C96-4EC7-959A-AC135CD41DB2}" destId="{833B932E-DD55-406B-9296-6302722DB90F}" srcOrd="0" destOrd="0" presId="urn:microsoft.com/office/officeart/2009/3/layout/StepUpProcess"/>
    <dgm:cxn modelId="{BC849D71-1DE1-4DB2-A156-AB4795A3B8D5}" type="presParOf" srcId="{6E389796-8C96-4EC7-959A-AC135CD41DB2}" destId="{23764DBE-C012-4C37-8CEF-939912980D03}" srcOrd="1" destOrd="0" presId="urn:microsoft.com/office/officeart/2009/3/layout/StepUpProcess"/>
    <dgm:cxn modelId="{C918CD5A-4DA4-4C59-A2BE-9D653FBBCA13}" type="presParOf" srcId="{6E389796-8C96-4EC7-959A-AC135CD41DB2}" destId="{E64B0022-F478-4CAD-A007-9185C78504FC}" srcOrd="2" destOrd="0" presId="urn:microsoft.com/office/officeart/2009/3/layout/StepUpProcess"/>
    <dgm:cxn modelId="{746F7131-C260-423A-8E70-769994FDBF63}" type="presParOf" srcId="{82BE520C-D7C0-42A1-9162-3B2707CEFC94}" destId="{099B47AA-FA1F-4DFE-971A-614A3010C9FD}" srcOrd="3" destOrd="0" presId="urn:microsoft.com/office/officeart/2009/3/layout/StepUpProcess"/>
    <dgm:cxn modelId="{922BD836-F861-4F37-8695-E5117E9BDB99}" type="presParOf" srcId="{099B47AA-FA1F-4DFE-971A-614A3010C9FD}" destId="{E5C071AE-546D-4FCC-AB0D-3E80C3CEF8DD}" srcOrd="0" destOrd="0" presId="urn:microsoft.com/office/officeart/2009/3/layout/StepUpProcess"/>
    <dgm:cxn modelId="{92372446-3957-49F5-BCA9-542E0B9D9CB8}" type="presParOf" srcId="{82BE520C-D7C0-42A1-9162-3B2707CEFC94}" destId="{C573EB77-D99D-4867-A1D6-13731E0A2A73}" srcOrd="4" destOrd="0" presId="urn:microsoft.com/office/officeart/2009/3/layout/StepUpProcess"/>
    <dgm:cxn modelId="{B4191E90-048A-4C3B-933A-432251263A3F}" type="presParOf" srcId="{C573EB77-D99D-4867-A1D6-13731E0A2A73}" destId="{60CDD1A6-9D22-497D-89E7-FBF2F2B3AEC9}" srcOrd="0" destOrd="0" presId="urn:microsoft.com/office/officeart/2009/3/layout/StepUpProcess"/>
    <dgm:cxn modelId="{FE1C55AD-537C-4D50-829F-D05547EBD558}" type="presParOf" srcId="{C573EB77-D99D-4867-A1D6-13731E0A2A73}" destId="{675517E6-BC64-4087-824D-3A38381F9B8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DD3E123-2DA6-4D08-A835-FE8A1032A7F9}" type="doc">
      <dgm:prSet loTypeId="urn:microsoft.com/office/officeart/2005/8/layout/chevron1" loCatId="process" qsTypeId="urn:microsoft.com/office/officeart/2005/8/quickstyle/simple1" qsCatId="simple" csTypeId="urn:microsoft.com/office/officeart/2005/8/colors/accent1_4" csCatId="accent1" phldr="1"/>
      <dgm:spPr/>
    </dgm:pt>
    <dgm:pt modelId="{A40D7D14-ED79-4E0D-AD86-D830CD0939D6}">
      <dgm:prSet phldrT="[テキスト]" custT="1"/>
      <dgm:spPr>
        <a:solidFill>
          <a:schemeClr val="accent1">
            <a:lumMod val="60000"/>
            <a:lumOff val="40000"/>
          </a:schemeClr>
        </a:solidFill>
      </dgm:spPr>
      <dgm:t>
        <a:bodyPr/>
        <a:lstStyle/>
        <a:p>
          <a:r>
            <a:rPr lang="en-GB" sz="2000" b="1" dirty="0"/>
            <a:t>Sectoral situational analysis</a:t>
          </a:r>
        </a:p>
      </dgm:t>
    </dgm:pt>
    <dgm:pt modelId="{F4B8C254-D199-408B-89D1-5ED764B2697D}" type="parTrans" cxnId="{49C0C679-2FAF-4AE9-B9CB-2F9ADC50718C}">
      <dgm:prSet/>
      <dgm:spPr/>
      <dgm:t>
        <a:bodyPr/>
        <a:lstStyle/>
        <a:p>
          <a:endParaRPr lang="en-GB" sz="2000" b="1"/>
        </a:p>
      </dgm:t>
    </dgm:pt>
    <dgm:pt modelId="{F409DC97-8FBD-4A93-B920-2D97C8EE4DFA}" type="sibTrans" cxnId="{49C0C679-2FAF-4AE9-B9CB-2F9ADC50718C}">
      <dgm:prSet/>
      <dgm:spPr/>
      <dgm:t>
        <a:bodyPr/>
        <a:lstStyle/>
        <a:p>
          <a:endParaRPr lang="en-GB" sz="2000" b="1"/>
        </a:p>
      </dgm:t>
    </dgm:pt>
    <dgm:pt modelId="{E9D2743F-F0A4-4CAA-B0C1-88BF2A8E7659}">
      <dgm:prSet phldrT="[テキスト]" custT="1"/>
      <dgm:spPr>
        <a:solidFill>
          <a:schemeClr val="accent1">
            <a:lumMod val="75000"/>
          </a:schemeClr>
        </a:solidFill>
      </dgm:spPr>
      <dgm:t>
        <a:bodyPr/>
        <a:lstStyle/>
        <a:p>
          <a:r>
            <a:rPr lang="en-GB" sz="2000" b="1" dirty="0"/>
            <a:t>STED</a:t>
          </a:r>
        </a:p>
        <a:p>
          <a:r>
            <a:rPr lang="en-GB" sz="2000" b="1" dirty="0"/>
            <a:t>workshop</a:t>
          </a:r>
        </a:p>
      </dgm:t>
    </dgm:pt>
    <dgm:pt modelId="{8D61B19C-47DD-4BBB-BC2B-1AA07F9846BB}" type="parTrans" cxnId="{C14BB4F5-F6B0-48A3-AC76-A700A461ABA6}">
      <dgm:prSet/>
      <dgm:spPr/>
      <dgm:t>
        <a:bodyPr/>
        <a:lstStyle/>
        <a:p>
          <a:endParaRPr lang="en-GB" sz="2000" b="1"/>
        </a:p>
      </dgm:t>
    </dgm:pt>
    <dgm:pt modelId="{2C664F66-7725-4E8C-89A9-2F2F47EA8A11}" type="sibTrans" cxnId="{C14BB4F5-F6B0-48A3-AC76-A700A461ABA6}">
      <dgm:prSet/>
      <dgm:spPr/>
      <dgm:t>
        <a:bodyPr/>
        <a:lstStyle/>
        <a:p>
          <a:endParaRPr lang="en-GB" sz="2000" b="1"/>
        </a:p>
      </dgm:t>
    </dgm:pt>
    <dgm:pt modelId="{83603280-58D4-47C3-86E2-82F1074AE19E}">
      <dgm:prSet phldrT="[テキスト]" custT="1"/>
      <dgm:spPr>
        <a:solidFill>
          <a:schemeClr val="accent1">
            <a:lumMod val="50000"/>
          </a:schemeClr>
        </a:solidFill>
        <a:ln>
          <a:solidFill>
            <a:schemeClr val="bg1"/>
          </a:solidFill>
        </a:ln>
      </dgm:spPr>
      <dgm:t>
        <a:bodyPr/>
        <a:lstStyle/>
        <a:p>
          <a:r>
            <a:rPr lang="en-GB" sz="2000" b="1" dirty="0">
              <a:solidFill>
                <a:schemeClr val="bg2"/>
              </a:solidFill>
            </a:rPr>
            <a:t>Sectoral skills strategy</a:t>
          </a:r>
        </a:p>
      </dgm:t>
    </dgm:pt>
    <dgm:pt modelId="{C9C6A5ED-13E2-49A4-AEED-3337F8785294}" type="parTrans" cxnId="{66831826-9B55-4E07-BB95-7942036067E0}">
      <dgm:prSet/>
      <dgm:spPr/>
      <dgm:t>
        <a:bodyPr/>
        <a:lstStyle/>
        <a:p>
          <a:endParaRPr lang="en-GB" sz="2000" b="1"/>
        </a:p>
      </dgm:t>
    </dgm:pt>
    <dgm:pt modelId="{61A82D5A-B553-46FF-B779-D25F4F0D3BAD}" type="sibTrans" cxnId="{66831826-9B55-4E07-BB95-7942036067E0}">
      <dgm:prSet/>
      <dgm:spPr/>
      <dgm:t>
        <a:bodyPr/>
        <a:lstStyle/>
        <a:p>
          <a:endParaRPr lang="en-GB" sz="2000" b="1"/>
        </a:p>
      </dgm:t>
    </dgm:pt>
    <dgm:pt modelId="{3A5D67E7-6044-4E6E-8BF6-AA0D956511FB}" type="pres">
      <dgm:prSet presAssocID="{6DD3E123-2DA6-4D08-A835-FE8A1032A7F9}" presName="Name0" presStyleCnt="0">
        <dgm:presLayoutVars>
          <dgm:dir/>
          <dgm:animLvl val="lvl"/>
          <dgm:resizeHandles val="exact"/>
        </dgm:presLayoutVars>
      </dgm:prSet>
      <dgm:spPr/>
    </dgm:pt>
    <dgm:pt modelId="{E3E11AB8-C041-4586-A35C-881B83B3CDD6}" type="pres">
      <dgm:prSet presAssocID="{A40D7D14-ED79-4E0D-AD86-D830CD0939D6}" presName="parTxOnly" presStyleLbl="node1" presStyleIdx="0" presStyleCnt="3" custLinFactNeighborX="-821" custLinFactNeighborY="-29617">
        <dgm:presLayoutVars>
          <dgm:chMax val="0"/>
          <dgm:chPref val="0"/>
          <dgm:bulletEnabled val="1"/>
        </dgm:presLayoutVars>
      </dgm:prSet>
      <dgm:spPr/>
    </dgm:pt>
    <dgm:pt modelId="{FBE09281-FB9D-4203-BAD8-3A7832322980}" type="pres">
      <dgm:prSet presAssocID="{F409DC97-8FBD-4A93-B920-2D97C8EE4DFA}" presName="parTxOnlySpace" presStyleCnt="0"/>
      <dgm:spPr/>
    </dgm:pt>
    <dgm:pt modelId="{20CBD70E-F0A8-44BD-8F06-57662A58A730}" type="pres">
      <dgm:prSet presAssocID="{E9D2743F-F0A4-4CAA-B0C1-88BF2A8E7659}" presName="parTxOnly" presStyleLbl="node1" presStyleIdx="1" presStyleCnt="3" custLinFactNeighborX="-6564" custLinFactNeighborY="-69870">
        <dgm:presLayoutVars>
          <dgm:chMax val="0"/>
          <dgm:chPref val="0"/>
          <dgm:bulletEnabled val="1"/>
        </dgm:presLayoutVars>
      </dgm:prSet>
      <dgm:spPr/>
    </dgm:pt>
    <dgm:pt modelId="{DA7D4239-2FAA-4D14-B3AD-7629ECAF059F}" type="pres">
      <dgm:prSet presAssocID="{2C664F66-7725-4E8C-89A9-2F2F47EA8A11}" presName="parTxOnlySpace" presStyleCnt="0"/>
      <dgm:spPr/>
    </dgm:pt>
    <dgm:pt modelId="{FC9E0F8E-C22D-436F-82BA-173B851488DD}" type="pres">
      <dgm:prSet presAssocID="{83603280-58D4-47C3-86E2-82F1074AE19E}" presName="parTxOnly" presStyleLbl="node1" presStyleIdx="2" presStyleCnt="3" custLinFactNeighborX="45012" custLinFactNeighborY="30495">
        <dgm:presLayoutVars>
          <dgm:chMax val="0"/>
          <dgm:chPref val="0"/>
          <dgm:bulletEnabled val="1"/>
        </dgm:presLayoutVars>
      </dgm:prSet>
      <dgm:spPr/>
    </dgm:pt>
  </dgm:ptLst>
  <dgm:cxnLst>
    <dgm:cxn modelId="{66831826-9B55-4E07-BB95-7942036067E0}" srcId="{6DD3E123-2DA6-4D08-A835-FE8A1032A7F9}" destId="{83603280-58D4-47C3-86E2-82F1074AE19E}" srcOrd="2" destOrd="0" parTransId="{C9C6A5ED-13E2-49A4-AEED-3337F8785294}" sibTransId="{61A82D5A-B553-46FF-B779-D25F4F0D3BAD}"/>
    <dgm:cxn modelId="{49C0C679-2FAF-4AE9-B9CB-2F9ADC50718C}" srcId="{6DD3E123-2DA6-4D08-A835-FE8A1032A7F9}" destId="{A40D7D14-ED79-4E0D-AD86-D830CD0939D6}" srcOrd="0" destOrd="0" parTransId="{F4B8C254-D199-408B-89D1-5ED764B2697D}" sibTransId="{F409DC97-8FBD-4A93-B920-2D97C8EE4DFA}"/>
    <dgm:cxn modelId="{B09240B9-5971-47BF-B18A-DB14C8058500}" type="presOf" srcId="{A40D7D14-ED79-4E0D-AD86-D830CD0939D6}" destId="{E3E11AB8-C041-4586-A35C-881B83B3CDD6}" srcOrd="0" destOrd="0" presId="urn:microsoft.com/office/officeart/2005/8/layout/chevron1"/>
    <dgm:cxn modelId="{D2F85ED6-6168-4571-8794-ACE715B37428}" type="presOf" srcId="{E9D2743F-F0A4-4CAA-B0C1-88BF2A8E7659}" destId="{20CBD70E-F0A8-44BD-8F06-57662A58A730}" srcOrd="0" destOrd="0" presId="urn:microsoft.com/office/officeart/2005/8/layout/chevron1"/>
    <dgm:cxn modelId="{1A1117F4-1CF8-4A19-A6BC-88D78809036A}" type="presOf" srcId="{6DD3E123-2DA6-4D08-A835-FE8A1032A7F9}" destId="{3A5D67E7-6044-4E6E-8BF6-AA0D956511FB}" srcOrd="0" destOrd="0" presId="urn:microsoft.com/office/officeart/2005/8/layout/chevron1"/>
    <dgm:cxn modelId="{CA67B7F4-97B3-4554-9A8C-B7C8D601080C}" type="presOf" srcId="{83603280-58D4-47C3-86E2-82F1074AE19E}" destId="{FC9E0F8E-C22D-436F-82BA-173B851488DD}" srcOrd="0" destOrd="0" presId="urn:microsoft.com/office/officeart/2005/8/layout/chevron1"/>
    <dgm:cxn modelId="{C14BB4F5-F6B0-48A3-AC76-A700A461ABA6}" srcId="{6DD3E123-2DA6-4D08-A835-FE8A1032A7F9}" destId="{E9D2743F-F0A4-4CAA-B0C1-88BF2A8E7659}" srcOrd="1" destOrd="0" parTransId="{8D61B19C-47DD-4BBB-BC2B-1AA07F9846BB}" sibTransId="{2C664F66-7725-4E8C-89A9-2F2F47EA8A11}"/>
    <dgm:cxn modelId="{A13D775E-1904-488C-A357-E4760B8288FE}" type="presParOf" srcId="{3A5D67E7-6044-4E6E-8BF6-AA0D956511FB}" destId="{E3E11AB8-C041-4586-A35C-881B83B3CDD6}" srcOrd="0" destOrd="0" presId="urn:microsoft.com/office/officeart/2005/8/layout/chevron1"/>
    <dgm:cxn modelId="{907EBD30-445B-4550-B257-F669FC968B92}" type="presParOf" srcId="{3A5D67E7-6044-4E6E-8BF6-AA0D956511FB}" destId="{FBE09281-FB9D-4203-BAD8-3A7832322980}" srcOrd="1" destOrd="0" presId="urn:microsoft.com/office/officeart/2005/8/layout/chevron1"/>
    <dgm:cxn modelId="{69FE370E-F0F2-4DD9-B985-72712D888453}" type="presParOf" srcId="{3A5D67E7-6044-4E6E-8BF6-AA0D956511FB}" destId="{20CBD70E-F0A8-44BD-8F06-57662A58A730}" srcOrd="2" destOrd="0" presId="urn:microsoft.com/office/officeart/2005/8/layout/chevron1"/>
    <dgm:cxn modelId="{241D810B-6A83-4AA6-9EA1-135CD0899C9E}" type="presParOf" srcId="{3A5D67E7-6044-4E6E-8BF6-AA0D956511FB}" destId="{DA7D4239-2FAA-4D14-B3AD-7629ECAF059F}" srcOrd="3" destOrd="0" presId="urn:microsoft.com/office/officeart/2005/8/layout/chevron1"/>
    <dgm:cxn modelId="{05A28174-AA6D-4FA0-8585-75FFD6DBF2AC}" type="presParOf" srcId="{3A5D67E7-6044-4E6E-8BF6-AA0D956511FB}" destId="{FC9E0F8E-C22D-436F-82BA-173B851488D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56638A-B2D6-416E-8221-C9161157EE1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5884BB72-D042-4E4A-8C65-B9BF3F776AA0}">
      <dgm:prSet phldrT="[Text]" custT="1"/>
      <dgm:spPr/>
      <dgm:t>
        <a:bodyPr/>
        <a:lstStyle/>
        <a:p>
          <a:r>
            <a:rPr lang="en-IE" sz="1400" b="1" dirty="0">
              <a:solidFill>
                <a:schemeClr val="tx1"/>
              </a:solidFill>
            </a:rPr>
            <a:t>Sectors in which COVID-19 has a significantly negative impact on employment in terms of quantity and quality of jobs</a:t>
          </a:r>
          <a:endParaRPr lang="en-US" sz="1400" b="1" dirty="0">
            <a:solidFill>
              <a:schemeClr val="tx1"/>
            </a:solidFill>
          </a:endParaRPr>
        </a:p>
      </dgm:t>
    </dgm:pt>
    <dgm:pt modelId="{83D66435-67CC-49DB-A646-F4B52693D82C}" type="parTrans" cxnId="{AE11182D-A28F-4B39-B9F7-120FF972852A}">
      <dgm:prSet/>
      <dgm:spPr/>
      <dgm:t>
        <a:bodyPr/>
        <a:lstStyle/>
        <a:p>
          <a:endParaRPr lang="en-US" sz="1800">
            <a:solidFill>
              <a:schemeClr val="tx1"/>
            </a:solidFill>
          </a:endParaRPr>
        </a:p>
      </dgm:t>
    </dgm:pt>
    <dgm:pt modelId="{4FCFE119-DB63-48A6-B9E2-167ECC91483F}" type="sibTrans" cxnId="{AE11182D-A28F-4B39-B9F7-120FF972852A}">
      <dgm:prSet/>
      <dgm:spPr/>
      <dgm:t>
        <a:bodyPr/>
        <a:lstStyle/>
        <a:p>
          <a:endParaRPr lang="en-US" sz="1800">
            <a:solidFill>
              <a:schemeClr val="tx1"/>
            </a:solidFill>
          </a:endParaRPr>
        </a:p>
      </dgm:t>
    </dgm:pt>
    <dgm:pt modelId="{7FBA11AC-342B-416D-98FB-7271F6B9FBAB}">
      <dgm:prSet phldrT="[Text]" custT="1"/>
      <dgm:spPr/>
      <dgm:t>
        <a:bodyPr/>
        <a:lstStyle/>
        <a:p>
          <a:r>
            <a:rPr lang="en-IE" sz="1400" b="1" dirty="0">
              <a:solidFill>
                <a:schemeClr val="tx1"/>
              </a:solidFill>
            </a:rPr>
            <a:t>Sectors and occupations in which COVID-19 increases demand for skills</a:t>
          </a:r>
          <a:endParaRPr lang="en-US" sz="1400" b="1" dirty="0">
            <a:solidFill>
              <a:schemeClr val="tx1"/>
            </a:solidFill>
          </a:endParaRPr>
        </a:p>
      </dgm:t>
    </dgm:pt>
    <dgm:pt modelId="{DD49F96B-4EE6-41F3-8FE1-DAAB13F552A4}" type="parTrans" cxnId="{71335B64-CE57-4811-A2D7-0FB86996971D}">
      <dgm:prSet/>
      <dgm:spPr/>
      <dgm:t>
        <a:bodyPr/>
        <a:lstStyle/>
        <a:p>
          <a:endParaRPr lang="en-US" sz="1800">
            <a:solidFill>
              <a:schemeClr val="tx1"/>
            </a:solidFill>
          </a:endParaRPr>
        </a:p>
      </dgm:t>
    </dgm:pt>
    <dgm:pt modelId="{47CEA0D9-9E3E-4BF0-9DC7-76020879B060}" type="sibTrans" cxnId="{71335B64-CE57-4811-A2D7-0FB86996971D}">
      <dgm:prSet/>
      <dgm:spPr/>
      <dgm:t>
        <a:bodyPr/>
        <a:lstStyle/>
        <a:p>
          <a:endParaRPr lang="en-US" sz="1800">
            <a:solidFill>
              <a:schemeClr val="tx1"/>
            </a:solidFill>
          </a:endParaRPr>
        </a:p>
      </dgm:t>
    </dgm:pt>
    <dgm:pt modelId="{2C74E17F-7642-4904-959A-D1AAE34719C5}">
      <dgm:prSet phldrT="[Text]" custT="1"/>
      <dgm:spPr/>
      <dgm:t>
        <a:bodyPr/>
        <a:lstStyle/>
        <a:p>
          <a:r>
            <a:rPr lang="en-IE" sz="1400" b="1" dirty="0">
              <a:solidFill>
                <a:schemeClr val="tx1"/>
              </a:solidFill>
            </a:rPr>
            <a:t>Groups of individuals needing training, reskilling and upskilling</a:t>
          </a:r>
          <a:endParaRPr lang="en-US" sz="1400" b="1" dirty="0">
            <a:solidFill>
              <a:schemeClr val="tx1"/>
            </a:solidFill>
          </a:endParaRPr>
        </a:p>
      </dgm:t>
    </dgm:pt>
    <dgm:pt modelId="{083878BF-B8BE-41A2-ADFF-6B231B8B2AD5}" type="parTrans" cxnId="{AA6E477B-9BC4-42E6-A178-FA24B21F236E}">
      <dgm:prSet/>
      <dgm:spPr/>
      <dgm:t>
        <a:bodyPr/>
        <a:lstStyle/>
        <a:p>
          <a:endParaRPr lang="en-US" sz="1800">
            <a:solidFill>
              <a:schemeClr val="tx1"/>
            </a:solidFill>
          </a:endParaRPr>
        </a:p>
      </dgm:t>
    </dgm:pt>
    <dgm:pt modelId="{BA00E1D2-E2AD-4EC9-9F15-541CB213B957}" type="sibTrans" cxnId="{AA6E477B-9BC4-42E6-A178-FA24B21F236E}">
      <dgm:prSet/>
      <dgm:spPr/>
      <dgm:t>
        <a:bodyPr/>
        <a:lstStyle/>
        <a:p>
          <a:endParaRPr lang="en-US" sz="1800">
            <a:solidFill>
              <a:schemeClr val="tx1"/>
            </a:solidFill>
          </a:endParaRPr>
        </a:p>
      </dgm:t>
    </dgm:pt>
    <dgm:pt modelId="{120DED9F-D1B3-4197-93AB-606A389B5DCD}" type="pres">
      <dgm:prSet presAssocID="{2356638A-B2D6-416E-8221-C9161157EE11}" presName="compositeShape" presStyleCnt="0">
        <dgm:presLayoutVars>
          <dgm:chMax val="7"/>
          <dgm:dir/>
          <dgm:resizeHandles val="exact"/>
        </dgm:presLayoutVars>
      </dgm:prSet>
      <dgm:spPr/>
    </dgm:pt>
    <dgm:pt modelId="{8FB15E97-7F68-4CDF-9E67-936F7B1D69B0}" type="pres">
      <dgm:prSet presAssocID="{5884BB72-D042-4E4A-8C65-B9BF3F776AA0}" presName="circ1" presStyleLbl="vennNode1" presStyleIdx="0" presStyleCnt="3" custLinFactNeighborX="-39425" custLinFactNeighborY="21726"/>
      <dgm:spPr/>
    </dgm:pt>
    <dgm:pt modelId="{22EB01CC-9FE0-4C30-8402-BD0C2D524194}" type="pres">
      <dgm:prSet presAssocID="{5884BB72-D042-4E4A-8C65-B9BF3F776AA0}" presName="circ1Tx" presStyleLbl="revTx" presStyleIdx="0" presStyleCnt="0">
        <dgm:presLayoutVars>
          <dgm:chMax val="0"/>
          <dgm:chPref val="0"/>
          <dgm:bulletEnabled val="1"/>
        </dgm:presLayoutVars>
      </dgm:prSet>
      <dgm:spPr/>
    </dgm:pt>
    <dgm:pt modelId="{0B28C1DE-642B-4895-AD4F-3E615035C6B8}" type="pres">
      <dgm:prSet presAssocID="{7FBA11AC-342B-416D-98FB-7271F6B9FBAB}" presName="circ2" presStyleLbl="vennNode1" presStyleIdx="1" presStyleCnt="3" custLinFactNeighborX="11014" custLinFactNeighborY="-46726"/>
      <dgm:spPr/>
    </dgm:pt>
    <dgm:pt modelId="{65277C44-CD41-4655-82AD-08E77BBBC60F}" type="pres">
      <dgm:prSet presAssocID="{7FBA11AC-342B-416D-98FB-7271F6B9FBAB}" presName="circ2Tx" presStyleLbl="revTx" presStyleIdx="0" presStyleCnt="0">
        <dgm:presLayoutVars>
          <dgm:chMax val="0"/>
          <dgm:chPref val="0"/>
          <dgm:bulletEnabled val="1"/>
        </dgm:presLayoutVars>
      </dgm:prSet>
      <dgm:spPr/>
    </dgm:pt>
    <dgm:pt modelId="{A5DA223D-8CB4-40F9-BC1F-17D9E418BE1C}" type="pres">
      <dgm:prSet presAssocID="{2C74E17F-7642-4904-959A-D1AAE34719C5}" presName="circ3" presStyleLbl="vennNode1" presStyleIdx="2" presStyleCnt="3" custScaleY="98154" custLinFactNeighborX="38325" custLinFactNeighborY="17298"/>
      <dgm:spPr/>
    </dgm:pt>
    <dgm:pt modelId="{DAFDB8F1-DD49-4DC3-958C-09A33D5FB258}" type="pres">
      <dgm:prSet presAssocID="{2C74E17F-7642-4904-959A-D1AAE34719C5}" presName="circ3Tx" presStyleLbl="revTx" presStyleIdx="0" presStyleCnt="0">
        <dgm:presLayoutVars>
          <dgm:chMax val="0"/>
          <dgm:chPref val="0"/>
          <dgm:bulletEnabled val="1"/>
        </dgm:presLayoutVars>
      </dgm:prSet>
      <dgm:spPr/>
    </dgm:pt>
  </dgm:ptLst>
  <dgm:cxnLst>
    <dgm:cxn modelId="{AE11182D-A28F-4B39-B9F7-120FF972852A}" srcId="{2356638A-B2D6-416E-8221-C9161157EE11}" destId="{5884BB72-D042-4E4A-8C65-B9BF3F776AA0}" srcOrd="0" destOrd="0" parTransId="{83D66435-67CC-49DB-A646-F4B52693D82C}" sibTransId="{4FCFE119-DB63-48A6-B9E2-167ECC91483F}"/>
    <dgm:cxn modelId="{C9E4055F-A228-41B5-B21C-A91EC556C439}" type="presOf" srcId="{7FBA11AC-342B-416D-98FB-7271F6B9FBAB}" destId="{65277C44-CD41-4655-82AD-08E77BBBC60F}" srcOrd="1" destOrd="0" presId="urn:microsoft.com/office/officeart/2005/8/layout/venn1"/>
    <dgm:cxn modelId="{71335B64-CE57-4811-A2D7-0FB86996971D}" srcId="{2356638A-B2D6-416E-8221-C9161157EE11}" destId="{7FBA11AC-342B-416D-98FB-7271F6B9FBAB}" srcOrd="1" destOrd="0" parTransId="{DD49F96B-4EE6-41F3-8FE1-DAAB13F552A4}" sibTransId="{47CEA0D9-9E3E-4BF0-9DC7-76020879B060}"/>
    <dgm:cxn modelId="{E1282668-3780-4915-868B-178489467032}" type="presOf" srcId="{2C74E17F-7642-4904-959A-D1AAE34719C5}" destId="{DAFDB8F1-DD49-4DC3-958C-09A33D5FB258}" srcOrd="1" destOrd="0" presId="urn:microsoft.com/office/officeart/2005/8/layout/venn1"/>
    <dgm:cxn modelId="{01025248-4C09-40B6-BE41-C1479958555C}" type="presOf" srcId="{2C74E17F-7642-4904-959A-D1AAE34719C5}" destId="{A5DA223D-8CB4-40F9-BC1F-17D9E418BE1C}" srcOrd="0" destOrd="0" presId="urn:microsoft.com/office/officeart/2005/8/layout/venn1"/>
    <dgm:cxn modelId="{AA6E477B-9BC4-42E6-A178-FA24B21F236E}" srcId="{2356638A-B2D6-416E-8221-C9161157EE11}" destId="{2C74E17F-7642-4904-959A-D1AAE34719C5}" srcOrd="2" destOrd="0" parTransId="{083878BF-B8BE-41A2-ADFF-6B231B8B2AD5}" sibTransId="{BA00E1D2-E2AD-4EC9-9F15-541CB213B957}"/>
    <dgm:cxn modelId="{D6D83A9D-76D7-419F-BC0E-783037936DB8}" type="presOf" srcId="{5884BB72-D042-4E4A-8C65-B9BF3F776AA0}" destId="{8FB15E97-7F68-4CDF-9E67-936F7B1D69B0}" srcOrd="0" destOrd="0" presId="urn:microsoft.com/office/officeart/2005/8/layout/venn1"/>
    <dgm:cxn modelId="{67CA4CA2-DEE6-4D25-B25B-7CCA0ADFB0BD}" type="presOf" srcId="{7FBA11AC-342B-416D-98FB-7271F6B9FBAB}" destId="{0B28C1DE-642B-4895-AD4F-3E615035C6B8}" srcOrd="0" destOrd="0" presId="urn:microsoft.com/office/officeart/2005/8/layout/venn1"/>
    <dgm:cxn modelId="{692DDDAC-CE49-4514-A45E-BB78F7CB74FC}" type="presOf" srcId="{5884BB72-D042-4E4A-8C65-B9BF3F776AA0}" destId="{22EB01CC-9FE0-4C30-8402-BD0C2D524194}" srcOrd="1" destOrd="0" presId="urn:microsoft.com/office/officeart/2005/8/layout/venn1"/>
    <dgm:cxn modelId="{1D182EEB-9664-4B51-BF1E-043D172D86A9}" type="presOf" srcId="{2356638A-B2D6-416E-8221-C9161157EE11}" destId="{120DED9F-D1B3-4197-93AB-606A389B5DCD}" srcOrd="0" destOrd="0" presId="urn:microsoft.com/office/officeart/2005/8/layout/venn1"/>
    <dgm:cxn modelId="{2E05BCB6-8104-45AA-895C-AD51BB7870D1}" type="presParOf" srcId="{120DED9F-D1B3-4197-93AB-606A389B5DCD}" destId="{8FB15E97-7F68-4CDF-9E67-936F7B1D69B0}" srcOrd="0" destOrd="0" presId="urn:microsoft.com/office/officeart/2005/8/layout/venn1"/>
    <dgm:cxn modelId="{D8DA95F4-9D9C-497B-87AC-0B8DF2704C22}" type="presParOf" srcId="{120DED9F-D1B3-4197-93AB-606A389B5DCD}" destId="{22EB01CC-9FE0-4C30-8402-BD0C2D524194}" srcOrd="1" destOrd="0" presId="urn:microsoft.com/office/officeart/2005/8/layout/venn1"/>
    <dgm:cxn modelId="{80A44B7F-9A2F-4C1F-A831-9BEA3B9CF2CB}" type="presParOf" srcId="{120DED9F-D1B3-4197-93AB-606A389B5DCD}" destId="{0B28C1DE-642B-4895-AD4F-3E615035C6B8}" srcOrd="2" destOrd="0" presId="urn:microsoft.com/office/officeart/2005/8/layout/venn1"/>
    <dgm:cxn modelId="{B7CBB953-977F-402B-B37C-FE1160F4CBC1}" type="presParOf" srcId="{120DED9F-D1B3-4197-93AB-606A389B5DCD}" destId="{65277C44-CD41-4655-82AD-08E77BBBC60F}" srcOrd="3" destOrd="0" presId="urn:microsoft.com/office/officeart/2005/8/layout/venn1"/>
    <dgm:cxn modelId="{2EB7D4D0-2842-4CEB-BEA8-F2485614B966}" type="presParOf" srcId="{120DED9F-D1B3-4197-93AB-606A389B5DCD}" destId="{A5DA223D-8CB4-40F9-BC1F-17D9E418BE1C}" srcOrd="4" destOrd="0" presId="urn:microsoft.com/office/officeart/2005/8/layout/venn1"/>
    <dgm:cxn modelId="{5462CE97-056E-44DB-A53B-A536E2BF0626}" type="presParOf" srcId="{120DED9F-D1B3-4197-93AB-606A389B5DCD}" destId="{DAFDB8F1-DD49-4DC3-958C-09A33D5FB25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DC817E4-1BEB-4186-82BD-DCE9558D2D68}" type="doc">
      <dgm:prSet loTypeId="urn:microsoft.com/office/officeart/2005/8/layout/hList7" loCatId="picture" qsTypeId="urn:microsoft.com/office/officeart/2005/8/quickstyle/simple1" qsCatId="simple" csTypeId="urn:microsoft.com/office/officeart/2005/8/colors/accent1_2" csCatId="accent1" phldr="1"/>
      <dgm:spPr/>
    </dgm:pt>
    <dgm:pt modelId="{BC28997D-286B-41E9-9767-0F65846472C4}">
      <dgm:prSet phldrT="[Text]"/>
      <dgm:spPr/>
      <dgm:t>
        <a:bodyPr/>
        <a:lstStyle/>
        <a:p>
          <a:r>
            <a:rPr lang="en-IE" b="1" dirty="0">
              <a:solidFill>
                <a:schemeClr val="bg2"/>
              </a:solidFill>
            </a:rPr>
            <a:t>Background reading</a:t>
          </a:r>
        </a:p>
        <a:p>
          <a:r>
            <a:rPr lang="en-IE" dirty="0">
              <a:solidFill>
                <a:schemeClr val="bg2"/>
              </a:solidFill>
            </a:rPr>
            <a:t>by Rapid Assessment technical team</a:t>
          </a:r>
          <a:endParaRPr lang="en-US" dirty="0">
            <a:solidFill>
              <a:schemeClr val="bg2"/>
            </a:solidFill>
          </a:endParaRPr>
        </a:p>
      </dgm:t>
    </dgm:pt>
    <dgm:pt modelId="{34DB3D79-F7CF-408C-B04D-F9FFBF1E6C10}" type="parTrans" cxnId="{9DEA1775-99E4-46A5-A8EB-909CCEC29243}">
      <dgm:prSet/>
      <dgm:spPr/>
      <dgm:t>
        <a:bodyPr/>
        <a:lstStyle/>
        <a:p>
          <a:endParaRPr lang="en-US">
            <a:solidFill>
              <a:schemeClr val="tx1"/>
            </a:solidFill>
          </a:endParaRPr>
        </a:p>
      </dgm:t>
    </dgm:pt>
    <dgm:pt modelId="{D05432A9-A85B-4518-8858-D394FA4684C0}" type="sibTrans" cxnId="{9DEA1775-99E4-46A5-A8EB-909CCEC29243}">
      <dgm:prSet/>
      <dgm:spPr/>
      <dgm:t>
        <a:bodyPr/>
        <a:lstStyle/>
        <a:p>
          <a:endParaRPr lang="en-US">
            <a:solidFill>
              <a:schemeClr val="tx1"/>
            </a:solidFill>
          </a:endParaRPr>
        </a:p>
      </dgm:t>
    </dgm:pt>
    <dgm:pt modelId="{6001A2DA-182B-4910-B973-FEEF2EB6899A}">
      <dgm:prSet phldrT="[Text]"/>
      <dgm:spPr/>
      <dgm:t>
        <a:bodyPr/>
        <a:lstStyle/>
        <a:p>
          <a:r>
            <a:rPr lang="en-IE" b="1" dirty="0">
              <a:solidFill>
                <a:schemeClr val="bg2"/>
              </a:solidFill>
            </a:rPr>
            <a:t>Survey of enterprises </a:t>
          </a:r>
        </a:p>
        <a:p>
          <a:r>
            <a:rPr lang="en-IE" dirty="0">
              <a:solidFill>
                <a:schemeClr val="bg2"/>
              </a:solidFill>
            </a:rPr>
            <a:t>in target sector(s)</a:t>
          </a:r>
          <a:endParaRPr lang="en-US" dirty="0">
            <a:solidFill>
              <a:schemeClr val="bg2"/>
            </a:solidFill>
          </a:endParaRPr>
        </a:p>
      </dgm:t>
    </dgm:pt>
    <dgm:pt modelId="{B5AAD67B-10DD-49F9-A578-155EE9E161AD}" type="parTrans" cxnId="{C9B89FC4-3E89-404B-A413-EBA2D35B6359}">
      <dgm:prSet/>
      <dgm:spPr/>
      <dgm:t>
        <a:bodyPr/>
        <a:lstStyle/>
        <a:p>
          <a:endParaRPr lang="en-US">
            <a:solidFill>
              <a:schemeClr val="tx1"/>
            </a:solidFill>
          </a:endParaRPr>
        </a:p>
      </dgm:t>
    </dgm:pt>
    <dgm:pt modelId="{E863B58C-2759-4FAC-A6D4-BA414E71F31C}" type="sibTrans" cxnId="{C9B89FC4-3E89-404B-A413-EBA2D35B6359}">
      <dgm:prSet/>
      <dgm:spPr/>
      <dgm:t>
        <a:bodyPr/>
        <a:lstStyle/>
        <a:p>
          <a:endParaRPr lang="en-US">
            <a:solidFill>
              <a:schemeClr val="tx1"/>
            </a:solidFill>
          </a:endParaRPr>
        </a:p>
      </dgm:t>
    </dgm:pt>
    <dgm:pt modelId="{EE6E9FDA-424A-4B2D-BD71-866585282103}">
      <dgm:prSet phldrT="[Text]"/>
      <dgm:spPr/>
      <dgm:t>
        <a:bodyPr/>
        <a:lstStyle/>
        <a:p>
          <a:r>
            <a:rPr lang="en-IE" b="1" dirty="0">
              <a:solidFill>
                <a:schemeClr val="bg2"/>
              </a:solidFill>
            </a:rPr>
            <a:t>Survey of individuals </a:t>
          </a:r>
          <a:r>
            <a:rPr lang="en-IE" dirty="0">
              <a:solidFill>
                <a:schemeClr val="bg2"/>
              </a:solidFill>
            </a:rPr>
            <a:t>I</a:t>
          </a:r>
        </a:p>
        <a:p>
          <a:r>
            <a:rPr lang="en-IE" dirty="0">
              <a:solidFill>
                <a:schemeClr val="bg2"/>
              </a:solidFill>
            </a:rPr>
            <a:t>in target group(s)</a:t>
          </a:r>
          <a:endParaRPr lang="en-US" dirty="0">
            <a:solidFill>
              <a:schemeClr val="bg2"/>
            </a:solidFill>
          </a:endParaRPr>
        </a:p>
      </dgm:t>
    </dgm:pt>
    <dgm:pt modelId="{E8CFA414-ABB3-40B2-A686-ACB93AF0CF3B}" type="parTrans" cxnId="{477613CC-ADF2-4DAF-91B8-D30B064B9F63}">
      <dgm:prSet/>
      <dgm:spPr/>
      <dgm:t>
        <a:bodyPr/>
        <a:lstStyle/>
        <a:p>
          <a:endParaRPr lang="en-US">
            <a:solidFill>
              <a:schemeClr val="tx1"/>
            </a:solidFill>
          </a:endParaRPr>
        </a:p>
      </dgm:t>
    </dgm:pt>
    <dgm:pt modelId="{C6E85F8D-712A-4768-9BA2-DC99F76D5A40}" type="sibTrans" cxnId="{477613CC-ADF2-4DAF-91B8-D30B064B9F63}">
      <dgm:prSet/>
      <dgm:spPr/>
      <dgm:t>
        <a:bodyPr/>
        <a:lstStyle/>
        <a:p>
          <a:endParaRPr lang="en-US">
            <a:solidFill>
              <a:schemeClr val="tx1"/>
            </a:solidFill>
          </a:endParaRPr>
        </a:p>
      </dgm:t>
    </dgm:pt>
    <dgm:pt modelId="{603BDB0D-1C94-40A6-9B39-255522E42396}">
      <dgm:prSet phldrT="[Text]"/>
      <dgm:spPr/>
      <dgm:t>
        <a:bodyPr/>
        <a:lstStyle/>
        <a:p>
          <a:r>
            <a:rPr lang="en-IE" b="1" dirty="0">
              <a:solidFill>
                <a:schemeClr val="bg2"/>
              </a:solidFill>
            </a:rPr>
            <a:t>Consultations and in-depth interviews </a:t>
          </a:r>
        </a:p>
        <a:p>
          <a:r>
            <a:rPr lang="en-IE" dirty="0">
              <a:solidFill>
                <a:schemeClr val="bg2"/>
              </a:solidFill>
            </a:rPr>
            <a:t>with key responsible organizations, policy-makers, social partners and other stakeholders</a:t>
          </a:r>
          <a:endParaRPr lang="en-US" dirty="0">
            <a:solidFill>
              <a:schemeClr val="bg2"/>
            </a:solidFill>
          </a:endParaRPr>
        </a:p>
      </dgm:t>
    </dgm:pt>
    <dgm:pt modelId="{1020B867-6ACD-46D1-AB72-932EFAF961B7}" type="parTrans" cxnId="{F28397C0-8DBF-456A-9F0A-99E0AC1D045F}">
      <dgm:prSet/>
      <dgm:spPr/>
      <dgm:t>
        <a:bodyPr/>
        <a:lstStyle/>
        <a:p>
          <a:endParaRPr lang="en-US">
            <a:solidFill>
              <a:schemeClr val="tx1"/>
            </a:solidFill>
          </a:endParaRPr>
        </a:p>
      </dgm:t>
    </dgm:pt>
    <dgm:pt modelId="{F6CB4E27-214D-41AC-BE7B-6A674D7C30DA}" type="sibTrans" cxnId="{F28397C0-8DBF-456A-9F0A-99E0AC1D045F}">
      <dgm:prSet/>
      <dgm:spPr/>
      <dgm:t>
        <a:bodyPr/>
        <a:lstStyle/>
        <a:p>
          <a:endParaRPr lang="en-US">
            <a:solidFill>
              <a:schemeClr val="tx1"/>
            </a:solidFill>
          </a:endParaRPr>
        </a:p>
      </dgm:t>
    </dgm:pt>
    <dgm:pt modelId="{2320E4A6-7F8F-4657-815F-C36ED3D7BBF4}" type="pres">
      <dgm:prSet presAssocID="{8DC817E4-1BEB-4186-82BD-DCE9558D2D68}" presName="Name0" presStyleCnt="0">
        <dgm:presLayoutVars>
          <dgm:dir/>
          <dgm:resizeHandles val="exact"/>
        </dgm:presLayoutVars>
      </dgm:prSet>
      <dgm:spPr/>
    </dgm:pt>
    <dgm:pt modelId="{4FF595F4-A613-4166-A7EB-55C9B8CB61CE}" type="pres">
      <dgm:prSet presAssocID="{8DC817E4-1BEB-4186-82BD-DCE9558D2D68}" presName="fgShape" presStyleLbl="fgShp" presStyleIdx="0" presStyleCnt="1"/>
      <dgm:spPr/>
    </dgm:pt>
    <dgm:pt modelId="{0B7D6091-0769-499A-A6C1-934A2666DFC7}" type="pres">
      <dgm:prSet presAssocID="{8DC817E4-1BEB-4186-82BD-DCE9558D2D68}" presName="linComp" presStyleCnt="0"/>
      <dgm:spPr/>
    </dgm:pt>
    <dgm:pt modelId="{B53AD08D-7B09-4B6F-A00C-CA792140C296}" type="pres">
      <dgm:prSet presAssocID="{BC28997D-286B-41E9-9767-0F65846472C4}" presName="compNode" presStyleCnt="0"/>
      <dgm:spPr/>
    </dgm:pt>
    <dgm:pt modelId="{1396553D-9FA2-4A2B-A184-074C25156690}" type="pres">
      <dgm:prSet presAssocID="{BC28997D-286B-41E9-9767-0F65846472C4}" presName="bkgdShape" presStyleLbl="node1" presStyleIdx="0" presStyleCnt="4"/>
      <dgm:spPr/>
    </dgm:pt>
    <dgm:pt modelId="{5F1683EA-D4CC-422D-9EF0-AA38FF130854}" type="pres">
      <dgm:prSet presAssocID="{BC28997D-286B-41E9-9767-0F65846472C4}" presName="nodeTx" presStyleLbl="node1" presStyleIdx="0" presStyleCnt="4">
        <dgm:presLayoutVars>
          <dgm:bulletEnabled val="1"/>
        </dgm:presLayoutVars>
      </dgm:prSet>
      <dgm:spPr/>
    </dgm:pt>
    <dgm:pt modelId="{68B85E72-0C11-461B-BF3D-2A115E02FC40}" type="pres">
      <dgm:prSet presAssocID="{BC28997D-286B-41E9-9767-0F65846472C4}" presName="invisiNode" presStyleLbl="node1" presStyleIdx="0" presStyleCnt="4"/>
      <dgm:spPr/>
    </dgm:pt>
    <dgm:pt modelId="{6864BE0A-FE0A-4CC8-9F7E-5F26DC7ECE66}" type="pres">
      <dgm:prSet presAssocID="{BC28997D-286B-41E9-9767-0F65846472C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dgm:spPr>
    </dgm:pt>
    <dgm:pt modelId="{AD768189-853A-4F70-BEC0-36E32B0AD37D}" type="pres">
      <dgm:prSet presAssocID="{D05432A9-A85B-4518-8858-D394FA4684C0}" presName="sibTrans" presStyleLbl="sibTrans2D1" presStyleIdx="0" presStyleCnt="0"/>
      <dgm:spPr/>
    </dgm:pt>
    <dgm:pt modelId="{598BA6C5-5B6F-47B0-A845-7EC0A414B940}" type="pres">
      <dgm:prSet presAssocID="{6001A2DA-182B-4910-B973-FEEF2EB6899A}" presName="compNode" presStyleCnt="0"/>
      <dgm:spPr/>
    </dgm:pt>
    <dgm:pt modelId="{557D563E-61D5-4D75-8DC1-18B97DEAE86D}" type="pres">
      <dgm:prSet presAssocID="{6001A2DA-182B-4910-B973-FEEF2EB6899A}" presName="bkgdShape" presStyleLbl="node1" presStyleIdx="1" presStyleCnt="4"/>
      <dgm:spPr/>
    </dgm:pt>
    <dgm:pt modelId="{CB300948-74FE-47ED-9019-CAD46D179921}" type="pres">
      <dgm:prSet presAssocID="{6001A2DA-182B-4910-B973-FEEF2EB6899A}" presName="nodeTx" presStyleLbl="node1" presStyleIdx="1" presStyleCnt="4">
        <dgm:presLayoutVars>
          <dgm:bulletEnabled val="1"/>
        </dgm:presLayoutVars>
      </dgm:prSet>
      <dgm:spPr/>
    </dgm:pt>
    <dgm:pt modelId="{B457270C-5AE6-4301-AE4C-5085D74E20B8}" type="pres">
      <dgm:prSet presAssocID="{6001A2DA-182B-4910-B973-FEEF2EB6899A}" presName="invisiNode" presStyleLbl="node1" presStyleIdx="1" presStyleCnt="4"/>
      <dgm:spPr/>
    </dgm:pt>
    <dgm:pt modelId="{89FE12FE-EC97-4805-A815-1E557B4945B7}" type="pres">
      <dgm:prSet presAssocID="{6001A2DA-182B-4910-B973-FEEF2EB6899A}"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523EEA75-2320-4886-9751-B4BCBEB0EA60}" type="pres">
      <dgm:prSet presAssocID="{E863B58C-2759-4FAC-A6D4-BA414E71F31C}" presName="sibTrans" presStyleLbl="sibTrans2D1" presStyleIdx="0" presStyleCnt="0"/>
      <dgm:spPr/>
    </dgm:pt>
    <dgm:pt modelId="{8A0711BE-2CB6-451F-88AB-B6D6C9E16862}" type="pres">
      <dgm:prSet presAssocID="{EE6E9FDA-424A-4B2D-BD71-866585282103}" presName="compNode" presStyleCnt="0"/>
      <dgm:spPr/>
    </dgm:pt>
    <dgm:pt modelId="{017B5E0B-E24C-4E49-A221-E82C31A02AB2}" type="pres">
      <dgm:prSet presAssocID="{EE6E9FDA-424A-4B2D-BD71-866585282103}" presName="bkgdShape" presStyleLbl="node1" presStyleIdx="2" presStyleCnt="4"/>
      <dgm:spPr/>
    </dgm:pt>
    <dgm:pt modelId="{4561DB1E-3FEF-40E8-91DF-18D56CCA383E}" type="pres">
      <dgm:prSet presAssocID="{EE6E9FDA-424A-4B2D-BD71-866585282103}" presName="nodeTx" presStyleLbl="node1" presStyleIdx="2" presStyleCnt="4">
        <dgm:presLayoutVars>
          <dgm:bulletEnabled val="1"/>
        </dgm:presLayoutVars>
      </dgm:prSet>
      <dgm:spPr/>
    </dgm:pt>
    <dgm:pt modelId="{C9C9C18F-5A65-4CAD-A16F-0FFDA263F957}" type="pres">
      <dgm:prSet presAssocID="{EE6E9FDA-424A-4B2D-BD71-866585282103}" presName="invisiNode" presStyleLbl="node1" presStyleIdx="2" presStyleCnt="4"/>
      <dgm:spPr/>
    </dgm:pt>
    <dgm:pt modelId="{A76DBB54-2D8C-4A7C-81C9-FE188904E5A0}" type="pres">
      <dgm:prSet presAssocID="{EE6E9FDA-424A-4B2D-BD71-866585282103}" presName="imagNode" presStyleLbl="fgImgPlace1" presStyleIdx="2"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D1C9E5E3-CE8B-431A-9C09-91B1DD0BC862}" type="pres">
      <dgm:prSet presAssocID="{C6E85F8D-712A-4768-9BA2-DC99F76D5A40}" presName="sibTrans" presStyleLbl="sibTrans2D1" presStyleIdx="0" presStyleCnt="0"/>
      <dgm:spPr/>
    </dgm:pt>
    <dgm:pt modelId="{B19F5DD3-852E-498E-8289-04390DD1645C}" type="pres">
      <dgm:prSet presAssocID="{603BDB0D-1C94-40A6-9B39-255522E42396}" presName="compNode" presStyleCnt="0"/>
      <dgm:spPr/>
    </dgm:pt>
    <dgm:pt modelId="{96E10E27-8932-44F1-A0B0-8B5E4CDFBFFF}" type="pres">
      <dgm:prSet presAssocID="{603BDB0D-1C94-40A6-9B39-255522E42396}" presName="bkgdShape" presStyleLbl="node1" presStyleIdx="3" presStyleCnt="4"/>
      <dgm:spPr/>
    </dgm:pt>
    <dgm:pt modelId="{DC0BF91F-6955-41BB-8A8B-EE8EC0F2F009}" type="pres">
      <dgm:prSet presAssocID="{603BDB0D-1C94-40A6-9B39-255522E42396}" presName="nodeTx" presStyleLbl="node1" presStyleIdx="3" presStyleCnt="4">
        <dgm:presLayoutVars>
          <dgm:bulletEnabled val="1"/>
        </dgm:presLayoutVars>
      </dgm:prSet>
      <dgm:spPr/>
    </dgm:pt>
    <dgm:pt modelId="{70B942BC-1381-44F5-A42F-70BF76525879}" type="pres">
      <dgm:prSet presAssocID="{603BDB0D-1C94-40A6-9B39-255522E42396}" presName="invisiNode" presStyleLbl="node1" presStyleIdx="3" presStyleCnt="4"/>
      <dgm:spPr/>
    </dgm:pt>
    <dgm:pt modelId="{FCF97B7C-6625-4487-A3C5-3A18C6093E0B}" type="pres">
      <dgm:prSet presAssocID="{603BDB0D-1C94-40A6-9B39-255522E42396}" presName="imagNode"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pt>
  </dgm:ptLst>
  <dgm:cxnLst>
    <dgm:cxn modelId="{B3FEDA0B-81EB-4FE4-9ACA-BC57FA848485}" type="presOf" srcId="{603BDB0D-1C94-40A6-9B39-255522E42396}" destId="{DC0BF91F-6955-41BB-8A8B-EE8EC0F2F009}" srcOrd="1" destOrd="0" presId="urn:microsoft.com/office/officeart/2005/8/layout/hList7"/>
    <dgm:cxn modelId="{ED6D601C-9CD9-40B7-BB52-53797C293663}" type="presOf" srcId="{D05432A9-A85B-4518-8858-D394FA4684C0}" destId="{AD768189-853A-4F70-BEC0-36E32B0AD37D}" srcOrd="0" destOrd="0" presId="urn:microsoft.com/office/officeart/2005/8/layout/hList7"/>
    <dgm:cxn modelId="{F72F2564-D331-4EA3-8E59-4EA0FA6DDEB5}" type="presOf" srcId="{EE6E9FDA-424A-4B2D-BD71-866585282103}" destId="{4561DB1E-3FEF-40E8-91DF-18D56CCA383E}" srcOrd="1" destOrd="0" presId="urn:microsoft.com/office/officeart/2005/8/layout/hList7"/>
    <dgm:cxn modelId="{9DEA1775-99E4-46A5-A8EB-909CCEC29243}" srcId="{8DC817E4-1BEB-4186-82BD-DCE9558D2D68}" destId="{BC28997D-286B-41E9-9767-0F65846472C4}" srcOrd="0" destOrd="0" parTransId="{34DB3D79-F7CF-408C-B04D-F9FFBF1E6C10}" sibTransId="{D05432A9-A85B-4518-8858-D394FA4684C0}"/>
    <dgm:cxn modelId="{64ADA17B-168A-4F57-B4EB-06FB8EDB7420}" type="presOf" srcId="{BC28997D-286B-41E9-9767-0F65846472C4}" destId="{5F1683EA-D4CC-422D-9EF0-AA38FF130854}" srcOrd="1" destOrd="0" presId="urn:microsoft.com/office/officeart/2005/8/layout/hList7"/>
    <dgm:cxn modelId="{4BA91A7C-746F-4DD0-8E6B-485918124106}" type="presOf" srcId="{8DC817E4-1BEB-4186-82BD-DCE9558D2D68}" destId="{2320E4A6-7F8F-4657-815F-C36ED3D7BBF4}" srcOrd="0" destOrd="0" presId="urn:microsoft.com/office/officeart/2005/8/layout/hList7"/>
    <dgm:cxn modelId="{D4BC7B8A-8B18-4732-ADF1-17F5AB443F00}" type="presOf" srcId="{C6E85F8D-712A-4768-9BA2-DC99F76D5A40}" destId="{D1C9E5E3-CE8B-431A-9C09-91B1DD0BC862}" srcOrd="0" destOrd="0" presId="urn:microsoft.com/office/officeart/2005/8/layout/hList7"/>
    <dgm:cxn modelId="{1C9458A5-88A0-410A-9895-E36FD8EB4D37}" type="presOf" srcId="{E863B58C-2759-4FAC-A6D4-BA414E71F31C}" destId="{523EEA75-2320-4886-9751-B4BCBEB0EA60}" srcOrd="0" destOrd="0" presId="urn:microsoft.com/office/officeart/2005/8/layout/hList7"/>
    <dgm:cxn modelId="{F28397C0-8DBF-456A-9F0A-99E0AC1D045F}" srcId="{8DC817E4-1BEB-4186-82BD-DCE9558D2D68}" destId="{603BDB0D-1C94-40A6-9B39-255522E42396}" srcOrd="3" destOrd="0" parTransId="{1020B867-6ACD-46D1-AB72-932EFAF961B7}" sibTransId="{F6CB4E27-214D-41AC-BE7B-6A674D7C30DA}"/>
    <dgm:cxn modelId="{C9B89FC4-3E89-404B-A413-EBA2D35B6359}" srcId="{8DC817E4-1BEB-4186-82BD-DCE9558D2D68}" destId="{6001A2DA-182B-4910-B973-FEEF2EB6899A}" srcOrd="1" destOrd="0" parTransId="{B5AAD67B-10DD-49F9-A578-155EE9E161AD}" sibTransId="{E863B58C-2759-4FAC-A6D4-BA414E71F31C}"/>
    <dgm:cxn modelId="{DC3984C9-DE79-4A06-B253-37AD91FB726F}" type="presOf" srcId="{6001A2DA-182B-4910-B973-FEEF2EB6899A}" destId="{557D563E-61D5-4D75-8DC1-18B97DEAE86D}" srcOrd="0" destOrd="0" presId="urn:microsoft.com/office/officeart/2005/8/layout/hList7"/>
    <dgm:cxn modelId="{520994C9-F1F7-44A4-B749-76FA0E79C39E}" type="presOf" srcId="{EE6E9FDA-424A-4B2D-BD71-866585282103}" destId="{017B5E0B-E24C-4E49-A221-E82C31A02AB2}" srcOrd="0" destOrd="0" presId="urn:microsoft.com/office/officeart/2005/8/layout/hList7"/>
    <dgm:cxn modelId="{0F6407CC-95D3-414A-A552-D3F739BC8B74}" type="presOf" srcId="{BC28997D-286B-41E9-9767-0F65846472C4}" destId="{1396553D-9FA2-4A2B-A184-074C25156690}" srcOrd="0" destOrd="0" presId="urn:microsoft.com/office/officeart/2005/8/layout/hList7"/>
    <dgm:cxn modelId="{477613CC-ADF2-4DAF-91B8-D30B064B9F63}" srcId="{8DC817E4-1BEB-4186-82BD-DCE9558D2D68}" destId="{EE6E9FDA-424A-4B2D-BD71-866585282103}" srcOrd="2" destOrd="0" parTransId="{E8CFA414-ABB3-40B2-A686-ACB93AF0CF3B}" sibTransId="{C6E85F8D-712A-4768-9BA2-DC99F76D5A40}"/>
    <dgm:cxn modelId="{84ED04CE-2770-40E3-9BE4-629027707342}" type="presOf" srcId="{6001A2DA-182B-4910-B973-FEEF2EB6899A}" destId="{CB300948-74FE-47ED-9019-CAD46D179921}" srcOrd="1" destOrd="0" presId="urn:microsoft.com/office/officeart/2005/8/layout/hList7"/>
    <dgm:cxn modelId="{6E805ADF-AFC4-4411-9BCF-65E99CF2E2D8}" type="presOf" srcId="{603BDB0D-1C94-40A6-9B39-255522E42396}" destId="{96E10E27-8932-44F1-A0B0-8B5E4CDFBFFF}" srcOrd="0" destOrd="0" presId="urn:microsoft.com/office/officeart/2005/8/layout/hList7"/>
    <dgm:cxn modelId="{353081EF-2A7B-4059-BEE0-74519B6F52D0}" type="presParOf" srcId="{2320E4A6-7F8F-4657-815F-C36ED3D7BBF4}" destId="{4FF595F4-A613-4166-A7EB-55C9B8CB61CE}" srcOrd="0" destOrd="0" presId="urn:microsoft.com/office/officeart/2005/8/layout/hList7"/>
    <dgm:cxn modelId="{2916617C-44C9-43DD-AE02-D8FBDE70ABE9}" type="presParOf" srcId="{2320E4A6-7F8F-4657-815F-C36ED3D7BBF4}" destId="{0B7D6091-0769-499A-A6C1-934A2666DFC7}" srcOrd="1" destOrd="0" presId="urn:microsoft.com/office/officeart/2005/8/layout/hList7"/>
    <dgm:cxn modelId="{055C0D1C-7C3C-45C3-BC2A-474FA2EBB32E}" type="presParOf" srcId="{0B7D6091-0769-499A-A6C1-934A2666DFC7}" destId="{B53AD08D-7B09-4B6F-A00C-CA792140C296}" srcOrd="0" destOrd="0" presId="urn:microsoft.com/office/officeart/2005/8/layout/hList7"/>
    <dgm:cxn modelId="{ACAB4475-9F9C-4425-882A-B1FA942F1A41}" type="presParOf" srcId="{B53AD08D-7B09-4B6F-A00C-CA792140C296}" destId="{1396553D-9FA2-4A2B-A184-074C25156690}" srcOrd="0" destOrd="0" presId="urn:microsoft.com/office/officeart/2005/8/layout/hList7"/>
    <dgm:cxn modelId="{D293157C-E51A-4A5C-8208-4E99ABADDD82}" type="presParOf" srcId="{B53AD08D-7B09-4B6F-A00C-CA792140C296}" destId="{5F1683EA-D4CC-422D-9EF0-AA38FF130854}" srcOrd="1" destOrd="0" presId="urn:microsoft.com/office/officeart/2005/8/layout/hList7"/>
    <dgm:cxn modelId="{73E5AC03-D570-4882-B882-6D11F01A07CE}" type="presParOf" srcId="{B53AD08D-7B09-4B6F-A00C-CA792140C296}" destId="{68B85E72-0C11-461B-BF3D-2A115E02FC40}" srcOrd="2" destOrd="0" presId="urn:microsoft.com/office/officeart/2005/8/layout/hList7"/>
    <dgm:cxn modelId="{B06C7E55-1A93-41D9-89CA-718F1F6A3FD8}" type="presParOf" srcId="{B53AD08D-7B09-4B6F-A00C-CA792140C296}" destId="{6864BE0A-FE0A-4CC8-9F7E-5F26DC7ECE66}" srcOrd="3" destOrd="0" presId="urn:microsoft.com/office/officeart/2005/8/layout/hList7"/>
    <dgm:cxn modelId="{C3D1854C-3C7B-46CE-B997-B3358E2CB316}" type="presParOf" srcId="{0B7D6091-0769-499A-A6C1-934A2666DFC7}" destId="{AD768189-853A-4F70-BEC0-36E32B0AD37D}" srcOrd="1" destOrd="0" presId="urn:microsoft.com/office/officeart/2005/8/layout/hList7"/>
    <dgm:cxn modelId="{80C5E419-3A3D-4825-BC43-3B8EF21A553D}" type="presParOf" srcId="{0B7D6091-0769-499A-A6C1-934A2666DFC7}" destId="{598BA6C5-5B6F-47B0-A845-7EC0A414B940}" srcOrd="2" destOrd="0" presId="urn:microsoft.com/office/officeart/2005/8/layout/hList7"/>
    <dgm:cxn modelId="{144731B7-C483-461C-B636-99D5F287A3A9}" type="presParOf" srcId="{598BA6C5-5B6F-47B0-A845-7EC0A414B940}" destId="{557D563E-61D5-4D75-8DC1-18B97DEAE86D}" srcOrd="0" destOrd="0" presId="urn:microsoft.com/office/officeart/2005/8/layout/hList7"/>
    <dgm:cxn modelId="{2166E994-D42A-4177-873F-ED9CDAB10D65}" type="presParOf" srcId="{598BA6C5-5B6F-47B0-A845-7EC0A414B940}" destId="{CB300948-74FE-47ED-9019-CAD46D179921}" srcOrd="1" destOrd="0" presId="urn:microsoft.com/office/officeart/2005/8/layout/hList7"/>
    <dgm:cxn modelId="{176761F0-017F-42F4-8D43-07722C238F8E}" type="presParOf" srcId="{598BA6C5-5B6F-47B0-A845-7EC0A414B940}" destId="{B457270C-5AE6-4301-AE4C-5085D74E20B8}" srcOrd="2" destOrd="0" presId="urn:microsoft.com/office/officeart/2005/8/layout/hList7"/>
    <dgm:cxn modelId="{011F880B-A2C4-4696-87D8-49EC8D95EEB5}" type="presParOf" srcId="{598BA6C5-5B6F-47B0-A845-7EC0A414B940}" destId="{89FE12FE-EC97-4805-A815-1E557B4945B7}" srcOrd="3" destOrd="0" presId="urn:microsoft.com/office/officeart/2005/8/layout/hList7"/>
    <dgm:cxn modelId="{E227885C-7CA7-4B50-BE8E-387B30A2D29E}" type="presParOf" srcId="{0B7D6091-0769-499A-A6C1-934A2666DFC7}" destId="{523EEA75-2320-4886-9751-B4BCBEB0EA60}" srcOrd="3" destOrd="0" presId="urn:microsoft.com/office/officeart/2005/8/layout/hList7"/>
    <dgm:cxn modelId="{A330CC6B-19F5-4088-9157-91BF23230515}" type="presParOf" srcId="{0B7D6091-0769-499A-A6C1-934A2666DFC7}" destId="{8A0711BE-2CB6-451F-88AB-B6D6C9E16862}" srcOrd="4" destOrd="0" presId="urn:microsoft.com/office/officeart/2005/8/layout/hList7"/>
    <dgm:cxn modelId="{B46A9015-71B4-43E7-9B36-13765D36FA03}" type="presParOf" srcId="{8A0711BE-2CB6-451F-88AB-B6D6C9E16862}" destId="{017B5E0B-E24C-4E49-A221-E82C31A02AB2}" srcOrd="0" destOrd="0" presId="urn:microsoft.com/office/officeart/2005/8/layout/hList7"/>
    <dgm:cxn modelId="{27EBC976-7D95-42EC-92B8-5F8F789BEC58}" type="presParOf" srcId="{8A0711BE-2CB6-451F-88AB-B6D6C9E16862}" destId="{4561DB1E-3FEF-40E8-91DF-18D56CCA383E}" srcOrd="1" destOrd="0" presId="urn:microsoft.com/office/officeart/2005/8/layout/hList7"/>
    <dgm:cxn modelId="{36116B12-BB24-4BAB-9055-470AE2866DF6}" type="presParOf" srcId="{8A0711BE-2CB6-451F-88AB-B6D6C9E16862}" destId="{C9C9C18F-5A65-4CAD-A16F-0FFDA263F957}" srcOrd="2" destOrd="0" presId="urn:microsoft.com/office/officeart/2005/8/layout/hList7"/>
    <dgm:cxn modelId="{7660B0AA-24F2-4DE7-8238-C7B7F3127DBF}" type="presParOf" srcId="{8A0711BE-2CB6-451F-88AB-B6D6C9E16862}" destId="{A76DBB54-2D8C-4A7C-81C9-FE188904E5A0}" srcOrd="3" destOrd="0" presId="urn:microsoft.com/office/officeart/2005/8/layout/hList7"/>
    <dgm:cxn modelId="{AAB7A15B-0888-4958-94BC-7070BFA461B3}" type="presParOf" srcId="{0B7D6091-0769-499A-A6C1-934A2666DFC7}" destId="{D1C9E5E3-CE8B-431A-9C09-91B1DD0BC862}" srcOrd="5" destOrd="0" presId="urn:microsoft.com/office/officeart/2005/8/layout/hList7"/>
    <dgm:cxn modelId="{B2A23383-AA5F-431F-8000-87A268B2C698}" type="presParOf" srcId="{0B7D6091-0769-499A-A6C1-934A2666DFC7}" destId="{B19F5DD3-852E-498E-8289-04390DD1645C}" srcOrd="6" destOrd="0" presId="urn:microsoft.com/office/officeart/2005/8/layout/hList7"/>
    <dgm:cxn modelId="{14BCF11D-C35D-4BDE-B7D3-FA419F11B3B0}" type="presParOf" srcId="{B19F5DD3-852E-498E-8289-04390DD1645C}" destId="{96E10E27-8932-44F1-A0B0-8B5E4CDFBFFF}" srcOrd="0" destOrd="0" presId="urn:microsoft.com/office/officeart/2005/8/layout/hList7"/>
    <dgm:cxn modelId="{D28FCE51-8B2F-4545-A851-D0646E9BBA18}" type="presParOf" srcId="{B19F5DD3-852E-498E-8289-04390DD1645C}" destId="{DC0BF91F-6955-41BB-8A8B-EE8EC0F2F009}" srcOrd="1" destOrd="0" presId="urn:microsoft.com/office/officeart/2005/8/layout/hList7"/>
    <dgm:cxn modelId="{25054576-53AE-44E6-9BB3-102EC29CC1BF}" type="presParOf" srcId="{B19F5DD3-852E-498E-8289-04390DD1645C}" destId="{70B942BC-1381-44F5-A42F-70BF76525879}" srcOrd="2" destOrd="0" presId="urn:microsoft.com/office/officeart/2005/8/layout/hList7"/>
    <dgm:cxn modelId="{FE892DC9-C4B2-40FA-B7AE-69D211A1906D}" type="presParOf" srcId="{B19F5DD3-852E-498E-8289-04390DD1645C}" destId="{FCF97B7C-6625-4487-A3C5-3A18C6093E0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14D258D-2E88-4165-B1DC-2999F039E6F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4BA036DD-D846-4D72-9382-C8A6FF384FB7}">
      <dgm:prSet custT="1"/>
      <dgm:spPr>
        <a:solidFill>
          <a:schemeClr val="accent1"/>
        </a:solidFill>
      </dgm:spPr>
      <dgm:t>
        <a:bodyPr/>
        <a:lstStyle/>
        <a:p>
          <a:r>
            <a:rPr lang="en-GB" sz="1600" b="1" u="none" dirty="0"/>
            <a:t>Capacity development and sustainability</a:t>
          </a:r>
          <a:endParaRPr lang="en-US" sz="1600" b="1" u="none" dirty="0">
            <a:solidFill>
              <a:schemeClr val="tx1"/>
            </a:solidFill>
          </a:endParaRPr>
        </a:p>
      </dgm:t>
    </dgm:pt>
    <dgm:pt modelId="{6CA53E6A-1A03-478E-BB33-21C746B5C0FE}" type="parTrans" cxnId="{C7F66470-62EA-4A78-86A6-F25D04FA447E}">
      <dgm:prSet/>
      <dgm:spPr/>
      <dgm:t>
        <a:bodyPr/>
        <a:lstStyle/>
        <a:p>
          <a:endParaRPr lang="en-US" sz="1600" b="1">
            <a:solidFill>
              <a:schemeClr val="tx1"/>
            </a:solidFill>
          </a:endParaRPr>
        </a:p>
      </dgm:t>
    </dgm:pt>
    <dgm:pt modelId="{315408FE-EAAC-4CCC-9794-CECAA0765271}" type="sibTrans" cxnId="{C7F66470-62EA-4A78-86A6-F25D04FA447E}">
      <dgm:prSet/>
      <dgm:spPr/>
      <dgm:t>
        <a:bodyPr/>
        <a:lstStyle/>
        <a:p>
          <a:endParaRPr lang="en-US" sz="1600" b="1">
            <a:solidFill>
              <a:schemeClr val="tx1"/>
            </a:solidFill>
          </a:endParaRPr>
        </a:p>
      </dgm:t>
    </dgm:pt>
    <dgm:pt modelId="{E39AFCB8-2081-6547-A645-6D5C64625B15}">
      <dgm:prSet custT="1"/>
      <dgm:spPr/>
      <dgm:t>
        <a:bodyPr/>
        <a:lstStyle/>
        <a:p>
          <a:r>
            <a:rPr lang="en-GB" sz="1600" kern="1200" dirty="0"/>
            <a:t>The</a:t>
          </a:r>
          <a:r>
            <a:rPr lang="en-GB" sz="1600" kern="1200" dirty="0">
              <a:solidFill>
                <a:srgbClr val="FA3C4B"/>
              </a:solidFill>
              <a:latin typeface="Arial" panose="020B0604020202020204"/>
              <a:ea typeface="+mn-ea"/>
              <a:cs typeface="+mn-cs"/>
            </a:rPr>
            <a:t> </a:t>
          </a:r>
          <a:r>
            <a:rPr lang="en-GB" sz="1600" b="1" kern="1200" dirty="0">
              <a:solidFill>
                <a:srgbClr val="FA3C4B"/>
              </a:solidFill>
              <a:latin typeface="Arial" panose="020B0604020202020204"/>
              <a:ea typeface="+mn-ea"/>
              <a:cs typeface="+mn-cs"/>
            </a:rPr>
            <a:t>ILO approach involves </a:t>
          </a:r>
          <a:r>
            <a:rPr lang="en-GB" sz="1600" b="1" kern="1200" dirty="0">
              <a:solidFill>
                <a:schemeClr val="accent2"/>
              </a:solidFill>
            </a:rPr>
            <a:t>provision of technical assistance</a:t>
          </a:r>
          <a:r>
            <a:rPr lang="en-GB" sz="1600" kern="1200" dirty="0"/>
            <a:t>, particularly in the survey design process, and capacity building of national public bodies in the implementation of the surveys and other data collection mechanisms, and in the analysis of data collected. This ensures that the </a:t>
          </a:r>
          <a:r>
            <a:rPr lang="en-GB" sz="1600" u="sng" kern="1200" dirty="0">
              <a:solidFill>
                <a:schemeClr val="tx1"/>
              </a:solidFill>
            </a:rPr>
            <a:t>tools developed are aligned with international best practices, but also reflect national context and priorities, and can be replicated (for other sectors and over time).</a:t>
          </a:r>
          <a:endParaRPr lang="en-US" sz="1600" u="sng" kern="1200" dirty="0">
            <a:solidFill>
              <a:schemeClr val="tx1"/>
            </a:solidFill>
          </a:endParaRPr>
        </a:p>
      </dgm:t>
    </dgm:pt>
    <dgm:pt modelId="{163D62E6-9CBE-C240-BEEC-2D1672F404C8}" type="parTrans" cxnId="{3CEC564E-D1D3-1846-9305-1F7AA7388A50}">
      <dgm:prSet/>
      <dgm:spPr/>
      <dgm:t>
        <a:bodyPr/>
        <a:lstStyle/>
        <a:p>
          <a:endParaRPr lang="en-US" sz="1600"/>
        </a:p>
      </dgm:t>
    </dgm:pt>
    <dgm:pt modelId="{83E1F897-82D5-CF44-B5C1-B83377932198}" type="sibTrans" cxnId="{3CEC564E-D1D3-1846-9305-1F7AA7388A50}">
      <dgm:prSet/>
      <dgm:spPr/>
      <dgm:t>
        <a:bodyPr/>
        <a:lstStyle/>
        <a:p>
          <a:endParaRPr lang="en-US" sz="1600"/>
        </a:p>
      </dgm:t>
    </dgm:pt>
    <dgm:pt modelId="{F5E5CDB1-1845-D640-9592-8EEECBDE15D3}">
      <dgm:prSet custT="1"/>
      <dgm:spPr>
        <a:solidFill>
          <a:schemeClr val="accent1"/>
        </a:solidFill>
      </dgm:spPr>
      <dgm:t>
        <a:bodyPr/>
        <a:lstStyle/>
        <a:p>
          <a:pPr>
            <a:buFont typeface="+mj-lt"/>
            <a:buNone/>
          </a:pPr>
          <a:r>
            <a:rPr lang="en-GB" sz="1600" b="1" u="none"/>
            <a:t>Consistency with standard classification systems/ taxonomies and using complementary sources of LMI </a:t>
          </a:r>
          <a:endParaRPr lang="en-US" sz="1600" b="1" u="none"/>
        </a:p>
      </dgm:t>
    </dgm:pt>
    <dgm:pt modelId="{C95C2E16-D43F-ED4F-A048-C89D73DB91FF}" type="parTrans" cxnId="{E4FB657C-595A-F941-BC2D-F26A53878EF1}">
      <dgm:prSet/>
      <dgm:spPr/>
      <dgm:t>
        <a:bodyPr/>
        <a:lstStyle/>
        <a:p>
          <a:endParaRPr lang="en-US" sz="1600"/>
        </a:p>
      </dgm:t>
    </dgm:pt>
    <dgm:pt modelId="{5AF30F90-2572-9F4F-8EDF-A95B6A07161A}" type="sibTrans" cxnId="{E4FB657C-595A-F941-BC2D-F26A53878EF1}">
      <dgm:prSet/>
      <dgm:spPr/>
      <dgm:t>
        <a:bodyPr/>
        <a:lstStyle/>
        <a:p>
          <a:endParaRPr lang="en-US" sz="1600"/>
        </a:p>
      </dgm:t>
    </dgm:pt>
    <dgm:pt modelId="{9C2810CE-8FE7-A042-9C21-448DA9CCC18D}">
      <dgm:prSet custT="1"/>
      <dgm:spPr/>
      <dgm:t>
        <a:bodyPr/>
        <a:lstStyle/>
        <a:p>
          <a:r>
            <a:rPr lang="en-GB" sz="1600" kern="1200" dirty="0"/>
            <a:t>It is considered crucial for the skills needs assessment to </a:t>
          </a:r>
          <a:r>
            <a:rPr lang="en-GB" sz="1600" b="1" kern="1200" dirty="0">
              <a:solidFill>
                <a:schemeClr val="accent2"/>
              </a:solidFill>
            </a:rPr>
            <a:t>tap into existing labour market information (LMI)</a:t>
          </a:r>
          <a:r>
            <a:rPr lang="en-GB" sz="1600" b="1" kern="1200" dirty="0"/>
            <a:t> </a:t>
          </a:r>
          <a:r>
            <a:rPr lang="en-GB" sz="1600" kern="1200" dirty="0"/>
            <a:t>available sources. The different sources of LMI available in the country provide information that can be analysed to cross-validate as well as to </a:t>
          </a:r>
          <a:r>
            <a:rPr lang="en-GB" sz="1600" u="sng" kern="1200" dirty="0">
              <a:solidFill>
                <a:srgbClr val="230050"/>
              </a:solidFill>
              <a:latin typeface="Arial" panose="020B0604020202020204"/>
              <a:ea typeface="+mn-ea"/>
              <a:cs typeface="+mn-cs"/>
            </a:rPr>
            <a:t>complement data collected using the surveys and consultations implemented in the assessment. </a:t>
          </a:r>
          <a:endParaRPr lang="en-US" sz="1600" u="sng" kern="1200" dirty="0">
            <a:solidFill>
              <a:srgbClr val="230050"/>
            </a:solidFill>
            <a:latin typeface="Arial" panose="020B0604020202020204"/>
            <a:ea typeface="+mn-ea"/>
            <a:cs typeface="+mn-cs"/>
          </a:endParaRPr>
        </a:p>
      </dgm:t>
    </dgm:pt>
    <dgm:pt modelId="{AF3DE918-C964-1845-BD19-0F6FDBCA22F6}" type="parTrans" cxnId="{0F73B59C-E2EF-3A45-9F3D-2B2032C424EB}">
      <dgm:prSet/>
      <dgm:spPr/>
      <dgm:t>
        <a:bodyPr/>
        <a:lstStyle/>
        <a:p>
          <a:endParaRPr lang="en-US" sz="1600"/>
        </a:p>
      </dgm:t>
    </dgm:pt>
    <dgm:pt modelId="{27EEE0D9-08E1-7542-AB9D-569E32B89314}" type="sibTrans" cxnId="{0F73B59C-E2EF-3A45-9F3D-2B2032C424EB}">
      <dgm:prSet/>
      <dgm:spPr/>
      <dgm:t>
        <a:bodyPr/>
        <a:lstStyle/>
        <a:p>
          <a:endParaRPr lang="en-US" sz="1600"/>
        </a:p>
      </dgm:t>
    </dgm:pt>
    <dgm:pt modelId="{B6AE3B3A-8466-274C-8F38-F5DC45B55A29}">
      <dgm:prSet custT="1"/>
      <dgm:spPr>
        <a:solidFill>
          <a:schemeClr val="accent1"/>
        </a:solidFill>
      </dgm:spPr>
      <dgm:t>
        <a:bodyPr/>
        <a:lstStyle/>
        <a:p>
          <a:pPr>
            <a:buFont typeface="+mj-lt"/>
            <a:buAutoNum type="arabicPeriod"/>
          </a:pPr>
          <a:r>
            <a:rPr lang="en-GB" sz="1600" b="1" u="none"/>
            <a:t>Stakeholder involvement, and data and knowledge sharing</a:t>
          </a:r>
          <a:endParaRPr lang="en-US" sz="1600"/>
        </a:p>
      </dgm:t>
    </dgm:pt>
    <dgm:pt modelId="{87736988-9D28-C747-A2B8-7A3D445E2EC8}" type="parTrans" cxnId="{2027CF95-AA5E-FA49-808E-B86B6EAFDC7C}">
      <dgm:prSet/>
      <dgm:spPr/>
      <dgm:t>
        <a:bodyPr/>
        <a:lstStyle/>
        <a:p>
          <a:endParaRPr lang="en-US" sz="1600"/>
        </a:p>
      </dgm:t>
    </dgm:pt>
    <dgm:pt modelId="{28AC4B70-6D69-7145-BB03-85BD018E4FF8}" type="sibTrans" cxnId="{2027CF95-AA5E-FA49-808E-B86B6EAFDC7C}">
      <dgm:prSet/>
      <dgm:spPr/>
      <dgm:t>
        <a:bodyPr/>
        <a:lstStyle/>
        <a:p>
          <a:endParaRPr lang="en-US" sz="1600"/>
        </a:p>
      </dgm:t>
    </dgm:pt>
    <dgm:pt modelId="{D65FD451-194C-D543-9FB4-56198F123704}">
      <dgm:prSet custT="1"/>
      <dgm:spPr/>
      <dgm:t>
        <a:bodyPr/>
        <a:lstStyle/>
        <a:p>
          <a:pPr marL="171450" lvl="1" indent="-171450" algn="l" defTabSz="711200">
            <a:lnSpc>
              <a:spcPct val="90000"/>
            </a:lnSpc>
            <a:spcBef>
              <a:spcPct val="0"/>
            </a:spcBef>
            <a:spcAft>
              <a:spcPct val="20000"/>
            </a:spcAft>
            <a:buFont typeface="+mj-lt"/>
            <a:buChar char="•"/>
          </a:pPr>
          <a:r>
            <a:rPr lang="en-GB" sz="1600" kern="1200" dirty="0">
              <a:solidFill>
                <a:srgbClr val="230050">
                  <a:hueOff val="0"/>
                  <a:satOff val="0"/>
                  <a:lumOff val="0"/>
                  <a:alphaOff val="0"/>
                </a:srgbClr>
              </a:solidFill>
              <a:latin typeface="Arial" panose="020B0604020202020204"/>
              <a:ea typeface="+mn-ea"/>
              <a:cs typeface="+mn-cs"/>
            </a:rPr>
            <a:t>The approach </a:t>
          </a:r>
          <a:r>
            <a:rPr lang="en-GB" sz="1600" b="1" kern="1200" dirty="0">
              <a:solidFill>
                <a:schemeClr val="accent2"/>
              </a:solidFill>
              <a:latin typeface="Arial" panose="020B0604020202020204"/>
              <a:ea typeface="+mn-ea"/>
              <a:cs typeface="+mn-cs"/>
            </a:rPr>
            <a:t>engages ILO constituents and social partners </a:t>
          </a:r>
          <a:r>
            <a:rPr lang="en-GB" sz="1600" kern="1200" dirty="0">
              <a:solidFill>
                <a:srgbClr val="230050">
                  <a:hueOff val="0"/>
                  <a:satOff val="0"/>
                  <a:lumOff val="0"/>
                  <a:alphaOff val="0"/>
                </a:srgbClr>
              </a:solidFill>
              <a:latin typeface="Arial" panose="020B0604020202020204"/>
              <a:ea typeface="+mn-ea"/>
              <a:cs typeface="+mn-cs"/>
            </a:rPr>
            <a:t>(including representatives of employers, workers, skills, and employment service providers) throughout the process, from data collection to knowledge sharing and dissemination of findings. This ensures that </a:t>
          </a:r>
          <a:r>
            <a:rPr lang="en-GB" sz="1600" u="sng" kern="1200" dirty="0">
              <a:solidFill>
                <a:srgbClr val="230050"/>
              </a:solidFill>
              <a:latin typeface="Arial" panose="020B0604020202020204"/>
              <a:ea typeface="+mn-ea"/>
              <a:cs typeface="+mn-cs"/>
            </a:rPr>
            <a:t>priorities are well-identified and targeted, that data collection tools are effective, and results are useful, but also establishes new avenues for coordination and sharing of data and information</a:t>
          </a:r>
          <a:r>
            <a:rPr lang="en-GB" sz="1600" kern="1200" dirty="0">
              <a:solidFill>
                <a:srgbClr val="230050">
                  <a:hueOff val="0"/>
                  <a:satOff val="0"/>
                  <a:lumOff val="0"/>
                  <a:alphaOff val="0"/>
                </a:srgbClr>
              </a:solidFill>
              <a:latin typeface="Arial" panose="020B0604020202020204"/>
              <a:ea typeface="+mn-ea"/>
              <a:cs typeface="+mn-cs"/>
            </a:rPr>
            <a:t>.</a:t>
          </a:r>
          <a:endParaRPr lang="en-US" sz="1600" kern="1200" dirty="0">
            <a:solidFill>
              <a:srgbClr val="230050">
                <a:hueOff val="0"/>
                <a:satOff val="0"/>
                <a:lumOff val="0"/>
                <a:alphaOff val="0"/>
              </a:srgbClr>
            </a:solidFill>
            <a:latin typeface="Arial" panose="020B0604020202020204"/>
            <a:ea typeface="+mn-ea"/>
            <a:cs typeface="+mn-cs"/>
          </a:endParaRPr>
        </a:p>
      </dgm:t>
    </dgm:pt>
    <dgm:pt modelId="{7170D099-C403-964B-8EF3-02998BD5E99B}" type="parTrans" cxnId="{BCB8E486-C77C-B648-8D0C-C151345251E2}">
      <dgm:prSet/>
      <dgm:spPr/>
      <dgm:t>
        <a:bodyPr/>
        <a:lstStyle/>
        <a:p>
          <a:endParaRPr lang="en-US" sz="1600"/>
        </a:p>
      </dgm:t>
    </dgm:pt>
    <dgm:pt modelId="{51179CE0-E96C-A743-9AC7-01504D56ADC1}" type="sibTrans" cxnId="{BCB8E486-C77C-B648-8D0C-C151345251E2}">
      <dgm:prSet/>
      <dgm:spPr/>
      <dgm:t>
        <a:bodyPr/>
        <a:lstStyle/>
        <a:p>
          <a:endParaRPr lang="en-US" sz="1600"/>
        </a:p>
      </dgm:t>
    </dgm:pt>
    <dgm:pt modelId="{6FD70034-3F83-4641-82AF-A1F5806EF54C}">
      <dgm:prSet custT="1"/>
      <dgm:spPr/>
      <dgm:t>
        <a:bodyPr/>
        <a:lstStyle/>
        <a:p>
          <a:endParaRPr lang="en-US" sz="1600" kern="1200"/>
        </a:p>
      </dgm:t>
    </dgm:pt>
    <dgm:pt modelId="{9440F5CB-832C-6F4D-A098-468CF90CD726}" type="parTrans" cxnId="{3763EDF9-949F-8243-9017-FC209A2A368F}">
      <dgm:prSet/>
      <dgm:spPr/>
      <dgm:t>
        <a:bodyPr/>
        <a:lstStyle/>
        <a:p>
          <a:endParaRPr lang="en-US" sz="1600"/>
        </a:p>
      </dgm:t>
    </dgm:pt>
    <dgm:pt modelId="{0E6C2C2D-A7BC-3047-9BE6-C99E2F0F8074}" type="sibTrans" cxnId="{3763EDF9-949F-8243-9017-FC209A2A368F}">
      <dgm:prSet/>
      <dgm:spPr/>
      <dgm:t>
        <a:bodyPr/>
        <a:lstStyle/>
        <a:p>
          <a:endParaRPr lang="en-US" sz="1600"/>
        </a:p>
      </dgm:t>
    </dgm:pt>
    <dgm:pt modelId="{5109452A-833A-8E43-9EB9-E7376B0D631F}">
      <dgm:prSet custT="1"/>
      <dgm:spPr/>
      <dgm:t>
        <a:bodyPr/>
        <a:lstStyle/>
        <a:p>
          <a:endParaRPr lang="en-US" sz="1600" kern="1200"/>
        </a:p>
      </dgm:t>
    </dgm:pt>
    <dgm:pt modelId="{003E472C-BCE5-C544-B373-E0DF83C2E563}" type="parTrans" cxnId="{D2BF5A09-165A-C842-ACF1-1B8132957150}">
      <dgm:prSet/>
      <dgm:spPr/>
      <dgm:t>
        <a:bodyPr/>
        <a:lstStyle/>
        <a:p>
          <a:endParaRPr lang="en-US"/>
        </a:p>
      </dgm:t>
    </dgm:pt>
    <dgm:pt modelId="{7167B912-9E21-2441-A03F-31BA085090C9}" type="sibTrans" cxnId="{D2BF5A09-165A-C842-ACF1-1B8132957150}">
      <dgm:prSet/>
      <dgm:spPr/>
      <dgm:t>
        <a:bodyPr/>
        <a:lstStyle/>
        <a:p>
          <a:endParaRPr lang="en-US"/>
        </a:p>
      </dgm:t>
    </dgm:pt>
    <dgm:pt modelId="{7665E49D-3BF0-9D42-BAD7-49FD0DF39955}" type="pres">
      <dgm:prSet presAssocID="{014D258D-2E88-4165-B1DC-2999F039E6F3}" presName="linear" presStyleCnt="0">
        <dgm:presLayoutVars>
          <dgm:animLvl val="lvl"/>
          <dgm:resizeHandles val="exact"/>
        </dgm:presLayoutVars>
      </dgm:prSet>
      <dgm:spPr/>
    </dgm:pt>
    <dgm:pt modelId="{8DDB3397-FDA9-1544-9AB1-0F389BFDB85C}" type="pres">
      <dgm:prSet presAssocID="{4BA036DD-D846-4D72-9382-C8A6FF384FB7}" presName="parentText" presStyleLbl="node1" presStyleIdx="0" presStyleCnt="3">
        <dgm:presLayoutVars>
          <dgm:chMax val="0"/>
          <dgm:bulletEnabled val="1"/>
        </dgm:presLayoutVars>
      </dgm:prSet>
      <dgm:spPr/>
    </dgm:pt>
    <dgm:pt modelId="{98504632-17E4-314E-B611-50ADB2EB0D4D}" type="pres">
      <dgm:prSet presAssocID="{4BA036DD-D846-4D72-9382-C8A6FF384FB7}" presName="childText" presStyleLbl="revTx" presStyleIdx="0" presStyleCnt="3" custScaleY="185404">
        <dgm:presLayoutVars>
          <dgm:bulletEnabled val="1"/>
        </dgm:presLayoutVars>
      </dgm:prSet>
      <dgm:spPr/>
    </dgm:pt>
    <dgm:pt modelId="{65C3FB81-8CC6-434D-8C83-12DD23EF5F8E}" type="pres">
      <dgm:prSet presAssocID="{F5E5CDB1-1845-D640-9592-8EEECBDE15D3}" presName="parentText" presStyleLbl="node1" presStyleIdx="1" presStyleCnt="3">
        <dgm:presLayoutVars>
          <dgm:chMax val="0"/>
          <dgm:bulletEnabled val="1"/>
        </dgm:presLayoutVars>
      </dgm:prSet>
      <dgm:spPr/>
    </dgm:pt>
    <dgm:pt modelId="{421262D4-092A-134D-AAAC-7FD94E4A42AB}" type="pres">
      <dgm:prSet presAssocID="{F5E5CDB1-1845-D640-9592-8EEECBDE15D3}" presName="childText" presStyleLbl="revTx" presStyleIdx="1" presStyleCnt="3">
        <dgm:presLayoutVars>
          <dgm:bulletEnabled val="1"/>
        </dgm:presLayoutVars>
      </dgm:prSet>
      <dgm:spPr/>
    </dgm:pt>
    <dgm:pt modelId="{6E7C4017-7770-0F42-9B48-5FF7587891C1}" type="pres">
      <dgm:prSet presAssocID="{B6AE3B3A-8466-274C-8F38-F5DC45B55A29}" presName="parentText" presStyleLbl="node1" presStyleIdx="2" presStyleCnt="3">
        <dgm:presLayoutVars>
          <dgm:chMax val="0"/>
          <dgm:bulletEnabled val="1"/>
        </dgm:presLayoutVars>
      </dgm:prSet>
      <dgm:spPr/>
    </dgm:pt>
    <dgm:pt modelId="{C6A89671-8279-6F41-AB0D-8DF49D6D7DCA}" type="pres">
      <dgm:prSet presAssocID="{B6AE3B3A-8466-274C-8F38-F5DC45B55A29}" presName="childText" presStyleLbl="revTx" presStyleIdx="2" presStyleCnt="3">
        <dgm:presLayoutVars>
          <dgm:bulletEnabled val="1"/>
        </dgm:presLayoutVars>
      </dgm:prSet>
      <dgm:spPr/>
    </dgm:pt>
  </dgm:ptLst>
  <dgm:cxnLst>
    <dgm:cxn modelId="{D2BF5A09-165A-C842-ACF1-1B8132957150}" srcId="{F5E5CDB1-1845-D640-9592-8EEECBDE15D3}" destId="{5109452A-833A-8E43-9EB9-E7376B0D631F}" srcOrd="1" destOrd="0" parTransId="{003E472C-BCE5-C544-B373-E0DF83C2E563}" sibTransId="{7167B912-9E21-2441-A03F-31BA085090C9}"/>
    <dgm:cxn modelId="{B3D5072B-3F92-E040-9AA1-CB252E442ED2}" type="presOf" srcId="{F5E5CDB1-1845-D640-9592-8EEECBDE15D3}" destId="{65C3FB81-8CC6-434D-8C83-12DD23EF5F8E}" srcOrd="0" destOrd="0" presId="urn:microsoft.com/office/officeart/2005/8/layout/vList2"/>
    <dgm:cxn modelId="{030D772E-6BF0-C041-9BB9-49FBDED498B2}" type="presOf" srcId="{D65FD451-194C-D543-9FB4-56198F123704}" destId="{C6A89671-8279-6F41-AB0D-8DF49D6D7DCA}" srcOrd="0" destOrd="0" presId="urn:microsoft.com/office/officeart/2005/8/layout/vList2"/>
    <dgm:cxn modelId="{4CB13163-D5A5-9843-9F0F-C47C286E7E1B}" type="presOf" srcId="{6FD70034-3F83-4641-82AF-A1F5806EF54C}" destId="{421262D4-092A-134D-AAAC-7FD94E4A42AB}" srcOrd="0" destOrd="2" presId="urn:microsoft.com/office/officeart/2005/8/layout/vList2"/>
    <dgm:cxn modelId="{3CEC564E-D1D3-1846-9305-1F7AA7388A50}" srcId="{4BA036DD-D846-4D72-9382-C8A6FF384FB7}" destId="{E39AFCB8-2081-6547-A645-6D5C64625B15}" srcOrd="0" destOrd="0" parTransId="{163D62E6-9CBE-C240-BEEC-2D1672F404C8}" sibTransId="{83E1F897-82D5-CF44-B5C1-B83377932198}"/>
    <dgm:cxn modelId="{BC14DE4F-32BB-C047-9202-F92A9A65038B}" type="presOf" srcId="{E39AFCB8-2081-6547-A645-6D5C64625B15}" destId="{98504632-17E4-314E-B611-50ADB2EB0D4D}" srcOrd="0" destOrd="0" presId="urn:microsoft.com/office/officeart/2005/8/layout/vList2"/>
    <dgm:cxn modelId="{C7F66470-62EA-4A78-86A6-F25D04FA447E}" srcId="{014D258D-2E88-4165-B1DC-2999F039E6F3}" destId="{4BA036DD-D846-4D72-9382-C8A6FF384FB7}" srcOrd="0" destOrd="0" parTransId="{6CA53E6A-1A03-478E-BB33-21C746B5C0FE}" sibTransId="{315408FE-EAAC-4CCC-9794-CECAA0765271}"/>
    <dgm:cxn modelId="{E4FB657C-595A-F941-BC2D-F26A53878EF1}" srcId="{014D258D-2E88-4165-B1DC-2999F039E6F3}" destId="{F5E5CDB1-1845-D640-9592-8EEECBDE15D3}" srcOrd="1" destOrd="0" parTransId="{C95C2E16-D43F-ED4F-A048-C89D73DB91FF}" sibTransId="{5AF30F90-2572-9F4F-8EDF-A95B6A07161A}"/>
    <dgm:cxn modelId="{BCB8E486-C77C-B648-8D0C-C151345251E2}" srcId="{B6AE3B3A-8466-274C-8F38-F5DC45B55A29}" destId="{D65FD451-194C-D543-9FB4-56198F123704}" srcOrd="0" destOrd="0" parTransId="{7170D099-C403-964B-8EF3-02998BD5E99B}" sibTransId="{51179CE0-E96C-A743-9AC7-01504D56ADC1}"/>
    <dgm:cxn modelId="{2027CF95-AA5E-FA49-808E-B86B6EAFDC7C}" srcId="{014D258D-2E88-4165-B1DC-2999F039E6F3}" destId="{B6AE3B3A-8466-274C-8F38-F5DC45B55A29}" srcOrd="2" destOrd="0" parTransId="{87736988-9D28-C747-A2B8-7A3D445E2EC8}" sibTransId="{28AC4B70-6D69-7145-BB03-85BD018E4FF8}"/>
    <dgm:cxn modelId="{0F73B59C-E2EF-3A45-9F3D-2B2032C424EB}" srcId="{F5E5CDB1-1845-D640-9592-8EEECBDE15D3}" destId="{9C2810CE-8FE7-A042-9C21-448DA9CCC18D}" srcOrd="0" destOrd="0" parTransId="{AF3DE918-C964-1845-BD19-0F6FDBCA22F6}" sibTransId="{27EEE0D9-08E1-7542-AB9D-569E32B89314}"/>
    <dgm:cxn modelId="{355D77A3-2C66-DB46-AEB0-2DD4904BAB5A}" type="presOf" srcId="{014D258D-2E88-4165-B1DC-2999F039E6F3}" destId="{7665E49D-3BF0-9D42-BAD7-49FD0DF39955}" srcOrd="0" destOrd="0" presId="urn:microsoft.com/office/officeart/2005/8/layout/vList2"/>
    <dgm:cxn modelId="{00E1DFCF-A9BC-814B-847C-69C6059317FC}" type="presOf" srcId="{5109452A-833A-8E43-9EB9-E7376B0D631F}" destId="{421262D4-092A-134D-AAAC-7FD94E4A42AB}" srcOrd="0" destOrd="1" presId="urn:microsoft.com/office/officeart/2005/8/layout/vList2"/>
    <dgm:cxn modelId="{95010BE5-DCC1-3B42-9AB1-FC8FFCA1A074}" type="presOf" srcId="{4BA036DD-D846-4D72-9382-C8A6FF384FB7}" destId="{8DDB3397-FDA9-1544-9AB1-0F389BFDB85C}" srcOrd="0" destOrd="0" presId="urn:microsoft.com/office/officeart/2005/8/layout/vList2"/>
    <dgm:cxn modelId="{D089B8F2-24C9-8948-8920-990A6A677F72}" type="presOf" srcId="{B6AE3B3A-8466-274C-8F38-F5DC45B55A29}" destId="{6E7C4017-7770-0F42-9B48-5FF7587891C1}" srcOrd="0" destOrd="0" presId="urn:microsoft.com/office/officeart/2005/8/layout/vList2"/>
    <dgm:cxn modelId="{3763EDF9-949F-8243-9017-FC209A2A368F}" srcId="{F5E5CDB1-1845-D640-9592-8EEECBDE15D3}" destId="{6FD70034-3F83-4641-82AF-A1F5806EF54C}" srcOrd="2" destOrd="0" parTransId="{9440F5CB-832C-6F4D-A098-468CF90CD726}" sibTransId="{0E6C2C2D-A7BC-3047-9BE6-C99E2F0F8074}"/>
    <dgm:cxn modelId="{4837BBFB-C621-6447-8FB3-370294A78383}" type="presOf" srcId="{9C2810CE-8FE7-A042-9C21-448DA9CCC18D}" destId="{421262D4-092A-134D-AAAC-7FD94E4A42AB}" srcOrd="0" destOrd="0" presId="urn:microsoft.com/office/officeart/2005/8/layout/vList2"/>
    <dgm:cxn modelId="{96FE7F5D-6B34-514D-B89A-3A9EB19969A3}" type="presParOf" srcId="{7665E49D-3BF0-9D42-BAD7-49FD0DF39955}" destId="{8DDB3397-FDA9-1544-9AB1-0F389BFDB85C}" srcOrd="0" destOrd="0" presId="urn:microsoft.com/office/officeart/2005/8/layout/vList2"/>
    <dgm:cxn modelId="{8CB299D5-ED01-6046-B833-23EED489EE40}" type="presParOf" srcId="{7665E49D-3BF0-9D42-BAD7-49FD0DF39955}" destId="{98504632-17E4-314E-B611-50ADB2EB0D4D}" srcOrd="1" destOrd="0" presId="urn:microsoft.com/office/officeart/2005/8/layout/vList2"/>
    <dgm:cxn modelId="{09358F1A-5E10-9E48-95AB-E4774E9DF66D}" type="presParOf" srcId="{7665E49D-3BF0-9D42-BAD7-49FD0DF39955}" destId="{65C3FB81-8CC6-434D-8C83-12DD23EF5F8E}" srcOrd="2" destOrd="0" presId="urn:microsoft.com/office/officeart/2005/8/layout/vList2"/>
    <dgm:cxn modelId="{A519060B-7408-054E-A65C-0490D73059B7}" type="presParOf" srcId="{7665E49D-3BF0-9D42-BAD7-49FD0DF39955}" destId="{421262D4-092A-134D-AAAC-7FD94E4A42AB}" srcOrd="3" destOrd="0" presId="urn:microsoft.com/office/officeart/2005/8/layout/vList2"/>
    <dgm:cxn modelId="{A37A9F56-1ABF-EA4B-85F0-636FFD620C7F}" type="presParOf" srcId="{7665E49D-3BF0-9D42-BAD7-49FD0DF39955}" destId="{6E7C4017-7770-0F42-9B48-5FF7587891C1}" srcOrd="4" destOrd="0" presId="urn:microsoft.com/office/officeart/2005/8/layout/vList2"/>
    <dgm:cxn modelId="{2B0B976F-2E31-EC40-BCB8-B55E8BD13F7D}" type="presParOf" srcId="{7665E49D-3BF0-9D42-BAD7-49FD0DF39955}" destId="{C6A89671-8279-6F41-AB0D-8DF49D6D7DCA}" srcOrd="5"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7CF983-1867-48F8-A6BC-4E79412D96AF}" type="doc">
      <dgm:prSet loTypeId="urn:microsoft.com/office/officeart/2005/8/layout/venn2" loCatId="relationship" qsTypeId="urn:microsoft.com/office/officeart/2005/8/quickstyle/3d4" qsCatId="3D" csTypeId="urn:microsoft.com/office/officeart/2005/8/colors/accent1_2" csCatId="accent1" phldr="1"/>
      <dgm:spPr/>
      <dgm:t>
        <a:bodyPr/>
        <a:lstStyle/>
        <a:p>
          <a:endParaRPr lang="en-GB"/>
        </a:p>
      </dgm:t>
    </dgm:pt>
    <dgm:pt modelId="{3A6366E4-3828-410A-BAA6-63E671D532F6}">
      <dgm:prSet phldrT="[Text]" custT="1"/>
      <dgm:spPr>
        <a:solidFill>
          <a:srgbClr val="7030A0"/>
        </a:solidFill>
      </dgm:spPr>
      <dgm:t>
        <a:bodyPr/>
        <a:lstStyle/>
        <a:p>
          <a:r>
            <a:rPr lang="fr-CH" sz="1800">
              <a:solidFill>
                <a:schemeClr val="tx1"/>
              </a:solidFill>
            </a:rPr>
            <a:t>Labour </a:t>
          </a:r>
          <a:r>
            <a:rPr lang="fr-CH" sz="1800" err="1">
              <a:solidFill>
                <a:schemeClr val="tx1"/>
              </a:solidFill>
            </a:rPr>
            <a:t>market</a:t>
          </a:r>
          <a:r>
            <a:rPr lang="fr-CH" sz="1800">
              <a:solidFill>
                <a:schemeClr val="tx1"/>
              </a:solidFill>
            </a:rPr>
            <a:t> information system (LMIS)</a:t>
          </a:r>
          <a:endParaRPr lang="en-GB" sz="1800">
            <a:solidFill>
              <a:schemeClr val="tx1"/>
            </a:solidFill>
          </a:endParaRPr>
        </a:p>
      </dgm:t>
    </dgm:pt>
    <dgm:pt modelId="{07078F76-59AA-4B5D-BF1C-F7B3F8D4E937}" type="parTrans" cxnId="{EC597C5D-8D7A-42F0-8A8B-9F40C8D4A10E}">
      <dgm:prSet/>
      <dgm:spPr/>
      <dgm:t>
        <a:bodyPr/>
        <a:lstStyle/>
        <a:p>
          <a:endParaRPr lang="en-GB"/>
        </a:p>
      </dgm:t>
    </dgm:pt>
    <dgm:pt modelId="{72B88A4E-6A79-423D-979C-3E4D10CA8959}" type="sibTrans" cxnId="{EC597C5D-8D7A-42F0-8A8B-9F40C8D4A10E}">
      <dgm:prSet/>
      <dgm:spPr/>
      <dgm:t>
        <a:bodyPr/>
        <a:lstStyle/>
        <a:p>
          <a:endParaRPr lang="en-GB"/>
        </a:p>
      </dgm:t>
    </dgm:pt>
    <dgm:pt modelId="{F01ECCF4-08F1-450B-950F-E9B62EE0B5E8}">
      <dgm:prSet phldrT="[Text]"/>
      <dgm:spPr>
        <a:solidFill>
          <a:srgbClr val="FFFF00"/>
        </a:solidFill>
      </dgm:spPr>
      <dgm:t>
        <a:bodyPr/>
        <a:lstStyle/>
        <a:p>
          <a:r>
            <a:rPr lang="en-GB" b="1">
              <a:solidFill>
                <a:schemeClr val="tx1"/>
              </a:solidFill>
            </a:rPr>
            <a:t>Skill needs</a:t>
          </a:r>
        </a:p>
        <a:p>
          <a:r>
            <a:rPr lang="en-GB" b="1">
              <a:solidFill>
                <a:schemeClr val="tx1"/>
              </a:solidFill>
            </a:rPr>
            <a:t>assessment </a:t>
          </a:r>
        </a:p>
        <a:p>
          <a:r>
            <a:rPr lang="en-GB" b="1">
              <a:solidFill>
                <a:schemeClr val="tx1"/>
              </a:solidFill>
            </a:rPr>
            <a:t>and anticipation</a:t>
          </a:r>
          <a:endParaRPr lang="en-GB">
            <a:solidFill>
              <a:schemeClr val="tx1"/>
            </a:solidFill>
          </a:endParaRPr>
        </a:p>
      </dgm:t>
    </dgm:pt>
    <dgm:pt modelId="{B43AE69A-1047-4B81-965B-ADD7E829C1B6}" type="parTrans" cxnId="{5519500A-433B-4534-8514-5C753CCF0606}">
      <dgm:prSet/>
      <dgm:spPr/>
      <dgm:t>
        <a:bodyPr/>
        <a:lstStyle/>
        <a:p>
          <a:endParaRPr lang="en-GB"/>
        </a:p>
      </dgm:t>
    </dgm:pt>
    <dgm:pt modelId="{723505DF-CACD-437B-BB5D-DD778E829ADC}" type="sibTrans" cxnId="{5519500A-433B-4534-8514-5C753CCF0606}">
      <dgm:prSet/>
      <dgm:spPr/>
      <dgm:t>
        <a:bodyPr/>
        <a:lstStyle/>
        <a:p>
          <a:endParaRPr lang="en-GB"/>
        </a:p>
      </dgm:t>
    </dgm:pt>
    <dgm:pt modelId="{4E8ACF32-B99C-49EE-AB94-F63764999C3C}" type="pres">
      <dgm:prSet presAssocID="{D17CF983-1867-48F8-A6BC-4E79412D96AF}" presName="Name0" presStyleCnt="0">
        <dgm:presLayoutVars>
          <dgm:chMax val="7"/>
          <dgm:resizeHandles val="exact"/>
        </dgm:presLayoutVars>
      </dgm:prSet>
      <dgm:spPr/>
    </dgm:pt>
    <dgm:pt modelId="{C7FF4B7A-A337-4CE6-8BC5-47944D3191BE}" type="pres">
      <dgm:prSet presAssocID="{D17CF983-1867-48F8-A6BC-4E79412D96AF}" presName="comp1" presStyleCnt="0"/>
      <dgm:spPr/>
    </dgm:pt>
    <dgm:pt modelId="{C97E4249-AB9F-4DD7-997F-9E200548431A}" type="pres">
      <dgm:prSet presAssocID="{D17CF983-1867-48F8-A6BC-4E79412D96AF}" presName="circle1" presStyleLbl="node1" presStyleIdx="0" presStyleCnt="2"/>
      <dgm:spPr/>
    </dgm:pt>
    <dgm:pt modelId="{820596E1-E06F-4EF6-BCDA-34E280AA2C39}" type="pres">
      <dgm:prSet presAssocID="{D17CF983-1867-48F8-A6BC-4E79412D96AF}" presName="c1text" presStyleLbl="node1" presStyleIdx="0" presStyleCnt="2">
        <dgm:presLayoutVars>
          <dgm:bulletEnabled val="1"/>
        </dgm:presLayoutVars>
      </dgm:prSet>
      <dgm:spPr/>
    </dgm:pt>
    <dgm:pt modelId="{B4A217D3-8B13-42AE-B2C7-DA87DAE914E5}" type="pres">
      <dgm:prSet presAssocID="{D17CF983-1867-48F8-A6BC-4E79412D96AF}" presName="comp2" presStyleCnt="0"/>
      <dgm:spPr/>
    </dgm:pt>
    <dgm:pt modelId="{EC1DA8C2-CAB1-4FE3-A6FB-FAE0E40828C0}" type="pres">
      <dgm:prSet presAssocID="{D17CF983-1867-48F8-A6BC-4E79412D96AF}" presName="circle2" presStyleLbl="node1" presStyleIdx="1" presStyleCnt="2" custScaleX="87378" custScaleY="90904" custLinFactNeighborX="2573" custLinFactNeighborY="2948"/>
      <dgm:spPr/>
    </dgm:pt>
    <dgm:pt modelId="{239D343B-3786-40E7-8D69-03A4C14E390F}" type="pres">
      <dgm:prSet presAssocID="{D17CF983-1867-48F8-A6BC-4E79412D96AF}" presName="c2text" presStyleLbl="node1" presStyleIdx="1" presStyleCnt="2">
        <dgm:presLayoutVars>
          <dgm:bulletEnabled val="1"/>
        </dgm:presLayoutVars>
      </dgm:prSet>
      <dgm:spPr/>
    </dgm:pt>
  </dgm:ptLst>
  <dgm:cxnLst>
    <dgm:cxn modelId="{5519500A-433B-4534-8514-5C753CCF0606}" srcId="{D17CF983-1867-48F8-A6BC-4E79412D96AF}" destId="{F01ECCF4-08F1-450B-950F-E9B62EE0B5E8}" srcOrd="1" destOrd="0" parTransId="{B43AE69A-1047-4B81-965B-ADD7E829C1B6}" sibTransId="{723505DF-CACD-437B-BB5D-DD778E829ADC}"/>
    <dgm:cxn modelId="{6443033D-DD98-43B6-B646-9C51A5ECC967}" type="presOf" srcId="{D17CF983-1867-48F8-A6BC-4E79412D96AF}" destId="{4E8ACF32-B99C-49EE-AB94-F63764999C3C}" srcOrd="0" destOrd="0" presId="urn:microsoft.com/office/officeart/2005/8/layout/venn2"/>
    <dgm:cxn modelId="{EC597C5D-8D7A-42F0-8A8B-9F40C8D4A10E}" srcId="{D17CF983-1867-48F8-A6BC-4E79412D96AF}" destId="{3A6366E4-3828-410A-BAA6-63E671D532F6}" srcOrd="0" destOrd="0" parTransId="{07078F76-59AA-4B5D-BF1C-F7B3F8D4E937}" sibTransId="{72B88A4E-6A79-423D-979C-3E4D10CA8959}"/>
    <dgm:cxn modelId="{16BAA169-F9B4-4D5C-810A-C5F8DFA29E40}" type="presOf" srcId="{F01ECCF4-08F1-450B-950F-E9B62EE0B5E8}" destId="{239D343B-3786-40E7-8D69-03A4C14E390F}" srcOrd="1" destOrd="0" presId="urn:microsoft.com/office/officeart/2005/8/layout/venn2"/>
    <dgm:cxn modelId="{E439728B-8AA5-4B33-89AD-49CFB8A786F9}" type="presOf" srcId="{F01ECCF4-08F1-450B-950F-E9B62EE0B5E8}" destId="{EC1DA8C2-CAB1-4FE3-A6FB-FAE0E40828C0}" srcOrd="0" destOrd="0" presId="urn:microsoft.com/office/officeart/2005/8/layout/venn2"/>
    <dgm:cxn modelId="{A19AFAA0-F6C9-41E7-846A-36CD8040D383}" type="presOf" srcId="{3A6366E4-3828-410A-BAA6-63E671D532F6}" destId="{C97E4249-AB9F-4DD7-997F-9E200548431A}" srcOrd="0" destOrd="0" presId="urn:microsoft.com/office/officeart/2005/8/layout/venn2"/>
    <dgm:cxn modelId="{6A4BCAB1-6C90-4D86-AC2E-FB4E71F746D0}" type="presOf" srcId="{3A6366E4-3828-410A-BAA6-63E671D532F6}" destId="{820596E1-E06F-4EF6-BCDA-34E280AA2C39}" srcOrd="1" destOrd="0" presId="urn:microsoft.com/office/officeart/2005/8/layout/venn2"/>
    <dgm:cxn modelId="{04459EEA-C16B-4FB0-AB3D-11EF60822081}" type="presParOf" srcId="{4E8ACF32-B99C-49EE-AB94-F63764999C3C}" destId="{C7FF4B7A-A337-4CE6-8BC5-47944D3191BE}" srcOrd="0" destOrd="0" presId="urn:microsoft.com/office/officeart/2005/8/layout/venn2"/>
    <dgm:cxn modelId="{8D60FF31-6BF3-4D99-9627-0520F40D7F98}" type="presParOf" srcId="{C7FF4B7A-A337-4CE6-8BC5-47944D3191BE}" destId="{C97E4249-AB9F-4DD7-997F-9E200548431A}" srcOrd="0" destOrd="0" presId="urn:microsoft.com/office/officeart/2005/8/layout/venn2"/>
    <dgm:cxn modelId="{F03CAB5F-0D52-405C-B164-080AE1049258}" type="presParOf" srcId="{C7FF4B7A-A337-4CE6-8BC5-47944D3191BE}" destId="{820596E1-E06F-4EF6-BCDA-34E280AA2C39}" srcOrd="1" destOrd="0" presId="urn:microsoft.com/office/officeart/2005/8/layout/venn2"/>
    <dgm:cxn modelId="{9FB4B05D-6059-4E35-83B2-C8F9B4B9B99C}" type="presParOf" srcId="{4E8ACF32-B99C-49EE-AB94-F63764999C3C}" destId="{B4A217D3-8B13-42AE-B2C7-DA87DAE914E5}" srcOrd="1" destOrd="0" presId="urn:microsoft.com/office/officeart/2005/8/layout/venn2"/>
    <dgm:cxn modelId="{4E566441-407B-424B-B38F-37A7DF21ACF6}" type="presParOf" srcId="{B4A217D3-8B13-42AE-B2C7-DA87DAE914E5}" destId="{EC1DA8C2-CAB1-4FE3-A6FB-FAE0E40828C0}" srcOrd="0" destOrd="0" presId="urn:microsoft.com/office/officeart/2005/8/layout/venn2"/>
    <dgm:cxn modelId="{3C73A245-C109-4E05-AAAF-12FA0CE44CF2}" type="presParOf" srcId="{B4A217D3-8B13-42AE-B2C7-DA87DAE914E5}" destId="{239D343B-3786-40E7-8D69-03A4C14E390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385137-4551-A849-87C9-BCBED5457496}"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280F8214-90B7-8F4A-8096-5D7A5C91CCCB}">
      <dgm:prSet phldrT="[Text]" custT="1"/>
      <dgm:spPr>
        <a:solidFill>
          <a:schemeClr val="accent2"/>
        </a:solidFill>
        <a:ln>
          <a:solidFill>
            <a:schemeClr val="accent2"/>
          </a:solidFill>
        </a:ln>
      </dgm:spPr>
      <dgm:t>
        <a:bodyPr/>
        <a:lstStyle/>
        <a:p>
          <a:r>
            <a:rPr lang="en-US" sz="1600" dirty="0"/>
            <a:t>Intro to LMIS</a:t>
          </a:r>
        </a:p>
      </dgm:t>
    </dgm:pt>
    <dgm:pt modelId="{C51675F5-FCC7-2648-A4B2-DD4802D7ECD0}" type="parTrans" cxnId="{32B1AC36-D889-964D-9EEC-76388AC0726D}">
      <dgm:prSet/>
      <dgm:spPr/>
      <dgm:t>
        <a:bodyPr/>
        <a:lstStyle/>
        <a:p>
          <a:endParaRPr lang="en-US"/>
        </a:p>
      </dgm:t>
    </dgm:pt>
    <dgm:pt modelId="{A87DEEE6-69DB-7A4D-BB16-3674E49FA1B9}" type="sibTrans" cxnId="{32B1AC36-D889-964D-9EEC-76388AC0726D}">
      <dgm:prSet/>
      <dgm:spPr/>
      <dgm:t>
        <a:bodyPr/>
        <a:lstStyle/>
        <a:p>
          <a:endParaRPr lang="en-US"/>
        </a:p>
      </dgm:t>
    </dgm:pt>
    <dgm:pt modelId="{5325FC24-EB9E-104D-85AD-56B7300E26F0}">
      <dgm:prSet phldrT="[Text]" custT="1"/>
      <dgm:spPr>
        <a:solidFill>
          <a:schemeClr val="accent2">
            <a:lumMod val="40000"/>
            <a:lumOff val="60000"/>
            <a:alpha val="90000"/>
          </a:schemeClr>
        </a:solidFill>
      </dgm:spPr>
      <dgm:t>
        <a:bodyPr/>
        <a:lstStyle/>
        <a:p>
          <a:r>
            <a:rPr lang="en-US" sz="1400" dirty="0" err="1"/>
            <a:t>Labour</a:t>
          </a:r>
          <a:r>
            <a:rPr lang="en-US" sz="1400" dirty="0"/>
            <a:t> statistics, their main sources and uses</a:t>
          </a:r>
        </a:p>
      </dgm:t>
    </dgm:pt>
    <dgm:pt modelId="{9095E47C-510C-7A4F-A9A1-F006D6D534D3}" type="parTrans" cxnId="{5714DED5-29E5-E643-8DDE-E1EF54A9BE3C}">
      <dgm:prSet/>
      <dgm:spPr/>
      <dgm:t>
        <a:bodyPr/>
        <a:lstStyle/>
        <a:p>
          <a:endParaRPr lang="en-US"/>
        </a:p>
      </dgm:t>
    </dgm:pt>
    <dgm:pt modelId="{205F6344-CCFB-484B-B543-0367C2256592}" type="sibTrans" cxnId="{5714DED5-29E5-E643-8DDE-E1EF54A9BE3C}">
      <dgm:prSet/>
      <dgm:spPr/>
      <dgm:t>
        <a:bodyPr/>
        <a:lstStyle/>
        <a:p>
          <a:endParaRPr lang="en-US"/>
        </a:p>
      </dgm:t>
    </dgm:pt>
    <dgm:pt modelId="{D7DF55BC-AE61-4D45-A857-57695BA133FC}">
      <dgm:prSet phldrT="[Text]" custT="1"/>
      <dgm:spPr>
        <a:solidFill>
          <a:schemeClr val="accent2">
            <a:lumMod val="40000"/>
            <a:lumOff val="60000"/>
            <a:alpha val="90000"/>
          </a:schemeClr>
        </a:solidFill>
      </dgm:spPr>
      <dgm:t>
        <a:bodyPr/>
        <a:lstStyle/>
        <a:p>
          <a:r>
            <a:rPr lang="en-US" sz="1400" dirty="0"/>
            <a:t>The main components and functions of an LMIS</a:t>
          </a:r>
        </a:p>
      </dgm:t>
    </dgm:pt>
    <dgm:pt modelId="{169607DF-7F7A-084B-9173-3BF62117ADF0}" type="parTrans" cxnId="{5F3A6302-A745-6247-B360-6ACCAE938636}">
      <dgm:prSet/>
      <dgm:spPr/>
      <dgm:t>
        <a:bodyPr/>
        <a:lstStyle/>
        <a:p>
          <a:endParaRPr lang="en-US"/>
        </a:p>
      </dgm:t>
    </dgm:pt>
    <dgm:pt modelId="{F8C9A6D8-60F2-584C-BFC4-61BC42F7FCF4}" type="sibTrans" cxnId="{5F3A6302-A745-6247-B360-6ACCAE938636}">
      <dgm:prSet/>
      <dgm:spPr/>
      <dgm:t>
        <a:bodyPr/>
        <a:lstStyle/>
        <a:p>
          <a:endParaRPr lang="en-US"/>
        </a:p>
      </dgm:t>
    </dgm:pt>
    <dgm:pt modelId="{56772B48-5F15-5445-9EFD-4CE33A1E189F}">
      <dgm:prSet phldrT="[Text]" custT="1"/>
      <dgm:spPr>
        <a:solidFill>
          <a:schemeClr val="accent2"/>
        </a:solidFill>
        <a:ln>
          <a:solidFill>
            <a:schemeClr val="accent2"/>
          </a:solidFill>
        </a:ln>
      </dgm:spPr>
      <dgm:t>
        <a:bodyPr/>
        <a:lstStyle/>
        <a:p>
          <a:r>
            <a:rPr lang="en-US" sz="1600" dirty="0"/>
            <a:t>Skills anticipation and matching</a:t>
          </a:r>
        </a:p>
      </dgm:t>
    </dgm:pt>
    <dgm:pt modelId="{66B700D9-CED6-2543-A264-71C660C6FBF6}" type="parTrans" cxnId="{BE86BDE2-0E86-3448-98BC-EF671E01449F}">
      <dgm:prSet/>
      <dgm:spPr/>
      <dgm:t>
        <a:bodyPr/>
        <a:lstStyle/>
        <a:p>
          <a:endParaRPr lang="en-US"/>
        </a:p>
      </dgm:t>
    </dgm:pt>
    <dgm:pt modelId="{0EA980A7-57A3-8C4D-BA25-BADC5325BE83}" type="sibTrans" cxnId="{BE86BDE2-0E86-3448-98BC-EF671E01449F}">
      <dgm:prSet/>
      <dgm:spPr/>
      <dgm:t>
        <a:bodyPr/>
        <a:lstStyle/>
        <a:p>
          <a:endParaRPr lang="en-US"/>
        </a:p>
      </dgm:t>
    </dgm:pt>
    <dgm:pt modelId="{AD7B081C-C85E-C544-8B29-A02E82E59AFA}">
      <dgm:prSet phldrT="[Text]" custT="1"/>
      <dgm:spPr>
        <a:solidFill>
          <a:schemeClr val="accent2">
            <a:lumMod val="40000"/>
            <a:lumOff val="60000"/>
            <a:alpha val="90000"/>
          </a:schemeClr>
        </a:solidFill>
      </dgm:spPr>
      <dgm:t>
        <a:bodyPr/>
        <a:lstStyle/>
        <a:p>
          <a:r>
            <a:rPr lang="en-US" sz="1400" dirty="0"/>
            <a:t>Drivers of change with regards to skills demand</a:t>
          </a:r>
        </a:p>
      </dgm:t>
    </dgm:pt>
    <dgm:pt modelId="{82D66CE9-320D-774E-B40C-CB06BE201694}" type="parTrans" cxnId="{5BD8C06F-DC2C-2749-8CE3-28E684173543}">
      <dgm:prSet/>
      <dgm:spPr/>
      <dgm:t>
        <a:bodyPr/>
        <a:lstStyle/>
        <a:p>
          <a:endParaRPr lang="en-US"/>
        </a:p>
      </dgm:t>
    </dgm:pt>
    <dgm:pt modelId="{BDF8DD49-C9D8-2149-A583-EBD387E4C7AB}" type="sibTrans" cxnId="{5BD8C06F-DC2C-2749-8CE3-28E684173543}">
      <dgm:prSet/>
      <dgm:spPr/>
      <dgm:t>
        <a:bodyPr/>
        <a:lstStyle/>
        <a:p>
          <a:endParaRPr lang="en-US"/>
        </a:p>
      </dgm:t>
    </dgm:pt>
    <dgm:pt modelId="{43854FEC-B1C8-944A-92B6-E825AAFFE3FD}">
      <dgm:prSet phldrT="[Text]" custT="1"/>
      <dgm:spPr>
        <a:solidFill>
          <a:schemeClr val="accent2">
            <a:lumMod val="40000"/>
            <a:lumOff val="60000"/>
            <a:alpha val="90000"/>
          </a:schemeClr>
        </a:solidFill>
      </dgm:spPr>
      <dgm:t>
        <a:bodyPr/>
        <a:lstStyle/>
        <a:p>
          <a:r>
            <a:rPr lang="en-US" sz="1400" dirty="0"/>
            <a:t>Underlying principles and functioning of different approaches</a:t>
          </a:r>
        </a:p>
      </dgm:t>
    </dgm:pt>
    <dgm:pt modelId="{48999081-0048-8342-AA23-83A630352462}" type="parTrans" cxnId="{78E3417E-1832-3C43-B30F-DE289C030502}">
      <dgm:prSet/>
      <dgm:spPr/>
      <dgm:t>
        <a:bodyPr/>
        <a:lstStyle/>
        <a:p>
          <a:endParaRPr lang="en-US"/>
        </a:p>
      </dgm:t>
    </dgm:pt>
    <dgm:pt modelId="{72D987CA-2275-AA46-9216-52AB5932A9D5}" type="sibTrans" cxnId="{78E3417E-1832-3C43-B30F-DE289C030502}">
      <dgm:prSet/>
      <dgm:spPr/>
      <dgm:t>
        <a:bodyPr/>
        <a:lstStyle/>
        <a:p>
          <a:endParaRPr lang="en-US"/>
        </a:p>
      </dgm:t>
    </dgm:pt>
    <dgm:pt modelId="{F6C011DD-F74B-5845-B36D-FE7DB24965D7}">
      <dgm:prSet phldrT="[Text]" custT="1"/>
      <dgm:spPr>
        <a:solidFill>
          <a:srgbClr val="FA3C4B"/>
        </a:solidFill>
        <a:ln w="12700" cap="flat" cmpd="sng" algn="ctr">
          <a:solidFill>
            <a:srgbClr val="FA3C4B"/>
          </a:solidFill>
          <a:prstDash val="solid"/>
          <a:miter lim="800000"/>
        </a:ln>
        <a:effectLst/>
      </dgm:spPr>
      <dgm:t>
        <a:bodyPr spcFirstLastPara="0" vert="horz" wrap="square" lIns="99568" tIns="56896" rIns="99568" bIns="56896" numCol="1" spcCol="1270" anchor="ctr" anchorCtr="0"/>
        <a:lstStyle/>
        <a:p>
          <a:pPr marL="0" lvl="0" indent="0" algn="ctr" defTabSz="622300">
            <a:lnSpc>
              <a:spcPct val="90000"/>
            </a:lnSpc>
            <a:spcBef>
              <a:spcPct val="0"/>
            </a:spcBef>
            <a:spcAft>
              <a:spcPct val="35000"/>
            </a:spcAft>
            <a:buNone/>
          </a:pPr>
          <a:r>
            <a:rPr lang="en-US" sz="1600" kern="1200" dirty="0">
              <a:solidFill>
                <a:prstClr val="white"/>
              </a:solidFill>
              <a:latin typeface="Arial" panose="020B0604020202020204"/>
              <a:ea typeface="+mn-ea"/>
              <a:cs typeface="+mn-cs"/>
            </a:rPr>
            <a:t>Big Data for skills anticipation</a:t>
          </a:r>
        </a:p>
      </dgm:t>
    </dgm:pt>
    <dgm:pt modelId="{1D257C3E-A3D5-BF44-8E3F-0CA320C6A425}" type="parTrans" cxnId="{B646C3A3-3F26-FA42-B601-FB0F76B02DA7}">
      <dgm:prSet/>
      <dgm:spPr/>
      <dgm:t>
        <a:bodyPr/>
        <a:lstStyle/>
        <a:p>
          <a:endParaRPr lang="en-US"/>
        </a:p>
      </dgm:t>
    </dgm:pt>
    <dgm:pt modelId="{91722558-C7A2-1B4A-896F-9E739A5E0451}" type="sibTrans" cxnId="{B646C3A3-3F26-FA42-B601-FB0F76B02DA7}">
      <dgm:prSet/>
      <dgm:spPr/>
      <dgm:t>
        <a:bodyPr/>
        <a:lstStyle/>
        <a:p>
          <a:endParaRPr lang="en-US"/>
        </a:p>
      </dgm:t>
    </dgm:pt>
    <dgm:pt modelId="{445D30BF-C1FB-6545-BE07-05220126A9E3}">
      <dgm:prSet phldrT="[Text]" custT="1"/>
      <dgm:spPr>
        <a:solidFill>
          <a:srgbClr val="FA3C4B">
            <a:lumMod val="40000"/>
            <a:lumOff val="60000"/>
            <a:alpha val="90000"/>
          </a:srgbClr>
        </a:solidFill>
        <a:ln w="12700" cap="flat" cmpd="sng" algn="ctr">
          <a:solidFill>
            <a:srgbClr val="1E2DBE">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r>
            <a:rPr lang="en-US" sz="1400" kern="1200" dirty="0"/>
            <a:t>Lessons learned and good practices</a:t>
          </a:r>
        </a:p>
      </dgm:t>
    </dgm:pt>
    <dgm:pt modelId="{62720E23-052D-5A4E-BAD1-49A9B282D3C6}" type="parTrans" cxnId="{8640A112-8E2E-4F41-A24F-B5993DA3F134}">
      <dgm:prSet/>
      <dgm:spPr/>
      <dgm:t>
        <a:bodyPr/>
        <a:lstStyle/>
        <a:p>
          <a:endParaRPr lang="en-US"/>
        </a:p>
      </dgm:t>
    </dgm:pt>
    <dgm:pt modelId="{3CD0E195-681F-3B42-9559-9C0645BCBC7A}" type="sibTrans" cxnId="{8640A112-8E2E-4F41-A24F-B5993DA3F134}">
      <dgm:prSet/>
      <dgm:spPr/>
      <dgm:t>
        <a:bodyPr/>
        <a:lstStyle/>
        <a:p>
          <a:endParaRPr lang="en-US"/>
        </a:p>
      </dgm:t>
    </dgm:pt>
    <dgm:pt modelId="{252D211C-88A9-174F-8048-0FBCBE0E3877}">
      <dgm:prSet phldrT="[Text]" custT="1"/>
      <dgm:spPr>
        <a:solidFill>
          <a:srgbClr val="FA3C4B">
            <a:lumMod val="40000"/>
            <a:lumOff val="60000"/>
            <a:alpha val="90000"/>
          </a:srgbClr>
        </a:solidFill>
        <a:ln w="12700" cap="flat" cmpd="sng" algn="ctr">
          <a:solidFill>
            <a:srgbClr val="1E2DBE">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r>
            <a:rPr lang="en-US" sz="1400" kern="1200" dirty="0"/>
            <a:t>Big Data sources for skills identification</a:t>
          </a:r>
        </a:p>
      </dgm:t>
    </dgm:pt>
    <dgm:pt modelId="{6ABFC906-C24D-7348-81F9-0611F4FC8A16}" type="parTrans" cxnId="{E17F2936-6B47-DF45-A18C-E56C743A6B03}">
      <dgm:prSet/>
      <dgm:spPr/>
      <dgm:t>
        <a:bodyPr/>
        <a:lstStyle/>
        <a:p>
          <a:endParaRPr lang="en-US"/>
        </a:p>
      </dgm:t>
    </dgm:pt>
    <dgm:pt modelId="{4DA8CB41-16A0-814F-966A-4A163FEC30DB}" type="sibTrans" cxnId="{E17F2936-6B47-DF45-A18C-E56C743A6B03}">
      <dgm:prSet/>
      <dgm:spPr/>
      <dgm:t>
        <a:bodyPr/>
        <a:lstStyle/>
        <a:p>
          <a:endParaRPr lang="en-US"/>
        </a:p>
      </dgm:t>
    </dgm:pt>
    <dgm:pt modelId="{AD51383C-B0C2-2745-8D03-C07C341E815A}">
      <dgm:prSet phldrT="[Text]" custT="1"/>
      <dgm:spPr>
        <a:solidFill>
          <a:srgbClr val="FA3C4B">
            <a:lumMod val="40000"/>
            <a:lumOff val="60000"/>
            <a:alpha val="90000"/>
          </a:srgbClr>
        </a:solidFill>
        <a:ln w="12700" cap="flat" cmpd="sng" algn="ctr">
          <a:solidFill>
            <a:srgbClr val="1E2DBE">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r>
            <a:rPr lang="en-US" sz="1400" kern="1200" dirty="0"/>
            <a:t>Challenges in using Big Data for </a:t>
          </a:r>
          <a:r>
            <a:rPr lang="en-US" sz="1400" kern="1200" dirty="0" err="1"/>
            <a:t>labour</a:t>
          </a:r>
          <a:r>
            <a:rPr lang="en-US" sz="1400" kern="1200" dirty="0"/>
            <a:t> market </a:t>
          </a:r>
          <a:r>
            <a:rPr lang="en-US" sz="1400" kern="1200" dirty="0">
              <a:solidFill>
                <a:srgbClr val="230050">
                  <a:hueOff val="0"/>
                  <a:satOff val="0"/>
                  <a:lumOff val="0"/>
                  <a:alphaOff val="0"/>
                </a:srgbClr>
              </a:solidFill>
              <a:latin typeface="Arial" panose="020B0604020202020204"/>
              <a:ea typeface="+mn-ea"/>
              <a:cs typeface="+mn-cs"/>
            </a:rPr>
            <a:t>intelligence</a:t>
          </a:r>
        </a:p>
      </dgm:t>
    </dgm:pt>
    <dgm:pt modelId="{E019432A-08C6-1145-9489-014D2C72A193}" type="parTrans" cxnId="{E13792DF-A75F-A442-BCD4-50A50378607A}">
      <dgm:prSet/>
      <dgm:spPr/>
      <dgm:t>
        <a:bodyPr/>
        <a:lstStyle/>
        <a:p>
          <a:endParaRPr lang="en-US"/>
        </a:p>
      </dgm:t>
    </dgm:pt>
    <dgm:pt modelId="{3AEC33E5-7981-994D-BC2C-88E14AE7CE87}" type="sibTrans" cxnId="{E13792DF-A75F-A442-BCD4-50A50378607A}">
      <dgm:prSet/>
      <dgm:spPr/>
      <dgm:t>
        <a:bodyPr/>
        <a:lstStyle/>
        <a:p>
          <a:endParaRPr lang="en-US"/>
        </a:p>
      </dgm:t>
    </dgm:pt>
    <dgm:pt modelId="{2B5FA8E0-2BE8-E149-B4CC-7EA03A3BB3F8}" type="pres">
      <dgm:prSet presAssocID="{24385137-4551-A849-87C9-BCBED5457496}" presName="Name0" presStyleCnt="0">
        <dgm:presLayoutVars>
          <dgm:dir/>
          <dgm:animLvl val="lvl"/>
          <dgm:resizeHandles val="exact"/>
        </dgm:presLayoutVars>
      </dgm:prSet>
      <dgm:spPr/>
    </dgm:pt>
    <dgm:pt modelId="{5785B7B9-6A05-5646-A79B-8146365D3485}" type="pres">
      <dgm:prSet presAssocID="{280F8214-90B7-8F4A-8096-5D7A5C91CCCB}" presName="composite" presStyleCnt="0"/>
      <dgm:spPr/>
    </dgm:pt>
    <dgm:pt modelId="{FC52F28B-6B90-1548-82AB-95EC19D08AF1}" type="pres">
      <dgm:prSet presAssocID="{280F8214-90B7-8F4A-8096-5D7A5C91CCCB}" presName="parTx" presStyleLbl="alignNode1" presStyleIdx="0" presStyleCnt="3">
        <dgm:presLayoutVars>
          <dgm:chMax val="0"/>
          <dgm:chPref val="0"/>
          <dgm:bulletEnabled val="1"/>
        </dgm:presLayoutVars>
      </dgm:prSet>
      <dgm:spPr/>
    </dgm:pt>
    <dgm:pt modelId="{14315655-56C0-4D41-9D93-C89C8CE90325}" type="pres">
      <dgm:prSet presAssocID="{280F8214-90B7-8F4A-8096-5D7A5C91CCCB}" presName="desTx" presStyleLbl="alignAccFollowNode1" presStyleIdx="0" presStyleCnt="3">
        <dgm:presLayoutVars>
          <dgm:bulletEnabled val="1"/>
        </dgm:presLayoutVars>
      </dgm:prSet>
      <dgm:spPr/>
    </dgm:pt>
    <dgm:pt modelId="{E78B144D-AA47-5B41-B36F-D1378868B1F7}" type="pres">
      <dgm:prSet presAssocID="{A87DEEE6-69DB-7A4D-BB16-3674E49FA1B9}" presName="space" presStyleCnt="0"/>
      <dgm:spPr/>
    </dgm:pt>
    <dgm:pt modelId="{DE72855A-6F1D-F64F-9AED-9953D1EF48A1}" type="pres">
      <dgm:prSet presAssocID="{56772B48-5F15-5445-9EFD-4CE33A1E189F}" presName="composite" presStyleCnt="0"/>
      <dgm:spPr/>
    </dgm:pt>
    <dgm:pt modelId="{FDED893C-A028-6843-8027-B56A7D2E696E}" type="pres">
      <dgm:prSet presAssocID="{56772B48-5F15-5445-9EFD-4CE33A1E189F}" presName="parTx" presStyleLbl="alignNode1" presStyleIdx="1" presStyleCnt="3">
        <dgm:presLayoutVars>
          <dgm:chMax val="0"/>
          <dgm:chPref val="0"/>
          <dgm:bulletEnabled val="1"/>
        </dgm:presLayoutVars>
      </dgm:prSet>
      <dgm:spPr/>
    </dgm:pt>
    <dgm:pt modelId="{D388FD1E-CC8A-424E-A818-FD5D7E10FC7A}" type="pres">
      <dgm:prSet presAssocID="{56772B48-5F15-5445-9EFD-4CE33A1E189F}" presName="desTx" presStyleLbl="alignAccFollowNode1" presStyleIdx="1" presStyleCnt="3">
        <dgm:presLayoutVars>
          <dgm:bulletEnabled val="1"/>
        </dgm:presLayoutVars>
      </dgm:prSet>
      <dgm:spPr/>
    </dgm:pt>
    <dgm:pt modelId="{FCC4AFBD-75AA-7846-9E12-43462B2060E2}" type="pres">
      <dgm:prSet presAssocID="{0EA980A7-57A3-8C4D-BA25-BADC5325BE83}" presName="space" presStyleCnt="0"/>
      <dgm:spPr/>
    </dgm:pt>
    <dgm:pt modelId="{41E89CDE-2B96-7B48-98AD-4FFB8B621B62}" type="pres">
      <dgm:prSet presAssocID="{F6C011DD-F74B-5845-B36D-FE7DB24965D7}" presName="composite" presStyleCnt="0"/>
      <dgm:spPr/>
    </dgm:pt>
    <dgm:pt modelId="{2729E138-0355-BA4B-AC44-1AF404184657}" type="pres">
      <dgm:prSet presAssocID="{F6C011DD-F74B-5845-B36D-FE7DB24965D7}" presName="parTx" presStyleLbl="alignNode1" presStyleIdx="2" presStyleCnt="3">
        <dgm:presLayoutVars>
          <dgm:chMax val="0"/>
          <dgm:chPref val="0"/>
          <dgm:bulletEnabled val="1"/>
        </dgm:presLayoutVars>
      </dgm:prSet>
      <dgm:spPr>
        <a:xfrm>
          <a:off x="7427499" y="112065"/>
          <a:ext cx="3256210" cy="403200"/>
        </a:xfrm>
        <a:prstGeom prst="rect">
          <a:avLst/>
        </a:prstGeom>
      </dgm:spPr>
    </dgm:pt>
    <dgm:pt modelId="{04362BAE-C989-F645-96CB-14E84C42C1C2}" type="pres">
      <dgm:prSet presAssocID="{F6C011DD-F74B-5845-B36D-FE7DB24965D7}" presName="desTx" presStyleLbl="alignAccFollowNode1" presStyleIdx="2" presStyleCnt="3">
        <dgm:presLayoutVars>
          <dgm:bulletEnabled val="1"/>
        </dgm:presLayoutVars>
      </dgm:prSet>
      <dgm:spPr>
        <a:xfrm>
          <a:off x="7427499" y="515265"/>
          <a:ext cx="3256210" cy="1170914"/>
        </a:xfrm>
        <a:prstGeom prst="rect">
          <a:avLst/>
        </a:prstGeom>
      </dgm:spPr>
    </dgm:pt>
  </dgm:ptLst>
  <dgm:cxnLst>
    <dgm:cxn modelId="{5F3A6302-A745-6247-B360-6ACCAE938636}" srcId="{280F8214-90B7-8F4A-8096-5D7A5C91CCCB}" destId="{D7DF55BC-AE61-4D45-A857-57695BA133FC}" srcOrd="1" destOrd="0" parTransId="{169607DF-7F7A-084B-9173-3BF62117ADF0}" sibTransId="{F8C9A6D8-60F2-584C-BFC4-61BC42F7FCF4}"/>
    <dgm:cxn modelId="{8640A112-8E2E-4F41-A24F-B5993DA3F134}" srcId="{F6C011DD-F74B-5845-B36D-FE7DB24965D7}" destId="{445D30BF-C1FB-6545-BE07-05220126A9E3}" srcOrd="2" destOrd="0" parTransId="{62720E23-052D-5A4E-BAD1-49A9B282D3C6}" sibTransId="{3CD0E195-681F-3B42-9559-9C0645BCBC7A}"/>
    <dgm:cxn modelId="{2ECF3F34-F811-7540-BF11-2E98C1D3FD90}" type="presOf" srcId="{43854FEC-B1C8-944A-92B6-E825AAFFE3FD}" destId="{D388FD1E-CC8A-424E-A818-FD5D7E10FC7A}" srcOrd="0" destOrd="1" presId="urn:microsoft.com/office/officeart/2005/8/layout/hList1"/>
    <dgm:cxn modelId="{E17F2936-6B47-DF45-A18C-E56C743A6B03}" srcId="{F6C011DD-F74B-5845-B36D-FE7DB24965D7}" destId="{252D211C-88A9-174F-8048-0FBCBE0E3877}" srcOrd="0" destOrd="0" parTransId="{6ABFC906-C24D-7348-81F9-0611F4FC8A16}" sibTransId="{4DA8CB41-16A0-814F-966A-4A163FEC30DB}"/>
    <dgm:cxn modelId="{1D663C36-BC45-6C4F-B786-584F2A1A800D}" type="presOf" srcId="{AD51383C-B0C2-2745-8D03-C07C341E815A}" destId="{04362BAE-C989-F645-96CB-14E84C42C1C2}" srcOrd="0" destOrd="1" presId="urn:microsoft.com/office/officeart/2005/8/layout/hList1"/>
    <dgm:cxn modelId="{32B1AC36-D889-964D-9EEC-76388AC0726D}" srcId="{24385137-4551-A849-87C9-BCBED5457496}" destId="{280F8214-90B7-8F4A-8096-5D7A5C91CCCB}" srcOrd="0" destOrd="0" parTransId="{C51675F5-FCC7-2648-A4B2-DD4802D7ECD0}" sibTransId="{A87DEEE6-69DB-7A4D-BB16-3674E49FA1B9}"/>
    <dgm:cxn modelId="{D27F3860-2BC5-7F45-9FAD-3AC1E9E143D7}" type="presOf" srcId="{56772B48-5F15-5445-9EFD-4CE33A1E189F}" destId="{FDED893C-A028-6843-8027-B56A7D2E696E}" srcOrd="0" destOrd="0" presId="urn:microsoft.com/office/officeart/2005/8/layout/hList1"/>
    <dgm:cxn modelId="{5BD8C06F-DC2C-2749-8CE3-28E684173543}" srcId="{56772B48-5F15-5445-9EFD-4CE33A1E189F}" destId="{AD7B081C-C85E-C544-8B29-A02E82E59AFA}" srcOrd="0" destOrd="0" parTransId="{82D66CE9-320D-774E-B40C-CB06BE201694}" sibTransId="{BDF8DD49-C9D8-2149-A583-EBD387E4C7AB}"/>
    <dgm:cxn modelId="{78E3417E-1832-3C43-B30F-DE289C030502}" srcId="{56772B48-5F15-5445-9EFD-4CE33A1E189F}" destId="{43854FEC-B1C8-944A-92B6-E825AAFFE3FD}" srcOrd="1" destOrd="0" parTransId="{48999081-0048-8342-AA23-83A630352462}" sibTransId="{72D987CA-2275-AA46-9216-52AB5932A9D5}"/>
    <dgm:cxn modelId="{9577C89F-0444-4142-8977-9273A7F6AA96}" type="presOf" srcId="{24385137-4551-A849-87C9-BCBED5457496}" destId="{2B5FA8E0-2BE8-E149-B4CC-7EA03A3BB3F8}" srcOrd="0" destOrd="0" presId="urn:microsoft.com/office/officeart/2005/8/layout/hList1"/>
    <dgm:cxn modelId="{B646C3A3-3F26-FA42-B601-FB0F76B02DA7}" srcId="{24385137-4551-A849-87C9-BCBED5457496}" destId="{F6C011DD-F74B-5845-B36D-FE7DB24965D7}" srcOrd="2" destOrd="0" parTransId="{1D257C3E-A3D5-BF44-8E3F-0CA320C6A425}" sibTransId="{91722558-C7A2-1B4A-896F-9E739A5E0451}"/>
    <dgm:cxn modelId="{988D0AAC-8BDB-8D4B-9382-9AF419CA2128}" type="presOf" srcId="{AD7B081C-C85E-C544-8B29-A02E82E59AFA}" destId="{D388FD1E-CC8A-424E-A818-FD5D7E10FC7A}" srcOrd="0" destOrd="0" presId="urn:microsoft.com/office/officeart/2005/8/layout/hList1"/>
    <dgm:cxn modelId="{3CDC96AC-2FE3-2A4A-A298-C29B3AB9C900}" type="presOf" srcId="{D7DF55BC-AE61-4D45-A857-57695BA133FC}" destId="{14315655-56C0-4D41-9D93-C89C8CE90325}" srcOrd="0" destOrd="1" presId="urn:microsoft.com/office/officeart/2005/8/layout/hList1"/>
    <dgm:cxn modelId="{BFE5D0B4-834F-E74F-AD54-90D98169A74B}" type="presOf" srcId="{252D211C-88A9-174F-8048-0FBCBE0E3877}" destId="{04362BAE-C989-F645-96CB-14E84C42C1C2}" srcOrd="0" destOrd="0" presId="urn:microsoft.com/office/officeart/2005/8/layout/hList1"/>
    <dgm:cxn modelId="{BE1D27BB-F910-BB4B-92ED-9C384B4581AE}" type="presOf" srcId="{445D30BF-C1FB-6545-BE07-05220126A9E3}" destId="{04362BAE-C989-F645-96CB-14E84C42C1C2}" srcOrd="0" destOrd="2" presId="urn:microsoft.com/office/officeart/2005/8/layout/hList1"/>
    <dgm:cxn modelId="{48BB24BD-683C-AB41-B4A6-E468F6480AE0}" type="presOf" srcId="{280F8214-90B7-8F4A-8096-5D7A5C91CCCB}" destId="{FC52F28B-6B90-1548-82AB-95EC19D08AF1}" srcOrd="0" destOrd="0" presId="urn:microsoft.com/office/officeart/2005/8/layout/hList1"/>
    <dgm:cxn modelId="{E00E6FC8-17F6-E246-836A-589AC7EC252D}" type="presOf" srcId="{F6C011DD-F74B-5845-B36D-FE7DB24965D7}" destId="{2729E138-0355-BA4B-AC44-1AF404184657}" srcOrd="0" destOrd="0" presId="urn:microsoft.com/office/officeart/2005/8/layout/hList1"/>
    <dgm:cxn modelId="{5714DED5-29E5-E643-8DDE-E1EF54A9BE3C}" srcId="{280F8214-90B7-8F4A-8096-5D7A5C91CCCB}" destId="{5325FC24-EB9E-104D-85AD-56B7300E26F0}" srcOrd="0" destOrd="0" parTransId="{9095E47C-510C-7A4F-A9A1-F006D6D534D3}" sibTransId="{205F6344-CCFB-484B-B543-0367C2256592}"/>
    <dgm:cxn modelId="{A67E97D8-7BF3-294B-8D29-DD92904120BA}" type="presOf" srcId="{5325FC24-EB9E-104D-85AD-56B7300E26F0}" destId="{14315655-56C0-4D41-9D93-C89C8CE90325}" srcOrd="0" destOrd="0" presId="urn:microsoft.com/office/officeart/2005/8/layout/hList1"/>
    <dgm:cxn modelId="{E13792DF-A75F-A442-BCD4-50A50378607A}" srcId="{F6C011DD-F74B-5845-B36D-FE7DB24965D7}" destId="{AD51383C-B0C2-2745-8D03-C07C341E815A}" srcOrd="1" destOrd="0" parTransId="{E019432A-08C6-1145-9489-014D2C72A193}" sibTransId="{3AEC33E5-7981-994D-BC2C-88E14AE7CE87}"/>
    <dgm:cxn modelId="{BE86BDE2-0E86-3448-98BC-EF671E01449F}" srcId="{24385137-4551-A849-87C9-BCBED5457496}" destId="{56772B48-5F15-5445-9EFD-4CE33A1E189F}" srcOrd="1" destOrd="0" parTransId="{66B700D9-CED6-2543-A264-71C660C6FBF6}" sibTransId="{0EA980A7-57A3-8C4D-BA25-BADC5325BE83}"/>
    <dgm:cxn modelId="{EB7401C6-795A-4B43-9B7A-953187646C2F}" type="presParOf" srcId="{2B5FA8E0-2BE8-E149-B4CC-7EA03A3BB3F8}" destId="{5785B7B9-6A05-5646-A79B-8146365D3485}" srcOrd="0" destOrd="0" presId="urn:microsoft.com/office/officeart/2005/8/layout/hList1"/>
    <dgm:cxn modelId="{710FBDEA-1216-1A4C-88D9-D8BD6A7464BE}" type="presParOf" srcId="{5785B7B9-6A05-5646-A79B-8146365D3485}" destId="{FC52F28B-6B90-1548-82AB-95EC19D08AF1}" srcOrd="0" destOrd="0" presId="urn:microsoft.com/office/officeart/2005/8/layout/hList1"/>
    <dgm:cxn modelId="{8CC34EF5-AE7C-9049-9636-D451F7ACD812}" type="presParOf" srcId="{5785B7B9-6A05-5646-A79B-8146365D3485}" destId="{14315655-56C0-4D41-9D93-C89C8CE90325}" srcOrd="1" destOrd="0" presId="urn:microsoft.com/office/officeart/2005/8/layout/hList1"/>
    <dgm:cxn modelId="{3879A534-BFB1-3A42-A701-12B76ACB7AAE}" type="presParOf" srcId="{2B5FA8E0-2BE8-E149-B4CC-7EA03A3BB3F8}" destId="{E78B144D-AA47-5B41-B36F-D1378868B1F7}" srcOrd="1" destOrd="0" presId="urn:microsoft.com/office/officeart/2005/8/layout/hList1"/>
    <dgm:cxn modelId="{E6FEFE85-FBF3-374F-82A7-F763C44A19F8}" type="presParOf" srcId="{2B5FA8E0-2BE8-E149-B4CC-7EA03A3BB3F8}" destId="{DE72855A-6F1D-F64F-9AED-9953D1EF48A1}" srcOrd="2" destOrd="0" presId="urn:microsoft.com/office/officeart/2005/8/layout/hList1"/>
    <dgm:cxn modelId="{92BD4AE5-9A47-B24F-9143-D4E588B70D57}" type="presParOf" srcId="{DE72855A-6F1D-F64F-9AED-9953D1EF48A1}" destId="{FDED893C-A028-6843-8027-B56A7D2E696E}" srcOrd="0" destOrd="0" presId="urn:microsoft.com/office/officeart/2005/8/layout/hList1"/>
    <dgm:cxn modelId="{3439B5DE-BC1E-814B-99AF-DD3E2D0154B3}" type="presParOf" srcId="{DE72855A-6F1D-F64F-9AED-9953D1EF48A1}" destId="{D388FD1E-CC8A-424E-A818-FD5D7E10FC7A}" srcOrd="1" destOrd="0" presId="urn:microsoft.com/office/officeart/2005/8/layout/hList1"/>
    <dgm:cxn modelId="{23B042D0-7FAB-AC42-A75C-62B48E0749EB}" type="presParOf" srcId="{2B5FA8E0-2BE8-E149-B4CC-7EA03A3BB3F8}" destId="{FCC4AFBD-75AA-7846-9E12-43462B2060E2}" srcOrd="3" destOrd="0" presId="urn:microsoft.com/office/officeart/2005/8/layout/hList1"/>
    <dgm:cxn modelId="{AF4BC538-9A54-4448-9072-CBD683DC0E0F}" type="presParOf" srcId="{2B5FA8E0-2BE8-E149-B4CC-7EA03A3BB3F8}" destId="{41E89CDE-2B96-7B48-98AD-4FFB8B621B62}" srcOrd="4" destOrd="0" presId="urn:microsoft.com/office/officeart/2005/8/layout/hList1"/>
    <dgm:cxn modelId="{DD8B15AA-9DF0-2D4B-AFCD-6A0FA65479E8}" type="presParOf" srcId="{41E89CDE-2B96-7B48-98AD-4FFB8B621B62}" destId="{2729E138-0355-BA4B-AC44-1AF404184657}" srcOrd="0" destOrd="0" presId="urn:microsoft.com/office/officeart/2005/8/layout/hList1"/>
    <dgm:cxn modelId="{97E43D8D-8CCA-CF4A-8642-A4444A567D58}" type="presParOf" srcId="{41E89CDE-2B96-7B48-98AD-4FFB8B621B62}" destId="{04362BAE-C989-F645-96CB-14E84C42C1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385137-4551-A849-87C9-BCBED5457496}"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280F8214-90B7-8F4A-8096-5D7A5C91CCCB}">
      <dgm:prSet phldrT="[Text]" custT="1"/>
      <dgm:spPr/>
      <dgm:t>
        <a:bodyPr/>
        <a:lstStyle/>
        <a:p>
          <a:r>
            <a:rPr lang="en-US" sz="1600" dirty="0"/>
            <a:t>Sectoral approaches</a:t>
          </a:r>
        </a:p>
      </dgm:t>
    </dgm:pt>
    <dgm:pt modelId="{C51675F5-FCC7-2648-A4B2-DD4802D7ECD0}" type="parTrans" cxnId="{32B1AC36-D889-964D-9EEC-76388AC0726D}">
      <dgm:prSet/>
      <dgm:spPr/>
      <dgm:t>
        <a:bodyPr/>
        <a:lstStyle/>
        <a:p>
          <a:endParaRPr lang="en-US"/>
        </a:p>
      </dgm:t>
    </dgm:pt>
    <dgm:pt modelId="{A87DEEE6-69DB-7A4D-BB16-3674E49FA1B9}" type="sibTrans" cxnId="{32B1AC36-D889-964D-9EEC-76388AC0726D}">
      <dgm:prSet/>
      <dgm:spPr/>
      <dgm:t>
        <a:bodyPr/>
        <a:lstStyle/>
        <a:p>
          <a:endParaRPr lang="en-US"/>
        </a:p>
      </dgm:t>
    </dgm:pt>
    <dgm:pt modelId="{5325FC24-EB9E-104D-85AD-56B7300E26F0}">
      <dgm:prSet phldrT="[Text]" custT="1"/>
      <dgm:spPr>
        <a:solidFill>
          <a:schemeClr val="accent1">
            <a:lumMod val="40000"/>
            <a:lumOff val="60000"/>
            <a:alpha val="90000"/>
          </a:schemeClr>
        </a:solidFill>
      </dgm:spPr>
      <dgm:t>
        <a:bodyPr/>
        <a:lstStyle/>
        <a:p>
          <a:r>
            <a:rPr lang="en-US" sz="1400" dirty="0"/>
            <a:t>Sectoral methods and approaches to skills needs identification</a:t>
          </a:r>
        </a:p>
      </dgm:t>
    </dgm:pt>
    <dgm:pt modelId="{9095E47C-510C-7A4F-A9A1-F006D6D534D3}" type="parTrans" cxnId="{5714DED5-29E5-E643-8DDE-E1EF54A9BE3C}">
      <dgm:prSet/>
      <dgm:spPr/>
      <dgm:t>
        <a:bodyPr/>
        <a:lstStyle/>
        <a:p>
          <a:endParaRPr lang="en-US"/>
        </a:p>
      </dgm:t>
    </dgm:pt>
    <dgm:pt modelId="{205F6344-CCFB-484B-B543-0367C2256592}" type="sibTrans" cxnId="{5714DED5-29E5-E643-8DDE-E1EF54A9BE3C}">
      <dgm:prSet/>
      <dgm:spPr/>
      <dgm:t>
        <a:bodyPr/>
        <a:lstStyle/>
        <a:p>
          <a:endParaRPr lang="en-US"/>
        </a:p>
      </dgm:t>
    </dgm:pt>
    <dgm:pt modelId="{D7DF55BC-AE61-4D45-A857-57695BA133FC}">
      <dgm:prSet phldrT="[Text]" custT="1"/>
      <dgm:spPr>
        <a:solidFill>
          <a:schemeClr val="accent1">
            <a:lumMod val="40000"/>
            <a:lumOff val="60000"/>
            <a:alpha val="90000"/>
          </a:schemeClr>
        </a:solidFill>
      </dgm:spPr>
      <dgm:t>
        <a:bodyPr/>
        <a:lstStyle/>
        <a:p>
          <a:r>
            <a:rPr lang="en-US" sz="1400" dirty="0"/>
            <a:t>Sectoral governance, the role of Sector Skills councils</a:t>
          </a:r>
        </a:p>
      </dgm:t>
    </dgm:pt>
    <dgm:pt modelId="{169607DF-7F7A-084B-9173-3BF62117ADF0}" type="parTrans" cxnId="{5F3A6302-A745-6247-B360-6ACCAE938636}">
      <dgm:prSet/>
      <dgm:spPr/>
      <dgm:t>
        <a:bodyPr/>
        <a:lstStyle/>
        <a:p>
          <a:endParaRPr lang="en-US"/>
        </a:p>
      </dgm:t>
    </dgm:pt>
    <dgm:pt modelId="{F8C9A6D8-60F2-584C-BFC4-61BC42F7FCF4}" type="sibTrans" cxnId="{5F3A6302-A745-6247-B360-6ACCAE938636}">
      <dgm:prSet/>
      <dgm:spPr/>
      <dgm:t>
        <a:bodyPr/>
        <a:lstStyle/>
        <a:p>
          <a:endParaRPr lang="en-US"/>
        </a:p>
      </dgm:t>
    </dgm:pt>
    <dgm:pt modelId="{56772B48-5F15-5445-9EFD-4CE33A1E189F}">
      <dgm:prSet phldrT="[Text]" custT="1"/>
      <dgm:spPr/>
      <dgm:t>
        <a:bodyPr/>
        <a:lstStyle/>
        <a:p>
          <a:r>
            <a:rPr lang="en-US" sz="1600" dirty="0"/>
            <a:t>Skills and workforce inclusion</a:t>
          </a:r>
        </a:p>
      </dgm:t>
    </dgm:pt>
    <dgm:pt modelId="{66B700D9-CED6-2543-A264-71C660C6FBF6}" type="parTrans" cxnId="{BE86BDE2-0E86-3448-98BC-EF671E01449F}">
      <dgm:prSet/>
      <dgm:spPr/>
      <dgm:t>
        <a:bodyPr/>
        <a:lstStyle/>
        <a:p>
          <a:endParaRPr lang="en-US"/>
        </a:p>
      </dgm:t>
    </dgm:pt>
    <dgm:pt modelId="{0EA980A7-57A3-8C4D-BA25-BADC5325BE83}" type="sibTrans" cxnId="{BE86BDE2-0E86-3448-98BC-EF671E01449F}">
      <dgm:prSet/>
      <dgm:spPr/>
      <dgm:t>
        <a:bodyPr/>
        <a:lstStyle/>
        <a:p>
          <a:endParaRPr lang="en-US"/>
        </a:p>
      </dgm:t>
    </dgm:pt>
    <dgm:pt modelId="{AD7B081C-C85E-C544-8B29-A02E82E59AFA}">
      <dgm:prSet phldrT="[Text]" custT="1"/>
      <dgm:spPr>
        <a:solidFill>
          <a:schemeClr val="accent1">
            <a:lumMod val="40000"/>
            <a:lumOff val="60000"/>
            <a:alpha val="90000"/>
          </a:schemeClr>
        </a:solidFill>
      </dgm:spPr>
      <dgm:t>
        <a:bodyPr/>
        <a:lstStyle/>
        <a:p>
          <a:r>
            <a:rPr lang="en-US" sz="1400" dirty="0"/>
            <a:t>Data and methods for inclusion </a:t>
          </a:r>
        </a:p>
      </dgm:t>
    </dgm:pt>
    <dgm:pt modelId="{82D66CE9-320D-774E-B40C-CB06BE201694}" type="parTrans" cxnId="{5BD8C06F-DC2C-2749-8CE3-28E684173543}">
      <dgm:prSet/>
      <dgm:spPr/>
      <dgm:t>
        <a:bodyPr/>
        <a:lstStyle/>
        <a:p>
          <a:endParaRPr lang="en-US"/>
        </a:p>
      </dgm:t>
    </dgm:pt>
    <dgm:pt modelId="{BDF8DD49-C9D8-2149-A583-EBD387E4C7AB}" type="sibTrans" cxnId="{5BD8C06F-DC2C-2749-8CE3-28E684173543}">
      <dgm:prSet/>
      <dgm:spPr/>
      <dgm:t>
        <a:bodyPr/>
        <a:lstStyle/>
        <a:p>
          <a:endParaRPr lang="en-US"/>
        </a:p>
      </dgm:t>
    </dgm:pt>
    <dgm:pt modelId="{43854FEC-B1C8-944A-92B6-E825AAFFE3FD}">
      <dgm:prSet phldrT="[Text]" custT="1"/>
      <dgm:spPr>
        <a:solidFill>
          <a:schemeClr val="accent1">
            <a:lumMod val="40000"/>
            <a:lumOff val="60000"/>
            <a:alpha val="90000"/>
          </a:schemeClr>
        </a:solidFill>
      </dgm:spPr>
      <dgm:t>
        <a:bodyPr/>
        <a:lstStyle/>
        <a:p>
          <a:r>
            <a:rPr lang="en-US" sz="1400" dirty="0"/>
            <a:t>Policies for inclusion of informal actors, inclusion in TVET</a:t>
          </a:r>
        </a:p>
      </dgm:t>
    </dgm:pt>
    <dgm:pt modelId="{48999081-0048-8342-AA23-83A630352462}" type="parTrans" cxnId="{78E3417E-1832-3C43-B30F-DE289C030502}">
      <dgm:prSet/>
      <dgm:spPr/>
      <dgm:t>
        <a:bodyPr/>
        <a:lstStyle/>
        <a:p>
          <a:endParaRPr lang="en-US"/>
        </a:p>
      </dgm:t>
    </dgm:pt>
    <dgm:pt modelId="{72D987CA-2275-AA46-9216-52AB5932A9D5}" type="sibTrans" cxnId="{78E3417E-1832-3C43-B30F-DE289C030502}">
      <dgm:prSet/>
      <dgm:spPr/>
      <dgm:t>
        <a:bodyPr/>
        <a:lstStyle/>
        <a:p>
          <a:endParaRPr lang="en-US"/>
        </a:p>
      </dgm:t>
    </dgm:pt>
    <dgm:pt modelId="{F6C011DD-F74B-5845-B36D-FE7DB24965D7}">
      <dgm:prSet phldrT="[Text]" custT="1"/>
      <dgm:spPr/>
      <dgm:t>
        <a:bodyPr/>
        <a:lstStyle/>
        <a:p>
          <a:r>
            <a:rPr lang="en-US" sz="1600" dirty="0"/>
            <a:t>LMI uses for skills policies</a:t>
          </a:r>
        </a:p>
      </dgm:t>
    </dgm:pt>
    <dgm:pt modelId="{1D257C3E-A3D5-BF44-8E3F-0CA320C6A425}" type="parTrans" cxnId="{B646C3A3-3F26-FA42-B601-FB0F76B02DA7}">
      <dgm:prSet/>
      <dgm:spPr/>
      <dgm:t>
        <a:bodyPr/>
        <a:lstStyle/>
        <a:p>
          <a:endParaRPr lang="en-US"/>
        </a:p>
      </dgm:t>
    </dgm:pt>
    <dgm:pt modelId="{91722558-C7A2-1B4A-896F-9E739A5E0451}" type="sibTrans" cxnId="{B646C3A3-3F26-FA42-B601-FB0F76B02DA7}">
      <dgm:prSet/>
      <dgm:spPr/>
      <dgm:t>
        <a:bodyPr/>
        <a:lstStyle/>
        <a:p>
          <a:endParaRPr lang="en-US"/>
        </a:p>
      </dgm:t>
    </dgm:pt>
    <dgm:pt modelId="{252D211C-88A9-174F-8048-0FBCBE0E3877}">
      <dgm:prSet phldrT="[Text]" custT="1"/>
      <dgm:spPr>
        <a:solidFill>
          <a:schemeClr val="accent1">
            <a:lumMod val="40000"/>
            <a:lumOff val="60000"/>
            <a:alpha val="90000"/>
          </a:schemeClr>
        </a:solidFill>
      </dgm:spPr>
      <dgm:t>
        <a:bodyPr/>
        <a:lstStyle/>
        <a:p>
          <a:r>
            <a:rPr lang="en-GB" sz="1400" dirty="0"/>
            <a:t>Institutional arrangements for the use of LMI in policy formulation, monitoring and evaluation</a:t>
          </a:r>
          <a:endParaRPr lang="en-US" sz="1400" dirty="0"/>
        </a:p>
      </dgm:t>
    </dgm:pt>
    <dgm:pt modelId="{6ABFC906-C24D-7348-81F9-0611F4FC8A16}" type="parTrans" cxnId="{E17F2936-6B47-DF45-A18C-E56C743A6B03}">
      <dgm:prSet/>
      <dgm:spPr/>
      <dgm:t>
        <a:bodyPr/>
        <a:lstStyle/>
        <a:p>
          <a:endParaRPr lang="en-US"/>
        </a:p>
      </dgm:t>
    </dgm:pt>
    <dgm:pt modelId="{4DA8CB41-16A0-814F-966A-4A163FEC30DB}" type="sibTrans" cxnId="{E17F2936-6B47-DF45-A18C-E56C743A6B03}">
      <dgm:prSet/>
      <dgm:spPr/>
      <dgm:t>
        <a:bodyPr/>
        <a:lstStyle/>
        <a:p>
          <a:endParaRPr lang="en-US"/>
        </a:p>
      </dgm:t>
    </dgm:pt>
    <dgm:pt modelId="{E79FEB66-533C-4959-A975-B3FFE6D2C4F3}">
      <dgm:prSet phldrT="[Text]" custT="1"/>
      <dgm:spPr>
        <a:solidFill>
          <a:schemeClr val="accent1">
            <a:lumMod val="40000"/>
            <a:lumOff val="60000"/>
            <a:alpha val="90000"/>
          </a:schemeClr>
        </a:solidFill>
      </dgm:spPr>
      <dgm:t>
        <a:bodyPr/>
        <a:lstStyle/>
        <a:p>
          <a:r>
            <a:rPr lang="en-GB" sz="1400" dirty="0"/>
            <a:t>Specific service-oriented uses of LMI from a skills matching and anticipation perspective</a:t>
          </a:r>
          <a:endParaRPr lang="en-US" sz="1400" dirty="0"/>
        </a:p>
      </dgm:t>
    </dgm:pt>
    <dgm:pt modelId="{F3274477-1A50-41DF-BE47-263751771380}" type="parTrans" cxnId="{B29850F1-E0CA-4E90-B3AA-11CE31CCEDDD}">
      <dgm:prSet/>
      <dgm:spPr/>
      <dgm:t>
        <a:bodyPr/>
        <a:lstStyle/>
        <a:p>
          <a:endParaRPr lang="en-GB"/>
        </a:p>
      </dgm:t>
    </dgm:pt>
    <dgm:pt modelId="{25E09BA5-7F91-4F0D-82E5-9308C085160F}" type="sibTrans" cxnId="{B29850F1-E0CA-4E90-B3AA-11CE31CCEDDD}">
      <dgm:prSet/>
      <dgm:spPr/>
      <dgm:t>
        <a:bodyPr/>
        <a:lstStyle/>
        <a:p>
          <a:endParaRPr lang="en-GB"/>
        </a:p>
      </dgm:t>
    </dgm:pt>
    <dgm:pt modelId="{2B5FA8E0-2BE8-E149-B4CC-7EA03A3BB3F8}" type="pres">
      <dgm:prSet presAssocID="{24385137-4551-A849-87C9-BCBED5457496}" presName="Name0" presStyleCnt="0">
        <dgm:presLayoutVars>
          <dgm:dir/>
          <dgm:animLvl val="lvl"/>
          <dgm:resizeHandles val="exact"/>
        </dgm:presLayoutVars>
      </dgm:prSet>
      <dgm:spPr/>
    </dgm:pt>
    <dgm:pt modelId="{5785B7B9-6A05-5646-A79B-8146365D3485}" type="pres">
      <dgm:prSet presAssocID="{280F8214-90B7-8F4A-8096-5D7A5C91CCCB}" presName="composite" presStyleCnt="0"/>
      <dgm:spPr/>
    </dgm:pt>
    <dgm:pt modelId="{FC52F28B-6B90-1548-82AB-95EC19D08AF1}" type="pres">
      <dgm:prSet presAssocID="{280F8214-90B7-8F4A-8096-5D7A5C91CCCB}" presName="parTx" presStyleLbl="alignNode1" presStyleIdx="0" presStyleCnt="3">
        <dgm:presLayoutVars>
          <dgm:chMax val="0"/>
          <dgm:chPref val="0"/>
          <dgm:bulletEnabled val="1"/>
        </dgm:presLayoutVars>
      </dgm:prSet>
      <dgm:spPr/>
    </dgm:pt>
    <dgm:pt modelId="{14315655-56C0-4D41-9D93-C89C8CE90325}" type="pres">
      <dgm:prSet presAssocID="{280F8214-90B7-8F4A-8096-5D7A5C91CCCB}" presName="desTx" presStyleLbl="alignAccFollowNode1" presStyleIdx="0" presStyleCnt="3">
        <dgm:presLayoutVars>
          <dgm:bulletEnabled val="1"/>
        </dgm:presLayoutVars>
      </dgm:prSet>
      <dgm:spPr/>
    </dgm:pt>
    <dgm:pt modelId="{E78B144D-AA47-5B41-B36F-D1378868B1F7}" type="pres">
      <dgm:prSet presAssocID="{A87DEEE6-69DB-7A4D-BB16-3674E49FA1B9}" presName="space" presStyleCnt="0"/>
      <dgm:spPr/>
    </dgm:pt>
    <dgm:pt modelId="{DE72855A-6F1D-F64F-9AED-9953D1EF48A1}" type="pres">
      <dgm:prSet presAssocID="{56772B48-5F15-5445-9EFD-4CE33A1E189F}" presName="composite" presStyleCnt="0"/>
      <dgm:spPr/>
    </dgm:pt>
    <dgm:pt modelId="{FDED893C-A028-6843-8027-B56A7D2E696E}" type="pres">
      <dgm:prSet presAssocID="{56772B48-5F15-5445-9EFD-4CE33A1E189F}" presName="parTx" presStyleLbl="alignNode1" presStyleIdx="1" presStyleCnt="3">
        <dgm:presLayoutVars>
          <dgm:chMax val="0"/>
          <dgm:chPref val="0"/>
          <dgm:bulletEnabled val="1"/>
        </dgm:presLayoutVars>
      </dgm:prSet>
      <dgm:spPr/>
    </dgm:pt>
    <dgm:pt modelId="{D388FD1E-CC8A-424E-A818-FD5D7E10FC7A}" type="pres">
      <dgm:prSet presAssocID="{56772B48-5F15-5445-9EFD-4CE33A1E189F}" presName="desTx" presStyleLbl="alignAccFollowNode1" presStyleIdx="1" presStyleCnt="3">
        <dgm:presLayoutVars>
          <dgm:bulletEnabled val="1"/>
        </dgm:presLayoutVars>
      </dgm:prSet>
      <dgm:spPr/>
    </dgm:pt>
    <dgm:pt modelId="{FCC4AFBD-75AA-7846-9E12-43462B2060E2}" type="pres">
      <dgm:prSet presAssocID="{0EA980A7-57A3-8C4D-BA25-BADC5325BE83}" presName="space" presStyleCnt="0"/>
      <dgm:spPr/>
    </dgm:pt>
    <dgm:pt modelId="{41E89CDE-2B96-7B48-98AD-4FFB8B621B62}" type="pres">
      <dgm:prSet presAssocID="{F6C011DD-F74B-5845-B36D-FE7DB24965D7}" presName="composite" presStyleCnt="0"/>
      <dgm:spPr/>
    </dgm:pt>
    <dgm:pt modelId="{2729E138-0355-BA4B-AC44-1AF404184657}" type="pres">
      <dgm:prSet presAssocID="{F6C011DD-F74B-5845-B36D-FE7DB24965D7}" presName="parTx" presStyleLbl="alignNode1" presStyleIdx="2" presStyleCnt="3" custScaleY="125676">
        <dgm:presLayoutVars>
          <dgm:chMax val="0"/>
          <dgm:chPref val="0"/>
          <dgm:bulletEnabled val="1"/>
        </dgm:presLayoutVars>
      </dgm:prSet>
      <dgm:spPr/>
    </dgm:pt>
    <dgm:pt modelId="{04362BAE-C989-F645-96CB-14E84C42C1C2}" type="pres">
      <dgm:prSet presAssocID="{F6C011DD-F74B-5845-B36D-FE7DB24965D7}" presName="desTx" presStyleLbl="alignAccFollowNode1" presStyleIdx="2" presStyleCnt="3">
        <dgm:presLayoutVars>
          <dgm:bulletEnabled val="1"/>
        </dgm:presLayoutVars>
      </dgm:prSet>
      <dgm:spPr/>
    </dgm:pt>
  </dgm:ptLst>
  <dgm:cxnLst>
    <dgm:cxn modelId="{5F3A6302-A745-6247-B360-6ACCAE938636}" srcId="{280F8214-90B7-8F4A-8096-5D7A5C91CCCB}" destId="{D7DF55BC-AE61-4D45-A857-57695BA133FC}" srcOrd="1" destOrd="0" parTransId="{169607DF-7F7A-084B-9173-3BF62117ADF0}" sibTransId="{F8C9A6D8-60F2-584C-BFC4-61BC42F7FCF4}"/>
    <dgm:cxn modelId="{2ECF3F34-F811-7540-BF11-2E98C1D3FD90}" type="presOf" srcId="{43854FEC-B1C8-944A-92B6-E825AAFFE3FD}" destId="{D388FD1E-CC8A-424E-A818-FD5D7E10FC7A}" srcOrd="0" destOrd="1" presId="urn:microsoft.com/office/officeart/2005/8/layout/hList1"/>
    <dgm:cxn modelId="{E17F2936-6B47-DF45-A18C-E56C743A6B03}" srcId="{F6C011DD-F74B-5845-B36D-FE7DB24965D7}" destId="{252D211C-88A9-174F-8048-0FBCBE0E3877}" srcOrd="0" destOrd="0" parTransId="{6ABFC906-C24D-7348-81F9-0611F4FC8A16}" sibTransId="{4DA8CB41-16A0-814F-966A-4A163FEC30DB}"/>
    <dgm:cxn modelId="{32B1AC36-D889-964D-9EEC-76388AC0726D}" srcId="{24385137-4551-A849-87C9-BCBED5457496}" destId="{280F8214-90B7-8F4A-8096-5D7A5C91CCCB}" srcOrd="0" destOrd="0" parTransId="{C51675F5-FCC7-2648-A4B2-DD4802D7ECD0}" sibTransId="{A87DEEE6-69DB-7A4D-BB16-3674E49FA1B9}"/>
    <dgm:cxn modelId="{D27F3860-2BC5-7F45-9FAD-3AC1E9E143D7}" type="presOf" srcId="{56772B48-5F15-5445-9EFD-4CE33A1E189F}" destId="{FDED893C-A028-6843-8027-B56A7D2E696E}" srcOrd="0" destOrd="0" presId="urn:microsoft.com/office/officeart/2005/8/layout/hList1"/>
    <dgm:cxn modelId="{5BD8C06F-DC2C-2749-8CE3-28E684173543}" srcId="{56772B48-5F15-5445-9EFD-4CE33A1E189F}" destId="{AD7B081C-C85E-C544-8B29-A02E82E59AFA}" srcOrd="0" destOrd="0" parTransId="{82D66CE9-320D-774E-B40C-CB06BE201694}" sibTransId="{BDF8DD49-C9D8-2149-A583-EBD387E4C7AB}"/>
    <dgm:cxn modelId="{78E3417E-1832-3C43-B30F-DE289C030502}" srcId="{56772B48-5F15-5445-9EFD-4CE33A1E189F}" destId="{43854FEC-B1C8-944A-92B6-E825AAFFE3FD}" srcOrd="1" destOrd="0" parTransId="{48999081-0048-8342-AA23-83A630352462}" sibTransId="{72D987CA-2275-AA46-9216-52AB5932A9D5}"/>
    <dgm:cxn modelId="{9577C89F-0444-4142-8977-9273A7F6AA96}" type="presOf" srcId="{24385137-4551-A849-87C9-BCBED5457496}" destId="{2B5FA8E0-2BE8-E149-B4CC-7EA03A3BB3F8}" srcOrd="0" destOrd="0" presId="urn:microsoft.com/office/officeart/2005/8/layout/hList1"/>
    <dgm:cxn modelId="{B646C3A3-3F26-FA42-B601-FB0F76B02DA7}" srcId="{24385137-4551-A849-87C9-BCBED5457496}" destId="{F6C011DD-F74B-5845-B36D-FE7DB24965D7}" srcOrd="2" destOrd="0" parTransId="{1D257C3E-A3D5-BF44-8E3F-0CA320C6A425}" sibTransId="{91722558-C7A2-1B4A-896F-9E739A5E0451}"/>
    <dgm:cxn modelId="{988D0AAC-8BDB-8D4B-9382-9AF419CA2128}" type="presOf" srcId="{AD7B081C-C85E-C544-8B29-A02E82E59AFA}" destId="{D388FD1E-CC8A-424E-A818-FD5D7E10FC7A}" srcOrd="0" destOrd="0" presId="urn:microsoft.com/office/officeart/2005/8/layout/hList1"/>
    <dgm:cxn modelId="{3CDC96AC-2FE3-2A4A-A298-C29B3AB9C900}" type="presOf" srcId="{D7DF55BC-AE61-4D45-A857-57695BA133FC}" destId="{14315655-56C0-4D41-9D93-C89C8CE90325}" srcOrd="0" destOrd="1" presId="urn:microsoft.com/office/officeart/2005/8/layout/hList1"/>
    <dgm:cxn modelId="{014C29AE-73ED-4124-BC53-19515AD4A633}" type="presOf" srcId="{E79FEB66-533C-4959-A975-B3FFE6D2C4F3}" destId="{04362BAE-C989-F645-96CB-14E84C42C1C2}" srcOrd="0" destOrd="1" presId="urn:microsoft.com/office/officeart/2005/8/layout/hList1"/>
    <dgm:cxn modelId="{BFE5D0B4-834F-E74F-AD54-90D98169A74B}" type="presOf" srcId="{252D211C-88A9-174F-8048-0FBCBE0E3877}" destId="{04362BAE-C989-F645-96CB-14E84C42C1C2}" srcOrd="0" destOrd="0" presId="urn:microsoft.com/office/officeart/2005/8/layout/hList1"/>
    <dgm:cxn modelId="{48BB24BD-683C-AB41-B4A6-E468F6480AE0}" type="presOf" srcId="{280F8214-90B7-8F4A-8096-5D7A5C91CCCB}" destId="{FC52F28B-6B90-1548-82AB-95EC19D08AF1}" srcOrd="0" destOrd="0" presId="urn:microsoft.com/office/officeart/2005/8/layout/hList1"/>
    <dgm:cxn modelId="{E00E6FC8-17F6-E246-836A-589AC7EC252D}" type="presOf" srcId="{F6C011DD-F74B-5845-B36D-FE7DB24965D7}" destId="{2729E138-0355-BA4B-AC44-1AF404184657}" srcOrd="0" destOrd="0" presId="urn:microsoft.com/office/officeart/2005/8/layout/hList1"/>
    <dgm:cxn modelId="{5714DED5-29E5-E643-8DDE-E1EF54A9BE3C}" srcId="{280F8214-90B7-8F4A-8096-5D7A5C91CCCB}" destId="{5325FC24-EB9E-104D-85AD-56B7300E26F0}" srcOrd="0" destOrd="0" parTransId="{9095E47C-510C-7A4F-A9A1-F006D6D534D3}" sibTransId="{205F6344-CCFB-484B-B543-0367C2256592}"/>
    <dgm:cxn modelId="{A67E97D8-7BF3-294B-8D29-DD92904120BA}" type="presOf" srcId="{5325FC24-EB9E-104D-85AD-56B7300E26F0}" destId="{14315655-56C0-4D41-9D93-C89C8CE90325}" srcOrd="0" destOrd="0" presId="urn:microsoft.com/office/officeart/2005/8/layout/hList1"/>
    <dgm:cxn modelId="{BE86BDE2-0E86-3448-98BC-EF671E01449F}" srcId="{24385137-4551-A849-87C9-BCBED5457496}" destId="{56772B48-5F15-5445-9EFD-4CE33A1E189F}" srcOrd="1" destOrd="0" parTransId="{66B700D9-CED6-2543-A264-71C660C6FBF6}" sibTransId="{0EA980A7-57A3-8C4D-BA25-BADC5325BE83}"/>
    <dgm:cxn modelId="{B29850F1-E0CA-4E90-B3AA-11CE31CCEDDD}" srcId="{F6C011DD-F74B-5845-B36D-FE7DB24965D7}" destId="{E79FEB66-533C-4959-A975-B3FFE6D2C4F3}" srcOrd="1" destOrd="0" parTransId="{F3274477-1A50-41DF-BE47-263751771380}" sibTransId="{25E09BA5-7F91-4F0D-82E5-9308C085160F}"/>
    <dgm:cxn modelId="{EB7401C6-795A-4B43-9B7A-953187646C2F}" type="presParOf" srcId="{2B5FA8E0-2BE8-E149-B4CC-7EA03A3BB3F8}" destId="{5785B7B9-6A05-5646-A79B-8146365D3485}" srcOrd="0" destOrd="0" presId="urn:microsoft.com/office/officeart/2005/8/layout/hList1"/>
    <dgm:cxn modelId="{710FBDEA-1216-1A4C-88D9-D8BD6A7464BE}" type="presParOf" srcId="{5785B7B9-6A05-5646-A79B-8146365D3485}" destId="{FC52F28B-6B90-1548-82AB-95EC19D08AF1}" srcOrd="0" destOrd="0" presId="urn:microsoft.com/office/officeart/2005/8/layout/hList1"/>
    <dgm:cxn modelId="{8CC34EF5-AE7C-9049-9636-D451F7ACD812}" type="presParOf" srcId="{5785B7B9-6A05-5646-A79B-8146365D3485}" destId="{14315655-56C0-4D41-9D93-C89C8CE90325}" srcOrd="1" destOrd="0" presId="urn:microsoft.com/office/officeart/2005/8/layout/hList1"/>
    <dgm:cxn modelId="{3879A534-BFB1-3A42-A701-12B76ACB7AAE}" type="presParOf" srcId="{2B5FA8E0-2BE8-E149-B4CC-7EA03A3BB3F8}" destId="{E78B144D-AA47-5B41-B36F-D1378868B1F7}" srcOrd="1" destOrd="0" presId="urn:microsoft.com/office/officeart/2005/8/layout/hList1"/>
    <dgm:cxn modelId="{E6FEFE85-FBF3-374F-82A7-F763C44A19F8}" type="presParOf" srcId="{2B5FA8E0-2BE8-E149-B4CC-7EA03A3BB3F8}" destId="{DE72855A-6F1D-F64F-9AED-9953D1EF48A1}" srcOrd="2" destOrd="0" presId="urn:microsoft.com/office/officeart/2005/8/layout/hList1"/>
    <dgm:cxn modelId="{92BD4AE5-9A47-B24F-9143-D4E588B70D57}" type="presParOf" srcId="{DE72855A-6F1D-F64F-9AED-9953D1EF48A1}" destId="{FDED893C-A028-6843-8027-B56A7D2E696E}" srcOrd="0" destOrd="0" presId="urn:microsoft.com/office/officeart/2005/8/layout/hList1"/>
    <dgm:cxn modelId="{3439B5DE-BC1E-814B-99AF-DD3E2D0154B3}" type="presParOf" srcId="{DE72855A-6F1D-F64F-9AED-9953D1EF48A1}" destId="{D388FD1E-CC8A-424E-A818-FD5D7E10FC7A}" srcOrd="1" destOrd="0" presId="urn:microsoft.com/office/officeart/2005/8/layout/hList1"/>
    <dgm:cxn modelId="{23B042D0-7FAB-AC42-A75C-62B48E0749EB}" type="presParOf" srcId="{2B5FA8E0-2BE8-E149-B4CC-7EA03A3BB3F8}" destId="{FCC4AFBD-75AA-7846-9E12-43462B2060E2}" srcOrd="3" destOrd="0" presId="urn:microsoft.com/office/officeart/2005/8/layout/hList1"/>
    <dgm:cxn modelId="{AF4BC538-9A54-4448-9072-CBD683DC0E0F}" type="presParOf" srcId="{2B5FA8E0-2BE8-E149-B4CC-7EA03A3BB3F8}" destId="{41E89CDE-2B96-7B48-98AD-4FFB8B621B62}" srcOrd="4" destOrd="0" presId="urn:microsoft.com/office/officeart/2005/8/layout/hList1"/>
    <dgm:cxn modelId="{DD8B15AA-9DF0-2D4B-AFCD-6A0FA65479E8}" type="presParOf" srcId="{41E89CDE-2B96-7B48-98AD-4FFB8B621B62}" destId="{2729E138-0355-BA4B-AC44-1AF404184657}" srcOrd="0" destOrd="0" presId="urn:microsoft.com/office/officeart/2005/8/layout/hList1"/>
    <dgm:cxn modelId="{97E43D8D-8CCA-CF4A-8642-A4444A567D58}" type="presParOf" srcId="{41E89CDE-2B96-7B48-98AD-4FFB8B621B62}" destId="{04362BAE-C989-F645-96CB-14E84C42C1C2}"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9D596A-322D-864F-BD2A-94C1864C764A}"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A3F1226E-C18F-624C-AA4A-DD58FCE7C3D9}">
      <dgm:prSet phldrT="[Text]" custT="1"/>
      <dgm:spPr/>
      <dgm:t>
        <a:bodyPr/>
        <a:lstStyle/>
        <a:p>
          <a:r>
            <a:rPr lang="en-IE" sz="1600" b="0" dirty="0">
              <a:solidFill>
                <a:schemeClr val="bg1"/>
              </a:solidFill>
              <a:latin typeface="+mn-lt"/>
              <a:ea typeface="+mn-ea"/>
            </a:rPr>
            <a:t>1. </a:t>
          </a:r>
          <a:r>
            <a:rPr lang="en-IE" sz="1600" b="1" dirty="0">
              <a:solidFill>
                <a:schemeClr val="bg1"/>
              </a:solidFill>
              <a:latin typeface="+mn-lt"/>
              <a:ea typeface="+mn-ea"/>
            </a:rPr>
            <a:t>Make businesses and individuals whose future depends on skills development </a:t>
          </a:r>
          <a:r>
            <a:rPr lang="en-IE" sz="1600" b="0" dirty="0">
              <a:solidFill>
                <a:schemeClr val="bg1"/>
              </a:solidFill>
              <a:latin typeface="+mn-lt"/>
              <a:ea typeface="+mn-ea"/>
            </a:rPr>
            <a:t>present, visible, and active in policy formulation.</a:t>
          </a:r>
          <a:endParaRPr lang="en-US" sz="1600" b="0" dirty="0"/>
        </a:p>
      </dgm:t>
    </dgm:pt>
    <dgm:pt modelId="{0DA9CA4C-C129-C843-BCC1-BF5FBE6DFCFE}" type="parTrans" cxnId="{FE83ECB9-E71E-B640-B221-B0F0B9C37D66}">
      <dgm:prSet/>
      <dgm:spPr/>
      <dgm:t>
        <a:bodyPr/>
        <a:lstStyle/>
        <a:p>
          <a:endParaRPr lang="en-US" sz="1600"/>
        </a:p>
      </dgm:t>
    </dgm:pt>
    <dgm:pt modelId="{4A6C1995-DFBF-A545-B151-37A20D0EA542}" type="sibTrans" cxnId="{FE83ECB9-E71E-B640-B221-B0F0B9C37D66}">
      <dgm:prSet/>
      <dgm:spPr/>
      <dgm:t>
        <a:bodyPr/>
        <a:lstStyle/>
        <a:p>
          <a:endParaRPr lang="en-US" sz="1600"/>
        </a:p>
      </dgm:t>
    </dgm:pt>
    <dgm:pt modelId="{91A1026C-5457-AA49-9E5E-8A02E8031FDF}">
      <dgm:prSet phldrT="[Text]" custT="1"/>
      <dgm:spPr/>
      <dgm:t>
        <a:bodyPr/>
        <a:lstStyle/>
        <a:p>
          <a:r>
            <a:rPr lang="en-US" sz="1600" b="0" dirty="0"/>
            <a:t>2. </a:t>
          </a:r>
          <a:r>
            <a:rPr lang="en-US" sz="1600" b="1" dirty="0"/>
            <a:t>Produce rapid assessment </a:t>
          </a:r>
          <a:r>
            <a:rPr lang="en-US" sz="1600" b="0" dirty="0"/>
            <a:t>in a credible and timely manner, with clear analysis priority areas for action and recommendations.</a:t>
          </a:r>
        </a:p>
      </dgm:t>
    </dgm:pt>
    <dgm:pt modelId="{77C6CACF-8629-8F45-BABB-85291555C2CA}" type="parTrans" cxnId="{95C310D5-EA6E-9742-9877-3CE0B52CCE75}">
      <dgm:prSet/>
      <dgm:spPr/>
      <dgm:t>
        <a:bodyPr/>
        <a:lstStyle/>
        <a:p>
          <a:endParaRPr lang="en-US" sz="1600"/>
        </a:p>
      </dgm:t>
    </dgm:pt>
    <dgm:pt modelId="{3A418017-6635-2644-AB04-CE257ED17F46}" type="sibTrans" cxnId="{95C310D5-EA6E-9742-9877-3CE0B52CCE75}">
      <dgm:prSet/>
      <dgm:spPr/>
      <dgm:t>
        <a:bodyPr/>
        <a:lstStyle/>
        <a:p>
          <a:endParaRPr lang="en-US" sz="1600"/>
        </a:p>
      </dgm:t>
    </dgm:pt>
    <dgm:pt modelId="{1E80171E-2A0E-754B-8FC1-4DE737FD49CC}">
      <dgm:prSet phldrT="[Text]" custT="1"/>
      <dgm:spPr/>
      <dgm:t>
        <a:bodyPr/>
        <a:lstStyle/>
        <a:p>
          <a:r>
            <a:rPr lang="en-US" sz="1600" dirty="0"/>
            <a:t>3. </a:t>
          </a:r>
          <a:r>
            <a:rPr lang="en-US" sz="1600" b="1" dirty="0"/>
            <a:t>Mobilize follow-up action </a:t>
          </a:r>
          <a:r>
            <a:rPr lang="en-US" sz="1600" dirty="0"/>
            <a:t>through education and training providers, Public Employment Services and other institutions, with support from key actors such as industry, qualification bodies, relevant ministries and development partners.</a:t>
          </a:r>
        </a:p>
      </dgm:t>
    </dgm:pt>
    <dgm:pt modelId="{9D838290-8B33-954C-90B2-DB65419A0410}" type="parTrans" cxnId="{3847FB5E-B118-E54A-A6A8-32734261D394}">
      <dgm:prSet/>
      <dgm:spPr/>
      <dgm:t>
        <a:bodyPr/>
        <a:lstStyle/>
        <a:p>
          <a:endParaRPr lang="en-US" sz="1600"/>
        </a:p>
      </dgm:t>
    </dgm:pt>
    <dgm:pt modelId="{5CF5F1A9-356C-CC4F-96BB-FB768FC8B136}" type="sibTrans" cxnId="{3847FB5E-B118-E54A-A6A8-32734261D394}">
      <dgm:prSet/>
      <dgm:spPr/>
      <dgm:t>
        <a:bodyPr/>
        <a:lstStyle/>
        <a:p>
          <a:endParaRPr lang="en-US" sz="1600"/>
        </a:p>
      </dgm:t>
    </dgm:pt>
    <dgm:pt modelId="{402040FD-5027-FD47-AADF-637664C5D621}" type="pres">
      <dgm:prSet presAssocID="{B79D596A-322D-864F-BD2A-94C1864C764A}" presName="linear" presStyleCnt="0">
        <dgm:presLayoutVars>
          <dgm:dir/>
          <dgm:animLvl val="lvl"/>
          <dgm:resizeHandles val="exact"/>
        </dgm:presLayoutVars>
      </dgm:prSet>
      <dgm:spPr/>
    </dgm:pt>
    <dgm:pt modelId="{8CAB1A51-4D1F-1244-9C35-77DDF4D5D46B}" type="pres">
      <dgm:prSet presAssocID="{A3F1226E-C18F-624C-AA4A-DD58FCE7C3D9}" presName="parentLin" presStyleCnt="0"/>
      <dgm:spPr/>
    </dgm:pt>
    <dgm:pt modelId="{733C1DF4-4C13-7A4F-96FC-177F4E9DE950}" type="pres">
      <dgm:prSet presAssocID="{A3F1226E-C18F-624C-AA4A-DD58FCE7C3D9}" presName="parentLeftMargin" presStyleLbl="node1" presStyleIdx="0" presStyleCnt="3"/>
      <dgm:spPr/>
    </dgm:pt>
    <dgm:pt modelId="{023184AB-A3E7-BA4C-85C2-FDB3B1253014}" type="pres">
      <dgm:prSet presAssocID="{A3F1226E-C18F-624C-AA4A-DD58FCE7C3D9}" presName="parentText" presStyleLbl="node1" presStyleIdx="0" presStyleCnt="3" custScaleX="108486">
        <dgm:presLayoutVars>
          <dgm:chMax val="0"/>
          <dgm:bulletEnabled val="1"/>
        </dgm:presLayoutVars>
      </dgm:prSet>
      <dgm:spPr/>
    </dgm:pt>
    <dgm:pt modelId="{26BB58AA-7364-C140-BBF2-E0464A0DEC5B}" type="pres">
      <dgm:prSet presAssocID="{A3F1226E-C18F-624C-AA4A-DD58FCE7C3D9}" presName="negativeSpace" presStyleCnt="0"/>
      <dgm:spPr/>
    </dgm:pt>
    <dgm:pt modelId="{05E03C9C-056D-C441-9B73-34AA7A141ACF}" type="pres">
      <dgm:prSet presAssocID="{A3F1226E-C18F-624C-AA4A-DD58FCE7C3D9}" presName="childText" presStyleLbl="conFgAcc1" presStyleIdx="0" presStyleCnt="3">
        <dgm:presLayoutVars>
          <dgm:bulletEnabled val="1"/>
        </dgm:presLayoutVars>
      </dgm:prSet>
      <dgm:spPr/>
    </dgm:pt>
    <dgm:pt modelId="{B436318F-7BD8-F54E-978A-13E95F433863}" type="pres">
      <dgm:prSet presAssocID="{4A6C1995-DFBF-A545-B151-37A20D0EA542}" presName="spaceBetweenRectangles" presStyleCnt="0"/>
      <dgm:spPr/>
    </dgm:pt>
    <dgm:pt modelId="{16923E10-505B-5F45-A1BC-F21A833AE01F}" type="pres">
      <dgm:prSet presAssocID="{91A1026C-5457-AA49-9E5E-8A02E8031FDF}" presName="parentLin" presStyleCnt="0"/>
      <dgm:spPr/>
    </dgm:pt>
    <dgm:pt modelId="{8EE43673-DAC7-2B4E-8EB4-C40F377D9AEF}" type="pres">
      <dgm:prSet presAssocID="{91A1026C-5457-AA49-9E5E-8A02E8031FDF}" presName="parentLeftMargin" presStyleLbl="node1" presStyleIdx="0" presStyleCnt="3"/>
      <dgm:spPr/>
    </dgm:pt>
    <dgm:pt modelId="{881F80FD-5342-9C40-B2EB-8E72109F8F67}" type="pres">
      <dgm:prSet presAssocID="{91A1026C-5457-AA49-9E5E-8A02E8031FDF}" presName="parentText" presStyleLbl="node1" presStyleIdx="1" presStyleCnt="3" custScaleX="109529">
        <dgm:presLayoutVars>
          <dgm:chMax val="0"/>
          <dgm:bulletEnabled val="1"/>
        </dgm:presLayoutVars>
      </dgm:prSet>
      <dgm:spPr/>
    </dgm:pt>
    <dgm:pt modelId="{CE5F1DAC-DC61-AA48-A596-4521AE7CFF44}" type="pres">
      <dgm:prSet presAssocID="{91A1026C-5457-AA49-9E5E-8A02E8031FDF}" presName="negativeSpace" presStyleCnt="0"/>
      <dgm:spPr/>
    </dgm:pt>
    <dgm:pt modelId="{772C211A-0162-1D4E-A9A1-ED3DA3AFF690}" type="pres">
      <dgm:prSet presAssocID="{91A1026C-5457-AA49-9E5E-8A02E8031FDF}" presName="childText" presStyleLbl="conFgAcc1" presStyleIdx="1" presStyleCnt="3">
        <dgm:presLayoutVars>
          <dgm:bulletEnabled val="1"/>
        </dgm:presLayoutVars>
      </dgm:prSet>
      <dgm:spPr/>
    </dgm:pt>
    <dgm:pt modelId="{6ED1B562-C453-FB4B-95AD-5A6B3B5DD5E1}" type="pres">
      <dgm:prSet presAssocID="{3A418017-6635-2644-AB04-CE257ED17F46}" presName="spaceBetweenRectangles" presStyleCnt="0"/>
      <dgm:spPr/>
    </dgm:pt>
    <dgm:pt modelId="{BD5C24CE-716E-6F42-BAB4-35C23E12969D}" type="pres">
      <dgm:prSet presAssocID="{1E80171E-2A0E-754B-8FC1-4DE737FD49CC}" presName="parentLin" presStyleCnt="0"/>
      <dgm:spPr/>
    </dgm:pt>
    <dgm:pt modelId="{0A55F8DD-48B6-B247-9E1D-2185324E8DFD}" type="pres">
      <dgm:prSet presAssocID="{1E80171E-2A0E-754B-8FC1-4DE737FD49CC}" presName="parentLeftMargin" presStyleLbl="node1" presStyleIdx="1" presStyleCnt="3"/>
      <dgm:spPr/>
    </dgm:pt>
    <dgm:pt modelId="{0B0F2302-5661-D040-AC78-A6FBB4E77479}" type="pres">
      <dgm:prSet presAssocID="{1E80171E-2A0E-754B-8FC1-4DE737FD49CC}" presName="parentText" presStyleLbl="node1" presStyleIdx="2" presStyleCnt="3" custScaleX="110483">
        <dgm:presLayoutVars>
          <dgm:chMax val="0"/>
          <dgm:bulletEnabled val="1"/>
        </dgm:presLayoutVars>
      </dgm:prSet>
      <dgm:spPr/>
    </dgm:pt>
    <dgm:pt modelId="{EF8E630D-E66F-7947-A443-426A7F7A3676}" type="pres">
      <dgm:prSet presAssocID="{1E80171E-2A0E-754B-8FC1-4DE737FD49CC}" presName="negativeSpace" presStyleCnt="0"/>
      <dgm:spPr/>
    </dgm:pt>
    <dgm:pt modelId="{CFC5DB94-21D1-924F-B405-7D410DA0D486}" type="pres">
      <dgm:prSet presAssocID="{1E80171E-2A0E-754B-8FC1-4DE737FD49CC}" presName="childText" presStyleLbl="conFgAcc1" presStyleIdx="2" presStyleCnt="3">
        <dgm:presLayoutVars>
          <dgm:bulletEnabled val="1"/>
        </dgm:presLayoutVars>
      </dgm:prSet>
      <dgm:spPr/>
    </dgm:pt>
  </dgm:ptLst>
  <dgm:cxnLst>
    <dgm:cxn modelId="{D34DF720-428C-844F-B672-DA567A411CDB}" type="presOf" srcId="{1E80171E-2A0E-754B-8FC1-4DE737FD49CC}" destId="{0B0F2302-5661-D040-AC78-A6FBB4E77479}" srcOrd="1" destOrd="0" presId="urn:microsoft.com/office/officeart/2005/8/layout/list1"/>
    <dgm:cxn modelId="{3847FB5E-B118-E54A-A6A8-32734261D394}" srcId="{B79D596A-322D-864F-BD2A-94C1864C764A}" destId="{1E80171E-2A0E-754B-8FC1-4DE737FD49CC}" srcOrd="2" destOrd="0" parTransId="{9D838290-8B33-954C-90B2-DB65419A0410}" sibTransId="{5CF5F1A9-356C-CC4F-96BB-FB768FC8B136}"/>
    <dgm:cxn modelId="{82B7B368-5A8C-2249-BB4F-1B0D41A9D7C2}" type="presOf" srcId="{91A1026C-5457-AA49-9E5E-8A02E8031FDF}" destId="{8EE43673-DAC7-2B4E-8EB4-C40F377D9AEF}" srcOrd="0" destOrd="0" presId="urn:microsoft.com/office/officeart/2005/8/layout/list1"/>
    <dgm:cxn modelId="{37CDA971-1685-FF42-8797-B77CBF3992C0}" type="presOf" srcId="{A3F1226E-C18F-624C-AA4A-DD58FCE7C3D9}" destId="{733C1DF4-4C13-7A4F-96FC-177F4E9DE950}" srcOrd="0" destOrd="0" presId="urn:microsoft.com/office/officeart/2005/8/layout/list1"/>
    <dgm:cxn modelId="{EF62BA5A-593D-DC49-AB94-387A4724CFEF}" type="presOf" srcId="{B79D596A-322D-864F-BD2A-94C1864C764A}" destId="{402040FD-5027-FD47-AADF-637664C5D621}" srcOrd="0" destOrd="0" presId="urn:microsoft.com/office/officeart/2005/8/layout/list1"/>
    <dgm:cxn modelId="{8F9F998B-9A02-4646-A3EB-BCF18941AFFE}" type="presOf" srcId="{A3F1226E-C18F-624C-AA4A-DD58FCE7C3D9}" destId="{023184AB-A3E7-BA4C-85C2-FDB3B1253014}" srcOrd="1" destOrd="0" presId="urn:microsoft.com/office/officeart/2005/8/layout/list1"/>
    <dgm:cxn modelId="{BC8E85B5-E4EE-D642-81D5-49A7126A0EFC}" type="presOf" srcId="{91A1026C-5457-AA49-9E5E-8A02E8031FDF}" destId="{881F80FD-5342-9C40-B2EB-8E72109F8F67}" srcOrd="1" destOrd="0" presId="urn:microsoft.com/office/officeart/2005/8/layout/list1"/>
    <dgm:cxn modelId="{570ABCB6-BD9E-E545-A9C0-82DBD12B19F2}" type="presOf" srcId="{1E80171E-2A0E-754B-8FC1-4DE737FD49CC}" destId="{0A55F8DD-48B6-B247-9E1D-2185324E8DFD}" srcOrd="0" destOrd="0" presId="urn:microsoft.com/office/officeart/2005/8/layout/list1"/>
    <dgm:cxn modelId="{FE83ECB9-E71E-B640-B221-B0F0B9C37D66}" srcId="{B79D596A-322D-864F-BD2A-94C1864C764A}" destId="{A3F1226E-C18F-624C-AA4A-DD58FCE7C3D9}" srcOrd="0" destOrd="0" parTransId="{0DA9CA4C-C129-C843-BCC1-BF5FBE6DFCFE}" sibTransId="{4A6C1995-DFBF-A545-B151-37A20D0EA542}"/>
    <dgm:cxn modelId="{95C310D5-EA6E-9742-9877-3CE0B52CCE75}" srcId="{B79D596A-322D-864F-BD2A-94C1864C764A}" destId="{91A1026C-5457-AA49-9E5E-8A02E8031FDF}" srcOrd="1" destOrd="0" parTransId="{77C6CACF-8629-8F45-BABB-85291555C2CA}" sibTransId="{3A418017-6635-2644-AB04-CE257ED17F46}"/>
    <dgm:cxn modelId="{71E71D26-23BA-D448-AE91-4B49541F3804}" type="presParOf" srcId="{402040FD-5027-FD47-AADF-637664C5D621}" destId="{8CAB1A51-4D1F-1244-9C35-77DDF4D5D46B}" srcOrd="0" destOrd="0" presId="urn:microsoft.com/office/officeart/2005/8/layout/list1"/>
    <dgm:cxn modelId="{058B90ED-FE84-5248-B963-8F21031F08F0}" type="presParOf" srcId="{8CAB1A51-4D1F-1244-9C35-77DDF4D5D46B}" destId="{733C1DF4-4C13-7A4F-96FC-177F4E9DE950}" srcOrd="0" destOrd="0" presId="urn:microsoft.com/office/officeart/2005/8/layout/list1"/>
    <dgm:cxn modelId="{EE33F833-AF93-3C4C-A355-903BFCA16C11}" type="presParOf" srcId="{8CAB1A51-4D1F-1244-9C35-77DDF4D5D46B}" destId="{023184AB-A3E7-BA4C-85C2-FDB3B1253014}" srcOrd="1" destOrd="0" presId="urn:microsoft.com/office/officeart/2005/8/layout/list1"/>
    <dgm:cxn modelId="{50A59F10-1B80-7042-8D2A-5F5A967910A4}" type="presParOf" srcId="{402040FD-5027-FD47-AADF-637664C5D621}" destId="{26BB58AA-7364-C140-BBF2-E0464A0DEC5B}" srcOrd="1" destOrd="0" presId="urn:microsoft.com/office/officeart/2005/8/layout/list1"/>
    <dgm:cxn modelId="{CAE6AE8A-274F-6142-A70F-EEF9A63AD831}" type="presParOf" srcId="{402040FD-5027-FD47-AADF-637664C5D621}" destId="{05E03C9C-056D-C441-9B73-34AA7A141ACF}" srcOrd="2" destOrd="0" presId="urn:microsoft.com/office/officeart/2005/8/layout/list1"/>
    <dgm:cxn modelId="{F1DE8BE5-8FA4-AE4B-B0B8-6536AFB16DA3}" type="presParOf" srcId="{402040FD-5027-FD47-AADF-637664C5D621}" destId="{B436318F-7BD8-F54E-978A-13E95F433863}" srcOrd="3" destOrd="0" presId="urn:microsoft.com/office/officeart/2005/8/layout/list1"/>
    <dgm:cxn modelId="{B1475D75-C3BD-8A4B-B43F-498B79AA9FB6}" type="presParOf" srcId="{402040FD-5027-FD47-AADF-637664C5D621}" destId="{16923E10-505B-5F45-A1BC-F21A833AE01F}" srcOrd="4" destOrd="0" presId="urn:microsoft.com/office/officeart/2005/8/layout/list1"/>
    <dgm:cxn modelId="{303B1C33-3D69-ED40-8F57-E3C905717B12}" type="presParOf" srcId="{16923E10-505B-5F45-A1BC-F21A833AE01F}" destId="{8EE43673-DAC7-2B4E-8EB4-C40F377D9AEF}" srcOrd="0" destOrd="0" presId="urn:microsoft.com/office/officeart/2005/8/layout/list1"/>
    <dgm:cxn modelId="{D3B6731B-6C08-AD48-A6CF-306F29B32D80}" type="presParOf" srcId="{16923E10-505B-5F45-A1BC-F21A833AE01F}" destId="{881F80FD-5342-9C40-B2EB-8E72109F8F67}" srcOrd="1" destOrd="0" presId="urn:microsoft.com/office/officeart/2005/8/layout/list1"/>
    <dgm:cxn modelId="{C7D74D80-B808-8D43-84D7-B4E32C99AC52}" type="presParOf" srcId="{402040FD-5027-FD47-AADF-637664C5D621}" destId="{CE5F1DAC-DC61-AA48-A596-4521AE7CFF44}" srcOrd="5" destOrd="0" presId="urn:microsoft.com/office/officeart/2005/8/layout/list1"/>
    <dgm:cxn modelId="{2CA496FA-9470-0242-BE90-DC2F75C092E4}" type="presParOf" srcId="{402040FD-5027-FD47-AADF-637664C5D621}" destId="{772C211A-0162-1D4E-A9A1-ED3DA3AFF690}" srcOrd="6" destOrd="0" presId="urn:microsoft.com/office/officeart/2005/8/layout/list1"/>
    <dgm:cxn modelId="{9B66FB69-FF75-8244-BA17-6D80AB4BE656}" type="presParOf" srcId="{402040FD-5027-FD47-AADF-637664C5D621}" destId="{6ED1B562-C453-FB4B-95AD-5A6B3B5DD5E1}" srcOrd="7" destOrd="0" presId="urn:microsoft.com/office/officeart/2005/8/layout/list1"/>
    <dgm:cxn modelId="{A1C238B2-825E-484B-9E03-8B8DC9B64847}" type="presParOf" srcId="{402040FD-5027-FD47-AADF-637664C5D621}" destId="{BD5C24CE-716E-6F42-BAB4-35C23E12969D}" srcOrd="8" destOrd="0" presId="urn:microsoft.com/office/officeart/2005/8/layout/list1"/>
    <dgm:cxn modelId="{364FC19A-7BC3-4644-8C5F-88A3FE227022}" type="presParOf" srcId="{BD5C24CE-716E-6F42-BAB4-35C23E12969D}" destId="{0A55F8DD-48B6-B247-9E1D-2185324E8DFD}" srcOrd="0" destOrd="0" presId="urn:microsoft.com/office/officeart/2005/8/layout/list1"/>
    <dgm:cxn modelId="{8A9078E0-C80C-BC43-8051-D5F694AE6B99}" type="presParOf" srcId="{BD5C24CE-716E-6F42-BAB4-35C23E12969D}" destId="{0B0F2302-5661-D040-AC78-A6FBB4E77479}" srcOrd="1" destOrd="0" presId="urn:microsoft.com/office/officeart/2005/8/layout/list1"/>
    <dgm:cxn modelId="{81FA2C14-0A3C-7E4D-9237-AA8B979DECC7}" type="presParOf" srcId="{402040FD-5027-FD47-AADF-637664C5D621}" destId="{EF8E630D-E66F-7947-A443-426A7F7A3676}" srcOrd="9" destOrd="0" presId="urn:microsoft.com/office/officeart/2005/8/layout/list1"/>
    <dgm:cxn modelId="{769435EA-D57C-9942-B8D7-7D15A215EF64}" type="presParOf" srcId="{402040FD-5027-FD47-AADF-637664C5D621}" destId="{CFC5DB94-21D1-924F-B405-7D410DA0D48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3E7D10-FAB3-C441-AA0C-538EEF150012}"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en-US"/>
        </a:p>
      </dgm:t>
    </dgm:pt>
    <dgm:pt modelId="{BA075EDC-66E7-1340-96D7-900E20EC471C}">
      <dgm:prSet phldrT="[Text]"/>
      <dgm:spPr>
        <a:solidFill>
          <a:schemeClr val="accent1">
            <a:lumMod val="60000"/>
            <a:lumOff val="40000"/>
          </a:schemeClr>
        </a:solidFill>
      </dgm:spPr>
      <dgm:t>
        <a:bodyPr/>
        <a:lstStyle/>
        <a:p>
          <a:r>
            <a:rPr lang="en-US" dirty="0"/>
            <a:t>Literature review + initial data analysis</a:t>
          </a:r>
        </a:p>
      </dgm:t>
    </dgm:pt>
    <dgm:pt modelId="{3FB06232-5B8C-5544-9300-3776885DF5D4}" type="parTrans" cxnId="{953027E0-28EC-1547-A870-1893A679010D}">
      <dgm:prSet/>
      <dgm:spPr/>
      <dgm:t>
        <a:bodyPr/>
        <a:lstStyle/>
        <a:p>
          <a:endParaRPr lang="en-US"/>
        </a:p>
      </dgm:t>
    </dgm:pt>
    <dgm:pt modelId="{8293ECFA-1F9A-F040-9B3A-84CC04B93AC4}" type="sibTrans" cxnId="{953027E0-28EC-1547-A870-1893A679010D}">
      <dgm:prSet/>
      <dgm:spPr/>
      <dgm:t>
        <a:bodyPr/>
        <a:lstStyle/>
        <a:p>
          <a:endParaRPr lang="en-US"/>
        </a:p>
      </dgm:t>
    </dgm:pt>
    <dgm:pt modelId="{1BEB622F-068D-1D4B-B8B9-F046FE7F1BF8}">
      <dgm:prSet phldrT="[Text]"/>
      <dgm:spPr>
        <a:solidFill>
          <a:schemeClr val="accent1">
            <a:lumMod val="60000"/>
            <a:lumOff val="40000"/>
          </a:schemeClr>
        </a:solidFill>
      </dgm:spPr>
      <dgm:t>
        <a:bodyPr/>
        <a:lstStyle/>
        <a:p>
          <a:r>
            <a:rPr lang="en-US" dirty="0"/>
            <a:t>Sector selection report (draft)</a:t>
          </a:r>
        </a:p>
      </dgm:t>
    </dgm:pt>
    <dgm:pt modelId="{5A3F11B0-93C3-5F46-9CA4-9225814B3336}" type="parTrans" cxnId="{7D7D4D65-65FD-634A-A743-61BE10953639}">
      <dgm:prSet/>
      <dgm:spPr/>
      <dgm:t>
        <a:bodyPr/>
        <a:lstStyle/>
        <a:p>
          <a:endParaRPr lang="en-US"/>
        </a:p>
      </dgm:t>
    </dgm:pt>
    <dgm:pt modelId="{4C3D0C16-F752-CD49-8325-3A7960067118}" type="sibTrans" cxnId="{7D7D4D65-65FD-634A-A743-61BE10953639}">
      <dgm:prSet/>
      <dgm:spPr/>
      <dgm:t>
        <a:bodyPr/>
        <a:lstStyle/>
        <a:p>
          <a:endParaRPr lang="en-US"/>
        </a:p>
      </dgm:t>
    </dgm:pt>
    <dgm:pt modelId="{CC05F322-16F4-2845-A746-11A23AA4BC39}">
      <dgm:prSet phldrT="[Text]"/>
      <dgm:spPr>
        <a:solidFill>
          <a:schemeClr val="accent1">
            <a:lumMod val="60000"/>
            <a:lumOff val="40000"/>
          </a:schemeClr>
        </a:solidFill>
      </dgm:spPr>
      <dgm:t>
        <a:bodyPr/>
        <a:lstStyle/>
        <a:p>
          <a:r>
            <a:rPr lang="en-US" dirty="0"/>
            <a:t>Survey development and implementation (draft)</a:t>
          </a:r>
        </a:p>
      </dgm:t>
    </dgm:pt>
    <dgm:pt modelId="{B8EDCE9B-C53C-FC4F-99D3-EBFD4C8C614F}" type="parTrans" cxnId="{B4A52867-F5D8-944B-9301-E95CF889303E}">
      <dgm:prSet/>
      <dgm:spPr/>
      <dgm:t>
        <a:bodyPr/>
        <a:lstStyle/>
        <a:p>
          <a:endParaRPr lang="en-US"/>
        </a:p>
      </dgm:t>
    </dgm:pt>
    <dgm:pt modelId="{B90174F4-9CDE-974F-80F3-59494DA86382}" type="sibTrans" cxnId="{B4A52867-F5D8-944B-9301-E95CF889303E}">
      <dgm:prSet/>
      <dgm:spPr/>
      <dgm:t>
        <a:bodyPr/>
        <a:lstStyle/>
        <a:p>
          <a:endParaRPr lang="en-US"/>
        </a:p>
      </dgm:t>
    </dgm:pt>
    <dgm:pt modelId="{9ECF5C1F-F7ED-5047-AC6A-BC7CE2714A17}">
      <dgm:prSet phldrT="[Text]"/>
      <dgm:spPr/>
      <dgm:t>
        <a:bodyPr/>
        <a:lstStyle/>
        <a:p>
          <a:r>
            <a:rPr lang="en-US" dirty="0"/>
            <a:t>Data analysis from all sources and initial findings</a:t>
          </a:r>
        </a:p>
      </dgm:t>
    </dgm:pt>
    <dgm:pt modelId="{F4DBD24E-E3D1-6443-9F15-AE29D9723249}" type="parTrans" cxnId="{82BC6337-3128-AE4E-81C3-F6790ED48082}">
      <dgm:prSet/>
      <dgm:spPr/>
      <dgm:t>
        <a:bodyPr/>
        <a:lstStyle/>
        <a:p>
          <a:endParaRPr lang="en-US"/>
        </a:p>
      </dgm:t>
    </dgm:pt>
    <dgm:pt modelId="{9B840617-B04C-AD48-8EA9-A94E9E98CA87}" type="sibTrans" cxnId="{82BC6337-3128-AE4E-81C3-F6790ED48082}">
      <dgm:prSet/>
      <dgm:spPr/>
      <dgm:t>
        <a:bodyPr/>
        <a:lstStyle/>
        <a:p>
          <a:endParaRPr lang="en-US"/>
        </a:p>
      </dgm:t>
    </dgm:pt>
    <dgm:pt modelId="{4D4EBB14-EF19-1D45-BEEA-071B91C92B0D}">
      <dgm:prSet phldrT="[Text]"/>
      <dgm:spPr>
        <a:solidFill>
          <a:schemeClr val="accent2"/>
        </a:solidFill>
      </dgm:spPr>
      <dgm:t>
        <a:bodyPr/>
        <a:lstStyle/>
        <a:p>
          <a:r>
            <a:rPr lang="en-US" dirty="0"/>
            <a:t>Stakeholder consultations</a:t>
          </a:r>
        </a:p>
      </dgm:t>
    </dgm:pt>
    <dgm:pt modelId="{6C501D76-4991-7C4E-8219-88385A319033}" type="parTrans" cxnId="{5F4F6448-EAE8-5943-BFEE-4AE692DD3233}">
      <dgm:prSet/>
      <dgm:spPr/>
      <dgm:t>
        <a:bodyPr/>
        <a:lstStyle/>
        <a:p>
          <a:endParaRPr lang="en-US"/>
        </a:p>
      </dgm:t>
    </dgm:pt>
    <dgm:pt modelId="{2C94A793-5B32-EF43-ABB5-30DEFE197DAF}" type="sibTrans" cxnId="{5F4F6448-EAE8-5943-BFEE-4AE692DD3233}">
      <dgm:prSet/>
      <dgm:spPr/>
      <dgm:t>
        <a:bodyPr/>
        <a:lstStyle/>
        <a:p>
          <a:endParaRPr lang="en-US"/>
        </a:p>
      </dgm:t>
    </dgm:pt>
    <dgm:pt modelId="{56D35593-CCDF-744E-BF33-97E937B663D0}">
      <dgm:prSet phldrT="[Text]"/>
      <dgm:spPr/>
      <dgm:t>
        <a:bodyPr/>
        <a:lstStyle/>
        <a:p>
          <a:r>
            <a:rPr lang="en-US" dirty="0"/>
            <a:t>Finalization of sector selection and survey questionnaires</a:t>
          </a:r>
        </a:p>
      </dgm:t>
    </dgm:pt>
    <dgm:pt modelId="{4F4FD925-CA6A-1543-A9C2-F15EF0330A28}" type="parTrans" cxnId="{A20E9E80-EC1B-8B4D-A220-6B76089B2568}">
      <dgm:prSet/>
      <dgm:spPr/>
      <dgm:t>
        <a:bodyPr/>
        <a:lstStyle/>
        <a:p>
          <a:endParaRPr lang="en-US"/>
        </a:p>
      </dgm:t>
    </dgm:pt>
    <dgm:pt modelId="{E68FE87D-C6AD-5244-AF05-5D2A5F5A86B5}" type="sibTrans" cxnId="{A20E9E80-EC1B-8B4D-A220-6B76089B2568}">
      <dgm:prSet/>
      <dgm:spPr/>
      <dgm:t>
        <a:bodyPr/>
        <a:lstStyle/>
        <a:p>
          <a:endParaRPr lang="en-US"/>
        </a:p>
      </dgm:t>
    </dgm:pt>
    <dgm:pt modelId="{9F6ABC70-13A9-6644-A105-36A56EFEC40D}">
      <dgm:prSet phldrT="[Text]"/>
      <dgm:spPr/>
      <dgm:t>
        <a:bodyPr/>
        <a:lstStyle/>
        <a:p>
          <a:r>
            <a:rPr lang="en-US" dirty="0"/>
            <a:t>Stakeholder consultations/ validation</a:t>
          </a:r>
        </a:p>
      </dgm:t>
    </dgm:pt>
    <dgm:pt modelId="{3A37B488-5AB0-6747-B0AA-CCD5A5405DDD}" type="parTrans" cxnId="{7204B6CB-FB44-B34A-B2F8-2D3DACAAE13C}">
      <dgm:prSet/>
      <dgm:spPr/>
      <dgm:t>
        <a:bodyPr/>
        <a:lstStyle/>
        <a:p>
          <a:endParaRPr lang="en-US"/>
        </a:p>
      </dgm:t>
    </dgm:pt>
    <dgm:pt modelId="{B606E06B-0C1F-6C46-8809-EA0D1D83C5BB}" type="sibTrans" cxnId="{7204B6CB-FB44-B34A-B2F8-2D3DACAAE13C}">
      <dgm:prSet/>
      <dgm:spPr/>
      <dgm:t>
        <a:bodyPr/>
        <a:lstStyle/>
        <a:p>
          <a:endParaRPr lang="en-US"/>
        </a:p>
      </dgm:t>
    </dgm:pt>
    <dgm:pt modelId="{A4C61B2C-5482-C346-BEE7-8224A292D756}">
      <dgm:prSet phldrT="[Text]"/>
      <dgm:spPr/>
      <dgm:t>
        <a:bodyPr/>
        <a:lstStyle/>
        <a:p>
          <a:r>
            <a:rPr lang="en-US" dirty="0"/>
            <a:t>Survey implementation</a:t>
          </a:r>
        </a:p>
      </dgm:t>
    </dgm:pt>
    <dgm:pt modelId="{ACC49EE0-1F17-2448-9D1A-77C8E6C675FB}" type="parTrans" cxnId="{49CA2DDB-8E3A-C94F-9E00-6865DF36FB42}">
      <dgm:prSet/>
      <dgm:spPr/>
      <dgm:t>
        <a:bodyPr/>
        <a:lstStyle/>
        <a:p>
          <a:endParaRPr lang="en-US"/>
        </a:p>
      </dgm:t>
    </dgm:pt>
    <dgm:pt modelId="{D83972B8-E720-CF43-BABB-118FD9531047}" type="sibTrans" cxnId="{49CA2DDB-8E3A-C94F-9E00-6865DF36FB42}">
      <dgm:prSet/>
      <dgm:spPr/>
      <dgm:t>
        <a:bodyPr/>
        <a:lstStyle/>
        <a:p>
          <a:endParaRPr lang="en-US"/>
        </a:p>
      </dgm:t>
    </dgm:pt>
    <dgm:pt modelId="{BAEE957D-87A2-1D47-9325-D0F3CDCA043D}">
      <dgm:prSet phldrT="[Text]"/>
      <dgm:spPr/>
      <dgm:t>
        <a:bodyPr/>
        <a:lstStyle/>
        <a:p>
          <a:r>
            <a:rPr lang="en-US" dirty="0"/>
            <a:t>FGDs on initial findings</a:t>
          </a:r>
        </a:p>
      </dgm:t>
    </dgm:pt>
    <dgm:pt modelId="{46E1ECF2-4643-B04D-B590-99D679875153}" type="parTrans" cxnId="{BEF781FE-9213-244A-881D-829284A00D5F}">
      <dgm:prSet/>
      <dgm:spPr/>
      <dgm:t>
        <a:bodyPr/>
        <a:lstStyle/>
        <a:p>
          <a:endParaRPr lang="en-US"/>
        </a:p>
      </dgm:t>
    </dgm:pt>
    <dgm:pt modelId="{F4B775A6-DCB6-FD49-956F-80851093471D}" type="sibTrans" cxnId="{BEF781FE-9213-244A-881D-829284A00D5F}">
      <dgm:prSet/>
      <dgm:spPr/>
      <dgm:t>
        <a:bodyPr/>
        <a:lstStyle/>
        <a:p>
          <a:endParaRPr lang="en-US"/>
        </a:p>
      </dgm:t>
    </dgm:pt>
    <dgm:pt modelId="{FDDE7441-319C-624C-8805-AF7995B19BE4}">
      <dgm:prSet phldrT="[Text]"/>
      <dgm:spPr/>
      <dgm:t>
        <a:bodyPr/>
        <a:lstStyle/>
        <a:p>
          <a:r>
            <a:rPr lang="en-US" dirty="0"/>
            <a:t>Final report and dissemination activities</a:t>
          </a:r>
        </a:p>
      </dgm:t>
    </dgm:pt>
    <dgm:pt modelId="{A7F283B2-75A7-8545-9612-BA2839EEE8A8}" type="parTrans" cxnId="{49F11F70-0655-6B44-8918-53AAEAC03BA7}">
      <dgm:prSet/>
      <dgm:spPr/>
      <dgm:t>
        <a:bodyPr/>
        <a:lstStyle/>
        <a:p>
          <a:endParaRPr lang="en-US"/>
        </a:p>
      </dgm:t>
    </dgm:pt>
    <dgm:pt modelId="{E2EE7869-2691-5C4E-9059-A2AE337B3773}" type="sibTrans" cxnId="{49F11F70-0655-6B44-8918-53AAEAC03BA7}">
      <dgm:prSet/>
      <dgm:spPr/>
      <dgm:t>
        <a:bodyPr/>
        <a:lstStyle/>
        <a:p>
          <a:endParaRPr lang="en-US"/>
        </a:p>
      </dgm:t>
    </dgm:pt>
    <dgm:pt modelId="{3473236D-4676-7C43-8EC4-81BBA1234320}" type="pres">
      <dgm:prSet presAssocID="{083E7D10-FAB3-C441-AA0C-538EEF150012}" presName="Name0" presStyleCnt="0">
        <dgm:presLayoutVars>
          <dgm:dir/>
          <dgm:resizeHandles val="exact"/>
        </dgm:presLayoutVars>
      </dgm:prSet>
      <dgm:spPr/>
    </dgm:pt>
    <dgm:pt modelId="{83856605-6C00-7C42-A3ED-2746688848B4}" type="pres">
      <dgm:prSet presAssocID="{BA075EDC-66E7-1340-96D7-900E20EC471C}" presName="node" presStyleLbl="node1" presStyleIdx="0" presStyleCnt="10">
        <dgm:presLayoutVars>
          <dgm:bulletEnabled val="1"/>
        </dgm:presLayoutVars>
      </dgm:prSet>
      <dgm:spPr/>
    </dgm:pt>
    <dgm:pt modelId="{75A7E46B-0E8A-1440-A0AE-343A3A304B26}" type="pres">
      <dgm:prSet presAssocID="{8293ECFA-1F9A-F040-9B3A-84CC04B93AC4}" presName="sibTrans" presStyleLbl="sibTrans1D1" presStyleIdx="0" presStyleCnt="9"/>
      <dgm:spPr/>
    </dgm:pt>
    <dgm:pt modelId="{C4AAB818-4390-5247-94E6-A811EE4789EE}" type="pres">
      <dgm:prSet presAssocID="{8293ECFA-1F9A-F040-9B3A-84CC04B93AC4}" presName="connectorText" presStyleLbl="sibTrans1D1" presStyleIdx="0" presStyleCnt="9"/>
      <dgm:spPr/>
    </dgm:pt>
    <dgm:pt modelId="{4FC3FC4F-32AE-6143-A901-6650FCFBAABB}" type="pres">
      <dgm:prSet presAssocID="{1BEB622F-068D-1D4B-B8B9-F046FE7F1BF8}" presName="node" presStyleLbl="node1" presStyleIdx="1" presStyleCnt="10">
        <dgm:presLayoutVars>
          <dgm:bulletEnabled val="1"/>
        </dgm:presLayoutVars>
      </dgm:prSet>
      <dgm:spPr/>
    </dgm:pt>
    <dgm:pt modelId="{07D267A9-5390-334A-8A07-49D2ADE534A2}" type="pres">
      <dgm:prSet presAssocID="{4C3D0C16-F752-CD49-8325-3A7960067118}" presName="sibTrans" presStyleLbl="sibTrans1D1" presStyleIdx="1" presStyleCnt="9"/>
      <dgm:spPr/>
    </dgm:pt>
    <dgm:pt modelId="{AE689592-707B-E940-AC39-D338E8B4AC4F}" type="pres">
      <dgm:prSet presAssocID="{4C3D0C16-F752-CD49-8325-3A7960067118}" presName="connectorText" presStyleLbl="sibTrans1D1" presStyleIdx="1" presStyleCnt="9"/>
      <dgm:spPr/>
    </dgm:pt>
    <dgm:pt modelId="{DD407424-CD67-144C-8AD0-3F0B08BFCD8F}" type="pres">
      <dgm:prSet presAssocID="{CC05F322-16F4-2845-A746-11A23AA4BC39}" presName="node" presStyleLbl="node1" presStyleIdx="2" presStyleCnt="10">
        <dgm:presLayoutVars>
          <dgm:bulletEnabled val="1"/>
        </dgm:presLayoutVars>
      </dgm:prSet>
      <dgm:spPr/>
    </dgm:pt>
    <dgm:pt modelId="{52DC0530-264F-9140-BBD3-277166F1BDB4}" type="pres">
      <dgm:prSet presAssocID="{B90174F4-9CDE-974F-80F3-59494DA86382}" presName="sibTrans" presStyleLbl="sibTrans1D1" presStyleIdx="2" presStyleCnt="9"/>
      <dgm:spPr/>
    </dgm:pt>
    <dgm:pt modelId="{8986A1C7-293D-C440-A71D-DBC3D8D5EBBF}" type="pres">
      <dgm:prSet presAssocID="{B90174F4-9CDE-974F-80F3-59494DA86382}" presName="connectorText" presStyleLbl="sibTrans1D1" presStyleIdx="2" presStyleCnt="9"/>
      <dgm:spPr/>
    </dgm:pt>
    <dgm:pt modelId="{6BD8B055-E438-794C-8778-6F0C665933DE}" type="pres">
      <dgm:prSet presAssocID="{4D4EBB14-EF19-1D45-BEEA-071B91C92B0D}" presName="node" presStyleLbl="node1" presStyleIdx="3" presStyleCnt="10">
        <dgm:presLayoutVars>
          <dgm:bulletEnabled val="1"/>
        </dgm:presLayoutVars>
      </dgm:prSet>
      <dgm:spPr/>
    </dgm:pt>
    <dgm:pt modelId="{B92F3171-01FE-4A45-A05F-9301E462FB2A}" type="pres">
      <dgm:prSet presAssocID="{2C94A793-5B32-EF43-ABB5-30DEFE197DAF}" presName="sibTrans" presStyleLbl="sibTrans1D1" presStyleIdx="3" presStyleCnt="9"/>
      <dgm:spPr/>
    </dgm:pt>
    <dgm:pt modelId="{D58E9B24-1A4D-524E-8FC7-2A09F2A4C99C}" type="pres">
      <dgm:prSet presAssocID="{2C94A793-5B32-EF43-ABB5-30DEFE197DAF}" presName="connectorText" presStyleLbl="sibTrans1D1" presStyleIdx="3" presStyleCnt="9"/>
      <dgm:spPr/>
    </dgm:pt>
    <dgm:pt modelId="{4813252A-BB93-CB4D-AE83-F2800A316423}" type="pres">
      <dgm:prSet presAssocID="{56D35593-CCDF-744E-BF33-97E937B663D0}" presName="node" presStyleLbl="node1" presStyleIdx="4" presStyleCnt="10">
        <dgm:presLayoutVars>
          <dgm:bulletEnabled val="1"/>
        </dgm:presLayoutVars>
      </dgm:prSet>
      <dgm:spPr/>
    </dgm:pt>
    <dgm:pt modelId="{4F6E78FE-3BC8-5546-8CCA-ED168AFEA302}" type="pres">
      <dgm:prSet presAssocID="{E68FE87D-C6AD-5244-AF05-5D2A5F5A86B5}" presName="sibTrans" presStyleLbl="sibTrans1D1" presStyleIdx="4" presStyleCnt="9"/>
      <dgm:spPr/>
    </dgm:pt>
    <dgm:pt modelId="{7766E723-26B1-F84F-A9E4-662ECE92E28D}" type="pres">
      <dgm:prSet presAssocID="{E68FE87D-C6AD-5244-AF05-5D2A5F5A86B5}" presName="connectorText" presStyleLbl="sibTrans1D1" presStyleIdx="4" presStyleCnt="9"/>
      <dgm:spPr/>
    </dgm:pt>
    <dgm:pt modelId="{168E9054-F065-9C4C-9059-5C36F33E0EAC}" type="pres">
      <dgm:prSet presAssocID="{9F6ABC70-13A9-6644-A105-36A56EFEC40D}" presName="node" presStyleLbl="node1" presStyleIdx="5" presStyleCnt="10">
        <dgm:presLayoutVars>
          <dgm:bulletEnabled val="1"/>
        </dgm:presLayoutVars>
      </dgm:prSet>
      <dgm:spPr/>
    </dgm:pt>
    <dgm:pt modelId="{810D4B0A-C515-A04C-BD51-7E2FC7B84CD1}" type="pres">
      <dgm:prSet presAssocID="{B606E06B-0C1F-6C46-8809-EA0D1D83C5BB}" presName="sibTrans" presStyleLbl="sibTrans1D1" presStyleIdx="5" presStyleCnt="9"/>
      <dgm:spPr/>
    </dgm:pt>
    <dgm:pt modelId="{E6CE41F2-652B-264E-9932-6F7D30CBC748}" type="pres">
      <dgm:prSet presAssocID="{B606E06B-0C1F-6C46-8809-EA0D1D83C5BB}" presName="connectorText" presStyleLbl="sibTrans1D1" presStyleIdx="5" presStyleCnt="9"/>
      <dgm:spPr/>
    </dgm:pt>
    <dgm:pt modelId="{808FBEDE-1C3A-E542-A8BC-0459591495AA}" type="pres">
      <dgm:prSet presAssocID="{A4C61B2C-5482-C346-BEE7-8224A292D756}" presName="node" presStyleLbl="node1" presStyleIdx="6" presStyleCnt="10">
        <dgm:presLayoutVars>
          <dgm:bulletEnabled val="1"/>
        </dgm:presLayoutVars>
      </dgm:prSet>
      <dgm:spPr/>
    </dgm:pt>
    <dgm:pt modelId="{AEC67ABB-D882-3240-9260-F902FB42CBE1}" type="pres">
      <dgm:prSet presAssocID="{D83972B8-E720-CF43-BABB-118FD9531047}" presName="sibTrans" presStyleLbl="sibTrans1D1" presStyleIdx="6" presStyleCnt="9"/>
      <dgm:spPr/>
    </dgm:pt>
    <dgm:pt modelId="{8A8FAD15-3C02-BD42-BE1C-C54CFFAFD6E6}" type="pres">
      <dgm:prSet presAssocID="{D83972B8-E720-CF43-BABB-118FD9531047}" presName="connectorText" presStyleLbl="sibTrans1D1" presStyleIdx="6" presStyleCnt="9"/>
      <dgm:spPr/>
    </dgm:pt>
    <dgm:pt modelId="{4D984512-720E-B746-B4BD-603695D4E80B}" type="pres">
      <dgm:prSet presAssocID="{9ECF5C1F-F7ED-5047-AC6A-BC7CE2714A17}" presName="node" presStyleLbl="node1" presStyleIdx="7" presStyleCnt="10">
        <dgm:presLayoutVars>
          <dgm:bulletEnabled val="1"/>
        </dgm:presLayoutVars>
      </dgm:prSet>
      <dgm:spPr/>
    </dgm:pt>
    <dgm:pt modelId="{DA9B2CF5-1014-5E46-8BF7-69EF6CD9663E}" type="pres">
      <dgm:prSet presAssocID="{9B840617-B04C-AD48-8EA9-A94E9E98CA87}" presName="sibTrans" presStyleLbl="sibTrans1D1" presStyleIdx="7" presStyleCnt="9"/>
      <dgm:spPr/>
    </dgm:pt>
    <dgm:pt modelId="{FB6847E9-559D-8343-AE60-D83AC5E0A1B2}" type="pres">
      <dgm:prSet presAssocID="{9B840617-B04C-AD48-8EA9-A94E9E98CA87}" presName="connectorText" presStyleLbl="sibTrans1D1" presStyleIdx="7" presStyleCnt="9"/>
      <dgm:spPr/>
    </dgm:pt>
    <dgm:pt modelId="{7A49583E-9702-274D-9C0C-3191A60AC2C9}" type="pres">
      <dgm:prSet presAssocID="{BAEE957D-87A2-1D47-9325-D0F3CDCA043D}" presName="node" presStyleLbl="node1" presStyleIdx="8" presStyleCnt="10">
        <dgm:presLayoutVars>
          <dgm:bulletEnabled val="1"/>
        </dgm:presLayoutVars>
      </dgm:prSet>
      <dgm:spPr/>
    </dgm:pt>
    <dgm:pt modelId="{9796FED2-E35B-5C41-8A2E-5C866F7BC73F}" type="pres">
      <dgm:prSet presAssocID="{F4B775A6-DCB6-FD49-956F-80851093471D}" presName="sibTrans" presStyleLbl="sibTrans1D1" presStyleIdx="8" presStyleCnt="9"/>
      <dgm:spPr/>
    </dgm:pt>
    <dgm:pt modelId="{F5AB5B0B-F582-9644-9576-74868352F1CD}" type="pres">
      <dgm:prSet presAssocID="{F4B775A6-DCB6-FD49-956F-80851093471D}" presName="connectorText" presStyleLbl="sibTrans1D1" presStyleIdx="8" presStyleCnt="9"/>
      <dgm:spPr/>
    </dgm:pt>
    <dgm:pt modelId="{AA7827B3-EC9D-D74D-91C9-47A2181E3DC0}" type="pres">
      <dgm:prSet presAssocID="{FDDE7441-319C-624C-8805-AF7995B19BE4}" presName="node" presStyleLbl="node1" presStyleIdx="9" presStyleCnt="10">
        <dgm:presLayoutVars>
          <dgm:bulletEnabled val="1"/>
        </dgm:presLayoutVars>
      </dgm:prSet>
      <dgm:spPr/>
    </dgm:pt>
  </dgm:ptLst>
  <dgm:cxnLst>
    <dgm:cxn modelId="{F1C67903-C946-7F45-BF05-2A7466417BE9}" type="presOf" srcId="{A4C61B2C-5482-C346-BEE7-8224A292D756}" destId="{808FBEDE-1C3A-E542-A8BC-0459591495AA}" srcOrd="0" destOrd="0" presId="urn:microsoft.com/office/officeart/2005/8/layout/bProcess3"/>
    <dgm:cxn modelId="{E1CDE30E-B4A8-7E44-80C0-D4FD49077FA0}" type="presOf" srcId="{E68FE87D-C6AD-5244-AF05-5D2A5F5A86B5}" destId="{4F6E78FE-3BC8-5546-8CCA-ED168AFEA302}" srcOrd="0" destOrd="0" presId="urn:microsoft.com/office/officeart/2005/8/layout/bProcess3"/>
    <dgm:cxn modelId="{6FD30425-4F48-0640-9C17-8080D9FDC71A}" type="presOf" srcId="{2C94A793-5B32-EF43-ABB5-30DEFE197DAF}" destId="{D58E9B24-1A4D-524E-8FC7-2A09F2A4C99C}" srcOrd="1" destOrd="0" presId="urn:microsoft.com/office/officeart/2005/8/layout/bProcess3"/>
    <dgm:cxn modelId="{FF87512A-CC59-B04D-A5A8-C1B98F2B606C}" type="presOf" srcId="{56D35593-CCDF-744E-BF33-97E937B663D0}" destId="{4813252A-BB93-CB4D-AE83-F2800A316423}" srcOrd="0" destOrd="0" presId="urn:microsoft.com/office/officeart/2005/8/layout/bProcess3"/>
    <dgm:cxn modelId="{2CE04A36-3B3C-1F45-9692-1430ADB6B256}" type="presOf" srcId="{8293ECFA-1F9A-F040-9B3A-84CC04B93AC4}" destId="{75A7E46B-0E8A-1440-A0AE-343A3A304B26}" srcOrd="0" destOrd="0" presId="urn:microsoft.com/office/officeart/2005/8/layout/bProcess3"/>
    <dgm:cxn modelId="{82BC6337-3128-AE4E-81C3-F6790ED48082}" srcId="{083E7D10-FAB3-C441-AA0C-538EEF150012}" destId="{9ECF5C1F-F7ED-5047-AC6A-BC7CE2714A17}" srcOrd="7" destOrd="0" parTransId="{F4DBD24E-E3D1-6443-9F15-AE29D9723249}" sibTransId="{9B840617-B04C-AD48-8EA9-A94E9E98CA87}"/>
    <dgm:cxn modelId="{4D690E41-854E-C947-8262-632DB35E7ACF}" type="presOf" srcId="{F4B775A6-DCB6-FD49-956F-80851093471D}" destId="{9796FED2-E35B-5C41-8A2E-5C866F7BC73F}" srcOrd="0" destOrd="0" presId="urn:microsoft.com/office/officeart/2005/8/layout/bProcess3"/>
    <dgm:cxn modelId="{7D7D4D65-65FD-634A-A743-61BE10953639}" srcId="{083E7D10-FAB3-C441-AA0C-538EEF150012}" destId="{1BEB622F-068D-1D4B-B8B9-F046FE7F1BF8}" srcOrd="1" destOrd="0" parTransId="{5A3F11B0-93C3-5F46-9CA4-9225814B3336}" sibTransId="{4C3D0C16-F752-CD49-8325-3A7960067118}"/>
    <dgm:cxn modelId="{B4A52867-F5D8-944B-9301-E95CF889303E}" srcId="{083E7D10-FAB3-C441-AA0C-538EEF150012}" destId="{CC05F322-16F4-2845-A746-11A23AA4BC39}" srcOrd="2" destOrd="0" parTransId="{B8EDCE9B-C53C-FC4F-99D3-EBFD4C8C614F}" sibTransId="{B90174F4-9CDE-974F-80F3-59494DA86382}"/>
    <dgm:cxn modelId="{A5817147-FAF2-2D47-9DFF-196BBCF4C9FF}" type="presOf" srcId="{F4B775A6-DCB6-FD49-956F-80851093471D}" destId="{F5AB5B0B-F582-9644-9576-74868352F1CD}" srcOrd="1" destOrd="0" presId="urn:microsoft.com/office/officeart/2005/8/layout/bProcess3"/>
    <dgm:cxn modelId="{5F4F6448-EAE8-5943-BFEE-4AE692DD3233}" srcId="{083E7D10-FAB3-C441-AA0C-538EEF150012}" destId="{4D4EBB14-EF19-1D45-BEEA-071B91C92B0D}" srcOrd="3" destOrd="0" parTransId="{6C501D76-4991-7C4E-8219-88385A319033}" sibTransId="{2C94A793-5B32-EF43-ABB5-30DEFE197DAF}"/>
    <dgm:cxn modelId="{C4B5D768-23ED-4945-8DEE-FEF9795E334C}" type="presOf" srcId="{4C3D0C16-F752-CD49-8325-3A7960067118}" destId="{AE689592-707B-E940-AC39-D338E8B4AC4F}" srcOrd="1" destOrd="0" presId="urn:microsoft.com/office/officeart/2005/8/layout/bProcess3"/>
    <dgm:cxn modelId="{49F11F70-0655-6B44-8918-53AAEAC03BA7}" srcId="{083E7D10-FAB3-C441-AA0C-538EEF150012}" destId="{FDDE7441-319C-624C-8805-AF7995B19BE4}" srcOrd="9" destOrd="0" parTransId="{A7F283B2-75A7-8545-9612-BA2839EEE8A8}" sibTransId="{E2EE7869-2691-5C4E-9059-A2AE337B3773}"/>
    <dgm:cxn modelId="{7684DE52-4650-C045-B75B-503ADDA73122}" type="presOf" srcId="{4C3D0C16-F752-CD49-8325-3A7960067118}" destId="{07D267A9-5390-334A-8A07-49D2ADE534A2}" srcOrd="0" destOrd="0" presId="urn:microsoft.com/office/officeart/2005/8/layout/bProcess3"/>
    <dgm:cxn modelId="{ABA0F976-5EC8-E146-8901-A4F63AD89BCB}" type="presOf" srcId="{083E7D10-FAB3-C441-AA0C-538EEF150012}" destId="{3473236D-4676-7C43-8EC4-81BBA1234320}" srcOrd="0" destOrd="0" presId="urn:microsoft.com/office/officeart/2005/8/layout/bProcess3"/>
    <dgm:cxn modelId="{9C325080-FE1C-9544-A58E-16A603D3CF58}" type="presOf" srcId="{9F6ABC70-13A9-6644-A105-36A56EFEC40D}" destId="{168E9054-F065-9C4C-9059-5C36F33E0EAC}" srcOrd="0" destOrd="0" presId="urn:microsoft.com/office/officeart/2005/8/layout/bProcess3"/>
    <dgm:cxn modelId="{A20E9E80-EC1B-8B4D-A220-6B76089B2568}" srcId="{083E7D10-FAB3-C441-AA0C-538EEF150012}" destId="{56D35593-CCDF-744E-BF33-97E937B663D0}" srcOrd="4" destOrd="0" parTransId="{4F4FD925-CA6A-1543-A9C2-F15EF0330A28}" sibTransId="{E68FE87D-C6AD-5244-AF05-5D2A5F5A86B5}"/>
    <dgm:cxn modelId="{74A90B97-7DDB-9B46-BE0A-A1D3A2BF6457}" type="presOf" srcId="{CC05F322-16F4-2845-A746-11A23AA4BC39}" destId="{DD407424-CD67-144C-8AD0-3F0B08BFCD8F}" srcOrd="0" destOrd="0" presId="urn:microsoft.com/office/officeart/2005/8/layout/bProcess3"/>
    <dgm:cxn modelId="{FF60BD97-9A59-CE49-9C3D-1563A1A77D4F}" type="presOf" srcId="{2C94A793-5B32-EF43-ABB5-30DEFE197DAF}" destId="{B92F3171-01FE-4A45-A05F-9301E462FB2A}" srcOrd="0" destOrd="0" presId="urn:microsoft.com/office/officeart/2005/8/layout/bProcess3"/>
    <dgm:cxn modelId="{753AF798-F70F-C64F-B702-0984775AE72B}" type="presOf" srcId="{BAEE957D-87A2-1D47-9325-D0F3CDCA043D}" destId="{7A49583E-9702-274D-9C0C-3191A60AC2C9}" srcOrd="0" destOrd="0" presId="urn:microsoft.com/office/officeart/2005/8/layout/bProcess3"/>
    <dgm:cxn modelId="{84E408A1-60DD-AF49-B40F-CDAA303B8A96}" type="presOf" srcId="{1BEB622F-068D-1D4B-B8B9-F046FE7F1BF8}" destId="{4FC3FC4F-32AE-6143-A901-6650FCFBAABB}" srcOrd="0" destOrd="0" presId="urn:microsoft.com/office/officeart/2005/8/layout/bProcess3"/>
    <dgm:cxn modelId="{0DC1B8A1-81B7-5D41-BE8A-66EBD6E95AAE}" type="presOf" srcId="{FDDE7441-319C-624C-8805-AF7995B19BE4}" destId="{AA7827B3-EC9D-D74D-91C9-47A2181E3DC0}" srcOrd="0" destOrd="0" presId="urn:microsoft.com/office/officeart/2005/8/layout/bProcess3"/>
    <dgm:cxn modelId="{8C1A20A3-00D3-F44A-92F1-A9E66E788366}" type="presOf" srcId="{9B840617-B04C-AD48-8EA9-A94E9E98CA87}" destId="{DA9B2CF5-1014-5E46-8BF7-69EF6CD9663E}" srcOrd="0" destOrd="0" presId="urn:microsoft.com/office/officeart/2005/8/layout/bProcess3"/>
    <dgm:cxn modelId="{198F9EA6-12F2-774A-8BE9-4C73D1005A04}" type="presOf" srcId="{4D4EBB14-EF19-1D45-BEEA-071B91C92B0D}" destId="{6BD8B055-E438-794C-8778-6F0C665933DE}" srcOrd="0" destOrd="0" presId="urn:microsoft.com/office/officeart/2005/8/layout/bProcess3"/>
    <dgm:cxn modelId="{01AF82A9-FC2E-7248-BFE9-C9BA50501881}" type="presOf" srcId="{B90174F4-9CDE-974F-80F3-59494DA86382}" destId="{52DC0530-264F-9140-BBD3-277166F1BDB4}" srcOrd="0" destOrd="0" presId="urn:microsoft.com/office/officeart/2005/8/layout/bProcess3"/>
    <dgm:cxn modelId="{AB6592B2-0D3E-5941-B40F-6F57672C1C4F}" type="presOf" srcId="{D83972B8-E720-CF43-BABB-118FD9531047}" destId="{8A8FAD15-3C02-BD42-BE1C-C54CFFAFD6E6}" srcOrd="1" destOrd="0" presId="urn:microsoft.com/office/officeart/2005/8/layout/bProcess3"/>
    <dgm:cxn modelId="{11EADCB6-12D9-1443-8CE0-AB2C13773318}" type="presOf" srcId="{B90174F4-9CDE-974F-80F3-59494DA86382}" destId="{8986A1C7-293D-C440-A71D-DBC3D8D5EBBF}" srcOrd="1" destOrd="0" presId="urn:microsoft.com/office/officeart/2005/8/layout/bProcess3"/>
    <dgm:cxn modelId="{7204B6CB-FB44-B34A-B2F8-2D3DACAAE13C}" srcId="{083E7D10-FAB3-C441-AA0C-538EEF150012}" destId="{9F6ABC70-13A9-6644-A105-36A56EFEC40D}" srcOrd="5" destOrd="0" parTransId="{3A37B488-5AB0-6747-B0AA-CCD5A5405DDD}" sibTransId="{B606E06B-0C1F-6C46-8809-EA0D1D83C5BB}"/>
    <dgm:cxn modelId="{1BD7EED2-949A-934E-98DD-91660555A4F0}" type="presOf" srcId="{B606E06B-0C1F-6C46-8809-EA0D1D83C5BB}" destId="{810D4B0A-C515-A04C-BD51-7E2FC7B84CD1}" srcOrd="0" destOrd="0" presId="urn:microsoft.com/office/officeart/2005/8/layout/bProcess3"/>
    <dgm:cxn modelId="{4DE7BFD8-ACCB-2446-843F-0CBA645C37ED}" type="presOf" srcId="{9ECF5C1F-F7ED-5047-AC6A-BC7CE2714A17}" destId="{4D984512-720E-B746-B4BD-603695D4E80B}" srcOrd="0" destOrd="0" presId="urn:microsoft.com/office/officeart/2005/8/layout/bProcess3"/>
    <dgm:cxn modelId="{49CA2DDB-8E3A-C94F-9E00-6865DF36FB42}" srcId="{083E7D10-FAB3-C441-AA0C-538EEF150012}" destId="{A4C61B2C-5482-C346-BEE7-8224A292D756}" srcOrd="6" destOrd="0" parTransId="{ACC49EE0-1F17-2448-9D1A-77C8E6C675FB}" sibTransId="{D83972B8-E720-CF43-BABB-118FD9531047}"/>
    <dgm:cxn modelId="{BB4DBBDD-BBCA-CE43-A8E2-5391F57A06D9}" type="presOf" srcId="{BA075EDC-66E7-1340-96D7-900E20EC471C}" destId="{83856605-6C00-7C42-A3ED-2746688848B4}" srcOrd="0" destOrd="0" presId="urn:microsoft.com/office/officeart/2005/8/layout/bProcess3"/>
    <dgm:cxn modelId="{3D2B31DF-92E7-614A-ACCA-DCFAF5CAB33B}" type="presOf" srcId="{9B840617-B04C-AD48-8EA9-A94E9E98CA87}" destId="{FB6847E9-559D-8343-AE60-D83AC5E0A1B2}" srcOrd="1" destOrd="0" presId="urn:microsoft.com/office/officeart/2005/8/layout/bProcess3"/>
    <dgm:cxn modelId="{953027E0-28EC-1547-A870-1893A679010D}" srcId="{083E7D10-FAB3-C441-AA0C-538EEF150012}" destId="{BA075EDC-66E7-1340-96D7-900E20EC471C}" srcOrd="0" destOrd="0" parTransId="{3FB06232-5B8C-5544-9300-3776885DF5D4}" sibTransId="{8293ECFA-1F9A-F040-9B3A-84CC04B93AC4}"/>
    <dgm:cxn modelId="{736D91E0-57CE-3C49-A53F-72DB8BBE1D55}" type="presOf" srcId="{D83972B8-E720-CF43-BABB-118FD9531047}" destId="{AEC67ABB-D882-3240-9260-F902FB42CBE1}" srcOrd="0" destOrd="0" presId="urn:microsoft.com/office/officeart/2005/8/layout/bProcess3"/>
    <dgm:cxn modelId="{7D495AE2-A1DC-B048-B037-9592F84C4CFB}" type="presOf" srcId="{8293ECFA-1F9A-F040-9B3A-84CC04B93AC4}" destId="{C4AAB818-4390-5247-94E6-A811EE4789EE}" srcOrd="1" destOrd="0" presId="urn:microsoft.com/office/officeart/2005/8/layout/bProcess3"/>
    <dgm:cxn modelId="{94A812F5-3CE4-5443-B91D-0D8D165E7285}" type="presOf" srcId="{E68FE87D-C6AD-5244-AF05-5D2A5F5A86B5}" destId="{7766E723-26B1-F84F-A9E4-662ECE92E28D}" srcOrd="1" destOrd="0" presId="urn:microsoft.com/office/officeart/2005/8/layout/bProcess3"/>
    <dgm:cxn modelId="{D7F757FD-A356-C047-8244-E3C2E4D7A188}" type="presOf" srcId="{B606E06B-0C1F-6C46-8809-EA0D1D83C5BB}" destId="{E6CE41F2-652B-264E-9932-6F7D30CBC748}" srcOrd="1" destOrd="0" presId="urn:microsoft.com/office/officeart/2005/8/layout/bProcess3"/>
    <dgm:cxn modelId="{BEF781FE-9213-244A-881D-829284A00D5F}" srcId="{083E7D10-FAB3-C441-AA0C-538EEF150012}" destId="{BAEE957D-87A2-1D47-9325-D0F3CDCA043D}" srcOrd="8" destOrd="0" parTransId="{46E1ECF2-4643-B04D-B590-99D679875153}" sibTransId="{F4B775A6-DCB6-FD49-956F-80851093471D}"/>
    <dgm:cxn modelId="{9F60671B-5E33-8F4B-9CAE-2CC520157999}" type="presParOf" srcId="{3473236D-4676-7C43-8EC4-81BBA1234320}" destId="{83856605-6C00-7C42-A3ED-2746688848B4}" srcOrd="0" destOrd="0" presId="urn:microsoft.com/office/officeart/2005/8/layout/bProcess3"/>
    <dgm:cxn modelId="{67F762A3-93D9-D74B-8E1F-9C35B61323CF}" type="presParOf" srcId="{3473236D-4676-7C43-8EC4-81BBA1234320}" destId="{75A7E46B-0E8A-1440-A0AE-343A3A304B26}" srcOrd="1" destOrd="0" presId="urn:microsoft.com/office/officeart/2005/8/layout/bProcess3"/>
    <dgm:cxn modelId="{24323827-8E30-4547-97FA-6AECA0C74EAA}" type="presParOf" srcId="{75A7E46B-0E8A-1440-A0AE-343A3A304B26}" destId="{C4AAB818-4390-5247-94E6-A811EE4789EE}" srcOrd="0" destOrd="0" presId="urn:microsoft.com/office/officeart/2005/8/layout/bProcess3"/>
    <dgm:cxn modelId="{7A472D86-7EAA-6043-9A81-5174D75B10A3}" type="presParOf" srcId="{3473236D-4676-7C43-8EC4-81BBA1234320}" destId="{4FC3FC4F-32AE-6143-A901-6650FCFBAABB}" srcOrd="2" destOrd="0" presId="urn:microsoft.com/office/officeart/2005/8/layout/bProcess3"/>
    <dgm:cxn modelId="{442786C8-15BD-5B42-9E70-4E54CD15F01A}" type="presParOf" srcId="{3473236D-4676-7C43-8EC4-81BBA1234320}" destId="{07D267A9-5390-334A-8A07-49D2ADE534A2}" srcOrd="3" destOrd="0" presId="urn:microsoft.com/office/officeart/2005/8/layout/bProcess3"/>
    <dgm:cxn modelId="{E0C834D6-4B7A-454B-B50D-60A6D0CBFBE9}" type="presParOf" srcId="{07D267A9-5390-334A-8A07-49D2ADE534A2}" destId="{AE689592-707B-E940-AC39-D338E8B4AC4F}" srcOrd="0" destOrd="0" presId="urn:microsoft.com/office/officeart/2005/8/layout/bProcess3"/>
    <dgm:cxn modelId="{CC8BF661-4833-894D-B0C3-525B0D750532}" type="presParOf" srcId="{3473236D-4676-7C43-8EC4-81BBA1234320}" destId="{DD407424-CD67-144C-8AD0-3F0B08BFCD8F}" srcOrd="4" destOrd="0" presId="urn:microsoft.com/office/officeart/2005/8/layout/bProcess3"/>
    <dgm:cxn modelId="{E52887F4-F479-1940-B828-8B9C4C4CF450}" type="presParOf" srcId="{3473236D-4676-7C43-8EC4-81BBA1234320}" destId="{52DC0530-264F-9140-BBD3-277166F1BDB4}" srcOrd="5" destOrd="0" presId="urn:microsoft.com/office/officeart/2005/8/layout/bProcess3"/>
    <dgm:cxn modelId="{242E0B74-CFE4-2145-BD9A-9BACA36FD50E}" type="presParOf" srcId="{52DC0530-264F-9140-BBD3-277166F1BDB4}" destId="{8986A1C7-293D-C440-A71D-DBC3D8D5EBBF}" srcOrd="0" destOrd="0" presId="urn:microsoft.com/office/officeart/2005/8/layout/bProcess3"/>
    <dgm:cxn modelId="{BEB22808-3FB0-CD41-A028-C3E817CD6479}" type="presParOf" srcId="{3473236D-4676-7C43-8EC4-81BBA1234320}" destId="{6BD8B055-E438-794C-8778-6F0C665933DE}" srcOrd="6" destOrd="0" presId="urn:microsoft.com/office/officeart/2005/8/layout/bProcess3"/>
    <dgm:cxn modelId="{159AF667-C8A6-F74F-B28C-A27FF0E8CA49}" type="presParOf" srcId="{3473236D-4676-7C43-8EC4-81BBA1234320}" destId="{B92F3171-01FE-4A45-A05F-9301E462FB2A}" srcOrd="7" destOrd="0" presId="urn:microsoft.com/office/officeart/2005/8/layout/bProcess3"/>
    <dgm:cxn modelId="{7C2386A9-78E3-1F48-89FC-425DC29874A7}" type="presParOf" srcId="{B92F3171-01FE-4A45-A05F-9301E462FB2A}" destId="{D58E9B24-1A4D-524E-8FC7-2A09F2A4C99C}" srcOrd="0" destOrd="0" presId="urn:microsoft.com/office/officeart/2005/8/layout/bProcess3"/>
    <dgm:cxn modelId="{6606D2C3-4497-C841-8B76-6DE628A7C6E2}" type="presParOf" srcId="{3473236D-4676-7C43-8EC4-81BBA1234320}" destId="{4813252A-BB93-CB4D-AE83-F2800A316423}" srcOrd="8" destOrd="0" presId="urn:microsoft.com/office/officeart/2005/8/layout/bProcess3"/>
    <dgm:cxn modelId="{67E9196D-10E8-3E46-BBDE-BA674CAB7883}" type="presParOf" srcId="{3473236D-4676-7C43-8EC4-81BBA1234320}" destId="{4F6E78FE-3BC8-5546-8CCA-ED168AFEA302}" srcOrd="9" destOrd="0" presId="urn:microsoft.com/office/officeart/2005/8/layout/bProcess3"/>
    <dgm:cxn modelId="{D9693BB7-8BB1-8643-9613-0469FEBBD0F9}" type="presParOf" srcId="{4F6E78FE-3BC8-5546-8CCA-ED168AFEA302}" destId="{7766E723-26B1-F84F-A9E4-662ECE92E28D}" srcOrd="0" destOrd="0" presId="urn:microsoft.com/office/officeart/2005/8/layout/bProcess3"/>
    <dgm:cxn modelId="{C7C1184C-40FC-A445-A49E-C13BB59BBFD4}" type="presParOf" srcId="{3473236D-4676-7C43-8EC4-81BBA1234320}" destId="{168E9054-F065-9C4C-9059-5C36F33E0EAC}" srcOrd="10" destOrd="0" presId="urn:microsoft.com/office/officeart/2005/8/layout/bProcess3"/>
    <dgm:cxn modelId="{EE0F751E-E9E4-EB4A-B10B-613CAEA5B1C8}" type="presParOf" srcId="{3473236D-4676-7C43-8EC4-81BBA1234320}" destId="{810D4B0A-C515-A04C-BD51-7E2FC7B84CD1}" srcOrd="11" destOrd="0" presId="urn:microsoft.com/office/officeart/2005/8/layout/bProcess3"/>
    <dgm:cxn modelId="{6A607887-3F13-D543-8DE0-7B3D16776C07}" type="presParOf" srcId="{810D4B0A-C515-A04C-BD51-7E2FC7B84CD1}" destId="{E6CE41F2-652B-264E-9932-6F7D30CBC748}" srcOrd="0" destOrd="0" presId="urn:microsoft.com/office/officeart/2005/8/layout/bProcess3"/>
    <dgm:cxn modelId="{7FEF421F-9D01-574B-B30A-7D951D688C0C}" type="presParOf" srcId="{3473236D-4676-7C43-8EC4-81BBA1234320}" destId="{808FBEDE-1C3A-E542-A8BC-0459591495AA}" srcOrd="12" destOrd="0" presId="urn:microsoft.com/office/officeart/2005/8/layout/bProcess3"/>
    <dgm:cxn modelId="{FECBA93C-3A2E-5C44-B0BB-639C8C904166}" type="presParOf" srcId="{3473236D-4676-7C43-8EC4-81BBA1234320}" destId="{AEC67ABB-D882-3240-9260-F902FB42CBE1}" srcOrd="13" destOrd="0" presId="urn:microsoft.com/office/officeart/2005/8/layout/bProcess3"/>
    <dgm:cxn modelId="{FDA450A2-3CC2-C247-B29C-34ABE17AABA8}" type="presParOf" srcId="{AEC67ABB-D882-3240-9260-F902FB42CBE1}" destId="{8A8FAD15-3C02-BD42-BE1C-C54CFFAFD6E6}" srcOrd="0" destOrd="0" presId="urn:microsoft.com/office/officeart/2005/8/layout/bProcess3"/>
    <dgm:cxn modelId="{33E5A794-BF62-8347-BDD4-37393FC3ABDE}" type="presParOf" srcId="{3473236D-4676-7C43-8EC4-81BBA1234320}" destId="{4D984512-720E-B746-B4BD-603695D4E80B}" srcOrd="14" destOrd="0" presId="urn:microsoft.com/office/officeart/2005/8/layout/bProcess3"/>
    <dgm:cxn modelId="{61741E2A-A1BA-8A45-A06B-368445960004}" type="presParOf" srcId="{3473236D-4676-7C43-8EC4-81BBA1234320}" destId="{DA9B2CF5-1014-5E46-8BF7-69EF6CD9663E}" srcOrd="15" destOrd="0" presId="urn:microsoft.com/office/officeart/2005/8/layout/bProcess3"/>
    <dgm:cxn modelId="{F05D0805-01EC-8047-84B4-3533D94778AB}" type="presParOf" srcId="{DA9B2CF5-1014-5E46-8BF7-69EF6CD9663E}" destId="{FB6847E9-559D-8343-AE60-D83AC5E0A1B2}" srcOrd="0" destOrd="0" presId="urn:microsoft.com/office/officeart/2005/8/layout/bProcess3"/>
    <dgm:cxn modelId="{A0C5F2D7-D69F-8449-82CB-BC72F9508B23}" type="presParOf" srcId="{3473236D-4676-7C43-8EC4-81BBA1234320}" destId="{7A49583E-9702-274D-9C0C-3191A60AC2C9}" srcOrd="16" destOrd="0" presId="urn:microsoft.com/office/officeart/2005/8/layout/bProcess3"/>
    <dgm:cxn modelId="{0FB1ED51-4457-5540-BE4A-16768FB95A4D}" type="presParOf" srcId="{3473236D-4676-7C43-8EC4-81BBA1234320}" destId="{9796FED2-E35B-5C41-8A2E-5C866F7BC73F}" srcOrd="17" destOrd="0" presId="urn:microsoft.com/office/officeart/2005/8/layout/bProcess3"/>
    <dgm:cxn modelId="{A10C9775-B098-B545-B1F4-C7A97A7DABC4}" type="presParOf" srcId="{9796FED2-E35B-5C41-8A2E-5C866F7BC73F}" destId="{F5AB5B0B-F582-9644-9576-74868352F1CD}" srcOrd="0" destOrd="0" presId="urn:microsoft.com/office/officeart/2005/8/layout/bProcess3"/>
    <dgm:cxn modelId="{0155DEED-E8D2-F048-B17C-2B33881A93C8}" type="presParOf" srcId="{3473236D-4676-7C43-8EC4-81BBA1234320}" destId="{AA7827B3-EC9D-D74D-91C9-47A2181E3DC0}"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D90AA3-2D66-4C69-AD95-C250C14AF13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2D251498-92B8-4FEF-B213-DC626648DBD6}">
      <dgm:prSet phldrT="[Text]" custT="1"/>
      <dgm:spPr>
        <a:xfrm>
          <a:off x="1281" y="762971"/>
          <a:ext cx="2726400" cy="2000419"/>
        </a:xfrm>
        <a:prstGeom prst="rect">
          <a:avLst/>
        </a:prstGeom>
        <a:solidFill>
          <a:srgbClr val="6AB07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sz="1600" b="0" u="sng">
              <a:solidFill>
                <a:srgbClr val="002060"/>
              </a:solidFill>
              <a:latin typeface="Poppins"/>
              <a:ea typeface="+mn-ea"/>
              <a:cs typeface="+mn-cs"/>
            </a:rPr>
            <a:t>Quantitative models and Forecasts</a:t>
          </a:r>
        </a:p>
      </dgm:t>
    </dgm:pt>
    <dgm:pt modelId="{B96B6469-16C1-4FAF-ACCE-B647E4D3B58B}" type="parTrans" cxnId="{E55D28C3-2F6B-4688-8B13-266FE74115DE}">
      <dgm:prSet/>
      <dgm:spPr/>
      <dgm:t>
        <a:bodyPr/>
        <a:lstStyle/>
        <a:p>
          <a:endParaRPr lang="en-GB" sz="2400" b="0">
            <a:solidFill>
              <a:srgbClr val="002060"/>
            </a:solidFill>
            <a:latin typeface="Poppins"/>
          </a:endParaRPr>
        </a:p>
      </dgm:t>
    </dgm:pt>
    <dgm:pt modelId="{7B6391B9-0110-4E66-BB87-5DC752251D36}" type="sibTrans" cxnId="{E55D28C3-2F6B-4688-8B13-266FE74115DE}">
      <dgm:prSet/>
      <dgm:spPr/>
      <dgm:t>
        <a:bodyPr/>
        <a:lstStyle/>
        <a:p>
          <a:endParaRPr lang="en-GB" sz="2400" b="0">
            <a:solidFill>
              <a:srgbClr val="002060"/>
            </a:solidFill>
            <a:latin typeface="Poppins"/>
          </a:endParaRPr>
        </a:p>
      </dgm:t>
    </dgm:pt>
    <dgm:pt modelId="{EB6EFC39-B8C5-418D-9FFE-3E79AC9F10AF}">
      <dgm:prSet phldrT="[Text]" custT="1"/>
      <dgm:spPr>
        <a:xfrm>
          <a:off x="1281" y="762971"/>
          <a:ext cx="2726400" cy="2000419"/>
        </a:xfrm>
        <a:prstGeom prst="rect">
          <a:avLst/>
        </a:prstGeom>
        <a:solidFill>
          <a:srgbClr val="6AB07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altLang="en-US" sz="1200" b="0">
              <a:solidFill>
                <a:srgbClr val="002060"/>
              </a:solidFill>
              <a:latin typeface="Poppins"/>
              <a:ea typeface="+mn-ea"/>
              <a:cs typeface="+mn-cs"/>
            </a:rPr>
            <a:t>Feed into major policy reforms with a long term impact (e.g. education, employment, economic development, demographic and social policies) </a:t>
          </a:r>
          <a:endParaRPr lang="en-GB" sz="1200" b="0">
            <a:solidFill>
              <a:srgbClr val="002060"/>
            </a:solidFill>
            <a:latin typeface="Poppins"/>
            <a:ea typeface="+mn-ea"/>
            <a:cs typeface="+mn-cs"/>
          </a:endParaRPr>
        </a:p>
      </dgm:t>
    </dgm:pt>
    <dgm:pt modelId="{FE4BA5DA-AEA6-4722-A8B7-DF22965353DF}" type="parTrans" cxnId="{BA1D3F7C-01B4-4A8F-9323-57A18D5F07AB}">
      <dgm:prSet/>
      <dgm:spPr/>
      <dgm:t>
        <a:bodyPr/>
        <a:lstStyle/>
        <a:p>
          <a:endParaRPr lang="en-GB" sz="2400" b="0">
            <a:solidFill>
              <a:srgbClr val="002060"/>
            </a:solidFill>
            <a:latin typeface="Poppins"/>
          </a:endParaRPr>
        </a:p>
      </dgm:t>
    </dgm:pt>
    <dgm:pt modelId="{5CC80C03-C9BC-4173-8519-92F1DF693605}" type="sibTrans" cxnId="{BA1D3F7C-01B4-4A8F-9323-57A18D5F07AB}">
      <dgm:prSet/>
      <dgm:spPr/>
      <dgm:t>
        <a:bodyPr/>
        <a:lstStyle/>
        <a:p>
          <a:endParaRPr lang="en-GB" sz="2400" b="0">
            <a:solidFill>
              <a:srgbClr val="002060"/>
            </a:solidFill>
            <a:latin typeface="Poppins"/>
          </a:endParaRPr>
        </a:p>
      </dgm:t>
    </dgm:pt>
    <dgm:pt modelId="{D5D47CD1-9841-4FB9-B28A-CD22FB0B077C}">
      <dgm:prSet custT="1"/>
      <dgm:spPr>
        <a:xfrm>
          <a:off x="3000321" y="773506"/>
          <a:ext cx="2984508" cy="2000419"/>
        </a:xfrm>
        <a:prstGeom prst="rect">
          <a:avLst/>
        </a:prstGeom>
        <a:solidFill>
          <a:srgbClr val="6AB072">
            <a:hueOff val="-1181790"/>
            <a:satOff val="9907"/>
            <a:lumOff val="-980"/>
            <a:alphaOff val="0"/>
          </a:srgbClr>
        </a:solidFill>
        <a:ln w="25400" cap="flat" cmpd="sng" algn="ctr">
          <a:solidFill>
            <a:srgbClr val="FFFFFF">
              <a:hueOff val="0"/>
              <a:satOff val="0"/>
              <a:lumOff val="0"/>
              <a:alphaOff val="0"/>
            </a:srgbClr>
          </a:solidFill>
          <a:prstDash val="solid"/>
        </a:ln>
        <a:effectLst/>
      </dgm:spPr>
      <dgm:t>
        <a:bodyPr/>
        <a:lstStyle/>
        <a:p>
          <a:r>
            <a:rPr lang="en-US" altLang="en-US" sz="1600" b="0">
              <a:solidFill>
                <a:srgbClr val="002060"/>
              </a:solidFill>
              <a:latin typeface="Poppins"/>
              <a:ea typeface="+mn-ea"/>
              <a:cs typeface="+mn-cs"/>
            </a:rPr>
            <a:t>Can feed into long term policy development in various areas</a:t>
          </a:r>
        </a:p>
      </dgm:t>
    </dgm:pt>
    <dgm:pt modelId="{471D2E5D-BE71-4A97-B431-2457207A031B}" type="parTrans" cxnId="{9666D3E5-2F62-4143-8481-FC08FB35FC7A}">
      <dgm:prSet/>
      <dgm:spPr/>
      <dgm:t>
        <a:bodyPr/>
        <a:lstStyle/>
        <a:p>
          <a:endParaRPr lang="en-GB" sz="2400" b="0">
            <a:solidFill>
              <a:srgbClr val="002060"/>
            </a:solidFill>
            <a:latin typeface="Poppins"/>
          </a:endParaRPr>
        </a:p>
      </dgm:t>
    </dgm:pt>
    <dgm:pt modelId="{D1661CD5-430D-4AB3-927C-4492C48CEE9F}" type="sibTrans" cxnId="{9666D3E5-2F62-4143-8481-FC08FB35FC7A}">
      <dgm:prSet/>
      <dgm:spPr/>
      <dgm:t>
        <a:bodyPr/>
        <a:lstStyle/>
        <a:p>
          <a:endParaRPr lang="en-GB" sz="2400" b="0">
            <a:solidFill>
              <a:srgbClr val="002060"/>
            </a:solidFill>
            <a:latin typeface="Poppins"/>
          </a:endParaRPr>
        </a:p>
      </dgm:t>
    </dgm:pt>
    <dgm:pt modelId="{76873BBE-1049-45BB-B28C-A58E3B36F7C4}">
      <dgm:prSet phldrT="[Text]" custT="1"/>
      <dgm:spPr>
        <a:xfrm>
          <a:off x="3000321" y="773506"/>
          <a:ext cx="2984508" cy="2000419"/>
        </a:xfrm>
        <a:prstGeom prst="rect">
          <a:avLst/>
        </a:prstGeom>
        <a:solidFill>
          <a:srgbClr val="6AB072">
            <a:hueOff val="-1181790"/>
            <a:satOff val="9907"/>
            <a:lumOff val="-980"/>
            <a:alphaOff val="0"/>
          </a:srgbClr>
        </a:solidFill>
        <a:ln w="25400" cap="flat" cmpd="sng" algn="ctr">
          <a:solidFill>
            <a:srgbClr val="FFFFFF">
              <a:hueOff val="0"/>
              <a:satOff val="0"/>
              <a:lumOff val="0"/>
              <a:alphaOff val="0"/>
            </a:srgbClr>
          </a:solidFill>
          <a:prstDash val="solid"/>
        </a:ln>
        <a:effectLst/>
      </dgm:spPr>
      <dgm:t>
        <a:bodyPr/>
        <a:lstStyle/>
        <a:p>
          <a:r>
            <a:rPr lang="en-GB" sz="1800" b="0" u="sng">
              <a:solidFill>
                <a:srgbClr val="002060"/>
              </a:solidFill>
              <a:latin typeface="Poppins"/>
              <a:ea typeface="+mn-ea"/>
              <a:cs typeface="+mn-cs"/>
            </a:rPr>
            <a:t>Foresights, Delphi surveys &amp; scenarios</a:t>
          </a:r>
        </a:p>
      </dgm:t>
    </dgm:pt>
    <dgm:pt modelId="{F895ABB0-07E9-41D0-9D2D-E4F68688467B}" type="parTrans" cxnId="{D8E14B04-83D5-49A2-8031-F1E94C2C85CF}">
      <dgm:prSet/>
      <dgm:spPr/>
      <dgm:t>
        <a:bodyPr/>
        <a:lstStyle/>
        <a:p>
          <a:endParaRPr lang="en-GB" sz="2400" b="0">
            <a:solidFill>
              <a:srgbClr val="002060"/>
            </a:solidFill>
            <a:latin typeface="Poppins"/>
          </a:endParaRPr>
        </a:p>
      </dgm:t>
    </dgm:pt>
    <dgm:pt modelId="{7A22C1A3-8A38-449D-8A6F-79009FF98C04}" type="sibTrans" cxnId="{D8E14B04-83D5-49A2-8031-F1E94C2C85CF}">
      <dgm:prSet/>
      <dgm:spPr/>
      <dgm:t>
        <a:bodyPr/>
        <a:lstStyle/>
        <a:p>
          <a:endParaRPr lang="en-GB" sz="2400" b="0">
            <a:solidFill>
              <a:srgbClr val="002060"/>
            </a:solidFill>
            <a:latin typeface="Poppins"/>
          </a:endParaRPr>
        </a:p>
      </dgm:t>
    </dgm:pt>
    <dgm:pt modelId="{3026D6C0-D88B-40D3-B27E-8B96735515FD}">
      <dgm:prSet custT="1"/>
      <dgm:spPr>
        <a:xfrm>
          <a:off x="6257470" y="773506"/>
          <a:ext cx="2940040" cy="2000419"/>
        </a:xfrm>
        <a:prstGeom prst="rect">
          <a:avLst/>
        </a:prstGeom>
        <a:solidFill>
          <a:srgbClr val="6AB072">
            <a:hueOff val="-2363581"/>
            <a:satOff val="19814"/>
            <a:lumOff val="-1961"/>
            <a:alphaOff val="0"/>
          </a:srgbClr>
        </a:solidFill>
        <a:ln w="25400" cap="flat" cmpd="sng" algn="ctr">
          <a:solidFill>
            <a:srgbClr val="FFFFFF">
              <a:hueOff val="0"/>
              <a:satOff val="0"/>
              <a:lumOff val="0"/>
              <a:alphaOff val="0"/>
            </a:srgbClr>
          </a:solidFill>
          <a:prstDash val="solid"/>
        </a:ln>
        <a:effectLst/>
      </dgm:spPr>
      <dgm:t>
        <a:bodyPr/>
        <a:lstStyle/>
        <a:p>
          <a:r>
            <a:rPr lang="en-US" sz="1600" b="0">
              <a:solidFill>
                <a:srgbClr val="002060"/>
              </a:solidFill>
              <a:latin typeface="Poppins"/>
              <a:ea typeface="+mn-ea"/>
              <a:cs typeface="+mn-cs"/>
            </a:rPr>
            <a:t>Inform qualification standards’ development; skills development </a:t>
          </a:r>
          <a:r>
            <a:rPr lang="en-US" sz="1600" b="0" err="1">
              <a:solidFill>
                <a:srgbClr val="002060"/>
              </a:solidFill>
              <a:latin typeface="Poppins"/>
              <a:ea typeface="+mn-ea"/>
              <a:cs typeface="+mn-cs"/>
            </a:rPr>
            <a:t>programmes</a:t>
          </a:r>
          <a:r>
            <a:rPr lang="en-US" sz="1600" b="0">
              <a:solidFill>
                <a:srgbClr val="002060"/>
              </a:solidFill>
              <a:latin typeface="Poppins"/>
              <a:ea typeface="+mn-ea"/>
              <a:cs typeface="+mn-cs"/>
            </a:rPr>
            <a:t>; </a:t>
          </a:r>
          <a:r>
            <a:rPr lang="en-GB" sz="1600" b="0">
              <a:solidFill>
                <a:srgbClr val="002060"/>
              </a:solidFill>
              <a:latin typeface="Poppins"/>
              <a:ea typeface="+mn-ea"/>
              <a:cs typeface="+mn-cs"/>
            </a:rPr>
            <a:t>sector development strategies</a:t>
          </a:r>
        </a:p>
      </dgm:t>
    </dgm:pt>
    <dgm:pt modelId="{6996C43E-1B56-4961-9416-9EF04B5D2F8A}" type="parTrans" cxnId="{6436626E-61E8-4AD2-8FC8-350F5F182CB5}">
      <dgm:prSet/>
      <dgm:spPr/>
      <dgm:t>
        <a:bodyPr/>
        <a:lstStyle/>
        <a:p>
          <a:endParaRPr lang="en-GB" sz="2400" b="0">
            <a:solidFill>
              <a:srgbClr val="002060"/>
            </a:solidFill>
            <a:latin typeface="Poppins"/>
          </a:endParaRPr>
        </a:p>
      </dgm:t>
    </dgm:pt>
    <dgm:pt modelId="{A8BA9F88-1A20-4ED7-BF88-627882508B5A}" type="sibTrans" cxnId="{6436626E-61E8-4AD2-8FC8-350F5F182CB5}">
      <dgm:prSet/>
      <dgm:spPr/>
      <dgm:t>
        <a:bodyPr/>
        <a:lstStyle/>
        <a:p>
          <a:endParaRPr lang="en-GB" sz="2400" b="0">
            <a:solidFill>
              <a:srgbClr val="002060"/>
            </a:solidFill>
            <a:latin typeface="Poppins"/>
          </a:endParaRPr>
        </a:p>
      </dgm:t>
    </dgm:pt>
    <dgm:pt modelId="{6B282685-93D5-4592-85EA-DFC623F88102}">
      <dgm:prSet phldrT="[Text]" custT="1"/>
      <dgm:spPr>
        <a:xfrm>
          <a:off x="6257470" y="773506"/>
          <a:ext cx="2940040" cy="2000419"/>
        </a:xfrm>
        <a:prstGeom prst="rect">
          <a:avLst/>
        </a:prstGeom>
        <a:solidFill>
          <a:srgbClr val="6AB072">
            <a:hueOff val="-2363581"/>
            <a:satOff val="19814"/>
            <a:lumOff val="-1961"/>
            <a:alphaOff val="0"/>
          </a:srgbClr>
        </a:solidFill>
        <a:ln w="25400" cap="flat" cmpd="sng" algn="ctr">
          <a:solidFill>
            <a:srgbClr val="FFFFFF">
              <a:hueOff val="0"/>
              <a:satOff val="0"/>
              <a:lumOff val="0"/>
              <a:alphaOff val="0"/>
            </a:srgbClr>
          </a:solidFill>
          <a:prstDash val="solid"/>
        </a:ln>
        <a:effectLst/>
      </dgm:spPr>
      <dgm:t>
        <a:bodyPr/>
        <a:lstStyle/>
        <a:p>
          <a:r>
            <a:rPr lang="en-GB" sz="1800" b="0" u="sng">
              <a:solidFill>
                <a:srgbClr val="002060"/>
              </a:solidFill>
              <a:latin typeface="Poppins"/>
              <a:ea typeface="+mn-ea"/>
              <a:cs typeface="+mn-cs"/>
            </a:rPr>
            <a:t>Sectoral approach</a:t>
          </a:r>
        </a:p>
      </dgm:t>
    </dgm:pt>
    <dgm:pt modelId="{364F4E46-A200-4DC6-A308-0EE7E9A4DF13}" type="parTrans" cxnId="{5FB03BF9-2FEA-416F-93E0-6EA4E77D1879}">
      <dgm:prSet/>
      <dgm:spPr/>
      <dgm:t>
        <a:bodyPr/>
        <a:lstStyle/>
        <a:p>
          <a:endParaRPr lang="en-GB" sz="2400" b="0">
            <a:solidFill>
              <a:srgbClr val="002060"/>
            </a:solidFill>
            <a:latin typeface="Poppins"/>
          </a:endParaRPr>
        </a:p>
      </dgm:t>
    </dgm:pt>
    <dgm:pt modelId="{51BCFB6E-99F6-426E-AECC-D1D506B701C6}" type="sibTrans" cxnId="{5FB03BF9-2FEA-416F-93E0-6EA4E77D1879}">
      <dgm:prSet/>
      <dgm:spPr/>
      <dgm:t>
        <a:bodyPr/>
        <a:lstStyle/>
        <a:p>
          <a:endParaRPr lang="en-GB" sz="2400" b="0">
            <a:solidFill>
              <a:srgbClr val="002060"/>
            </a:solidFill>
            <a:latin typeface="Poppins"/>
          </a:endParaRPr>
        </a:p>
      </dgm:t>
    </dgm:pt>
    <dgm:pt modelId="{005CCB77-4734-4F78-A810-F5705DE9C5D0}">
      <dgm:prSet phldrT="[Text]" custT="1"/>
      <dgm:spPr>
        <a:xfrm>
          <a:off x="53615" y="3046566"/>
          <a:ext cx="2726400" cy="2084583"/>
        </a:xfrm>
        <a:prstGeom prst="rect">
          <a:avLst/>
        </a:prstGeom>
        <a:solidFill>
          <a:srgbClr val="6AB072">
            <a:hueOff val="-3545371"/>
            <a:satOff val="29722"/>
            <a:lumOff val="-2941"/>
            <a:alphaOff val="0"/>
          </a:srgbClr>
        </a:solidFill>
        <a:ln w="25400" cap="flat" cmpd="sng" algn="ctr">
          <a:solidFill>
            <a:srgbClr val="FFFFFF">
              <a:hueOff val="0"/>
              <a:satOff val="0"/>
              <a:lumOff val="0"/>
              <a:alphaOff val="0"/>
            </a:srgbClr>
          </a:solidFill>
          <a:prstDash val="solid"/>
        </a:ln>
        <a:effectLst/>
      </dgm:spPr>
      <dgm:t>
        <a:bodyPr/>
        <a:lstStyle/>
        <a:p>
          <a:r>
            <a:rPr lang="en-GB" sz="1500" b="0" u="sng">
              <a:solidFill>
                <a:srgbClr val="002060"/>
              </a:solidFill>
              <a:latin typeface="Poppins"/>
              <a:ea typeface="+mn-ea"/>
              <a:cs typeface="+mn-cs"/>
            </a:rPr>
            <a:t>Employers’  skills survey</a:t>
          </a:r>
        </a:p>
      </dgm:t>
    </dgm:pt>
    <dgm:pt modelId="{2BC32A46-C78D-4027-892B-D08213A3263A}" type="parTrans" cxnId="{3BC4F120-90E4-4C1D-B635-1DA1BA5AD478}">
      <dgm:prSet/>
      <dgm:spPr/>
      <dgm:t>
        <a:bodyPr/>
        <a:lstStyle/>
        <a:p>
          <a:endParaRPr lang="en-GB" sz="2400" b="0">
            <a:solidFill>
              <a:srgbClr val="002060"/>
            </a:solidFill>
            <a:latin typeface="Poppins"/>
          </a:endParaRPr>
        </a:p>
      </dgm:t>
    </dgm:pt>
    <dgm:pt modelId="{E214875F-669D-4DB5-8030-C7C8BA2EEB28}" type="sibTrans" cxnId="{3BC4F120-90E4-4C1D-B635-1DA1BA5AD478}">
      <dgm:prSet/>
      <dgm:spPr/>
      <dgm:t>
        <a:bodyPr/>
        <a:lstStyle/>
        <a:p>
          <a:endParaRPr lang="en-GB" sz="2400" b="0">
            <a:solidFill>
              <a:srgbClr val="002060"/>
            </a:solidFill>
            <a:latin typeface="Poppins"/>
          </a:endParaRPr>
        </a:p>
      </dgm:t>
    </dgm:pt>
    <dgm:pt modelId="{4789FEA7-7CBA-4886-8622-EB237CAC78FD}">
      <dgm:prSet phldrT="[Text]" custT="1"/>
      <dgm:spPr>
        <a:xfrm>
          <a:off x="53615" y="3046566"/>
          <a:ext cx="2726400" cy="2084583"/>
        </a:xfrm>
        <a:prstGeom prst="rect">
          <a:avLst/>
        </a:prstGeom>
        <a:solidFill>
          <a:srgbClr val="6AB072">
            <a:hueOff val="-3545371"/>
            <a:satOff val="29722"/>
            <a:lumOff val="-2941"/>
            <a:alphaOff val="0"/>
          </a:srgbClr>
        </a:solidFill>
        <a:ln w="25400" cap="flat" cmpd="sng" algn="ctr">
          <a:solidFill>
            <a:srgbClr val="FFFFFF">
              <a:hueOff val="0"/>
              <a:satOff val="0"/>
              <a:lumOff val="0"/>
              <a:alphaOff val="0"/>
            </a:srgbClr>
          </a:solidFill>
          <a:prstDash val="solid"/>
        </a:ln>
        <a:effectLst/>
      </dgm:spPr>
      <dgm:t>
        <a:bodyPr/>
        <a:lstStyle/>
        <a:p>
          <a:r>
            <a:rPr lang="en-US" altLang="en-US" sz="1500" b="0">
              <a:solidFill>
                <a:srgbClr val="002060"/>
              </a:solidFill>
              <a:latin typeface="Poppins"/>
              <a:ea typeface="+mn-ea"/>
              <a:cs typeface="+mn-cs"/>
            </a:rPr>
            <a:t>Can be used in planning/designing short term training courses (qualification/requalification) and activation measures</a:t>
          </a:r>
          <a:endParaRPr lang="en-GB" sz="1500" b="0">
            <a:solidFill>
              <a:srgbClr val="002060"/>
            </a:solidFill>
            <a:latin typeface="Poppins"/>
            <a:ea typeface="+mn-ea"/>
            <a:cs typeface="+mn-cs"/>
          </a:endParaRPr>
        </a:p>
      </dgm:t>
    </dgm:pt>
    <dgm:pt modelId="{FCA21220-2BC1-4BF0-8049-D9AA573960A1}" type="parTrans" cxnId="{02160907-1C03-4164-B8DF-4AA1C9EDBAEA}">
      <dgm:prSet/>
      <dgm:spPr/>
      <dgm:t>
        <a:bodyPr/>
        <a:lstStyle/>
        <a:p>
          <a:endParaRPr lang="en-GB" sz="2400" b="0">
            <a:solidFill>
              <a:srgbClr val="002060"/>
            </a:solidFill>
            <a:latin typeface="Poppins"/>
          </a:endParaRPr>
        </a:p>
      </dgm:t>
    </dgm:pt>
    <dgm:pt modelId="{3A6E7FA3-BC72-447C-B85A-6E900E95ECB7}" type="sibTrans" cxnId="{02160907-1C03-4164-B8DF-4AA1C9EDBAEA}">
      <dgm:prSet/>
      <dgm:spPr/>
      <dgm:t>
        <a:bodyPr/>
        <a:lstStyle/>
        <a:p>
          <a:endParaRPr lang="en-GB" sz="2400" b="0">
            <a:solidFill>
              <a:srgbClr val="002060"/>
            </a:solidFill>
            <a:latin typeface="Poppins"/>
          </a:endParaRPr>
        </a:p>
      </dgm:t>
    </dgm:pt>
    <dgm:pt modelId="{470F83AC-DFB5-4A78-8438-4F872B5C9D10}">
      <dgm:prSet phldrT="[Text]" custT="1"/>
      <dgm:spPr>
        <a:xfrm>
          <a:off x="3052655" y="3046566"/>
          <a:ext cx="2965559" cy="2084583"/>
        </a:xfrm>
        <a:prstGeom prst="rect">
          <a:avLst/>
        </a:prstGeom>
        <a:solidFill>
          <a:srgbClr val="6AB072">
            <a:hueOff val="-4727162"/>
            <a:satOff val="39629"/>
            <a:lumOff val="-3922"/>
            <a:alphaOff val="0"/>
          </a:srgbClr>
        </a:solidFill>
        <a:ln w="25400" cap="flat" cmpd="sng" algn="ctr">
          <a:solidFill>
            <a:srgbClr val="FFFFFF">
              <a:hueOff val="0"/>
              <a:satOff val="0"/>
              <a:lumOff val="0"/>
              <a:alphaOff val="0"/>
            </a:srgbClr>
          </a:solidFill>
          <a:prstDash val="solid"/>
        </a:ln>
        <a:effectLst/>
      </dgm:spPr>
      <dgm:t>
        <a:bodyPr/>
        <a:lstStyle/>
        <a:p>
          <a:r>
            <a:rPr lang="en-GB" sz="1800" b="0" u="sng">
              <a:solidFill>
                <a:srgbClr val="002060"/>
              </a:solidFill>
              <a:latin typeface="Poppins"/>
              <a:ea typeface="+mn-ea"/>
              <a:cs typeface="+mn-cs"/>
            </a:rPr>
            <a:t>Tracer studies</a:t>
          </a:r>
        </a:p>
      </dgm:t>
    </dgm:pt>
    <dgm:pt modelId="{DA712E36-3AB0-4732-80E0-89D554B10599}" type="parTrans" cxnId="{F1E43701-00FF-4F5D-867A-2A9983430122}">
      <dgm:prSet/>
      <dgm:spPr/>
      <dgm:t>
        <a:bodyPr/>
        <a:lstStyle/>
        <a:p>
          <a:endParaRPr lang="en-GB" sz="2400" b="0">
            <a:solidFill>
              <a:srgbClr val="002060"/>
            </a:solidFill>
            <a:latin typeface="Poppins"/>
          </a:endParaRPr>
        </a:p>
      </dgm:t>
    </dgm:pt>
    <dgm:pt modelId="{CE96067D-62CE-4C74-BB6D-D912E176E6A5}" type="sibTrans" cxnId="{F1E43701-00FF-4F5D-867A-2A9983430122}">
      <dgm:prSet/>
      <dgm:spPr/>
      <dgm:t>
        <a:bodyPr/>
        <a:lstStyle/>
        <a:p>
          <a:endParaRPr lang="en-GB" sz="2400" b="0">
            <a:solidFill>
              <a:srgbClr val="002060"/>
            </a:solidFill>
            <a:latin typeface="Poppins"/>
          </a:endParaRPr>
        </a:p>
      </dgm:t>
    </dgm:pt>
    <dgm:pt modelId="{A80391E3-B786-493D-9617-192E732D6163}">
      <dgm:prSet phldrT="[Text]" custT="1"/>
      <dgm:spPr>
        <a:xfrm>
          <a:off x="6290855" y="3046566"/>
          <a:ext cx="2854322" cy="2084583"/>
        </a:xfrm>
        <a:prstGeom prst="rect">
          <a:avLst/>
        </a:prstGeom>
        <a:solidFill>
          <a:srgbClr val="6AB072">
            <a:hueOff val="-5908952"/>
            <a:satOff val="49536"/>
            <a:lumOff val="-4902"/>
            <a:alphaOff val="0"/>
          </a:srgbClr>
        </a:solidFill>
        <a:ln w="25400" cap="flat" cmpd="sng" algn="ctr">
          <a:solidFill>
            <a:srgbClr val="FFFFFF">
              <a:hueOff val="0"/>
              <a:satOff val="0"/>
              <a:lumOff val="0"/>
              <a:alphaOff val="0"/>
            </a:srgbClr>
          </a:solidFill>
          <a:prstDash val="solid"/>
        </a:ln>
        <a:effectLst/>
      </dgm:spPr>
      <dgm:t>
        <a:bodyPr/>
        <a:lstStyle/>
        <a:p>
          <a:r>
            <a:rPr lang="en-GB" altLang="en-US" sz="1300" b="0" u="sng">
              <a:solidFill>
                <a:srgbClr val="002060"/>
              </a:solidFill>
              <a:latin typeface="Poppins"/>
              <a:ea typeface="+mn-ea"/>
              <a:cs typeface="+mn-cs"/>
            </a:rPr>
            <a:t>Big data and real-time data</a:t>
          </a:r>
          <a:endParaRPr lang="en-GB" sz="1300" b="0" u="sng">
            <a:solidFill>
              <a:srgbClr val="002060"/>
            </a:solidFill>
            <a:latin typeface="Poppins"/>
            <a:ea typeface="+mn-ea"/>
            <a:cs typeface="+mn-cs"/>
          </a:endParaRPr>
        </a:p>
      </dgm:t>
    </dgm:pt>
    <dgm:pt modelId="{B21829A2-65FB-49B0-BA68-42B09A88E17F}" type="parTrans" cxnId="{73F7026A-67A1-4FC8-9BBB-09BD182F921C}">
      <dgm:prSet/>
      <dgm:spPr/>
      <dgm:t>
        <a:bodyPr/>
        <a:lstStyle/>
        <a:p>
          <a:endParaRPr lang="en-GB" sz="2400" b="0">
            <a:solidFill>
              <a:srgbClr val="002060"/>
            </a:solidFill>
            <a:latin typeface="Poppins"/>
          </a:endParaRPr>
        </a:p>
      </dgm:t>
    </dgm:pt>
    <dgm:pt modelId="{ABC8B209-DCA4-4EFB-8A4D-564CDB847B13}" type="sibTrans" cxnId="{73F7026A-67A1-4FC8-9BBB-09BD182F921C}">
      <dgm:prSet/>
      <dgm:spPr/>
      <dgm:t>
        <a:bodyPr/>
        <a:lstStyle/>
        <a:p>
          <a:endParaRPr lang="en-GB" sz="2400" b="0">
            <a:solidFill>
              <a:srgbClr val="002060"/>
            </a:solidFill>
            <a:latin typeface="Poppins"/>
          </a:endParaRPr>
        </a:p>
      </dgm:t>
    </dgm:pt>
    <dgm:pt modelId="{CECDEE0B-7325-4056-83E1-F02E501A2062}">
      <dgm:prSet phldrT="[Text]" custT="1"/>
      <dgm:spPr>
        <a:xfrm>
          <a:off x="3052655" y="3046566"/>
          <a:ext cx="2965559" cy="2084583"/>
        </a:xfrm>
        <a:prstGeom prst="rect">
          <a:avLst/>
        </a:prstGeom>
        <a:solidFill>
          <a:srgbClr val="6AB072">
            <a:hueOff val="-4727162"/>
            <a:satOff val="39629"/>
            <a:lumOff val="-3922"/>
            <a:alphaOff val="0"/>
          </a:srgbClr>
        </a:solidFill>
        <a:ln w="25400" cap="flat" cmpd="sng" algn="ctr">
          <a:solidFill>
            <a:srgbClr val="FFFFFF">
              <a:hueOff val="0"/>
              <a:satOff val="0"/>
              <a:lumOff val="0"/>
              <a:alphaOff val="0"/>
            </a:srgbClr>
          </a:solidFill>
          <a:prstDash val="solid"/>
        </a:ln>
        <a:effectLst/>
      </dgm:spPr>
      <dgm:t>
        <a:bodyPr/>
        <a:lstStyle/>
        <a:p>
          <a:r>
            <a:rPr lang="en-GB" altLang="en-US" sz="1600" b="0">
              <a:solidFill>
                <a:srgbClr val="002060"/>
              </a:solidFill>
              <a:latin typeface="Poppins"/>
              <a:ea typeface="+mn-ea"/>
              <a:cs typeface="+mn-cs"/>
            </a:rPr>
            <a:t>Provide feedback for curriculum development, link education and work, inform potential students, career guidance</a:t>
          </a:r>
          <a:endParaRPr lang="en-GB" sz="1600" b="0">
            <a:solidFill>
              <a:srgbClr val="002060"/>
            </a:solidFill>
            <a:latin typeface="Poppins"/>
            <a:ea typeface="+mn-ea"/>
            <a:cs typeface="+mn-cs"/>
          </a:endParaRPr>
        </a:p>
      </dgm:t>
    </dgm:pt>
    <dgm:pt modelId="{1CC57E49-94F6-485E-9F5B-A60620E7D0F6}" type="parTrans" cxnId="{C44A198D-F512-4ACF-88F5-51C81C4F0009}">
      <dgm:prSet/>
      <dgm:spPr/>
      <dgm:t>
        <a:bodyPr/>
        <a:lstStyle/>
        <a:p>
          <a:endParaRPr lang="en-GB" sz="2400" b="0">
            <a:solidFill>
              <a:srgbClr val="002060"/>
            </a:solidFill>
            <a:latin typeface="Poppins"/>
          </a:endParaRPr>
        </a:p>
      </dgm:t>
    </dgm:pt>
    <dgm:pt modelId="{78316E08-34C7-4DFD-9124-7FF5EFB7B4A9}" type="sibTrans" cxnId="{C44A198D-F512-4ACF-88F5-51C81C4F0009}">
      <dgm:prSet/>
      <dgm:spPr/>
      <dgm:t>
        <a:bodyPr/>
        <a:lstStyle/>
        <a:p>
          <a:endParaRPr lang="en-GB" sz="2400" b="0">
            <a:solidFill>
              <a:srgbClr val="002060"/>
            </a:solidFill>
            <a:latin typeface="Poppins"/>
          </a:endParaRPr>
        </a:p>
      </dgm:t>
    </dgm:pt>
    <dgm:pt modelId="{4B598335-54D8-4AEB-B98D-5DB2E9BBA78B}">
      <dgm:prSet custT="1"/>
      <dgm:spPr>
        <a:xfrm>
          <a:off x="6290855" y="3046566"/>
          <a:ext cx="2854322" cy="2084583"/>
        </a:xfrm>
        <a:prstGeom prst="rect">
          <a:avLst/>
        </a:prstGeom>
        <a:solidFill>
          <a:srgbClr val="6AB072">
            <a:hueOff val="-5908952"/>
            <a:satOff val="49536"/>
            <a:lumOff val="-4902"/>
            <a:alphaOff val="0"/>
          </a:srgbClr>
        </a:solidFill>
        <a:ln w="25400" cap="flat" cmpd="sng" algn="ctr">
          <a:solidFill>
            <a:srgbClr val="FFFFFF">
              <a:hueOff val="0"/>
              <a:satOff val="0"/>
              <a:lumOff val="0"/>
              <a:alphaOff val="0"/>
            </a:srgbClr>
          </a:solidFill>
          <a:prstDash val="solid"/>
        </a:ln>
        <a:effectLst/>
      </dgm:spPr>
      <dgm:t>
        <a:bodyPr/>
        <a:lstStyle/>
        <a:p>
          <a:r>
            <a:rPr lang="fr-CH" sz="1300" b="0">
              <a:solidFill>
                <a:srgbClr val="002060"/>
              </a:solidFill>
              <a:latin typeface="Poppins"/>
              <a:ea typeface="+mn-ea"/>
              <a:cs typeface="+mn-cs"/>
            </a:rPr>
            <a:t>Can </a:t>
          </a:r>
          <a:r>
            <a:rPr lang="fr-CH" sz="1300" b="0" err="1">
              <a:solidFill>
                <a:srgbClr val="002060"/>
              </a:solidFill>
              <a:latin typeface="Poppins"/>
              <a:ea typeface="+mn-ea"/>
              <a:cs typeface="+mn-cs"/>
            </a:rPr>
            <a:t>be</a:t>
          </a:r>
          <a:r>
            <a:rPr lang="fr-CH" sz="1300" b="0">
              <a:solidFill>
                <a:srgbClr val="002060"/>
              </a:solidFill>
              <a:latin typeface="Poppins"/>
              <a:ea typeface="+mn-ea"/>
              <a:cs typeface="+mn-cs"/>
            </a:rPr>
            <a:t> </a:t>
          </a:r>
          <a:r>
            <a:rPr lang="fr-CH" sz="1300" b="0" err="1">
              <a:solidFill>
                <a:srgbClr val="002060"/>
              </a:solidFill>
              <a:latin typeface="Poppins"/>
              <a:ea typeface="+mn-ea"/>
              <a:cs typeface="+mn-cs"/>
            </a:rPr>
            <a:t>used</a:t>
          </a:r>
          <a:r>
            <a:rPr lang="fr-CH" sz="1300" b="0">
              <a:solidFill>
                <a:srgbClr val="002060"/>
              </a:solidFill>
              <a:latin typeface="Poppins"/>
              <a:ea typeface="+mn-ea"/>
              <a:cs typeface="+mn-cs"/>
            </a:rPr>
            <a:t> as real time </a:t>
          </a:r>
          <a:r>
            <a:rPr lang="fr-CH" sz="1300" b="0" err="1">
              <a:solidFill>
                <a:srgbClr val="002060"/>
              </a:solidFill>
              <a:latin typeface="Poppins"/>
              <a:ea typeface="+mn-ea"/>
              <a:cs typeface="+mn-cs"/>
            </a:rPr>
            <a:t>statistics</a:t>
          </a:r>
          <a:r>
            <a:rPr lang="fr-CH" sz="1300" b="0">
              <a:solidFill>
                <a:srgbClr val="002060"/>
              </a:solidFill>
              <a:latin typeface="Poppins"/>
              <a:ea typeface="+mn-ea"/>
              <a:cs typeface="+mn-cs"/>
            </a:rPr>
            <a:t> as an addition to «</a:t>
          </a:r>
          <a:r>
            <a:rPr lang="fr-CH" sz="1300" b="0" err="1">
              <a:solidFill>
                <a:srgbClr val="002060"/>
              </a:solidFill>
              <a:latin typeface="Poppins"/>
              <a:ea typeface="+mn-ea"/>
              <a:cs typeface="+mn-cs"/>
            </a:rPr>
            <a:t>small</a:t>
          </a:r>
          <a:r>
            <a:rPr lang="fr-CH" sz="1300" b="0">
              <a:solidFill>
                <a:srgbClr val="002060"/>
              </a:solidFill>
              <a:latin typeface="Poppins"/>
              <a:ea typeface="+mn-ea"/>
              <a:cs typeface="+mn-cs"/>
            </a:rPr>
            <a:t>» data or a qualitative </a:t>
          </a:r>
          <a:r>
            <a:rPr lang="fr-CH" sz="1300" b="0" err="1">
              <a:solidFill>
                <a:srgbClr val="002060"/>
              </a:solidFill>
              <a:latin typeface="Poppins"/>
              <a:ea typeface="+mn-ea"/>
              <a:cs typeface="+mn-cs"/>
            </a:rPr>
            <a:t>survey</a:t>
          </a:r>
          <a:endParaRPr lang="fr-CH" sz="1300" b="0">
            <a:solidFill>
              <a:srgbClr val="002060"/>
            </a:solidFill>
            <a:latin typeface="Poppins"/>
            <a:ea typeface="+mn-ea"/>
            <a:cs typeface="+mn-cs"/>
          </a:endParaRPr>
        </a:p>
      </dgm:t>
    </dgm:pt>
    <dgm:pt modelId="{8F6274C3-CA35-4D1D-8935-89CA1DC25E04}" type="parTrans" cxnId="{E3A4A3DD-EC29-44A4-8FBD-BDD04CADBBA6}">
      <dgm:prSet/>
      <dgm:spPr/>
      <dgm:t>
        <a:bodyPr/>
        <a:lstStyle/>
        <a:p>
          <a:endParaRPr lang="en-GB" sz="2400" b="0">
            <a:solidFill>
              <a:srgbClr val="002060"/>
            </a:solidFill>
            <a:latin typeface="Poppins"/>
          </a:endParaRPr>
        </a:p>
      </dgm:t>
    </dgm:pt>
    <dgm:pt modelId="{5E627CE2-66DE-44E4-BEC5-03659134B8D3}" type="sibTrans" cxnId="{E3A4A3DD-EC29-44A4-8FBD-BDD04CADBBA6}">
      <dgm:prSet/>
      <dgm:spPr/>
      <dgm:t>
        <a:bodyPr/>
        <a:lstStyle/>
        <a:p>
          <a:endParaRPr lang="en-GB" sz="2400" b="0">
            <a:solidFill>
              <a:srgbClr val="002060"/>
            </a:solidFill>
            <a:latin typeface="Poppins"/>
          </a:endParaRPr>
        </a:p>
      </dgm:t>
    </dgm:pt>
    <dgm:pt modelId="{796B636D-110F-4A6A-AE1A-A51B2E1FFFF1}">
      <dgm:prSet custT="1"/>
      <dgm:spPr>
        <a:xfrm>
          <a:off x="6290855" y="3046566"/>
          <a:ext cx="2854322" cy="2084583"/>
        </a:xfrm>
        <a:solidFill>
          <a:srgbClr val="6AB072">
            <a:hueOff val="-5908952"/>
            <a:satOff val="49536"/>
            <a:lumOff val="-4902"/>
            <a:alphaOff val="0"/>
          </a:srgbClr>
        </a:solidFill>
        <a:ln w="25400" cap="flat" cmpd="sng" algn="ctr">
          <a:solidFill>
            <a:srgbClr val="FFFFFF">
              <a:hueOff val="0"/>
              <a:satOff val="0"/>
              <a:lumOff val="0"/>
              <a:alphaOff val="0"/>
            </a:srgbClr>
          </a:solidFill>
          <a:prstDash val="solid"/>
        </a:ln>
        <a:effectLst/>
      </dgm:spPr>
      <dgm:t>
        <a:bodyPr/>
        <a:lstStyle/>
        <a:p>
          <a:r>
            <a:rPr lang="fr-CH" sz="1300" b="0">
              <a:solidFill>
                <a:srgbClr val="002060"/>
              </a:solidFill>
              <a:latin typeface="Poppins"/>
              <a:ea typeface="+mn-ea"/>
              <a:cs typeface="+mn-cs"/>
            </a:rPr>
            <a:t>May </a:t>
          </a:r>
          <a:r>
            <a:rPr lang="fr-CH" sz="1300" b="0" err="1">
              <a:solidFill>
                <a:srgbClr val="002060"/>
              </a:solidFill>
              <a:latin typeface="Poppins"/>
              <a:ea typeface="+mn-ea"/>
              <a:cs typeface="+mn-cs"/>
            </a:rPr>
            <a:t>inform</a:t>
          </a:r>
          <a:r>
            <a:rPr lang="fr-CH" sz="1300" b="0">
              <a:solidFill>
                <a:srgbClr val="002060"/>
              </a:solidFill>
              <a:latin typeface="Poppins"/>
              <a:ea typeface="+mn-ea"/>
              <a:cs typeface="+mn-cs"/>
            </a:rPr>
            <a:t> training and </a:t>
          </a:r>
          <a:r>
            <a:rPr lang="fr-CH" sz="1300" b="0" err="1">
              <a:solidFill>
                <a:srgbClr val="002060"/>
              </a:solidFill>
              <a:latin typeface="Poppins"/>
              <a:ea typeface="+mn-ea"/>
              <a:cs typeface="+mn-cs"/>
            </a:rPr>
            <a:t>competency</a:t>
          </a:r>
          <a:r>
            <a:rPr lang="fr-CH" sz="1300" b="0">
              <a:solidFill>
                <a:srgbClr val="002060"/>
              </a:solidFill>
              <a:latin typeface="Poppins"/>
              <a:ea typeface="+mn-ea"/>
              <a:cs typeface="+mn-cs"/>
            </a:rPr>
            <a:t> standards design as </a:t>
          </a:r>
          <a:r>
            <a:rPr lang="fr-CH" sz="1300" b="0" err="1">
              <a:solidFill>
                <a:srgbClr val="002060"/>
              </a:solidFill>
              <a:latin typeface="Poppins"/>
              <a:ea typeface="+mn-ea"/>
              <a:cs typeface="+mn-cs"/>
            </a:rPr>
            <a:t>well</a:t>
          </a:r>
          <a:r>
            <a:rPr lang="fr-CH" sz="1300" b="0">
              <a:solidFill>
                <a:srgbClr val="002060"/>
              </a:solidFill>
              <a:latin typeface="Poppins"/>
              <a:ea typeface="+mn-ea"/>
              <a:cs typeface="+mn-cs"/>
            </a:rPr>
            <a:t> as </a:t>
          </a:r>
          <a:r>
            <a:rPr lang="fr-CH" sz="1300" b="0" err="1">
              <a:solidFill>
                <a:srgbClr val="002060"/>
              </a:solidFill>
              <a:latin typeface="Poppins"/>
              <a:ea typeface="+mn-ea"/>
              <a:cs typeface="+mn-cs"/>
            </a:rPr>
            <a:t>policy</a:t>
          </a:r>
          <a:endParaRPr lang="fr-CH" sz="1300" b="0">
            <a:solidFill>
              <a:srgbClr val="002060"/>
            </a:solidFill>
            <a:latin typeface="Poppins"/>
            <a:ea typeface="+mn-ea"/>
            <a:cs typeface="+mn-cs"/>
          </a:endParaRPr>
        </a:p>
      </dgm:t>
    </dgm:pt>
    <dgm:pt modelId="{46A9F21B-7C13-44EF-AF8A-75AE29A1DD1A}" type="parTrans" cxnId="{FF2BCE63-9039-4362-AC6F-D8745DC817E3}">
      <dgm:prSet/>
      <dgm:spPr/>
      <dgm:t>
        <a:bodyPr/>
        <a:lstStyle/>
        <a:p>
          <a:endParaRPr lang="en-GB"/>
        </a:p>
      </dgm:t>
    </dgm:pt>
    <dgm:pt modelId="{C12A5A15-5AB4-4673-8109-707042035833}" type="sibTrans" cxnId="{FF2BCE63-9039-4362-AC6F-D8745DC817E3}">
      <dgm:prSet/>
      <dgm:spPr/>
      <dgm:t>
        <a:bodyPr/>
        <a:lstStyle/>
        <a:p>
          <a:endParaRPr lang="en-GB"/>
        </a:p>
      </dgm:t>
    </dgm:pt>
    <dgm:pt modelId="{7F1F89A7-1965-4061-8B35-655B2229388C}" type="pres">
      <dgm:prSet presAssocID="{46D90AA3-2D66-4C69-AD95-C250C14AF136}" presName="diagram" presStyleCnt="0">
        <dgm:presLayoutVars>
          <dgm:dir/>
          <dgm:resizeHandles val="exact"/>
        </dgm:presLayoutVars>
      </dgm:prSet>
      <dgm:spPr/>
    </dgm:pt>
    <dgm:pt modelId="{CF4B4750-32B8-4245-B263-1F29AC5CA3CC}" type="pres">
      <dgm:prSet presAssocID="{2D251498-92B8-4FEF-B213-DC626648DBD6}" presName="node" presStyleLbl="node1" presStyleIdx="0" presStyleCnt="6" custScaleY="122287" custLinFactNeighborY="-644">
        <dgm:presLayoutVars>
          <dgm:bulletEnabled val="1"/>
        </dgm:presLayoutVars>
      </dgm:prSet>
      <dgm:spPr/>
    </dgm:pt>
    <dgm:pt modelId="{5098706E-5051-43A4-855A-7C44A1C316AB}" type="pres">
      <dgm:prSet presAssocID="{7B6391B9-0110-4E66-BB87-5DC752251D36}" presName="sibTrans" presStyleCnt="0"/>
      <dgm:spPr/>
    </dgm:pt>
    <dgm:pt modelId="{41FB757A-9EC5-4003-B183-5E5042F14887}" type="pres">
      <dgm:prSet presAssocID="{76873BBE-1049-45BB-B28C-A58E3B36F7C4}" presName="node" presStyleLbl="node1" presStyleIdx="1" presStyleCnt="6" custScaleX="109467" custScaleY="122287">
        <dgm:presLayoutVars>
          <dgm:bulletEnabled val="1"/>
        </dgm:presLayoutVars>
      </dgm:prSet>
      <dgm:spPr/>
    </dgm:pt>
    <dgm:pt modelId="{6E05ED34-7E05-4152-AA02-5BC52A9B295C}" type="pres">
      <dgm:prSet presAssocID="{7A22C1A3-8A38-449D-8A6F-79009FF98C04}" presName="sibTrans" presStyleCnt="0"/>
      <dgm:spPr/>
    </dgm:pt>
    <dgm:pt modelId="{1BEC5AD8-20FE-43D0-8E2B-9421AA398787}" type="pres">
      <dgm:prSet presAssocID="{6B282685-93D5-4592-85EA-DFC623F88102}" presName="node" presStyleLbl="node1" presStyleIdx="2" presStyleCnt="6" custScaleX="107836" custScaleY="122287">
        <dgm:presLayoutVars>
          <dgm:bulletEnabled val="1"/>
        </dgm:presLayoutVars>
      </dgm:prSet>
      <dgm:spPr/>
    </dgm:pt>
    <dgm:pt modelId="{8443555B-70BC-46CC-A604-1092960A9CA1}" type="pres">
      <dgm:prSet presAssocID="{51BCFB6E-99F6-426E-AECC-D1D506B701C6}" presName="sibTrans" presStyleCnt="0"/>
      <dgm:spPr/>
    </dgm:pt>
    <dgm:pt modelId="{5BD98816-1E1A-45F9-810B-93FC530FB3C3}" type="pres">
      <dgm:prSet presAssocID="{005CCB77-4734-4F78-A810-F5705DE9C5D0}" presName="node" presStyleLbl="node1" presStyleIdx="3" presStyleCnt="6" custScaleY="127432">
        <dgm:presLayoutVars>
          <dgm:bulletEnabled val="1"/>
        </dgm:presLayoutVars>
      </dgm:prSet>
      <dgm:spPr/>
    </dgm:pt>
    <dgm:pt modelId="{91291A9A-C8AC-44E7-9E2A-6132204ADBD0}" type="pres">
      <dgm:prSet presAssocID="{E214875F-669D-4DB5-8030-C7C8BA2EEB28}" presName="sibTrans" presStyleCnt="0"/>
      <dgm:spPr/>
    </dgm:pt>
    <dgm:pt modelId="{872E768B-3224-4C98-ADF5-960F78C4DA78}" type="pres">
      <dgm:prSet presAssocID="{470F83AC-DFB5-4A78-8438-4F872B5C9D10}" presName="node" presStyleLbl="node1" presStyleIdx="4" presStyleCnt="6" custScaleX="108772" custScaleY="127432">
        <dgm:presLayoutVars>
          <dgm:bulletEnabled val="1"/>
        </dgm:presLayoutVars>
      </dgm:prSet>
      <dgm:spPr/>
    </dgm:pt>
    <dgm:pt modelId="{B0F08295-1AD2-4AA2-8142-0649B383C04C}" type="pres">
      <dgm:prSet presAssocID="{CE96067D-62CE-4C74-BB6D-D912E176E6A5}" presName="sibTrans" presStyleCnt="0"/>
      <dgm:spPr/>
    </dgm:pt>
    <dgm:pt modelId="{650CCA7B-9C94-4BD8-A9F5-8F4DFB7868C8}" type="pres">
      <dgm:prSet presAssocID="{A80391E3-B786-493D-9617-192E732D6163}" presName="node" presStyleLbl="node1" presStyleIdx="5" presStyleCnt="6" custScaleX="104692" custScaleY="127432">
        <dgm:presLayoutVars>
          <dgm:bulletEnabled val="1"/>
        </dgm:presLayoutVars>
      </dgm:prSet>
      <dgm:spPr>
        <a:prstGeom prst="rect">
          <a:avLst/>
        </a:prstGeom>
      </dgm:spPr>
    </dgm:pt>
  </dgm:ptLst>
  <dgm:cxnLst>
    <dgm:cxn modelId="{F1E43701-00FF-4F5D-867A-2A9983430122}" srcId="{46D90AA3-2D66-4C69-AD95-C250C14AF136}" destId="{470F83AC-DFB5-4A78-8438-4F872B5C9D10}" srcOrd="4" destOrd="0" parTransId="{DA712E36-3AB0-4732-80E0-89D554B10599}" sibTransId="{CE96067D-62CE-4C74-BB6D-D912E176E6A5}"/>
    <dgm:cxn modelId="{D8E14B04-83D5-49A2-8031-F1E94C2C85CF}" srcId="{46D90AA3-2D66-4C69-AD95-C250C14AF136}" destId="{76873BBE-1049-45BB-B28C-A58E3B36F7C4}" srcOrd="1" destOrd="0" parTransId="{F895ABB0-07E9-41D0-9D2D-E4F68688467B}" sibTransId="{7A22C1A3-8A38-449D-8A6F-79009FF98C04}"/>
    <dgm:cxn modelId="{02160907-1C03-4164-B8DF-4AA1C9EDBAEA}" srcId="{005CCB77-4734-4F78-A810-F5705DE9C5D0}" destId="{4789FEA7-7CBA-4886-8622-EB237CAC78FD}" srcOrd="0" destOrd="0" parTransId="{FCA21220-2BC1-4BF0-8049-D9AA573960A1}" sibTransId="{3A6E7FA3-BC72-447C-B85A-6E900E95ECB7}"/>
    <dgm:cxn modelId="{3BC4F120-90E4-4C1D-B635-1DA1BA5AD478}" srcId="{46D90AA3-2D66-4C69-AD95-C250C14AF136}" destId="{005CCB77-4734-4F78-A810-F5705DE9C5D0}" srcOrd="3" destOrd="0" parTransId="{2BC32A46-C78D-4027-892B-D08213A3263A}" sibTransId="{E214875F-669D-4DB5-8030-C7C8BA2EEB28}"/>
    <dgm:cxn modelId="{4DB8482C-AEEB-472E-8AF4-16CA90A71ECA}" type="presOf" srcId="{2D251498-92B8-4FEF-B213-DC626648DBD6}" destId="{CF4B4750-32B8-4245-B263-1F29AC5CA3CC}" srcOrd="0" destOrd="0" presId="urn:microsoft.com/office/officeart/2005/8/layout/default"/>
    <dgm:cxn modelId="{599CEF35-506A-4DDA-B15B-D3DDF83B9BDF}" type="presOf" srcId="{76873BBE-1049-45BB-B28C-A58E3B36F7C4}" destId="{41FB757A-9EC5-4003-B183-5E5042F14887}" srcOrd="0" destOrd="0" presId="urn:microsoft.com/office/officeart/2005/8/layout/default"/>
    <dgm:cxn modelId="{FF2BCE63-9039-4362-AC6F-D8745DC817E3}" srcId="{A80391E3-B786-493D-9617-192E732D6163}" destId="{796B636D-110F-4A6A-AE1A-A51B2E1FFFF1}" srcOrd="1" destOrd="0" parTransId="{46A9F21B-7C13-44EF-AF8A-75AE29A1DD1A}" sibTransId="{C12A5A15-5AB4-4673-8109-707042035833}"/>
    <dgm:cxn modelId="{6298ED69-C7F8-4BDA-9B8A-E5C5B63706F7}" type="presOf" srcId="{6B282685-93D5-4592-85EA-DFC623F88102}" destId="{1BEC5AD8-20FE-43D0-8E2B-9421AA398787}" srcOrd="0" destOrd="0" presId="urn:microsoft.com/office/officeart/2005/8/layout/default"/>
    <dgm:cxn modelId="{73F7026A-67A1-4FC8-9BBB-09BD182F921C}" srcId="{46D90AA3-2D66-4C69-AD95-C250C14AF136}" destId="{A80391E3-B786-493D-9617-192E732D6163}" srcOrd="5" destOrd="0" parTransId="{B21829A2-65FB-49B0-BA68-42B09A88E17F}" sibTransId="{ABC8B209-DCA4-4EFB-8A4D-564CDB847B13}"/>
    <dgm:cxn modelId="{899FE04D-B958-4451-A834-DCFD46DFDFAA}" type="presOf" srcId="{EB6EFC39-B8C5-418D-9FFE-3E79AC9F10AF}" destId="{CF4B4750-32B8-4245-B263-1F29AC5CA3CC}" srcOrd="0" destOrd="1" presId="urn:microsoft.com/office/officeart/2005/8/layout/default"/>
    <dgm:cxn modelId="{6436626E-61E8-4AD2-8FC8-350F5F182CB5}" srcId="{6B282685-93D5-4592-85EA-DFC623F88102}" destId="{3026D6C0-D88B-40D3-B27E-8B96735515FD}" srcOrd="0" destOrd="0" parTransId="{6996C43E-1B56-4961-9416-9EF04B5D2F8A}" sibTransId="{A8BA9F88-1A20-4ED7-BF88-627882508B5A}"/>
    <dgm:cxn modelId="{65D30056-5E73-4F9B-A18E-4AB147ECB014}" type="presOf" srcId="{A80391E3-B786-493D-9617-192E732D6163}" destId="{650CCA7B-9C94-4BD8-A9F5-8F4DFB7868C8}" srcOrd="0" destOrd="0" presId="urn:microsoft.com/office/officeart/2005/8/layout/default"/>
    <dgm:cxn modelId="{DD3BDA59-5121-4719-96A1-96EF946E4C13}" type="presOf" srcId="{470F83AC-DFB5-4A78-8438-4F872B5C9D10}" destId="{872E768B-3224-4C98-ADF5-960F78C4DA78}" srcOrd="0" destOrd="0" presId="urn:microsoft.com/office/officeart/2005/8/layout/default"/>
    <dgm:cxn modelId="{BA1D3F7C-01B4-4A8F-9323-57A18D5F07AB}" srcId="{2D251498-92B8-4FEF-B213-DC626648DBD6}" destId="{EB6EFC39-B8C5-418D-9FFE-3E79AC9F10AF}" srcOrd="0" destOrd="0" parTransId="{FE4BA5DA-AEA6-4722-A8B7-DF22965353DF}" sibTransId="{5CC80C03-C9BC-4173-8519-92F1DF693605}"/>
    <dgm:cxn modelId="{C44A198D-F512-4ACF-88F5-51C81C4F0009}" srcId="{470F83AC-DFB5-4A78-8438-4F872B5C9D10}" destId="{CECDEE0B-7325-4056-83E1-F02E501A2062}" srcOrd="0" destOrd="0" parTransId="{1CC57E49-94F6-485E-9F5B-A60620E7D0F6}" sibTransId="{78316E08-34C7-4DFD-9124-7FF5EFB7B4A9}"/>
    <dgm:cxn modelId="{657A828E-CDEC-4E2B-A039-1EF26701A973}" type="presOf" srcId="{46D90AA3-2D66-4C69-AD95-C250C14AF136}" destId="{7F1F89A7-1965-4061-8B35-655B2229388C}" srcOrd="0" destOrd="0" presId="urn:microsoft.com/office/officeart/2005/8/layout/default"/>
    <dgm:cxn modelId="{E7BE27AF-D3BC-4C71-9728-FCDF5212C4B8}" type="presOf" srcId="{005CCB77-4734-4F78-A810-F5705DE9C5D0}" destId="{5BD98816-1E1A-45F9-810B-93FC530FB3C3}" srcOrd="0" destOrd="0" presId="urn:microsoft.com/office/officeart/2005/8/layout/default"/>
    <dgm:cxn modelId="{CC20BEBC-CFB8-4FEE-825E-29479870A51D}" type="presOf" srcId="{4789FEA7-7CBA-4886-8622-EB237CAC78FD}" destId="{5BD98816-1E1A-45F9-810B-93FC530FB3C3}" srcOrd="0" destOrd="1" presId="urn:microsoft.com/office/officeart/2005/8/layout/default"/>
    <dgm:cxn modelId="{E55D28C3-2F6B-4688-8B13-266FE74115DE}" srcId="{46D90AA3-2D66-4C69-AD95-C250C14AF136}" destId="{2D251498-92B8-4FEF-B213-DC626648DBD6}" srcOrd="0" destOrd="0" parTransId="{B96B6469-16C1-4FAF-ACCE-B647E4D3B58B}" sibTransId="{7B6391B9-0110-4E66-BB87-5DC752251D36}"/>
    <dgm:cxn modelId="{C11CF9CF-AC1C-4445-863C-A395C7BCC487}" type="presOf" srcId="{4B598335-54D8-4AEB-B98D-5DB2E9BBA78B}" destId="{650CCA7B-9C94-4BD8-A9F5-8F4DFB7868C8}" srcOrd="0" destOrd="1" presId="urn:microsoft.com/office/officeart/2005/8/layout/default"/>
    <dgm:cxn modelId="{9851DBD6-45B7-4D98-951E-372139710B12}" type="presOf" srcId="{CECDEE0B-7325-4056-83E1-F02E501A2062}" destId="{872E768B-3224-4C98-ADF5-960F78C4DA78}" srcOrd="0" destOrd="1" presId="urn:microsoft.com/office/officeart/2005/8/layout/default"/>
    <dgm:cxn modelId="{7F3EADDB-03E4-4610-BA49-F20C5F96F45F}" type="presOf" srcId="{796B636D-110F-4A6A-AE1A-A51B2E1FFFF1}" destId="{650CCA7B-9C94-4BD8-A9F5-8F4DFB7868C8}" srcOrd="0" destOrd="2" presId="urn:microsoft.com/office/officeart/2005/8/layout/default"/>
    <dgm:cxn modelId="{E3A4A3DD-EC29-44A4-8FBD-BDD04CADBBA6}" srcId="{A80391E3-B786-493D-9617-192E732D6163}" destId="{4B598335-54D8-4AEB-B98D-5DB2E9BBA78B}" srcOrd="0" destOrd="0" parTransId="{8F6274C3-CA35-4D1D-8935-89CA1DC25E04}" sibTransId="{5E627CE2-66DE-44E4-BEC5-03659134B8D3}"/>
    <dgm:cxn modelId="{9666D3E5-2F62-4143-8481-FC08FB35FC7A}" srcId="{76873BBE-1049-45BB-B28C-A58E3B36F7C4}" destId="{D5D47CD1-9841-4FB9-B28A-CD22FB0B077C}" srcOrd="0" destOrd="0" parTransId="{471D2E5D-BE71-4A97-B431-2457207A031B}" sibTransId="{D1661CD5-430D-4AB3-927C-4492C48CEE9F}"/>
    <dgm:cxn modelId="{AB8ABBF7-F39D-4B79-BEB8-1F86620A71A5}" type="presOf" srcId="{D5D47CD1-9841-4FB9-B28A-CD22FB0B077C}" destId="{41FB757A-9EC5-4003-B183-5E5042F14887}" srcOrd="0" destOrd="1" presId="urn:microsoft.com/office/officeart/2005/8/layout/default"/>
    <dgm:cxn modelId="{5FB03BF9-2FEA-416F-93E0-6EA4E77D1879}" srcId="{46D90AA3-2D66-4C69-AD95-C250C14AF136}" destId="{6B282685-93D5-4592-85EA-DFC623F88102}" srcOrd="2" destOrd="0" parTransId="{364F4E46-A200-4DC6-A308-0EE7E9A4DF13}" sibTransId="{51BCFB6E-99F6-426E-AECC-D1D506B701C6}"/>
    <dgm:cxn modelId="{00EEB8F9-886B-4308-8C74-2CC50826765A}" type="presOf" srcId="{3026D6C0-D88B-40D3-B27E-8B96735515FD}" destId="{1BEC5AD8-20FE-43D0-8E2B-9421AA398787}" srcOrd="0" destOrd="1" presId="urn:microsoft.com/office/officeart/2005/8/layout/default"/>
    <dgm:cxn modelId="{4FF18C5C-2FDB-4C08-B0FA-D6D94DA620C7}" type="presParOf" srcId="{7F1F89A7-1965-4061-8B35-655B2229388C}" destId="{CF4B4750-32B8-4245-B263-1F29AC5CA3CC}" srcOrd="0" destOrd="0" presId="urn:microsoft.com/office/officeart/2005/8/layout/default"/>
    <dgm:cxn modelId="{2A59455A-6E62-4A5E-83FA-27A76B6D329E}" type="presParOf" srcId="{7F1F89A7-1965-4061-8B35-655B2229388C}" destId="{5098706E-5051-43A4-855A-7C44A1C316AB}" srcOrd="1" destOrd="0" presId="urn:microsoft.com/office/officeart/2005/8/layout/default"/>
    <dgm:cxn modelId="{9E2140F4-DA51-4100-9E36-8E1A97C97533}" type="presParOf" srcId="{7F1F89A7-1965-4061-8B35-655B2229388C}" destId="{41FB757A-9EC5-4003-B183-5E5042F14887}" srcOrd="2" destOrd="0" presId="urn:microsoft.com/office/officeart/2005/8/layout/default"/>
    <dgm:cxn modelId="{1C5487B2-0711-4E77-B51E-FD07258AE0AD}" type="presParOf" srcId="{7F1F89A7-1965-4061-8B35-655B2229388C}" destId="{6E05ED34-7E05-4152-AA02-5BC52A9B295C}" srcOrd="3" destOrd="0" presId="urn:microsoft.com/office/officeart/2005/8/layout/default"/>
    <dgm:cxn modelId="{C8DE3E3C-8C39-48CF-81AE-03CDCE2E26AB}" type="presParOf" srcId="{7F1F89A7-1965-4061-8B35-655B2229388C}" destId="{1BEC5AD8-20FE-43D0-8E2B-9421AA398787}" srcOrd="4" destOrd="0" presId="urn:microsoft.com/office/officeart/2005/8/layout/default"/>
    <dgm:cxn modelId="{8E76D860-5889-48A3-9D35-46669737DB30}" type="presParOf" srcId="{7F1F89A7-1965-4061-8B35-655B2229388C}" destId="{8443555B-70BC-46CC-A604-1092960A9CA1}" srcOrd="5" destOrd="0" presId="urn:microsoft.com/office/officeart/2005/8/layout/default"/>
    <dgm:cxn modelId="{8A64A0F5-3D57-453B-A1A2-79BB4733B765}" type="presParOf" srcId="{7F1F89A7-1965-4061-8B35-655B2229388C}" destId="{5BD98816-1E1A-45F9-810B-93FC530FB3C3}" srcOrd="6" destOrd="0" presId="urn:microsoft.com/office/officeart/2005/8/layout/default"/>
    <dgm:cxn modelId="{3F04EDFE-143F-488E-8FCC-2FB744268F1D}" type="presParOf" srcId="{7F1F89A7-1965-4061-8B35-655B2229388C}" destId="{91291A9A-C8AC-44E7-9E2A-6132204ADBD0}" srcOrd="7" destOrd="0" presId="urn:microsoft.com/office/officeart/2005/8/layout/default"/>
    <dgm:cxn modelId="{2764467E-444D-450E-8C91-39F6DEC20B2A}" type="presParOf" srcId="{7F1F89A7-1965-4061-8B35-655B2229388C}" destId="{872E768B-3224-4C98-ADF5-960F78C4DA78}" srcOrd="8" destOrd="0" presId="urn:microsoft.com/office/officeart/2005/8/layout/default"/>
    <dgm:cxn modelId="{0195A436-1776-4DC8-B732-CC2A213F61F1}" type="presParOf" srcId="{7F1F89A7-1965-4061-8B35-655B2229388C}" destId="{B0F08295-1AD2-4AA2-8142-0649B383C04C}" srcOrd="9" destOrd="0" presId="urn:microsoft.com/office/officeart/2005/8/layout/default"/>
    <dgm:cxn modelId="{5D54759D-221C-4B5A-BF2B-DF096BFE24B3}" type="presParOf" srcId="{7F1F89A7-1965-4061-8B35-655B2229388C}" destId="{650CCA7B-9C94-4BD8-A9F5-8F4DFB7868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2552F8-34A8-4018-BB94-76C92C521152}"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GB"/>
        </a:p>
      </dgm:t>
    </dgm:pt>
    <dgm:pt modelId="{C70D1300-631A-44F7-B14A-62830C8CEAE3}">
      <dgm:prSet phldrT="[Text]" custT="1"/>
      <dgm:spPr/>
      <dgm:t>
        <a:bodyPr/>
        <a:lstStyle/>
        <a:p>
          <a:pPr rtl="0"/>
          <a:r>
            <a:rPr lang="en-GB" sz="1800">
              <a:solidFill>
                <a:schemeClr val="tx1"/>
              </a:solidFill>
            </a:rPr>
            <a:t>Growing markets</a:t>
          </a:r>
          <a:r>
            <a:rPr lang="en-GB" sz="1800">
              <a:solidFill>
                <a:schemeClr val="tx1"/>
              </a:solidFill>
              <a:latin typeface="Arial" panose="020B0604020202020204"/>
            </a:rPr>
            <a:t> (e.g. ACFTA)</a:t>
          </a:r>
          <a:endParaRPr lang="en-GB" sz="1800">
            <a:solidFill>
              <a:schemeClr val="tx1"/>
            </a:solidFill>
          </a:endParaRPr>
        </a:p>
      </dgm:t>
    </dgm:pt>
    <dgm:pt modelId="{46E74E80-A62D-4B1F-AD90-F0B8135AE55D}" type="parTrans" cxnId="{CF39D161-921D-47EA-BD32-C2D15B70B187}">
      <dgm:prSet/>
      <dgm:spPr/>
      <dgm:t>
        <a:bodyPr/>
        <a:lstStyle/>
        <a:p>
          <a:endParaRPr lang="en-GB">
            <a:solidFill>
              <a:schemeClr val="tx1"/>
            </a:solidFill>
          </a:endParaRPr>
        </a:p>
      </dgm:t>
    </dgm:pt>
    <dgm:pt modelId="{2346BFEE-B31D-48A0-A22A-70FABBF2B5E7}" type="sibTrans" cxnId="{CF39D161-921D-47EA-BD32-C2D15B70B187}">
      <dgm:prSet/>
      <dgm:spPr/>
      <dgm:t>
        <a:bodyPr/>
        <a:lstStyle/>
        <a:p>
          <a:endParaRPr lang="en-GB">
            <a:solidFill>
              <a:schemeClr val="tx1"/>
            </a:solidFill>
          </a:endParaRPr>
        </a:p>
      </dgm:t>
    </dgm:pt>
    <dgm:pt modelId="{7A05183F-B222-4C0B-ABC7-FBA23F4B0986}">
      <dgm:prSet phldrT="[Text]"/>
      <dgm:spPr/>
      <dgm:t>
        <a:bodyPr/>
        <a:lstStyle/>
        <a:p>
          <a:r>
            <a:rPr lang="en-GB" sz="1200">
              <a:solidFill>
                <a:schemeClr val="tx1"/>
              </a:solidFill>
            </a:rPr>
            <a:t>Domestic</a:t>
          </a:r>
        </a:p>
      </dgm:t>
    </dgm:pt>
    <dgm:pt modelId="{64D62786-31AA-4830-A233-4376086F708E}" type="parTrans" cxnId="{289AC5FE-E173-42D9-9C4B-2CD6540A28BE}">
      <dgm:prSet/>
      <dgm:spPr/>
      <dgm:t>
        <a:bodyPr/>
        <a:lstStyle/>
        <a:p>
          <a:endParaRPr lang="en-GB">
            <a:solidFill>
              <a:schemeClr val="tx1"/>
            </a:solidFill>
          </a:endParaRPr>
        </a:p>
      </dgm:t>
    </dgm:pt>
    <dgm:pt modelId="{815FA6E9-D7FB-4436-BEEC-4F9703AB3131}" type="sibTrans" cxnId="{289AC5FE-E173-42D9-9C4B-2CD6540A28BE}">
      <dgm:prSet/>
      <dgm:spPr/>
      <dgm:t>
        <a:bodyPr/>
        <a:lstStyle/>
        <a:p>
          <a:endParaRPr lang="en-GB">
            <a:solidFill>
              <a:schemeClr val="tx1"/>
            </a:solidFill>
          </a:endParaRPr>
        </a:p>
      </dgm:t>
    </dgm:pt>
    <dgm:pt modelId="{5EBF6BBA-9A28-4DEC-9878-B784091EBCCE}">
      <dgm:prSet phldrT="[Text]"/>
      <dgm:spPr/>
      <dgm:t>
        <a:bodyPr/>
        <a:lstStyle/>
        <a:p>
          <a:r>
            <a:rPr lang="en-GB" sz="1200">
              <a:solidFill>
                <a:schemeClr val="tx1"/>
              </a:solidFill>
            </a:rPr>
            <a:t>Export markets- regional, global</a:t>
          </a:r>
        </a:p>
      </dgm:t>
    </dgm:pt>
    <dgm:pt modelId="{07BE3EA9-BEDF-45F5-AC57-62FD94015FD3}" type="parTrans" cxnId="{260FEE61-F06F-4179-A521-5BA52F29EF3F}">
      <dgm:prSet/>
      <dgm:spPr/>
      <dgm:t>
        <a:bodyPr/>
        <a:lstStyle/>
        <a:p>
          <a:endParaRPr lang="en-GB">
            <a:solidFill>
              <a:schemeClr val="tx1"/>
            </a:solidFill>
          </a:endParaRPr>
        </a:p>
      </dgm:t>
    </dgm:pt>
    <dgm:pt modelId="{1DEA09CB-CFD1-4A41-AD1D-38F02E82E794}" type="sibTrans" cxnId="{260FEE61-F06F-4179-A521-5BA52F29EF3F}">
      <dgm:prSet/>
      <dgm:spPr/>
      <dgm:t>
        <a:bodyPr/>
        <a:lstStyle/>
        <a:p>
          <a:endParaRPr lang="en-GB">
            <a:solidFill>
              <a:schemeClr val="tx1"/>
            </a:solidFill>
          </a:endParaRPr>
        </a:p>
      </dgm:t>
    </dgm:pt>
    <dgm:pt modelId="{A917420B-59B7-4553-9618-F3DF819B3E2A}">
      <dgm:prSet phldrT="[Text]" custT="1"/>
      <dgm:spPr/>
      <dgm:t>
        <a:bodyPr/>
        <a:lstStyle/>
        <a:p>
          <a:pPr rtl="0"/>
          <a:r>
            <a:rPr lang="en-GB" sz="1600">
              <a:solidFill>
                <a:schemeClr val="tx1"/>
              </a:solidFill>
            </a:rPr>
            <a:t>Competition from other firms within country, region and from developed countries</a:t>
          </a:r>
          <a:r>
            <a:rPr lang="en-GB" sz="1600">
              <a:solidFill>
                <a:schemeClr val="tx1"/>
              </a:solidFill>
              <a:latin typeface="Arial" panose="020B0604020202020204"/>
            </a:rPr>
            <a:t> </a:t>
          </a:r>
        </a:p>
      </dgm:t>
    </dgm:pt>
    <dgm:pt modelId="{16879D61-E3FA-448D-86BB-9F0249AB7839}" type="parTrans" cxnId="{2518511C-E8E6-43DC-A883-42979A50419E}">
      <dgm:prSet/>
      <dgm:spPr/>
      <dgm:t>
        <a:bodyPr/>
        <a:lstStyle/>
        <a:p>
          <a:endParaRPr lang="en-GB">
            <a:solidFill>
              <a:schemeClr val="tx1"/>
            </a:solidFill>
          </a:endParaRPr>
        </a:p>
      </dgm:t>
    </dgm:pt>
    <dgm:pt modelId="{520407C5-3BA3-4C15-8E4B-03BDA6E42130}" type="sibTrans" cxnId="{2518511C-E8E6-43DC-A883-42979A50419E}">
      <dgm:prSet/>
      <dgm:spPr/>
      <dgm:t>
        <a:bodyPr/>
        <a:lstStyle/>
        <a:p>
          <a:endParaRPr lang="en-GB">
            <a:solidFill>
              <a:schemeClr val="tx1"/>
            </a:solidFill>
          </a:endParaRPr>
        </a:p>
      </dgm:t>
    </dgm:pt>
    <dgm:pt modelId="{6454DCAE-56FC-4A99-B770-A65588EC6817}">
      <dgm:prSet phldrT="[Text]"/>
      <dgm:spPr/>
      <dgm:t>
        <a:bodyPr/>
        <a:lstStyle/>
        <a:p>
          <a:r>
            <a:rPr lang="en-GB" sz="1200">
              <a:solidFill>
                <a:schemeClr val="tx1"/>
              </a:solidFill>
            </a:rPr>
            <a:t>In domestic markets</a:t>
          </a:r>
        </a:p>
      </dgm:t>
    </dgm:pt>
    <dgm:pt modelId="{A5AAD55F-5607-4539-A138-5EB8D6842E1B}" type="parTrans" cxnId="{26B4A652-7AE3-45E2-B441-0E362245BA6C}">
      <dgm:prSet/>
      <dgm:spPr/>
      <dgm:t>
        <a:bodyPr/>
        <a:lstStyle/>
        <a:p>
          <a:endParaRPr lang="en-GB">
            <a:solidFill>
              <a:schemeClr val="tx1"/>
            </a:solidFill>
          </a:endParaRPr>
        </a:p>
      </dgm:t>
    </dgm:pt>
    <dgm:pt modelId="{514FA644-7C29-4589-BB58-832FC4F68244}" type="sibTrans" cxnId="{26B4A652-7AE3-45E2-B441-0E362245BA6C}">
      <dgm:prSet/>
      <dgm:spPr/>
      <dgm:t>
        <a:bodyPr/>
        <a:lstStyle/>
        <a:p>
          <a:endParaRPr lang="en-GB">
            <a:solidFill>
              <a:schemeClr val="tx1"/>
            </a:solidFill>
          </a:endParaRPr>
        </a:p>
      </dgm:t>
    </dgm:pt>
    <dgm:pt modelId="{4B23E6A6-8F24-4B79-B002-F4AEA3BA26FA}">
      <dgm:prSet phldrT="[Text]"/>
      <dgm:spPr/>
      <dgm:t>
        <a:bodyPr/>
        <a:lstStyle/>
        <a:p>
          <a:r>
            <a:rPr lang="en-GB" sz="1200">
              <a:solidFill>
                <a:schemeClr val="tx1"/>
              </a:solidFill>
            </a:rPr>
            <a:t>In export markets</a:t>
          </a:r>
        </a:p>
      </dgm:t>
    </dgm:pt>
    <dgm:pt modelId="{D3321B27-2A7E-4E4D-9145-315C808F39DA}" type="parTrans" cxnId="{A8A73B87-A31D-4925-B0EC-89DB5102C0D7}">
      <dgm:prSet/>
      <dgm:spPr/>
      <dgm:t>
        <a:bodyPr/>
        <a:lstStyle/>
        <a:p>
          <a:endParaRPr lang="en-GB">
            <a:solidFill>
              <a:schemeClr val="tx1"/>
            </a:solidFill>
          </a:endParaRPr>
        </a:p>
      </dgm:t>
    </dgm:pt>
    <dgm:pt modelId="{E727C47C-B046-41F9-84A8-94470BFA19BB}" type="sibTrans" cxnId="{A8A73B87-A31D-4925-B0EC-89DB5102C0D7}">
      <dgm:prSet/>
      <dgm:spPr/>
      <dgm:t>
        <a:bodyPr/>
        <a:lstStyle/>
        <a:p>
          <a:endParaRPr lang="en-GB">
            <a:solidFill>
              <a:schemeClr val="tx1"/>
            </a:solidFill>
          </a:endParaRPr>
        </a:p>
      </dgm:t>
    </dgm:pt>
    <dgm:pt modelId="{932E752A-000A-4C2C-B5F4-96206EA84B08}">
      <dgm:prSet phldrT="[Text]" custT="1"/>
      <dgm:spPr/>
      <dgm:t>
        <a:bodyPr/>
        <a:lstStyle/>
        <a:p>
          <a:pPr rtl="0"/>
          <a:r>
            <a:rPr lang="en-GB" sz="1800">
              <a:solidFill>
                <a:schemeClr val="tx1"/>
              </a:solidFill>
            </a:rPr>
            <a:t>Firms need to upgrade to</a:t>
          </a:r>
          <a:r>
            <a:rPr lang="en-GB" sz="1800">
              <a:solidFill>
                <a:schemeClr val="tx1"/>
              </a:solidFill>
              <a:latin typeface="Arial" panose="020B0604020202020204"/>
            </a:rPr>
            <a:t> </a:t>
          </a:r>
          <a:endParaRPr lang="en-GB" sz="1800">
            <a:solidFill>
              <a:schemeClr val="tx1"/>
            </a:solidFill>
          </a:endParaRPr>
        </a:p>
      </dgm:t>
    </dgm:pt>
    <dgm:pt modelId="{A3B7A03C-F87A-4EBC-97AE-02DF015764F4}" type="parTrans" cxnId="{ADB57153-715A-4B9F-B38B-2C9B684B447E}">
      <dgm:prSet/>
      <dgm:spPr/>
      <dgm:t>
        <a:bodyPr/>
        <a:lstStyle/>
        <a:p>
          <a:endParaRPr lang="en-GB">
            <a:solidFill>
              <a:schemeClr val="tx1"/>
            </a:solidFill>
          </a:endParaRPr>
        </a:p>
      </dgm:t>
    </dgm:pt>
    <dgm:pt modelId="{CFE0ACE7-F402-403C-9F76-85EDB322DF92}" type="sibTrans" cxnId="{ADB57153-715A-4B9F-B38B-2C9B684B447E}">
      <dgm:prSet/>
      <dgm:spPr/>
      <dgm:t>
        <a:bodyPr/>
        <a:lstStyle/>
        <a:p>
          <a:endParaRPr lang="en-GB">
            <a:solidFill>
              <a:schemeClr val="tx1"/>
            </a:solidFill>
          </a:endParaRPr>
        </a:p>
      </dgm:t>
    </dgm:pt>
    <dgm:pt modelId="{75F51094-AC3E-4B20-A3A2-11C32B5D6CE0}">
      <dgm:prSet phldrT="[Text]" custT="1"/>
      <dgm:spPr/>
      <dgm:t>
        <a:bodyPr/>
        <a:lstStyle/>
        <a:p>
          <a:r>
            <a:rPr lang="en-IE" sz="1050">
              <a:solidFill>
                <a:schemeClr val="tx1"/>
              </a:solidFill>
            </a:rPr>
            <a:t>Maintain current position relative to competitors (domestic and foreign) who are upgrading</a:t>
          </a:r>
          <a:endParaRPr lang="en-GB" sz="1050">
            <a:solidFill>
              <a:schemeClr val="tx1"/>
            </a:solidFill>
          </a:endParaRPr>
        </a:p>
      </dgm:t>
    </dgm:pt>
    <dgm:pt modelId="{D8206D38-F6B2-4492-9BD3-33DA459AA04E}" type="parTrans" cxnId="{5F843609-1F64-4C33-B03A-3F6339A31109}">
      <dgm:prSet/>
      <dgm:spPr/>
      <dgm:t>
        <a:bodyPr/>
        <a:lstStyle/>
        <a:p>
          <a:endParaRPr lang="en-GB">
            <a:solidFill>
              <a:schemeClr val="tx1"/>
            </a:solidFill>
          </a:endParaRPr>
        </a:p>
      </dgm:t>
    </dgm:pt>
    <dgm:pt modelId="{E96FF08D-B085-4BA7-9A8A-F6A96959AC96}" type="sibTrans" cxnId="{5F843609-1F64-4C33-B03A-3F6339A31109}">
      <dgm:prSet/>
      <dgm:spPr/>
      <dgm:t>
        <a:bodyPr/>
        <a:lstStyle/>
        <a:p>
          <a:endParaRPr lang="en-GB">
            <a:solidFill>
              <a:schemeClr val="tx1"/>
            </a:solidFill>
          </a:endParaRPr>
        </a:p>
      </dgm:t>
    </dgm:pt>
    <dgm:pt modelId="{D94E6F30-377F-4147-B26F-7A0BBF9AEFE4}">
      <dgm:prSet phldrT="[Text]" custT="1"/>
      <dgm:spPr/>
      <dgm:t>
        <a:bodyPr/>
        <a:lstStyle/>
        <a:p>
          <a:pPr rtl="0"/>
          <a:r>
            <a:rPr lang="en-IE" sz="1050">
              <a:solidFill>
                <a:schemeClr val="tx1"/>
              </a:solidFill>
            </a:rPr>
            <a:t>Add more value – higher quality, different products/services, progression along value chain, different customers/markets</a:t>
          </a:r>
          <a:r>
            <a:rPr lang="en-IE" sz="1050">
              <a:solidFill>
                <a:schemeClr val="tx1"/>
              </a:solidFill>
              <a:latin typeface="Arial" panose="020B0604020202020204"/>
            </a:rPr>
            <a:t> </a:t>
          </a:r>
          <a:r>
            <a:rPr lang="en-IE" sz="1050">
              <a:solidFill>
                <a:schemeClr val="tx1"/>
              </a:solidFill>
            </a:rPr>
            <a:t> …</a:t>
          </a:r>
          <a:endParaRPr lang="en-GB" sz="1050">
            <a:solidFill>
              <a:schemeClr val="tx1"/>
            </a:solidFill>
          </a:endParaRPr>
        </a:p>
      </dgm:t>
    </dgm:pt>
    <dgm:pt modelId="{D168672C-7716-42F7-BFF2-366FC3A1BC99}" type="parTrans" cxnId="{CB6D1366-DC10-42D9-A2A2-C6474B22DD2A}">
      <dgm:prSet/>
      <dgm:spPr/>
      <dgm:t>
        <a:bodyPr/>
        <a:lstStyle/>
        <a:p>
          <a:endParaRPr lang="en-GB">
            <a:solidFill>
              <a:schemeClr val="tx1"/>
            </a:solidFill>
          </a:endParaRPr>
        </a:p>
      </dgm:t>
    </dgm:pt>
    <dgm:pt modelId="{362AC4D5-EE1B-4D40-9021-30E3161371B8}" type="sibTrans" cxnId="{CB6D1366-DC10-42D9-A2A2-C6474B22DD2A}">
      <dgm:prSet/>
      <dgm:spPr/>
      <dgm:t>
        <a:bodyPr/>
        <a:lstStyle/>
        <a:p>
          <a:endParaRPr lang="en-GB">
            <a:solidFill>
              <a:schemeClr val="tx1"/>
            </a:solidFill>
          </a:endParaRPr>
        </a:p>
      </dgm:t>
    </dgm:pt>
    <dgm:pt modelId="{7BC5DB34-310D-4C29-B410-54207025B9EE}">
      <dgm:prSet phldrT="[Text]" custT="1"/>
      <dgm:spPr/>
      <dgm:t>
        <a:bodyPr/>
        <a:lstStyle/>
        <a:p>
          <a:r>
            <a:rPr lang="en-IE" sz="2000">
              <a:solidFill>
                <a:schemeClr val="tx1"/>
              </a:solidFill>
            </a:rPr>
            <a:t>Range of bottlenecks, but skills typically a major contributor to these</a:t>
          </a:r>
          <a:endParaRPr lang="en-GB" sz="2000">
            <a:solidFill>
              <a:schemeClr val="tx1"/>
            </a:solidFill>
          </a:endParaRPr>
        </a:p>
      </dgm:t>
    </dgm:pt>
    <dgm:pt modelId="{647DBDA7-E396-493A-A4CA-6647C2AA0227}" type="parTrans" cxnId="{FC416F3A-10E2-41D6-BDA6-420AB0CA8440}">
      <dgm:prSet/>
      <dgm:spPr/>
      <dgm:t>
        <a:bodyPr/>
        <a:lstStyle/>
        <a:p>
          <a:endParaRPr lang="en-GB">
            <a:solidFill>
              <a:schemeClr val="tx1"/>
            </a:solidFill>
          </a:endParaRPr>
        </a:p>
      </dgm:t>
    </dgm:pt>
    <dgm:pt modelId="{D309ED38-110F-4B35-9A09-32BAAB1EA272}" type="sibTrans" cxnId="{FC416F3A-10E2-41D6-BDA6-420AB0CA8440}">
      <dgm:prSet/>
      <dgm:spPr/>
      <dgm:t>
        <a:bodyPr/>
        <a:lstStyle/>
        <a:p>
          <a:endParaRPr lang="en-GB">
            <a:solidFill>
              <a:schemeClr val="tx1"/>
            </a:solidFill>
          </a:endParaRPr>
        </a:p>
      </dgm:t>
    </dgm:pt>
    <dgm:pt modelId="{2F5C979A-C5C2-43EE-86FD-0EE0F9F438AE}">
      <dgm:prSet custT="1"/>
      <dgm:spPr/>
      <dgm:t>
        <a:bodyPr/>
        <a:lstStyle/>
        <a:p>
          <a:r>
            <a:rPr lang="en-IE" sz="2000">
              <a:solidFill>
                <a:schemeClr val="tx1"/>
              </a:solidFill>
            </a:rPr>
            <a:t>Skills development system barriers</a:t>
          </a:r>
        </a:p>
      </dgm:t>
    </dgm:pt>
    <dgm:pt modelId="{ABE5BA54-65BA-47A7-90E7-EFDA86211C2B}" type="parTrans" cxnId="{8771AE09-56F6-4E59-84AC-1AD6EA051359}">
      <dgm:prSet/>
      <dgm:spPr/>
      <dgm:t>
        <a:bodyPr/>
        <a:lstStyle/>
        <a:p>
          <a:endParaRPr lang="en-GB">
            <a:solidFill>
              <a:schemeClr val="tx1"/>
            </a:solidFill>
          </a:endParaRPr>
        </a:p>
      </dgm:t>
    </dgm:pt>
    <dgm:pt modelId="{46431C85-F7F4-4A6F-8A11-46613AE854EC}" type="sibTrans" cxnId="{8771AE09-56F6-4E59-84AC-1AD6EA051359}">
      <dgm:prSet/>
      <dgm:spPr/>
      <dgm:t>
        <a:bodyPr/>
        <a:lstStyle/>
        <a:p>
          <a:endParaRPr lang="en-GB">
            <a:solidFill>
              <a:schemeClr val="tx1"/>
            </a:solidFill>
          </a:endParaRPr>
        </a:p>
      </dgm:t>
    </dgm:pt>
    <dgm:pt modelId="{8E63B9B9-0702-4303-A47A-5A96C9BCB740}" type="pres">
      <dgm:prSet presAssocID="{B02552F8-34A8-4018-BB94-76C92C521152}" presName="linear" presStyleCnt="0">
        <dgm:presLayoutVars>
          <dgm:dir/>
          <dgm:resizeHandles val="exact"/>
        </dgm:presLayoutVars>
      </dgm:prSet>
      <dgm:spPr/>
    </dgm:pt>
    <dgm:pt modelId="{A542BB24-7B2A-463C-A1DB-F147F5E111BC}" type="pres">
      <dgm:prSet presAssocID="{C70D1300-631A-44F7-B14A-62830C8CEAE3}" presName="comp" presStyleCnt="0"/>
      <dgm:spPr/>
    </dgm:pt>
    <dgm:pt modelId="{F66E8B52-9323-4F08-9070-3F4731C035F8}" type="pres">
      <dgm:prSet presAssocID="{C70D1300-631A-44F7-B14A-62830C8CEAE3}" presName="box" presStyleLbl="node1" presStyleIdx="0" presStyleCnt="5" custLinFactNeighborX="-844" custLinFactNeighborY="-990"/>
      <dgm:spPr/>
    </dgm:pt>
    <dgm:pt modelId="{B3C7634F-89D1-4196-905A-B8920372FA1C}" type="pres">
      <dgm:prSet presAssocID="{C70D1300-631A-44F7-B14A-62830C8CEAE3}"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pt>
    <dgm:pt modelId="{53851130-6ACB-4152-AADE-87DECAEEC5F5}" type="pres">
      <dgm:prSet presAssocID="{C70D1300-631A-44F7-B14A-62830C8CEAE3}" presName="text" presStyleLbl="node1" presStyleIdx="0" presStyleCnt="5">
        <dgm:presLayoutVars>
          <dgm:bulletEnabled val="1"/>
        </dgm:presLayoutVars>
      </dgm:prSet>
      <dgm:spPr/>
    </dgm:pt>
    <dgm:pt modelId="{35538CC1-8837-4BD4-B06C-072CCF02EFA6}" type="pres">
      <dgm:prSet presAssocID="{2346BFEE-B31D-48A0-A22A-70FABBF2B5E7}" presName="spacer" presStyleCnt="0"/>
      <dgm:spPr/>
    </dgm:pt>
    <dgm:pt modelId="{956E8422-A050-4C0F-8C77-7C48A4EBD4CC}" type="pres">
      <dgm:prSet presAssocID="{A917420B-59B7-4553-9618-F3DF819B3E2A}" presName="comp" presStyleCnt="0"/>
      <dgm:spPr/>
    </dgm:pt>
    <dgm:pt modelId="{2543D3F8-EB6C-4C9C-97EB-8D717A54AD70}" type="pres">
      <dgm:prSet presAssocID="{A917420B-59B7-4553-9618-F3DF819B3E2A}" presName="box" presStyleLbl="node1" presStyleIdx="1" presStyleCnt="5"/>
      <dgm:spPr/>
    </dgm:pt>
    <dgm:pt modelId="{C19AFE4D-04D6-4AAC-AA53-05EE65689959}" type="pres">
      <dgm:prSet presAssocID="{A917420B-59B7-4553-9618-F3DF819B3E2A}"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4B80B1EC-031E-4672-9EAF-0275BC420421}" type="pres">
      <dgm:prSet presAssocID="{A917420B-59B7-4553-9618-F3DF819B3E2A}" presName="text" presStyleLbl="node1" presStyleIdx="1" presStyleCnt="5">
        <dgm:presLayoutVars>
          <dgm:bulletEnabled val="1"/>
        </dgm:presLayoutVars>
      </dgm:prSet>
      <dgm:spPr/>
    </dgm:pt>
    <dgm:pt modelId="{85274769-C3CC-4371-A711-FCBE0197433E}" type="pres">
      <dgm:prSet presAssocID="{520407C5-3BA3-4C15-8E4B-03BDA6E42130}" presName="spacer" presStyleCnt="0"/>
      <dgm:spPr/>
    </dgm:pt>
    <dgm:pt modelId="{D42255B5-159C-41F5-BFAB-74C79BD14CA2}" type="pres">
      <dgm:prSet presAssocID="{932E752A-000A-4C2C-B5F4-96206EA84B08}" presName="comp" presStyleCnt="0"/>
      <dgm:spPr/>
    </dgm:pt>
    <dgm:pt modelId="{ADD269B0-CBB1-4E59-91E8-7B2E3E47FCA2}" type="pres">
      <dgm:prSet presAssocID="{932E752A-000A-4C2C-B5F4-96206EA84B08}" presName="box" presStyleLbl="node1" presStyleIdx="2" presStyleCnt="5"/>
      <dgm:spPr/>
    </dgm:pt>
    <dgm:pt modelId="{75DF2A48-C9EB-43B5-A5D2-8DC97BEA9FA3}" type="pres">
      <dgm:prSet presAssocID="{932E752A-000A-4C2C-B5F4-96206EA84B08}"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EA749F33-559A-42D9-8B7E-50DB539EC008}" type="pres">
      <dgm:prSet presAssocID="{932E752A-000A-4C2C-B5F4-96206EA84B08}" presName="text" presStyleLbl="node1" presStyleIdx="2" presStyleCnt="5">
        <dgm:presLayoutVars>
          <dgm:bulletEnabled val="1"/>
        </dgm:presLayoutVars>
      </dgm:prSet>
      <dgm:spPr/>
    </dgm:pt>
    <dgm:pt modelId="{207CFB16-C59B-4CF0-99B1-405F7A05F1BC}" type="pres">
      <dgm:prSet presAssocID="{CFE0ACE7-F402-403C-9F76-85EDB322DF92}" presName="spacer" presStyleCnt="0"/>
      <dgm:spPr/>
    </dgm:pt>
    <dgm:pt modelId="{12029BD3-30AD-4857-87E0-ABD2DDB773B6}" type="pres">
      <dgm:prSet presAssocID="{7BC5DB34-310D-4C29-B410-54207025B9EE}" presName="comp" presStyleCnt="0"/>
      <dgm:spPr/>
    </dgm:pt>
    <dgm:pt modelId="{E45D93DD-C178-496E-A6BD-8E926EBA2B43}" type="pres">
      <dgm:prSet presAssocID="{7BC5DB34-310D-4C29-B410-54207025B9EE}" presName="box" presStyleLbl="node1" presStyleIdx="3" presStyleCnt="5"/>
      <dgm:spPr/>
    </dgm:pt>
    <dgm:pt modelId="{60E5B48B-974B-4E6E-B4A1-9F8F5EBAC414}" type="pres">
      <dgm:prSet presAssocID="{7BC5DB34-310D-4C29-B410-54207025B9EE}"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dgm:spPr>
    </dgm:pt>
    <dgm:pt modelId="{71767B88-8D48-4446-B7F4-581967C18A75}" type="pres">
      <dgm:prSet presAssocID="{7BC5DB34-310D-4C29-B410-54207025B9EE}" presName="text" presStyleLbl="node1" presStyleIdx="3" presStyleCnt="5">
        <dgm:presLayoutVars>
          <dgm:bulletEnabled val="1"/>
        </dgm:presLayoutVars>
      </dgm:prSet>
      <dgm:spPr/>
    </dgm:pt>
    <dgm:pt modelId="{D7C4E115-13C1-4C48-8F49-ADA2FEA440F3}" type="pres">
      <dgm:prSet presAssocID="{D309ED38-110F-4B35-9A09-32BAAB1EA272}" presName="spacer" presStyleCnt="0"/>
      <dgm:spPr/>
    </dgm:pt>
    <dgm:pt modelId="{4C960A69-5655-40EA-B916-8366CDFA9020}" type="pres">
      <dgm:prSet presAssocID="{2F5C979A-C5C2-43EE-86FD-0EE0F9F438AE}" presName="comp" presStyleCnt="0"/>
      <dgm:spPr/>
    </dgm:pt>
    <dgm:pt modelId="{9FFD419E-8583-485F-935D-C7A58C5F7A1F}" type="pres">
      <dgm:prSet presAssocID="{2F5C979A-C5C2-43EE-86FD-0EE0F9F438AE}" presName="box" presStyleLbl="node1" presStyleIdx="4" presStyleCnt="5"/>
      <dgm:spPr/>
    </dgm:pt>
    <dgm:pt modelId="{6F5376B5-B15F-44EB-90D9-F6BAB1EA7296}" type="pres">
      <dgm:prSet presAssocID="{2F5C979A-C5C2-43EE-86FD-0EE0F9F438AE}"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6000" b="-16000"/>
          </a:stretch>
        </a:blipFill>
      </dgm:spPr>
    </dgm:pt>
    <dgm:pt modelId="{ED842565-FF61-4282-9AAE-31290FD686B0}" type="pres">
      <dgm:prSet presAssocID="{2F5C979A-C5C2-43EE-86FD-0EE0F9F438AE}" presName="text" presStyleLbl="node1" presStyleIdx="4" presStyleCnt="5">
        <dgm:presLayoutVars>
          <dgm:bulletEnabled val="1"/>
        </dgm:presLayoutVars>
      </dgm:prSet>
      <dgm:spPr/>
    </dgm:pt>
  </dgm:ptLst>
  <dgm:cxnLst>
    <dgm:cxn modelId="{5F843609-1F64-4C33-B03A-3F6339A31109}" srcId="{932E752A-000A-4C2C-B5F4-96206EA84B08}" destId="{75F51094-AC3E-4B20-A3A2-11C32B5D6CE0}" srcOrd="0" destOrd="0" parTransId="{D8206D38-F6B2-4492-9BD3-33DA459AA04E}" sibTransId="{E96FF08D-B085-4BA7-9A8A-F6A96959AC96}"/>
    <dgm:cxn modelId="{8771AE09-56F6-4E59-84AC-1AD6EA051359}" srcId="{B02552F8-34A8-4018-BB94-76C92C521152}" destId="{2F5C979A-C5C2-43EE-86FD-0EE0F9F438AE}" srcOrd="4" destOrd="0" parTransId="{ABE5BA54-65BA-47A7-90E7-EFDA86211C2B}" sibTransId="{46431C85-F7F4-4A6F-8A11-46613AE854EC}"/>
    <dgm:cxn modelId="{5115770E-802C-436D-9289-FC540835BE39}" type="presOf" srcId="{6454DCAE-56FC-4A99-B770-A65588EC6817}" destId="{4B80B1EC-031E-4672-9EAF-0275BC420421}" srcOrd="1" destOrd="1" presId="urn:microsoft.com/office/officeart/2005/8/layout/vList4"/>
    <dgm:cxn modelId="{2518511C-E8E6-43DC-A883-42979A50419E}" srcId="{B02552F8-34A8-4018-BB94-76C92C521152}" destId="{A917420B-59B7-4553-9618-F3DF819B3E2A}" srcOrd="1" destOrd="0" parTransId="{16879D61-E3FA-448D-86BB-9F0249AB7839}" sibTransId="{520407C5-3BA3-4C15-8E4B-03BDA6E42130}"/>
    <dgm:cxn modelId="{8D27211E-4187-47B9-A7FA-6C754C75C9CD}" type="presOf" srcId="{75F51094-AC3E-4B20-A3A2-11C32B5D6CE0}" destId="{ADD269B0-CBB1-4E59-91E8-7B2E3E47FCA2}" srcOrd="0" destOrd="1" presId="urn:microsoft.com/office/officeart/2005/8/layout/vList4"/>
    <dgm:cxn modelId="{EDD3F622-21F6-4C5F-9F05-FF60D34AD350}" type="presOf" srcId="{C70D1300-631A-44F7-B14A-62830C8CEAE3}" destId="{F66E8B52-9323-4F08-9070-3F4731C035F8}" srcOrd="0" destOrd="0" presId="urn:microsoft.com/office/officeart/2005/8/layout/vList4"/>
    <dgm:cxn modelId="{39E36323-FE59-4E36-81D6-6727C70287FC}" type="presOf" srcId="{D94E6F30-377F-4147-B26F-7A0BBF9AEFE4}" destId="{EA749F33-559A-42D9-8B7E-50DB539EC008}" srcOrd="1" destOrd="2" presId="urn:microsoft.com/office/officeart/2005/8/layout/vList4"/>
    <dgm:cxn modelId="{21AADD2E-9554-4F93-B6EA-64FFA3F34173}" type="presOf" srcId="{4B23E6A6-8F24-4B79-B002-F4AEA3BA26FA}" destId="{2543D3F8-EB6C-4C9C-97EB-8D717A54AD70}" srcOrd="0" destOrd="2" presId="urn:microsoft.com/office/officeart/2005/8/layout/vList4"/>
    <dgm:cxn modelId="{FC416F3A-10E2-41D6-BDA6-420AB0CA8440}" srcId="{B02552F8-34A8-4018-BB94-76C92C521152}" destId="{7BC5DB34-310D-4C29-B410-54207025B9EE}" srcOrd="3" destOrd="0" parTransId="{647DBDA7-E396-493A-A4CA-6647C2AA0227}" sibTransId="{D309ED38-110F-4B35-9A09-32BAAB1EA272}"/>
    <dgm:cxn modelId="{8D162F3F-D391-4A97-818A-4CAD4B0CCE64}" type="presOf" srcId="{932E752A-000A-4C2C-B5F4-96206EA84B08}" destId="{ADD269B0-CBB1-4E59-91E8-7B2E3E47FCA2}" srcOrd="0" destOrd="0" presId="urn:microsoft.com/office/officeart/2005/8/layout/vList4"/>
    <dgm:cxn modelId="{CF39D161-921D-47EA-BD32-C2D15B70B187}" srcId="{B02552F8-34A8-4018-BB94-76C92C521152}" destId="{C70D1300-631A-44F7-B14A-62830C8CEAE3}" srcOrd="0" destOrd="0" parTransId="{46E74E80-A62D-4B1F-AD90-F0B8135AE55D}" sibTransId="{2346BFEE-B31D-48A0-A22A-70FABBF2B5E7}"/>
    <dgm:cxn modelId="{260FEE61-F06F-4179-A521-5BA52F29EF3F}" srcId="{C70D1300-631A-44F7-B14A-62830C8CEAE3}" destId="{5EBF6BBA-9A28-4DEC-9878-B784091EBCCE}" srcOrd="1" destOrd="0" parTransId="{07BE3EA9-BEDF-45F5-AC57-62FD94015FD3}" sibTransId="{1DEA09CB-CFD1-4A41-AD1D-38F02E82E794}"/>
    <dgm:cxn modelId="{CB6D1366-DC10-42D9-A2A2-C6474B22DD2A}" srcId="{932E752A-000A-4C2C-B5F4-96206EA84B08}" destId="{D94E6F30-377F-4147-B26F-7A0BBF9AEFE4}" srcOrd="1" destOrd="0" parTransId="{D168672C-7716-42F7-BFF2-366FC3A1BC99}" sibTransId="{362AC4D5-EE1B-4D40-9021-30E3161371B8}"/>
    <dgm:cxn modelId="{3235EB48-287A-4890-ABD6-B689EE7EB5EC}" type="presOf" srcId="{5EBF6BBA-9A28-4DEC-9878-B784091EBCCE}" destId="{53851130-6ACB-4152-AADE-87DECAEEC5F5}" srcOrd="1" destOrd="2" presId="urn:microsoft.com/office/officeart/2005/8/layout/vList4"/>
    <dgm:cxn modelId="{CE0D404A-88A7-4CCC-BFC1-54BCF849163C}" type="presOf" srcId="{6454DCAE-56FC-4A99-B770-A65588EC6817}" destId="{2543D3F8-EB6C-4C9C-97EB-8D717A54AD70}" srcOrd="0" destOrd="1" presId="urn:microsoft.com/office/officeart/2005/8/layout/vList4"/>
    <dgm:cxn modelId="{FE0EC14B-1760-4D35-9B7E-A10F23A6FE81}" type="presOf" srcId="{932E752A-000A-4C2C-B5F4-96206EA84B08}" destId="{EA749F33-559A-42D9-8B7E-50DB539EC008}" srcOrd="1" destOrd="0" presId="urn:microsoft.com/office/officeart/2005/8/layout/vList4"/>
    <dgm:cxn modelId="{C693D16E-F33A-4C68-8E0D-8A3E305595F8}" type="presOf" srcId="{2F5C979A-C5C2-43EE-86FD-0EE0F9F438AE}" destId="{ED842565-FF61-4282-9AAE-31290FD686B0}" srcOrd="1" destOrd="0" presId="urn:microsoft.com/office/officeart/2005/8/layout/vList4"/>
    <dgm:cxn modelId="{7D557C50-5E4C-49F8-A05D-29F17B2C2A0A}" type="presOf" srcId="{C70D1300-631A-44F7-B14A-62830C8CEAE3}" destId="{53851130-6ACB-4152-AADE-87DECAEEC5F5}" srcOrd="1" destOrd="0" presId="urn:microsoft.com/office/officeart/2005/8/layout/vList4"/>
    <dgm:cxn modelId="{801FBB50-66F2-4BA6-8FCE-7A26BA4BF950}" type="presOf" srcId="{A917420B-59B7-4553-9618-F3DF819B3E2A}" destId="{2543D3F8-EB6C-4C9C-97EB-8D717A54AD70}" srcOrd="0" destOrd="0" presId="urn:microsoft.com/office/officeart/2005/8/layout/vList4"/>
    <dgm:cxn modelId="{AA6CDF71-BC15-4064-8D78-D6A7B9BB2A0D}" type="presOf" srcId="{75F51094-AC3E-4B20-A3A2-11C32B5D6CE0}" destId="{EA749F33-559A-42D9-8B7E-50DB539EC008}" srcOrd="1" destOrd="1" presId="urn:microsoft.com/office/officeart/2005/8/layout/vList4"/>
    <dgm:cxn modelId="{26B4A652-7AE3-45E2-B441-0E362245BA6C}" srcId="{A917420B-59B7-4553-9618-F3DF819B3E2A}" destId="{6454DCAE-56FC-4A99-B770-A65588EC6817}" srcOrd="0" destOrd="0" parTransId="{A5AAD55F-5607-4539-A138-5EB8D6842E1B}" sibTransId="{514FA644-7C29-4589-BB58-832FC4F68244}"/>
    <dgm:cxn modelId="{ADB57153-715A-4B9F-B38B-2C9B684B447E}" srcId="{B02552F8-34A8-4018-BB94-76C92C521152}" destId="{932E752A-000A-4C2C-B5F4-96206EA84B08}" srcOrd="2" destOrd="0" parTransId="{A3B7A03C-F87A-4EBC-97AE-02DF015764F4}" sibTransId="{CFE0ACE7-F402-403C-9F76-85EDB322DF92}"/>
    <dgm:cxn modelId="{117B1E77-E0EB-4760-AABB-15D351A74E31}" type="presOf" srcId="{A917420B-59B7-4553-9618-F3DF819B3E2A}" destId="{4B80B1EC-031E-4672-9EAF-0275BC420421}" srcOrd="1" destOrd="0" presId="urn:microsoft.com/office/officeart/2005/8/layout/vList4"/>
    <dgm:cxn modelId="{A8A73B87-A31D-4925-B0EC-89DB5102C0D7}" srcId="{A917420B-59B7-4553-9618-F3DF819B3E2A}" destId="{4B23E6A6-8F24-4B79-B002-F4AEA3BA26FA}" srcOrd="1" destOrd="0" parTransId="{D3321B27-2A7E-4E4D-9145-315C808F39DA}" sibTransId="{E727C47C-B046-41F9-84A8-94470BFA19BB}"/>
    <dgm:cxn modelId="{FD0B05A5-7CBE-4AF9-B57C-5879872CC3EA}" type="presOf" srcId="{2F5C979A-C5C2-43EE-86FD-0EE0F9F438AE}" destId="{9FFD419E-8583-485F-935D-C7A58C5F7A1F}" srcOrd="0" destOrd="0" presId="urn:microsoft.com/office/officeart/2005/8/layout/vList4"/>
    <dgm:cxn modelId="{349530AC-ADF6-4A3C-AAEC-4FDD3E517910}" type="presOf" srcId="{7BC5DB34-310D-4C29-B410-54207025B9EE}" destId="{71767B88-8D48-4446-B7F4-581967C18A75}" srcOrd="1" destOrd="0" presId="urn:microsoft.com/office/officeart/2005/8/layout/vList4"/>
    <dgm:cxn modelId="{408CC5B4-703D-445B-A112-C43FD64EEEC8}" type="presOf" srcId="{B02552F8-34A8-4018-BB94-76C92C521152}" destId="{8E63B9B9-0702-4303-A47A-5A96C9BCB740}" srcOrd="0" destOrd="0" presId="urn:microsoft.com/office/officeart/2005/8/layout/vList4"/>
    <dgm:cxn modelId="{D2C771C2-6B37-471C-BE17-6066D4759345}" type="presOf" srcId="{7A05183F-B222-4C0B-ABC7-FBA23F4B0986}" destId="{53851130-6ACB-4152-AADE-87DECAEEC5F5}" srcOrd="1" destOrd="1" presId="urn:microsoft.com/office/officeart/2005/8/layout/vList4"/>
    <dgm:cxn modelId="{56D5A4D8-7F0A-4407-B5B7-FDC65A3153AA}" type="presOf" srcId="{7BC5DB34-310D-4C29-B410-54207025B9EE}" destId="{E45D93DD-C178-496E-A6BD-8E926EBA2B43}" srcOrd="0" destOrd="0" presId="urn:microsoft.com/office/officeart/2005/8/layout/vList4"/>
    <dgm:cxn modelId="{C05E00DD-1F30-4A43-92B4-5C138FD79A4A}" type="presOf" srcId="{7A05183F-B222-4C0B-ABC7-FBA23F4B0986}" destId="{F66E8B52-9323-4F08-9070-3F4731C035F8}" srcOrd="0" destOrd="1" presId="urn:microsoft.com/office/officeart/2005/8/layout/vList4"/>
    <dgm:cxn modelId="{200F57EA-4133-4422-8F6C-4E70C2EF15A7}" type="presOf" srcId="{D94E6F30-377F-4147-B26F-7A0BBF9AEFE4}" destId="{ADD269B0-CBB1-4E59-91E8-7B2E3E47FCA2}" srcOrd="0" destOrd="2" presId="urn:microsoft.com/office/officeart/2005/8/layout/vList4"/>
    <dgm:cxn modelId="{36B8E4F3-1A20-44DE-9BE0-415E8C54083B}" type="presOf" srcId="{5EBF6BBA-9A28-4DEC-9878-B784091EBCCE}" destId="{F66E8B52-9323-4F08-9070-3F4731C035F8}" srcOrd="0" destOrd="2" presId="urn:microsoft.com/office/officeart/2005/8/layout/vList4"/>
    <dgm:cxn modelId="{0608C9FC-FD68-458F-9DE1-CF0C7EED1B08}" type="presOf" srcId="{4B23E6A6-8F24-4B79-B002-F4AEA3BA26FA}" destId="{4B80B1EC-031E-4672-9EAF-0275BC420421}" srcOrd="1" destOrd="2" presId="urn:microsoft.com/office/officeart/2005/8/layout/vList4"/>
    <dgm:cxn modelId="{289AC5FE-E173-42D9-9C4B-2CD6540A28BE}" srcId="{C70D1300-631A-44F7-B14A-62830C8CEAE3}" destId="{7A05183F-B222-4C0B-ABC7-FBA23F4B0986}" srcOrd="0" destOrd="0" parTransId="{64D62786-31AA-4830-A233-4376086F708E}" sibTransId="{815FA6E9-D7FB-4436-BEEC-4F9703AB3131}"/>
    <dgm:cxn modelId="{6DF599D5-C6AB-46FF-9511-B47B0986C16E}" type="presParOf" srcId="{8E63B9B9-0702-4303-A47A-5A96C9BCB740}" destId="{A542BB24-7B2A-463C-A1DB-F147F5E111BC}" srcOrd="0" destOrd="0" presId="urn:microsoft.com/office/officeart/2005/8/layout/vList4"/>
    <dgm:cxn modelId="{FFBF2874-327F-4DEF-96EF-AD9932DD89F5}" type="presParOf" srcId="{A542BB24-7B2A-463C-A1DB-F147F5E111BC}" destId="{F66E8B52-9323-4F08-9070-3F4731C035F8}" srcOrd="0" destOrd="0" presId="urn:microsoft.com/office/officeart/2005/8/layout/vList4"/>
    <dgm:cxn modelId="{10B3C91C-B483-4435-8043-6DEFE9FBCFA6}" type="presParOf" srcId="{A542BB24-7B2A-463C-A1DB-F147F5E111BC}" destId="{B3C7634F-89D1-4196-905A-B8920372FA1C}" srcOrd="1" destOrd="0" presId="urn:microsoft.com/office/officeart/2005/8/layout/vList4"/>
    <dgm:cxn modelId="{70E9CE5F-8309-4D09-8AD0-ECB6E785A2D0}" type="presParOf" srcId="{A542BB24-7B2A-463C-A1DB-F147F5E111BC}" destId="{53851130-6ACB-4152-AADE-87DECAEEC5F5}" srcOrd="2" destOrd="0" presId="urn:microsoft.com/office/officeart/2005/8/layout/vList4"/>
    <dgm:cxn modelId="{B60A8CED-A68F-43DD-8A4C-A0F41C03E199}" type="presParOf" srcId="{8E63B9B9-0702-4303-A47A-5A96C9BCB740}" destId="{35538CC1-8837-4BD4-B06C-072CCF02EFA6}" srcOrd="1" destOrd="0" presId="urn:microsoft.com/office/officeart/2005/8/layout/vList4"/>
    <dgm:cxn modelId="{8A5667AD-6502-4523-89DC-5AECD5CCCC92}" type="presParOf" srcId="{8E63B9B9-0702-4303-A47A-5A96C9BCB740}" destId="{956E8422-A050-4C0F-8C77-7C48A4EBD4CC}" srcOrd="2" destOrd="0" presId="urn:microsoft.com/office/officeart/2005/8/layout/vList4"/>
    <dgm:cxn modelId="{D8E4508E-A855-4782-9796-F5E24EEE386F}" type="presParOf" srcId="{956E8422-A050-4C0F-8C77-7C48A4EBD4CC}" destId="{2543D3F8-EB6C-4C9C-97EB-8D717A54AD70}" srcOrd="0" destOrd="0" presId="urn:microsoft.com/office/officeart/2005/8/layout/vList4"/>
    <dgm:cxn modelId="{BD6A9F45-EE67-47D7-AAB6-B39BBC4A5F18}" type="presParOf" srcId="{956E8422-A050-4C0F-8C77-7C48A4EBD4CC}" destId="{C19AFE4D-04D6-4AAC-AA53-05EE65689959}" srcOrd="1" destOrd="0" presId="urn:microsoft.com/office/officeart/2005/8/layout/vList4"/>
    <dgm:cxn modelId="{7AC7F0FE-1B6A-41A8-B8C2-EA80132F521D}" type="presParOf" srcId="{956E8422-A050-4C0F-8C77-7C48A4EBD4CC}" destId="{4B80B1EC-031E-4672-9EAF-0275BC420421}" srcOrd="2" destOrd="0" presId="urn:microsoft.com/office/officeart/2005/8/layout/vList4"/>
    <dgm:cxn modelId="{7B9FE23A-A14D-4A6E-A8F8-9BC8141FF2AD}" type="presParOf" srcId="{8E63B9B9-0702-4303-A47A-5A96C9BCB740}" destId="{85274769-C3CC-4371-A711-FCBE0197433E}" srcOrd="3" destOrd="0" presId="urn:microsoft.com/office/officeart/2005/8/layout/vList4"/>
    <dgm:cxn modelId="{4370801A-5724-44DB-A515-F297FF6F3BFF}" type="presParOf" srcId="{8E63B9B9-0702-4303-A47A-5A96C9BCB740}" destId="{D42255B5-159C-41F5-BFAB-74C79BD14CA2}" srcOrd="4" destOrd="0" presId="urn:microsoft.com/office/officeart/2005/8/layout/vList4"/>
    <dgm:cxn modelId="{EAF00599-D53A-41F9-B65F-341B2D608FAA}" type="presParOf" srcId="{D42255B5-159C-41F5-BFAB-74C79BD14CA2}" destId="{ADD269B0-CBB1-4E59-91E8-7B2E3E47FCA2}" srcOrd="0" destOrd="0" presId="urn:microsoft.com/office/officeart/2005/8/layout/vList4"/>
    <dgm:cxn modelId="{B37F1FBC-2977-4F1E-8100-048F45A9E200}" type="presParOf" srcId="{D42255B5-159C-41F5-BFAB-74C79BD14CA2}" destId="{75DF2A48-C9EB-43B5-A5D2-8DC97BEA9FA3}" srcOrd="1" destOrd="0" presId="urn:microsoft.com/office/officeart/2005/8/layout/vList4"/>
    <dgm:cxn modelId="{C5EF95ED-C7DF-4C88-9A28-B9667634A3F4}" type="presParOf" srcId="{D42255B5-159C-41F5-BFAB-74C79BD14CA2}" destId="{EA749F33-559A-42D9-8B7E-50DB539EC008}" srcOrd="2" destOrd="0" presId="urn:microsoft.com/office/officeart/2005/8/layout/vList4"/>
    <dgm:cxn modelId="{62BA5D8F-0CA0-4FA3-B56C-41D80ED3B0F4}" type="presParOf" srcId="{8E63B9B9-0702-4303-A47A-5A96C9BCB740}" destId="{207CFB16-C59B-4CF0-99B1-405F7A05F1BC}" srcOrd="5" destOrd="0" presId="urn:microsoft.com/office/officeart/2005/8/layout/vList4"/>
    <dgm:cxn modelId="{DAA66823-6D2A-499F-81E0-E6ACD355B414}" type="presParOf" srcId="{8E63B9B9-0702-4303-A47A-5A96C9BCB740}" destId="{12029BD3-30AD-4857-87E0-ABD2DDB773B6}" srcOrd="6" destOrd="0" presId="urn:microsoft.com/office/officeart/2005/8/layout/vList4"/>
    <dgm:cxn modelId="{B3A3ABAF-75ED-42E1-9BF6-82199725F113}" type="presParOf" srcId="{12029BD3-30AD-4857-87E0-ABD2DDB773B6}" destId="{E45D93DD-C178-496E-A6BD-8E926EBA2B43}" srcOrd="0" destOrd="0" presId="urn:microsoft.com/office/officeart/2005/8/layout/vList4"/>
    <dgm:cxn modelId="{039C968E-CFA8-44A6-8227-D17C16287FA9}" type="presParOf" srcId="{12029BD3-30AD-4857-87E0-ABD2DDB773B6}" destId="{60E5B48B-974B-4E6E-B4A1-9F8F5EBAC414}" srcOrd="1" destOrd="0" presId="urn:microsoft.com/office/officeart/2005/8/layout/vList4"/>
    <dgm:cxn modelId="{0B833CA4-BB52-4A4F-8D5A-4955AD51E605}" type="presParOf" srcId="{12029BD3-30AD-4857-87E0-ABD2DDB773B6}" destId="{71767B88-8D48-4446-B7F4-581967C18A75}" srcOrd="2" destOrd="0" presId="urn:microsoft.com/office/officeart/2005/8/layout/vList4"/>
    <dgm:cxn modelId="{4063D310-7959-4114-828F-DEC3BD3F4D54}" type="presParOf" srcId="{8E63B9B9-0702-4303-A47A-5A96C9BCB740}" destId="{D7C4E115-13C1-4C48-8F49-ADA2FEA440F3}" srcOrd="7" destOrd="0" presId="urn:microsoft.com/office/officeart/2005/8/layout/vList4"/>
    <dgm:cxn modelId="{B49C4EDD-E161-4839-81B1-A50C4B563D7F}" type="presParOf" srcId="{8E63B9B9-0702-4303-A47A-5A96C9BCB740}" destId="{4C960A69-5655-40EA-B916-8366CDFA9020}" srcOrd="8" destOrd="0" presId="urn:microsoft.com/office/officeart/2005/8/layout/vList4"/>
    <dgm:cxn modelId="{F3EA6095-34ED-4DE9-B4E1-818738716001}" type="presParOf" srcId="{4C960A69-5655-40EA-B916-8366CDFA9020}" destId="{9FFD419E-8583-485F-935D-C7A58C5F7A1F}" srcOrd="0" destOrd="0" presId="urn:microsoft.com/office/officeart/2005/8/layout/vList4"/>
    <dgm:cxn modelId="{1AD8A407-0D87-4EAC-B3CD-759BD4768753}" type="presParOf" srcId="{4C960A69-5655-40EA-B916-8366CDFA9020}" destId="{6F5376B5-B15F-44EB-90D9-F6BAB1EA7296}" srcOrd="1" destOrd="0" presId="urn:microsoft.com/office/officeart/2005/8/layout/vList4"/>
    <dgm:cxn modelId="{2D67CA24-A663-4D2B-833F-4FB4ED4CA249}" type="presParOf" srcId="{4C960A69-5655-40EA-B916-8366CDFA9020}" destId="{ED842565-FF61-4282-9AAE-31290FD686B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B13E06-AA9A-49B8-B79A-FCF76F62A822}" type="doc">
      <dgm:prSet loTypeId="urn:microsoft.com/office/officeart/2005/8/layout/StepDownProcess" loCatId="process" qsTypeId="urn:microsoft.com/office/officeart/2005/8/quickstyle/simple1" qsCatId="simple" csTypeId="urn:microsoft.com/office/officeart/2005/8/colors/accent1_1" csCatId="accent1" phldr="1"/>
      <dgm:spPr/>
      <dgm:t>
        <a:bodyPr/>
        <a:lstStyle/>
        <a:p>
          <a:endParaRPr lang="en-GB"/>
        </a:p>
      </dgm:t>
    </dgm:pt>
    <dgm:pt modelId="{DBD2B3B0-5882-43C2-BD3E-429982454AE1}">
      <dgm:prSet phldrT="[Text]" custT="1"/>
      <dgm:spPr>
        <a:xfrm>
          <a:off x="204988" y="29136"/>
          <a:ext cx="1719218" cy="847122"/>
        </a:xfrm>
      </dgm:spPr>
      <dgm:t>
        <a:bodyPr/>
        <a:lstStyle/>
        <a:p>
          <a:pPr>
            <a:buNone/>
          </a:pPr>
          <a:r>
            <a:rPr lang="en-GB" sz="1200" b="1">
              <a:latin typeface="Calibri" panose="020F0502020204030204"/>
              <a:ea typeface="+mn-ea"/>
              <a:cs typeface="+mn-cs"/>
            </a:rPr>
            <a:t>Developing the right skills</a:t>
          </a:r>
        </a:p>
      </dgm:t>
    </dgm:pt>
    <dgm:pt modelId="{3AFD2435-3377-4B2B-919F-18488BEAE106}" type="parTrans" cxnId="{15EAD629-B19C-4C30-AE06-E39780FBD528}">
      <dgm:prSet/>
      <dgm:spPr/>
      <dgm:t>
        <a:bodyPr/>
        <a:lstStyle/>
        <a:p>
          <a:endParaRPr lang="en-GB" sz="1200">
            <a:solidFill>
              <a:schemeClr val="tx1"/>
            </a:solidFill>
          </a:endParaRPr>
        </a:p>
      </dgm:t>
    </dgm:pt>
    <dgm:pt modelId="{4E69BEEF-FE7A-4C8C-AD0C-87368930DD0E}" type="sibTrans" cxnId="{15EAD629-B19C-4C30-AE06-E39780FBD528}">
      <dgm:prSet/>
      <dgm:spPr/>
      <dgm:t>
        <a:bodyPr/>
        <a:lstStyle/>
        <a:p>
          <a:endParaRPr lang="en-GB" sz="1200">
            <a:solidFill>
              <a:schemeClr val="tx1"/>
            </a:solidFill>
          </a:endParaRPr>
        </a:p>
      </dgm:t>
    </dgm:pt>
    <dgm:pt modelId="{D05FD0C5-7DA2-4759-BE70-76F07AF9274E}">
      <dgm:prSet phldrT="[Text]" custT="1"/>
      <dgm:spPr>
        <a:xfrm>
          <a:off x="1375879" y="980735"/>
          <a:ext cx="1860816" cy="847122"/>
        </a:xfrm>
      </dgm:spPr>
      <dgm:t>
        <a:bodyPr/>
        <a:lstStyle/>
        <a:p>
          <a:pPr>
            <a:buNone/>
          </a:pPr>
          <a:r>
            <a:rPr lang="en-GB" sz="1200" b="1">
              <a:latin typeface="Calibri" panose="020F0502020204030204"/>
              <a:ea typeface="+mn-ea"/>
              <a:cs typeface="+mn-cs"/>
            </a:rPr>
            <a:t>Strengthens Business Capabilities of Target Sectors</a:t>
          </a:r>
        </a:p>
      </dgm:t>
    </dgm:pt>
    <dgm:pt modelId="{7C3E91C0-146D-4A57-A68C-BEE6E2A79D5D}" type="parTrans" cxnId="{A7927B4E-D056-4D78-A61C-F7A89260685E}">
      <dgm:prSet/>
      <dgm:spPr/>
      <dgm:t>
        <a:bodyPr/>
        <a:lstStyle/>
        <a:p>
          <a:endParaRPr lang="en-GB" sz="1200">
            <a:solidFill>
              <a:schemeClr val="tx1"/>
            </a:solidFill>
          </a:endParaRPr>
        </a:p>
      </dgm:t>
    </dgm:pt>
    <dgm:pt modelId="{EA11DF6E-3ABC-4075-9B56-84004B88A638}" type="sibTrans" cxnId="{A7927B4E-D056-4D78-A61C-F7A89260685E}">
      <dgm:prSet/>
      <dgm:spPr/>
      <dgm:t>
        <a:bodyPr/>
        <a:lstStyle/>
        <a:p>
          <a:endParaRPr lang="en-GB" sz="1200">
            <a:solidFill>
              <a:schemeClr val="tx1"/>
            </a:solidFill>
          </a:endParaRPr>
        </a:p>
      </dgm:t>
    </dgm:pt>
    <dgm:pt modelId="{4315DEC0-B844-4248-8B32-79194640A7E1}">
      <dgm:prSet phldrT="[Text]" custT="1"/>
      <dgm:spPr>
        <a:xfrm>
          <a:off x="2536882" y="1907165"/>
          <a:ext cx="1754267" cy="847122"/>
        </a:xfrm>
      </dgm:spPr>
      <dgm:t>
        <a:bodyPr/>
        <a:lstStyle/>
        <a:p>
          <a:pPr>
            <a:buNone/>
          </a:pPr>
          <a:r>
            <a:rPr lang="en-GB" sz="1200" b="1">
              <a:latin typeface="Calibri" panose="020F0502020204030204"/>
              <a:ea typeface="+mn-ea"/>
              <a:cs typeface="+mn-cs"/>
            </a:rPr>
            <a:t>Greater Productivity &amp; Market Competitiveness</a:t>
          </a:r>
        </a:p>
      </dgm:t>
    </dgm:pt>
    <dgm:pt modelId="{1CF2EE73-65CF-4E56-892C-7EC976DE0574}" type="parTrans" cxnId="{53FBD769-1EA8-41D1-9F72-45CF040E2AEE}">
      <dgm:prSet/>
      <dgm:spPr/>
      <dgm:t>
        <a:bodyPr/>
        <a:lstStyle/>
        <a:p>
          <a:endParaRPr lang="en-GB" sz="1200">
            <a:solidFill>
              <a:schemeClr val="tx1"/>
            </a:solidFill>
          </a:endParaRPr>
        </a:p>
      </dgm:t>
    </dgm:pt>
    <dgm:pt modelId="{0F32D9E3-C3D1-4A90-AD48-2753F7D79CD2}" type="sibTrans" cxnId="{53FBD769-1EA8-41D1-9F72-45CF040E2AEE}">
      <dgm:prSet/>
      <dgm:spPr/>
      <dgm:t>
        <a:bodyPr/>
        <a:lstStyle/>
        <a:p>
          <a:endParaRPr lang="en-GB" sz="1200">
            <a:solidFill>
              <a:schemeClr val="tx1"/>
            </a:solidFill>
          </a:endParaRPr>
        </a:p>
      </dgm:t>
    </dgm:pt>
    <dgm:pt modelId="{FB1C5A27-2180-4B5D-B5F2-85770D3F3468}">
      <dgm:prSet phldrT="[Text]" custT="1"/>
      <dgm:spPr>
        <a:xfrm>
          <a:off x="3617949" y="2883932"/>
          <a:ext cx="1656407" cy="847122"/>
        </a:xfrm>
      </dgm:spPr>
      <dgm:t>
        <a:bodyPr/>
        <a:lstStyle/>
        <a:p>
          <a:pPr>
            <a:buNone/>
          </a:pPr>
          <a:r>
            <a:rPr lang="en-GB" sz="1200" b="1">
              <a:latin typeface="Calibri" panose="020F0502020204030204"/>
              <a:ea typeface="+mn-ea"/>
              <a:cs typeface="+mn-cs"/>
            </a:rPr>
            <a:t>More Sales in Traded Markets</a:t>
          </a:r>
        </a:p>
      </dgm:t>
    </dgm:pt>
    <dgm:pt modelId="{83F4759A-8BF9-4615-BD1E-B2250FC28935}" type="parTrans" cxnId="{1F197DED-91E5-4930-B5DD-CC0E32B11045}">
      <dgm:prSet/>
      <dgm:spPr/>
      <dgm:t>
        <a:bodyPr/>
        <a:lstStyle/>
        <a:p>
          <a:endParaRPr lang="en-GB" sz="1200">
            <a:solidFill>
              <a:schemeClr val="tx1"/>
            </a:solidFill>
          </a:endParaRPr>
        </a:p>
      </dgm:t>
    </dgm:pt>
    <dgm:pt modelId="{9705C746-F8BF-488E-BE70-75988195BE95}" type="sibTrans" cxnId="{1F197DED-91E5-4930-B5DD-CC0E32B11045}">
      <dgm:prSet/>
      <dgm:spPr/>
      <dgm:t>
        <a:bodyPr/>
        <a:lstStyle/>
        <a:p>
          <a:endParaRPr lang="en-GB" sz="1200">
            <a:solidFill>
              <a:schemeClr val="tx1"/>
            </a:solidFill>
          </a:endParaRPr>
        </a:p>
      </dgm:t>
    </dgm:pt>
    <dgm:pt modelId="{B8557222-A21F-4783-880D-0905B1978ECF}">
      <dgm:prSet phldrT="[Text]" custT="1"/>
      <dgm:spPr>
        <a:xfrm>
          <a:off x="4707258" y="3835531"/>
          <a:ext cx="1744621" cy="847122"/>
        </a:xfrm>
      </dgm:spPr>
      <dgm:t>
        <a:bodyPr/>
        <a:lstStyle/>
        <a:p>
          <a:pPr>
            <a:buNone/>
          </a:pPr>
          <a:r>
            <a:rPr lang="en-GB" sz="1200" b="1">
              <a:latin typeface="Calibri" panose="020F0502020204030204"/>
              <a:ea typeface="+mn-ea"/>
              <a:cs typeface="+mn-cs"/>
            </a:rPr>
            <a:t>More Employment in Decent Jobs</a:t>
          </a:r>
        </a:p>
      </dgm:t>
    </dgm:pt>
    <dgm:pt modelId="{7C4396CA-C2F7-476D-B729-66A181E4D372}" type="parTrans" cxnId="{C549842E-5D51-404D-BF0D-9B08DC157F30}">
      <dgm:prSet/>
      <dgm:spPr/>
      <dgm:t>
        <a:bodyPr/>
        <a:lstStyle/>
        <a:p>
          <a:endParaRPr lang="en-GB" sz="1200">
            <a:solidFill>
              <a:schemeClr val="tx1"/>
            </a:solidFill>
          </a:endParaRPr>
        </a:p>
      </dgm:t>
    </dgm:pt>
    <dgm:pt modelId="{D15EAD30-4200-45C0-9667-5911B4A48029}" type="sibTrans" cxnId="{C549842E-5D51-404D-BF0D-9B08DC157F30}">
      <dgm:prSet/>
      <dgm:spPr/>
      <dgm:t>
        <a:bodyPr/>
        <a:lstStyle/>
        <a:p>
          <a:endParaRPr lang="en-GB" sz="1200">
            <a:solidFill>
              <a:schemeClr val="tx1"/>
            </a:solidFill>
          </a:endParaRPr>
        </a:p>
      </dgm:t>
    </dgm:pt>
    <dgm:pt modelId="{2AD91CD1-F2BE-42DE-B752-BF3E3935EF53}" type="pres">
      <dgm:prSet presAssocID="{2CB13E06-AA9A-49B8-B79A-FCF76F62A822}" presName="rootnode" presStyleCnt="0">
        <dgm:presLayoutVars>
          <dgm:chMax/>
          <dgm:chPref/>
          <dgm:dir/>
          <dgm:animLvl val="lvl"/>
        </dgm:presLayoutVars>
      </dgm:prSet>
      <dgm:spPr/>
    </dgm:pt>
    <dgm:pt modelId="{85438ECA-D860-431A-8CDB-607B2CB37234}" type="pres">
      <dgm:prSet presAssocID="{DBD2B3B0-5882-43C2-BD3E-429982454AE1}" presName="composite" presStyleCnt="0"/>
      <dgm:spPr/>
    </dgm:pt>
    <dgm:pt modelId="{8D70F601-55D9-4A92-BC75-CDA71712CC45}" type="pres">
      <dgm:prSet presAssocID="{DBD2B3B0-5882-43C2-BD3E-429982454AE1}" presName="bentUpArrow1" presStyleLbl="alignImgPlace1" presStyleIdx="0" presStyleCnt="4"/>
      <dgm:spPr>
        <a:xfrm rot="5400000">
          <a:off x="649951" y="826069"/>
          <a:ext cx="718916" cy="818460"/>
        </a:xfrm>
        <a:prstGeom prst="bentUpArrow">
          <a:avLst>
            <a:gd name="adj1" fmla="val 32840"/>
            <a:gd name="adj2" fmla="val 25000"/>
            <a:gd name="adj3" fmla="val 35780"/>
          </a:avLst>
        </a:prstGeom>
      </dgm:spPr>
    </dgm:pt>
    <dgm:pt modelId="{3E026CBC-25F1-4CA6-8513-EB6F3D7DE8DE}" type="pres">
      <dgm:prSet presAssocID="{DBD2B3B0-5882-43C2-BD3E-429982454AE1}" presName="ParentText" presStyleLbl="node1" presStyleIdx="0" presStyleCnt="5" custScaleX="142057">
        <dgm:presLayoutVars>
          <dgm:chMax val="1"/>
          <dgm:chPref val="1"/>
          <dgm:bulletEnabled val="1"/>
        </dgm:presLayoutVars>
      </dgm:prSet>
      <dgm:spPr>
        <a:prstGeom prst="roundRect">
          <a:avLst>
            <a:gd name="adj" fmla="val 16670"/>
          </a:avLst>
        </a:prstGeom>
      </dgm:spPr>
    </dgm:pt>
    <dgm:pt modelId="{7056D9C4-C20C-4B0F-A80D-27BF25DD5833}" type="pres">
      <dgm:prSet presAssocID="{DBD2B3B0-5882-43C2-BD3E-429982454AE1}" presName="ChildText" presStyleLbl="revTx" presStyleIdx="0" presStyleCnt="4">
        <dgm:presLayoutVars>
          <dgm:chMax val="0"/>
          <dgm:chPref val="0"/>
          <dgm:bulletEnabled val="1"/>
        </dgm:presLayoutVars>
      </dgm:prSet>
      <dgm:spPr>
        <a:xfrm>
          <a:off x="1669713" y="109929"/>
          <a:ext cx="880207" cy="684682"/>
        </a:xfrm>
        <a:prstGeom prst="rect">
          <a:avLst/>
        </a:prstGeom>
      </dgm:spPr>
    </dgm:pt>
    <dgm:pt modelId="{301835EC-FDB8-4666-941F-AB0946A38835}" type="pres">
      <dgm:prSet presAssocID="{4E69BEEF-FE7A-4C8C-AD0C-87368930DD0E}" presName="sibTrans" presStyleCnt="0"/>
      <dgm:spPr/>
    </dgm:pt>
    <dgm:pt modelId="{FD3EE6EC-923B-4249-ADA5-077D22FA5130}" type="pres">
      <dgm:prSet presAssocID="{D05FD0C5-7DA2-4759-BE70-76F07AF9274E}" presName="composite" presStyleCnt="0"/>
      <dgm:spPr/>
    </dgm:pt>
    <dgm:pt modelId="{DA0C9A1C-AFC4-42B9-99E8-33A97C2B18E2}" type="pres">
      <dgm:prSet presAssocID="{D05FD0C5-7DA2-4759-BE70-76F07AF9274E}" presName="bentUpArrow1" presStyleLbl="alignImgPlace1" presStyleIdx="1" presStyleCnt="4"/>
      <dgm:spPr>
        <a:xfrm rot="5400000">
          <a:off x="1846317" y="1777668"/>
          <a:ext cx="718916" cy="818460"/>
        </a:xfrm>
        <a:prstGeom prst="bentUpArrow">
          <a:avLst>
            <a:gd name="adj1" fmla="val 32840"/>
            <a:gd name="adj2" fmla="val 25000"/>
            <a:gd name="adj3" fmla="val 35780"/>
          </a:avLst>
        </a:prstGeom>
      </dgm:spPr>
    </dgm:pt>
    <dgm:pt modelId="{EEBB5410-8DE7-47DD-B75B-228789F9D315}" type="pres">
      <dgm:prSet presAssocID="{D05FD0C5-7DA2-4759-BE70-76F07AF9274E}" presName="ParentText" presStyleLbl="node1" presStyleIdx="1" presStyleCnt="5" custScaleX="153757" custLinFactNeighborX="3745">
        <dgm:presLayoutVars>
          <dgm:chMax val="1"/>
          <dgm:chPref val="1"/>
          <dgm:bulletEnabled val="1"/>
        </dgm:presLayoutVars>
      </dgm:prSet>
      <dgm:spPr>
        <a:prstGeom prst="roundRect">
          <a:avLst>
            <a:gd name="adj" fmla="val 16670"/>
          </a:avLst>
        </a:prstGeom>
      </dgm:spPr>
    </dgm:pt>
    <dgm:pt modelId="{3A590856-7CC8-4784-860C-D536411FAA0A}" type="pres">
      <dgm:prSet presAssocID="{D05FD0C5-7DA2-4759-BE70-76F07AF9274E}" presName="ChildText" presStyleLbl="revTx" presStyleIdx="1" presStyleCnt="4">
        <dgm:presLayoutVars>
          <dgm:chMax val="0"/>
          <dgm:chPref val="0"/>
          <dgm:bulletEnabled val="1"/>
        </dgm:presLayoutVars>
      </dgm:prSet>
      <dgm:spPr>
        <a:xfrm>
          <a:off x="2866079" y="1061527"/>
          <a:ext cx="880207" cy="684682"/>
        </a:xfrm>
        <a:prstGeom prst="rect">
          <a:avLst/>
        </a:prstGeom>
      </dgm:spPr>
    </dgm:pt>
    <dgm:pt modelId="{132C8BF9-EC34-46AB-967D-B4A5ED9688C7}" type="pres">
      <dgm:prSet presAssocID="{EA11DF6E-3ABC-4075-9B56-84004B88A638}" presName="sibTrans" presStyleCnt="0"/>
      <dgm:spPr/>
    </dgm:pt>
    <dgm:pt modelId="{98C25380-A306-46CF-A590-B2658DBE4308}" type="pres">
      <dgm:prSet presAssocID="{4315DEC0-B844-4248-8B32-79194640A7E1}" presName="composite" presStyleCnt="0"/>
      <dgm:spPr/>
    </dgm:pt>
    <dgm:pt modelId="{9EE0886B-8091-4DEF-B758-CEF56BA8B5B1}" type="pres">
      <dgm:prSet presAssocID="{4315DEC0-B844-4248-8B32-79194640A7E1}" presName="bentUpArrow1" presStyleLbl="alignImgPlace1" presStyleIdx="2" presStyleCnt="4"/>
      <dgm:spPr>
        <a:xfrm rot="5400000">
          <a:off x="2918610" y="2729267"/>
          <a:ext cx="718916" cy="818460"/>
        </a:xfrm>
        <a:prstGeom prst="bentUpArrow">
          <a:avLst>
            <a:gd name="adj1" fmla="val 32840"/>
            <a:gd name="adj2" fmla="val 25000"/>
            <a:gd name="adj3" fmla="val 35780"/>
          </a:avLst>
        </a:prstGeom>
      </dgm:spPr>
    </dgm:pt>
    <dgm:pt modelId="{B1F00C4A-7057-4D1D-909C-EF3F239F0289}" type="pres">
      <dgm:prSet presAssocID="{4315DEC0-B844-4248-8B32-79194640A7E1}" presName="ParentText" presStyleLbl="node1" presStyleIdx="2" presStyleCnt="5" custScaleX="144953" custLinFactNeighborX="6673" custLinFactNeighborY="-2971">
        <dgm:presLayoutVars>
          <dgm:chMax val="1"/>
          <dgm:chPref val="1"/>
          <dgm:bulletEnabled val="1"/>
        </dgm:presLayoutVars>
      </dgm:prSet>
      <dgm:spPr>
        <a:prstGeom prst="roundRect">
          <a:avLst>
            <a:gd name="adj" fmla="val 16670"/>
          </a:avLst>
        </a:prstGeom>
      </dgm:spPr>
    </dgm:pt>
    <dgm:pt modelId="{7C819EC3-0CBC-4295-A02C-1840F1B521A8}" type="pres">
      <dgm:prSet presAssocID="{4315DEC0-B844-4248-8B32-79194640A7E1}" presName="ChildText" presStyleLbl="revTx" presStyleIdx="2" presStyleCnt="4">
        <dgm:presLayoutVars>
          <dgm:chMax val="0"/>
          <dgm:chPref val="0"/>
          <dgm:bulletEnabled val="1"/>
        </dgm:presLayoutVars>
      </dgm:prSet>
      <dgm:spPr>
        <a:xfrm>
          <a:off x="3938373" y="2013126"/>
          <a:ext cx="880207" cy="684682"/>
        </a:xfrm>
        <a:prstGeom prst="rect">
          <a:avLst/>
        </a:prstGeom>
      </dgm:spPr>
    </dgm:pt>
    <dgm:pt modelId="{4DF014C2-A243-4195-97EF-EB499285C395}" type="pres">
      <dgm:prSet presAssocID="{0F32D9E3-C3D1-4A90-AD48-2753F7D79CD2}" presName="sibTrans" presStyleCnt="0"/>
      <dgm:spPr/>
    </dgm:pt>
    <dgm:pt modelId="{C10E6FA5-9B3C-45E3-B3CC-914CC1EF4C9E}" type="pres">
      <dgm:prSet presAssocID="{FB1C5A27-2180-4B5D-B5F2-85770D3F3468}" presName="composite" presStyleCnt="0"/>
      <dgm:spPr/>
    </dgm:pt>
    <dgm:pt modelId="{892A14E1-AA41-4543-9F8C-83362F17507E}" type="pres">
      <dgm:prSet presAssocID="{FB1C5A27-2180-4B5D-B5F2-85770D3F3468}" presName="bentUpArrow1" presStyleLbl="alignImgPlace1" presStyleIdx="3" presStyleCnt="4"/>
      <dgm:spPr>
        <a:xfrm rot="5400000">
          <a:off x="3995248" y="3680865"/>
          <a:ext cx="718916" cy="818460"/>
        </a:xfrm>
        <a:prstGeom prst="bentUpArrow">
          <a:avLst>
            <a:gd name="adj1" fmla="val 32840"/>
            <a:gd name="adj2" fmla="val 25000"/>
            <a:gd name="adj3" fmla="val 35780"/>
          </a:avLst>
        </a:prstGeom>
      </dgm:spPr>
    </dgm:pt>
    <dgm:pt modelId="{667EADFD-6460-4AF7-9478-09B32CBB5357}" type="pres">
      <dgm:prSet presAssocID="{FB1C5A27-2180-4B5D-B5F2-85770D3F3468}" presName="ParentText" presStyleLbl="node1" presStyleIdx="3" presStyleCnt="5" custScaleX="136867" custLinFactNeighborX="2996">
        <dgm:presLayoutVars>
          <dgm:chMax val="1"/>
          <dgm:chPref val="1"/>
          <dgm:bulletEnabled val="1"/>
        </dgm:presLayoutVars>
      </dgm:prSet>
      <dgm:spPr>
        <a:prstGeom prst="roundRect">
          <a:avLst>
            <a:gd name="adj" fmla="val 16670"/>
          </a:avLst>
        </a:prstGeom>
      </dgm:spPr>
    </dgm:pt>
    <dgm:pt modelId="{2AABA1AB-F439-49A7-AD48-9D3D5AC7C138}" type="pres">
      <dgm:prSet presAssocID="{FB1C5A27-2180-4B5D-B5F2-85770D3F3468}" presName="ChildText" presStyleLbl="revTx" presStyleIdx="3" presStyleCnt="4">
        <dgm:presLayoutVars>
          <dgm:chMax val="0"/>
          <dgm:chPref val="0"/>
          <dgm:bulletEnabled val="1"/>
        </dgm:presLayoutVars>
      </dgm:prSet>
      <dgm:spPr>
        <a:xfrm>
          <a:off x="5015011" y="2964725"/>
          <a:ext cx="880207" cy="684682"/>
        </a:xfrm>
        <a:prstGeom prst="rect">
          <a:avLst/>
        </a:prstGeom>
      </dgm:spPr>
    </dgm:pt>
    <dgm:pt modelId="{2BEB8C74-E2F9-47AB-B3AE-4EEBBD54048E}" type="pres">
      <dgm:prSet presAssocID="{9705C746-F8BF-488E-BE70-75988195BE95}" presName="sibTrans" presStyleCnt="0"/>
      <dgm:spPr/>
    </dgm:pt>
    <dgm:pt modelId="{889B18F2-1F3C-46B2-9D22-20544BD85679}" type="pres">
      <dgm:prSet presAssocID="{B8557222-A21F-4783-880D-0905B1978ECF}" presName="composite" presStyleCnt="0"/>
      <dgm:spPr/>
    </dgm:pt>
    <dgm:pt modelId="{2961091A-310A-479F-AA1B-50A6C990036A}" type="pres">
      <dgm:prSet presAssocID="{B8557222-A21F-4783-880D-0905B1978ECF}" presName="ParentText" presStyleLbl="node1" presStyleIdx="4" presStyleCnt="5" custScaleX="144156">
        <dgm:presLayoutVars>
          <dgm:chMax val="1"/>
          <dgm:chPref val="1"/>
          <dgm:bulletEnabled val="1"/>
        </dgm:presLayoutVars>
      </dgm:prSet>
      <dgm:spPr>
        <a:prstGeom prst="roundRect">
          <a:avLst>
            <a:gd name="adj" fmla="val 16670"/>
          </a:avLst>
        </a:prstGeom>
      </dgm:spPr>
    </dgm:pt>
  </dgm:ptLst>
  <dgm:cxnLst>
    <dgm:cxn modelId="{1A446E14-06F4-4AA5-A1F8-ED5410FDB76E}" type="presOf" srcId="{D05FD0C5-7DA2-4759-BE70-76F07AF9274E}" destId="{EEBB5410-8DE7-47DD-B75B-228789F9D315}" srcOrd="0" destOrd="0" presId="urn:microsoft.com/office/officeart/2005/8/layout/StepDownProcess"/>
    <dgm:cxn modelId="{85204B23-B923-412A-81D0-461A4DAB2D7E}" type="presOf" srcId="{2CB13E06-AA9A-49B8-B79A-FCF76F62A822}" destId="{2AD91CD1-F2BE-42DE-B752-BF3E3935EF53}" srcOrd="0" destOrd="0" presId="urn:microsoft.com/office/officeart/2005/8/layout/StepDownProcess"/>
    <dgm:cxn modelId="{15EAD629-B19C-4C30-AE06-E39780FBD528}" srcId="{2CB13E06-AA9A-49B8-B79A-FCF76F62A822}" destId="{DBD2B3B0-5882-43C2-BD3E-429982454AE1}" srcOrd="0" destOrd="0" parTransId="{3AFD2435-3377-4B2B-919F-18488BEAE106}" sibTransId="{4E69BEEF-FE7A-4C8C-AD0C-87368930DD0E}"/>
    <dgm:cxn modelId="{C549842E-5D51-404D-BF0D-9B08DC157F30}" srcId="{2CB13E06-AA9A-49B8-B79A-FCF76F62A822}" destId="{B8557222-A21F-4783-880D-0905B1978ECF}" srcOrd="4" destOrd="0" parTransId="{7C4396CA-C2F7-476D-B729-66A181E4D372}" sibTransId="{D15EAD30-4200-45C0-9667-5911B4A48029}"/>
    <dgm:cxn modelId="{1BDB2B3C-9672-45DD-A120-013316748EBF}" type="presOf" srcId="{4315DEC0-B844-4248-8B32-79194640A7E1}" destId="{B1F00C4A-7057-4D1D-909C-EF3F239F0289}" srcOrd="0" destOrd="0" presId="urn:microsoft.com/office/officeart/2005/8/layout/StepDownProcess"/>
    <dgm:cxn modelId="{5253095F-A62C-404C-A3FE-3F890180CD94}" type="presOf" srcId="{FB1C5A27-2180-4B5D-B5F2-85770D3F3468}" destId="{667EADFD-6460-4AF7-9478-09B32CBB5357}" srcOrd="0" destOrd="0" presId="urn:microsoft.com/office/officeart/2005/8/layout/StepDownProcess"/>
    <dgm:cxn modelId="{53FBD769-1EA8-41D1-9F72-45CF040E2AEE}" srcId="{2CB13E06-AA9A-49B8-B79A-FCF76F62A822}" destId="{4315DEC0-B844-4248-8B32-79194640A7E1}" srcOrd="2" destOrd="0" parTransId="{1CF2EE73-65CF-4E56-892C-7EC976DE0574}" sibTransId="{0F32D9E3-C3D1-4A90-AD48-2753F7D79CD2}"/>
    <dgm:cxn modelId="{A7927B4E-D056-4D78-A61C-F7A89260685E}" srcId="{2CB13E06-AA9A-49B8-B79A-FCF76F62A822}" destId="{D05FD0C5-7DA2-4759-BE70-76F07AF9274E}" srcOrd="1" destOrd="0" parTransId="{7C3E91C0-146D-4A57-A68C-BEE6E2A79D5D}" sibTransId="{EA11DF6E-3ABC-4075-9B56-84004B88A638}"/>
    <dgm:cxn modelId="{22B99751-2DC7-4FDF-9AC2-7A797E353A17}" type="presOf" srcId="{B8557222-A21F-4783-880D-0905B1978ECF}" destId="{2961091A-310A-479F-AA1B-50A6C990036A}" srcOrd="0" destOrd="0" presId="urn:microsoft.com/office/officeart/2005/8/layout/StepDownProcess"/>
    <dgm:cxn modelId="{F1707780-1D6B-439E-BCEC-797860A86E02}" type="presOf" srcId="{DBD2B3B0-5882-43C2-BD3E-429982454AE1}" destId="{3E026CBC-25F1-4CA6-8513-EB6F3D7DE8DE}" srcOrd="0" destOrd="0" presId="urn:microsoft.com/office/officeart/2005/8/layout/StepDownProcess"/>
    <dgm:cxn modelId="{1F197DED-91E5-4930-B5DD-CC0E32B11045}" srcId="{2CB13E06-AA9A-49B8-B79A-FCF76F62A822}" destId="{FB1C5A27-2180-4B5D-B5F2-85770D3F3468}" srcOrd="3" destOrd="0" parTransId="{83F4759A-8BF9-4615-BD1E-B2250FC28935}" sibTransId="{9705C746-F8BF-488E-BE70-75988195BE95}"/>
    <dgm:cxn modelId="{97218E63-2101-4B7F-93A9-76FE2A742D1A}" type="presParOf" srcId="{2AD91CD1-F2BE-42DE-B752-BF3E3935EF53}" destId="{85438ECA-D860-431A-8CDB-607B2CB37234}" srcOrd="0" destOrd="0" presId="urn:microsoft.com/office/officeart/2005/8/layout/StepDownProcess"/>
    <dgm:cxn modelId="{D5B0A496-4E60-44F9-B687-261ABA65F0DF}" type="presParOf" srcId="{85438ECA-D860-431A-8CDB-607B2CB37234}" destId="{8D70F601-55D9-4A92-BC75-CDA71712CC45}" srcOrd="0" destOrd="0" presId="urn:microsoft.com/office/officeart/2005/8/layout/StepDownProcess"/>
    <dgm:cxn modelId="{9F0B4DB4-238A-4ADD-83EE-E2339138D8F5}" type="presParOf" srcId="{85438ECA-D860-431A-8CDB-607B2CB37234}" destId="{3E026CBC-25F1-4CA6-8513-EB6F3D7DE8DE}" srcOrd="1" destOrd="0" presId="urn:microsoft.com/office/officeart/2005/8/layout/StepDownProcess"/>
    <dgm:cxn modelId="{AC6F7D96-1C1F-41C9-84DD-ECC09853986B}" type="presParOf" srcId="{85438ECA-D860-431A-8CDB-607B2CB37234}" destId="{7056D9C4-C20C-4B0F-A80D-27BF25DD5833}" srcOrd="2" destOrd="0" presId="urn:microsoft.com/office/officeart/2005/8/layout/StepDownProcess"/>
    <dgm:cxn modelId="{8FD970AF-45F5-400F-AC23-188DB32952C6}" type="presParOf" srcId="{2AD91CD1-F2BE-42DE-B752-BF3E3935EF53}" destId="{301835EC-FDB8-4666-941F-AB0946A38835}" srcOrd="1" destOrd="0" presId="urn:microsoft.com/office/officeart/2005/8/layout/StepDownProcess"/>
    <dgm:cxn modelId="{6DF34EE1-B83B-45D8-A52D-6727E6AB0AC3}" type="presParOf" srcId="{2AD91CD1-F2BE-42DE-B752-BF3E3935EF53}" destId="{FD3EE6EC-923B-4249-ADA5-077D22FA5130}" srcOrd="2" destOrd="0" presId="urn:microsoft.com/office/officeart/2005/8/layout/StepDownProcess"/>
    <dgm:cxn modelId="{EA65C103-5F4C-4969-B547-080FEAA5C8F3}" type="presParOf" srcId="{FD3EE6EC-923B-4249-ADA5-077D22FA5130}" destId="{DA0C9A1C-AFC4-42B9-99E8-33A97C2B18E2}" srcOrd="0" destOrd="0" presId="urn:microsoft.com/office/officeart/2005/8/layout/StepDownProcess"/>
    <dgm:cxn modelId="{22810ED5-8F41-43BB-9AC8-22650A681B1E}" type="presParOf" srcId="{FD3EE6EC-923B-4249-ADA5-077D22FA5130}" destId="{EEBB5410-8DE7-47DD-B75B-228789F9D315}" srcOrd="1" destOrd="0" presId="urn:microsoft.com/office/officeart/2005/8/layout/StepDownProcess"/>
    <dgm:cxn modelId="{42DB7AD0-D540-4A16-8C3D-F46ED8EC7470}" type="presParOf" srcId="{FD3EE6EC-923B-4249-ADA5-077D22FA5130}" destId="{3A590856-7CC8-4784-860C-D536411FAA0A}" srcOrd="2" destOrd="0" presId="urn:microsoft.com/office/officeart/2005/8/layout/StepDownProcess"/>
    <dgm:cxn modelId="{2C47A07D-BBA1-4012-8731-5D12CE4214A1}" type="presParOf" srcId="{2AD91CD1-F2BE-42DE-B752-BF3E3935EF53}" destId="{132C8BF9-EC34-46AB-967D-B4A5ED9688C7}" srcOrd="3" destOrd="0" presId="urn:microsoft.com/office/officeart/2005/8/layout/StepDownProcess"/>
    <dgm:cxn modelId="{9EA7DC68-94A5-4C17-8697-63982D0D2CBF}" type="presParOf" srcId="{2AD91CD1-F2BE-42DE-B752-BF3E3935EF53}" destId="{98C25380-A306-46CF-A590-B2658DBE4308}" srcOrd="4" destOrd="0" presId="urn:microsoft.com/office/officeart/2005/8/layout/StepDownProcess"/>
    <dgm:cxn modelId="{B3618394-909D-4C08-A370-F8ABA8E27241}" type="presParOf" srcId="{98C25380-A306-46CF-A590-B2658DBE4308}" destId="{9EE0886B-8091-4DEF-B758-CEF56BA8B5B1}" srcOrd="0" destOrd="0" presId="urn:microsoft.com/office/officeart/2005/8/layout/StepDownProcess"/>
    <dgm:cxn modelId="{30DBB86D-2725-4897-8E51-2B06CBD8A95A}" type="presParOf" srcId="{98C25380-A306-46CF-A590-B2658DBE4308}" destId="{B1F00C4A-7057-4D1D-909C-EF3F239F0289}" srcOrd="1" destOrd="0" presId="urn:microsoft.com/office/officeart/2005/8/layout/StepDownProcess"/>
    <dgm:cxn modelId="{283D0E39-ED88-476F-A984-B6EACD3B3EF3}" type="presParOf" srcId="{98C25380-A306-46CF-A590-B2658DBE4308}" destId="{7C819EC3-0CBC-4295-A02C-1840F1B521A8}" srcOrd="2" destOrd="0" presId="urn:microsoft.com/office/officeart/2005/8/layout/StepDownProcess"/>
    <dgm:cxn modelId="{3E743E56-FF1C-4746-BD8E-0F797623FE8F}" type="presParOf" srcId="{2AD91CD1-F2BE-42DE-B752-BF3E3935EF53}" destId="{4DF014C2-A243-4195-97EF-EB499285C395}" srcOrd="5" destOrd="0" presId="urn:microsoft.com/office/officeart/2005/8/layout/StepDownProcess"/>
    <dgm:cxn modelId="{01F62232-C05C-4B9E-BB85-0FEE80892D92}" type="presParOf" srcId="{2AD91CD1-F2BE-42DE-B752-BF3E3935EF53}" destId="{C10E6FA5-9B3C-45E3-B3CC-914CC1EF4C9E}" srcOrd="6" destOrd="0" presId="urn:microsoft.com/office/officeart/2005/8/layout/StepDownProcess"/>
    <dgm:cxn modelId="{68C8A578-5E66-4E23-80B7-E76015010345}" type="presParOf" srcId="{C10E6FA5-9B3C-45E3-B3CC-914CC1EF4C9E}" destId="{892A14E1-AA41-4543-9F8C-83362F17507E}" srcOrd="0" destOrd="0" presId="urn:microsoft.com/office/officeart/2005/8/layout/StepDownProcess"/>
    <dgm:cxn modelId="{04161482-28D0-4A83-89B6-6B13E93C7748}" type="presParOf" srcId="{C10E6FA5-9B3C-45E3-B3CC-914CC1EF4C9E}" destId="{667EADFD-6460-4AF7-9478-09B32CBB5357}" srcOrd="1" destOrd="0" presId="urn:microsoft.com/office/officeart/2005/8/layout/StepDownProcess"/>
    <dgm:cxn modelId="{E6C2261D-28F4-4768-8747-56A305687DC2}" type="presParOf" srcId="{C10E6FA5-9B3C-45E3-B3CC-914CC1EF4C9E}" destId="{2AABA1AB-F439-49A7-AD48-9D3D5AC7C138}" srcOrd="2" destOrd="0" presId="urn:microsoft.com/office/officeart/2005/8/layout/StepDownProcess"/>
    <dgm:cxn modelId="{57B1EE01-9771-46C5-AA86-3C18EF2AB0C9}" type="presParOf" srcId="{2AD91CD1-F2BE-42DE-B752-BF3E3935EF53}" destId="{2BEB8C74-E2F9-47AB-B3AE-4EEBBD54048E}" srcOrd="7" destOrd="0" presId="urn:microsoft.com/office/officeart/2005/8/layout/StepDownProcess"/>
    <dgm:cxn modelId="{3F9B8AAC-9D61-4DD0-9A46-0412BD7E20BB}" type="presParOf" srcId="{2AD91CD1-F2BE-42DE-B752-BF3E3935EF53}" destId="{889B18F2-1F3C-46B2-9D22-20544BD85679}" srcOrd="8" destOrd="0" presId="urn:microsoft.com/office/officeart/2005/8/layout/StepDownProcess"/>
    <dgm:cxn modelId="{581C4156-8A65-4BB9-B278-1F9CE1831FD9}" type="presParOf" srcId="{889B18F2-1F3C-46B2-9D22-20544BD85679}" destId="{2961091A-310A-479F-AA1B-50A6C990036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EBF9C-B572-453F-801A-1C29BA90F458}">
      <dsp:nvSpPr>
        <dsp:cNvPr id="0" name=""/>
        <dsp:cNvSpPr/>
      </dsp:nvSpPr>
      <dsp:spPr>
        <a:xfrm>
          <a:off x="1901529" y="547047"/>
          <a:ext cx="2983666" cy="2983623"/>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Skills important for </a:t>
          </a:r>
          <a:r>
            <a:rPr lang="en-US" sz="2800" u="sng" kern="1200" dirty="0"/>
            <a:t>economic efficiency</a:t>
          </a:r>
        </a:p>
      </dsp:txBody>
      <dsp:txXfrm>
        <a:off x="2338477" y="983988"/>
        <a:ext cx="2109770" cy="2109741"/>
      </dsp:txXfrm>
    </dsp:sp>
    <dsp:sp modelId="{4C8650A8-87D8-44DF-94D5-6A5E2B9D15A3}">
      <dsp:nvSpPr>
        <dsp:cNvPr id="0" name=""/>
        <dsp:cNvSpPr/>
      </dsp:nvSpPr>
      <dsp:spPr>
        <a:xfrm>
          <a:off x="3154934" y="1989911"/>
          <a:ext cx="2983666" cy="2983623"/>
        </a:xfrm>
        <a:prstGeom prst="ellipse">
          <a:avLst/>
        </a:prstGeom>
        <a:gradFill rotWithShape="0">
          <a:gsLst>
            <a:gs pos="0">
              <a:schemeClr val="accent3">
                <a:alpha val="50000"/>
                <a:hueOff val="0"/>
                <a:satOff val="0"/>
                <a:lumOff val="0"/>
                <a:alphaOff val="0"/>
                <a:lumMod val="110000"/>
                <a:satMod val="105000"/>
                <a:tint val="67000"/>
              </a:schemeClr>
            </a:gs>
            <a:gs pos="50000">
              <a:schemeClr val="accent3">
                <a:alpha val="50000"/>
                <a:hueOff val="0"/>
                <a:satOff val="0"/>
                <a:lumOff val="0"/>
                <a:alphaOff val="0"/>
                <a:lumMod val="105000"/>
                <a:satMod val="103000"/>
                <a:tint val="73000"/>
              </a:schemeClr>
            </a:gs>
            <a:gs pos="100000">
              <a:schemeClr val="accent3">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Skills important for </a:t>
          </a:r>
          <a:r>
            <a:rPr lang="en-US" sz="2800" u="sng" kern="1200"/>
            <a:t>socially inclusive outcomes</a:t>
          </a:r>
        </a:p>
      </dsp:txBody>
      <dsp:txXfrm>
        <a:off x="3591882" y="2426852"/>
        <a:ext cx="2109770" cy="2109741"/>
      </dsp:txXfrm>
    </dsp:sp>
    <dsp:sp modelId="{F20C4177-DA77-4996-8B89-9F058ED484E5}">
      <dsp:nvSpPr>
        <dsp:cNvPr id="0" name=""/>
        <dsp:cNvSpPr/>
      </dsp:nvSpPr>
      <dsp:spPr>
        <a:xfrm>
          <a:off x="4236970" y="547047"/>
          <a:ext cx="2983666" cy="2983623"/>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Skills also important for </a:t>
          </a:r>
          <a:r>
            <a:rPr lang="en-US" sz="2800" u="sng" kern="1200"/>
            <a:t>smooth transition</a:t>
          </a:r>
        </a:p>
      </dsp:txBody>
      <dsp:txXfrm>
        <a:off x="4673918" y="983988"/>
        <a:ext cx="2109770" cy="21097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809AA-8FB9-45D4-BEE9-D223872121B4}">
      <dsp:nvSpPr>
        <dsp:cNvPr id="0" name=""/>
        <dsp:cNvSpPr/>
      </dsp:nvSpPr>
      <dsp:spPr>
        <a:xfrm>
          <a:off x="2968892" y="1500717"/>
          <a:ext cx="2236722" cy="1394893"/>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CH" sz="1600" kern="1200"/>
            <a:t>Key stakeholders</a:t>
          </a:r>
          <a:endParaRPr lang="en-GB" sz="1600" kern="1200"/>
        </a:p>
      </dsp:txBody>
      <dsp:txXfrm>
        <a:off x="3296452" y="1704994"/>
        <a:ext cx="1581602" cy="986339"/>
      </dsp:txXfrm>
    </dsp:sp>
    <dsp:sp modelId="{883B7FF1-E0E6-409B-B4A7-A30E1EB3ACB1}">
      <dsp:nvSpPr>
        <dsp:cNvPr id="0" name=""/>
        <dsp:cNvSpPr/>
      </dsp:nvSpPr>
      <dsp:spPr>
        <a:xfrm rot="16180601">
          <a:off x="4046957" y="1235271"/>
          <a:ext cx="71977"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4057814" y="1325901"/>
        <a:ext cx="50384" cy="239503"/>
      </dsp:txXfrm>
    </dsp:sp>
    <dsp:sp modelId="{BF6C0CB6-1DB0-4F3F-9941-15BDC6443E00}">
      <dsp:nvSpPr>
        <dsp:cNvPr id="0" name=""/>
        <dsp:cNvSpPr/>
      </dsp:nvSpPr>
      <dsp:spPr>
        <a:xfrm>
          <a:off x="3059463" y="-186877"/>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Government (Cross-Ministerial)</a:t>
          </a:r>
          <a:endParaRPr lang="en-GB" sz="1400" kern="1200"/>
        </a:p>
      </dsp:txBody>
      <dsp:txXfrm>
        <a:off x="3357836" y="40379"/>
        <a:ext cx="1440672" cy="1097290"/>
      </dsp:txXfrm>
    </dsp:sp>
    <dsp:sp modelId="{942505F4-1709-4428-82E0-763C4FA22991}">
      <dsp:nvSpPr>
        <dsp:cNvPr id="0" name=""/>
        <dsp:cNvSpPr/>
      </dsp:nvSpPr>
      <dsp:spPr>
        <a:xfrm rot="20282140">
          <a:off x="5048481" y="1598113"/>
          <a:ext cx="63471"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5049172" y="1681508"/>
        <a:ext cx="44430" cy="239503"/>
      </dsp:txXfrm>
    </dsp:sp>
    <dsp:sp modelId="{252E636B-9797-4DB3-91EE-C64B944E2F98}">
      <dsp:nvSpPr>
        <dsp:cNvPr id="0" name=""/>
        <dsp:cNvSpPr/>
      </dsp:nvSpPr>
      <dsp:spPr>
        <a:xfrm>
          <a:off x="5018992" y="635642"/>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kern="1200"/>
            <a:t>Employers</a:t>
          </a:r>
          <a:endParaRPr lang="en-GB" sz="1600" kern="1200"/>
        </a:p>
      </dsp:txBody>
      <dsp:txXfrm>
        <a:off x="5317365" y="862898"/>
        <a:ext cx="1440672" cy="1097290"/>
      </dsp:txXfrm>
    </dsp:sp>
    <dsp:sp modelId="{E70401AC-4B0A-4F83-B2F6-D9DE5A1072D8}">
      <dsp:nvSpPr>
        <dsp:cNvPr id="0" name=""/>
        <dsp:cNvSpPr/>
      </dsp:nvSpPr>
      <dsp:spPr>
        <a:xfrm rot="1352672">
          <a:off x="5056386" y="2423840"/>
          <a:ext cx="110575"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5057653" y="2497315"/>
        <a:ext cx="77403" cy="239503"/>
      </dsp:txXfrm>
    </dsp:sp>
    <dsp:sp modelId="{2B679C17-C9CD-4CAF-B907-1074E4E88906}">
      <dsp:nvSpPr>
        <dsp:cNvPr id="0" name=""/>
        <dsp:cNvSpPr/>
      </dsp:nvSpPr>
      <dsp:spPr>
        <a:xfrm>
          <a:off x="5086679" y="2260040"/>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kern="1200"/>
            <a:t>Workers</a:t>
          </a:r>
          <a:endParaRPr lang="en-GB" sz="1600" kern="1200"/>
        </a:p>
      </dsp:txBody>
      <dsp:txXfrm>
        <a:off x="5385052" y="2487296"/>
        <a:ext cx="1440672" cy="1097290"/>
      </dsp:txXfrm>
    </dsp:sp>
    <dsp:sp modelId="{721B0548-B246-4FD4-AD33-F3F130A48225}">
      <dsp:nvSpPr>
        <dsp:cNvPr id="0" name=""/>
        <dsp:cNvSpPr/>
      </dsp:nvSpPr>
      <dsp:spPr>
        <a:xfrm rot="5418886">
          <a:off x="4035354" y="2783116"/>
          <a:ext cx="95177"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4049709" y="2848674"/>
        <a:ext cx="66624" cy="239503"/>
      </dsp:txXfrm>
    </dsp:sp>
    <dsp:sp modelId="{FBA037DC-71A3-44DF-8BD0-DF256EF52128}">
      <dsp:nvSpPr>
        <dsp:cNvPr id="0" name=""/>
        <dsp:cNvSpPr/>
      </dsp:nvSpPr>
      <dsp:spPr>
        <a:xfrm>
          <a:off x="3059463" y="3075178"/>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kern="1200"/>
            <a:t>Education and training providers</a:t>
          </a:r>
          <a:endParaRPr lang="en-GB" sz="1600" kern="1200"/>
        </a:p>
      </dsp:txBody>
      <dsp:txXfrm>
        <a:off x="3357836" y="3302434"/>
        <a:ext cx="1440672" cy="1097290"/>
      </dsp:txXfrm>
    </dsp:sp>
    <dsp:sp modelId="{AE921587-E04B-44F8-9272-7D943B5FA54D}">
      <dsp:nvSpPr>
        <dsp:cNvPr id="0" name=""/>
        <dsp:cNvSpPr/>
      </dsp:nvSpPr>
      <dsp:spPr>
        <a:xfrm rot="9445113">
          <a:off x="3010191" y="2423839"/>
          <a:ext cx="109012"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3041641" y="2497394"/>
        <a:ext cx="76308" cy="239503"/>
      </dsp:txXfrm>
    </dsp:sp>
    <dsp:sp modelId="{A668B0F0-F1AD-484B-A71E-B2532157AB2E}">
      <dsp:nvSpPr>
        <dsp:cNvPr id="0" name=""/>
        <dsp:cNvSpPr/>
      </dsp:nvSpPr>
      <dsp:spPr>
        <a:xfrm>
          <a:off x="1054076" y="2260040"/>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Other sectoral stakeholders</a:t>
          </a:r>
          <a:endParaRPr lang="en-GB" sz="1400" kern="1200"/>
        </a:p>
      </dsp:txBody>
      <dsp:txXfrm>
        <a:off x="1352449" y="2487296"/>
        <a:ext cx="1440672" cy="1097290"/>
      </dsp:txXfrm>
    </dsp:sp>
    <dsp:sp modelId="{839B43C9-F573-4D30-A70F-CBBDAC938B2A}">
      <dsp:nvSpPr>
        <dsp:cNvPr id="0" name=""/>
        <dsp:cNvSpPr/>
      </dsp:nvSpPr>
      <dsp:spPr>
        <a:xfrm rot="12144619">
          <a:off x="3096599" y="1598905"/>
          <a:ext cx="42941"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3108995" y="1681195"/>
        <a:ext cx="30059" cy="239503"/>
      </dsp:txXfrm>
    </dsp:sp>
    <dsp:sp modelId="{32D83386-7BD7-44C5-B22A-F90B0EA6159C}">
      <dsp:nvSpPr>
        <dsp:cNvPr id="0" name=""/>
        <dsp:cNvSpPr/>
      </dsp:nvSpPr>
      <dsp:spPr>
        <a:xfrm>
          <a:off x="1155277" y="635645"/>
          <a:ext cx="2048947"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noProof="0"/>
            <a:t>Development partners and Donors</a:t>
          </a:r>
        </a:p>
      </dsp:txBody>
      <dsp:txXfrm>
        <a:off x="1455338" y="862901"/>
        <a:ext cx="1448825" cy="10972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8CEAB-1C2B-42E6-B568-E5DD8EB78BD1}">
      <dsp:nvSpPr>
        <dsp:cNvPr id="0" name=""/>
        <dsp:cNvSpPr/>
      </dsp:nvSpPr>
      <dsp:spPr>
        <a:xfrm rot="5400000">
          <a:off x="1799775" y="892005"/>
          <a:ext cx="1539191" cy="2561179"/>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84EC589-21F9-4E32-8FA5-3DCDA91E3318}">
      <dsp:nvSpPr>
        <dsp:cNvPr id="0" name=""/>
        <dsp:cNvSpPr/>
      </dsp:nvSpPr>
      <dsp:spPr>
        <a:xfrm>
          <a:off x="1542846" y="1657245"/>
          <a:ext cx="2312247" cy="202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1. STED Start-up Phase</a:t>
          </a:r>
        </a:p>
        <a:p>
          <a:pPr marL="171450" lvl="1" indent="-171450" algn="l" defTabSz="844550">
            <a:lnSpc>
              <a:spcPct val="90000"/>
            </a:lnSpc>
            <a:spcBef>
              <a:spcPct val="0"/>
            </a:spcBef>
            <a:spcAft>
              <a:spcPct val="15000"/>
            </a:spcAft>
            <a:buChar char="•"/>
          </a:pPr>
          <a:r>
            <a:rPr lang="en-GB" sz="1900" kern="1200"/>
            <a:t>Sector prioritization and selection</a:t>
          </a:r>
        </a:p>
      </dsp:txBody>
      <dsp:txXfrm>
        <a:off x="1542846" y="1657245"/>
        <a:ext cx="2312247" cy="2026820"/>
      </dsp:txXfrm>
    </dsp:sp>
    <dsp:sp modelId="{CEEC16BB-093E-4423-B7FF-127C1E5B0139}">
      <dsp:nvSpPr>
        <dsp:cNvPr id="0" name=""/>
        <dsp:cNvSpPr/>
      </dsp:nvSpPr>
      <dsp:spPr>
        <a:xfrm>
          <a:off x="3418820" y="703448"/>
          <a:ext cx="436273" cy="436273"/>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33B932E-DD55-406B-9296-6302722DB90F}">
      <dsp:nvSpPr>
        <dsp:cNvPr id="0" name=""/>
        <dsp:cNvSpPr/>
      </dsp:nvSpPr>
      <dsp:spPr>
        <a:xfrm rot="5400000">
          <a:off x="4630418" y="191559"/>
          <a:ext cx="1539191" cy="2561179"/>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3764DBE-C012-4C37-8CEF-939912980D03}">
      <dsp:nvSpPr>
        <dsp:cNvPr id="0" name=""/>
        <dsp:cNvSpPr/>
      </dsp:nvSpPr>
      <dsp:spPr>
        <a:xfrm>
          <a:off x="4373488" y="956800"/>
          <a:ext cx="2312247" cy="202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2. STED Diagnostic Phase</a:t>
          </a:r>
        </a:p>
        <a:p>
          <a:pPr marL="171450" lvl="1" indent="-171450" algn="l" defTabSz="844550">
            <a:lnSpc>
              <a:spcPct val="90000"/>
            </a:lnSpc>
            <a:spcBef>
              <a:spcPct val="0"/>
            </a:spcBef>
            <a:spcAft>
              <a:spcPct val="15000"/>
            </a:spcAft>
            <a:buChar char="•"/>
          </a:pPr>
          <a:r>
            <a:rPr lang="en-GB" sz="1900" kern="1200"/>
            <a:t>Sector skills strategy</a:t>
          </a:r>
        </a:p>
      </dsp:txBody>
      <dsp:txXfrm>
        <a:off x="4373488" y="956800"/>
        <a:ext cx="2312247" cy="2026820"/>
      </dsp:txXfrm>
    </dsp:sp>
    <dsp:sp modelId="{E64B0022-F478-4CAD-A007-9185C78504FC}">
      <dsp:nvSpPr>
        <dsp:cNvPr id="0" name=""/>
        <dsp:cNvSpPr/>
      </dsp:nvSpPr>
      <dsp:spPr>
        <a:xfrm>
          <a:off x="6249463" y="3002"/>
          <a:ext cx="436273" cy="436273"/>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0CDD1A6-9D22-497D-89E7-FBF2F2B3AEC9}">
      <dsp:nvSpPr>
        <dsp:cNvPr id="0" name=""/>
        <dsp:cNvSpPr/>
      </dsp:nvSpPr>
      <dsp:spPr>
        <a:xfrm rot="5400000">
          <a:off x="7461060" y="-508885"/>
          <a:ext cx="1539191" cy="2561179"/>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75517E6-BC64-4087-824D-3A38381F9B8C}">
      <dsp:nvSpPr>
        <dsp:cNvPr id="0" name=""/>
        <dsp:cNvSpPr/>
      </dsp:nvSpPr>
      <dsp:spPr>
        <a:xfrm>
          <a:off x="7204131" y="256355"/>
          <a:ext cx="2312247" cy="202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3. STED Implementation Phase</a:t>
          </a:r>
        </a:p>
        <a:p>
          <a:pPr marL="171450" lvl="1" indent="-171450" algn="l" defTabSz="844550">
            <a:lnSpc>
              <a:spcPct val="90000"/>
            </a:lnSpc>
            <a:spcBef>
              <a:spcPct val="0"/>
            </a:spcBef>
            <a:spcAft>
              <a:spcPct val="15000"/>
            </a:spcAft>
            <a:buChar char="•"/>
          </a:pPr>
          <a:r>
            <a:rPr lang="en-GB" sz="1900" kern="1200"/>
            <a:t>Support for recommendations</a:t>
          </a:r>
        </a:p>
      </dsp:txBody>
      <dsp:txXfrm>
        <a:off x="7204131" y="256355"/>
        <a:ext cx="2312247" cy="20268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11AB8-C041-4586-A35C-881B83B3CDD6}">
      <dsp:nvSpPr>
        <dsp:cNvPr id="0" name=""/>
        <dsp:cNvSpPr/>
      </dsp:nvSpPr>
      <dsp:spPr>
        <a:xfrm>
          <a:off x="0" y="0"/>
          <a:ext cx="3384730" cy="1306179"/>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t>Sectoral situational analysis</a:t>
          </a:r>
        </a:p>
      </dsp:txBody>
      <dsp:txXfrm>
        <a:off x="653090" y="0"/>
        <a:ext cx="2078551" cy="1306179"/>
      </dsp:txXfrm>
    </dsp:sp>
    <dsp:sp modelId="{20CBD70E-F0A8-44BD-8F06-57662A58A730}">
      <dsp:nvSpPr>
        <dsp:cNvPr id="0" name=""/>
        <dsp:cNvSpPr/>
      </dsp:nvSpPr>
      <dsp:spPr>
        <a:xfrm>
          <a:off x="3026818" y="0"/>
          <a:ext cx="3384730" cy="130617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t>STED</a:t>
          </a:r>
        </a:p>
        <a:p>
          <a:pPr marL="0" lvl="0" indent="0" algn="ctr" defTabSz="889000">
            <a:lnSpc>
              <a:spcPct val="90000"/>
            </a:lnSpc>
            <a:spcBef>
              <a:spcPct val="0"/>
            </a:spcBef>
            <a:spcAft>
              <a:spcPct val="35000"/>
            </a:spcAft>
            <a:buNone/>
          </a:pPr>
          <a:r>
            <a:rPr lang="en-GB" sz="2000" b="1" kern="1200" dirty="0"/>
            <a:t>workshop</a:t>
          </a:r>
        </a:p>
      </dsp:txBody>
      <dsp:txXfrm>
        <a:off x="3679908" y="0"/>
        <a:ext cx="2078551" cy="1306179"/>
      </dsp:txXfrm>
    </dsp:sp>
    <dsp:sp modelId="{FC9E0F8E-C22D-436F-82BA-173B851488DD}">
      <dsp:nvSpPr>
        <dsp:cNvPr id="0" name=""/>
        <dsp:cNvSpPr/>
      </dsp:nvSpPr>
      <dsp:spPr>
        <a:xfrm>
          <a:off x="6098071" y="0"/>
          <a:ext cx="3384730" cy="1306179"/>
        </a:xfrm>
        <a:prstGeom prst="chevron">
          <a:avLst/>
        </a:prstGeom>
        <a:solidFill>
          <a:schemeClr val="accent1">
            <a:lumMod val="5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2"/>
              </a:solidFill>
            </a:rPr>
            <a:t>Sectoral skills strategy</a:t>
          </a:r>
        </a:p>
      </dsp:txBody>
      <dsp:txXfrm>
        <a:off x="6751161" y="0"/>
        <a:ext cx="2078551" cy="13061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15E97-7F68-4CDF-9E67-936F7B1D69B0}">
      <dsp:nvSpPr>
        <dsp:cNvPr id="0" name=""/>
        <dsp:cNvSpPr/>
      </dsp:nvSpPr>
      <dsp:spPr>
        <a:xfrm>
          <a:off x="1306690" y="772267"/>
          <a:ext cx="3243549" cy="32435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IE" sz="1400" b="1" kern="1200" dirty="0">
              <a:solidFill>
                <a:schemeClr val="tx1"/>
              </a:solidFill>
            </a:rPr>
            <a:t>Sectors in which COVID-19 has a significantly negative impact on employment in terms of quantity and quality of jobs</a:t>
          </a:r>
          <a:endParaRPr lang="en-US" sz="1400" b="1" kern="1200" dirty="0">
            <a:solidFill>
              <a:schemeClr val="tx1"/>
            </a:solidFill>
          </a:endParaRPr>
        </a:p>
      </dsp:txBody>
      <dsp:txXfrm>
        <a:off x="1739163" y="1339888"/>
        <a:ext cx="2378602" cy="1459597"/>
      </dsp:txXfrm>
    </dsp:sp>
    <dsp:sp modelId="{0B28C1DE-642B-4895-AD4F-3E615035C6B8}">
      <dsp:nvSpPr>
        <dsp:cNvPr id="0" name=""/>
        <dsp:cNvSpPr/>
      </dsp:nvSpPr>
      <dsp:spPr>
        <a:xfrm>
          <a:off x="4113084" y="579211"/>
          <a:ext cx="3243549" cy="324354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IE" sz="1400" b="1" kern="1200" dirty="0">
              <a:solidFill>
                <a:schemeClr val="tx1"/>
              </a:solidFill>
            </a:rPr>
            <a:t>Sectors and occupations in which COVID-19 increases demand for skills</a:t>
          </a:r>
          <a:endParaRPr lang="en-US" sz="1400" b="1" kern="1200" dirty="0">
            <a:solidFill>
              <a:schemeClr val="tx1"/>
            </a:solidFill>
          </a:endParaRPr>
        </a:p>
      </dsp:txBody>
      <dsp:txXfrm>
        <a:off x="5105069" y="1417128"/>
        <a:ext cx="1946129" cy="1783951"/>
      </dsp:txXfrm>
    </dsp:sp>
    <dsp:sp modelId="{A5DA223D-8CB4-40F9-BC1F-17D9E418BE1C}">
      <dsp:nvSpPr>
        <dsp:cNvPr id="0" name=""/>
        <dsp:cNvSpPr/>
      </dsp:nvSpPr>
      <dsp:spPr>
        <a:xfrm>
          <a:off x="2658169" y="2222241"/>
          <a:ext cx="3243549" cy="318367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IE" sz="1400" b="1" kern="1200" dirty="0">
              <a:solidFill>
                <a:schemeClr val="tx1"/>
              </a:solidFill>
            </a:rPr>
            <a:t>Groups of individuals needing training, reskilling and upskilling</a:t>
          </a:r>
          <a:endParaRPr lang="en-US" sz="1400" b="1" kern="1200" dirty="0">
            <a:solidFill>
              <a:schemeClr val="tx1"/>
            </a:solidFill>
          </a:endParaRPr>
        </a:p>
      </dsp:txBody>
      <dsp:txXfrm>
        <a:off x="2963603" y="3044690"/>
        <a:ext cx="1946129" cy="17510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6553D-9FA2-4A2B-A184-074C25156690}">
      <dsp:nvSpPr>
        <dsp:cNvPr id="0" name=""/>
        <dsp:cNvSpPr/>
      </dsp:nvSpPr>
      <dsp:spPr>
        <a:xfrm>
          <a:off x="1976" y="0"/>
          <a:ext cx="2072190" cy="47517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bg2"/>
              </a:solidFill>
            </a:rPr>
            <a:t>Background reading</a:t>
          </a:r>
        </a:p>
        <a:p>
          <a:pPr marL="0" lvl="0" indent="0" algn="ctr" defTabSz="666750">
            <a:lnSpc>
              <a:spcPct val="90000"/>
            </a:lnSpc>
            <a:spcBef>
              <a:spcPct val="0"/>
            </a:spcBef>
            <a:spcAft>
              <a:spcPct val="35000"/>
            </a:spcAft>
            <a:buNone/>
          </a:pPr>
          <a:r>
            <a:rPr lang="en-IE" sz="1500" kern="1200" dirty="0">
              <a:solidFill>
                <a:schemeClr val="bg2"/>
              </a:solidFill>
            </a:rPr>
            <a:t>by Rapid Assessment technical team</a:t>
          </a:r>
          <a:endParaRPr lang="en-US" sz="1500" kern="1200" dirty="0">
            <a:solidFill>
              <a:schemeClr val="bg2"/>
            </a:solidFill>
          </a:endParaRPr>
        </a:p>
      </dsp:txBody>
      <dsp:txXfrm>
        <a:off x="1976" y="1900693"/>
        <a:ext cx="2072190" cy="1900693"/>
      </dsp:txXfrm>
    </dsp:sp>
    <dsp:sp modelId="{6864BE0A-FE0A-4CC8-9F7E-5F26DC7ECE66}">
      <dsp:nvSpPr>
        <dsp:cNvPr id="0" name=""/>
        <dsp:cNvSpPr/>
      </dsp:nvSpPr>
      <dsp:spPr>
        <a:xfrm>
          <a:off x="246908" y="285104"/>
          <a:ext cx="1582327" cy="158232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7D563E-61D5-4D75-8DC1-18B97DEAE86D}">
      <dsp:nvSpPr>
        <dsp:cNvPr id="0" name=""/>
        <dsp:cNvSpPr/>
      </dsp:nvSpPr>
      <dsp:spPr>
        <a:xfrm>
          <a:off x="2136333" y="0"/>
          <a:ext cx="2072190" cy="47517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bg2"/>
              </a:solidFill>
            </a:rPr>
            <a:t>Survey of enterprises </a:t>
          </a:r>
        </a:p>
        <a:p>
          <a:pPr marL="0" lvl="0" indent="0" algn="ctr" defTabSz="666750">
            <a:lnSpc>
              <a:spcPct val="90000"/>
            </a:lnSpc>
            <a:spcBef>
              <a:spcPct val="0"/>
            </a:spcBef>
            <a:spcAft>
              <a:spcPct val="35000"/>
            </a:spcAft>
            <a:buNone/>
          </a:pPr>
          <a:r>
            <a:rPr lang="en-IE" sz="1500" kern="1200" dirty="0">
              <a:solidFill>
                <a:schemeClr val="bg2"/>
              </a:solidFill>
            </a:rPr>
            <a:t>in target sector(s)</a:t>
          </a:r>
          <a:endParaRPr lang="en-US" sz="1500" kern="1200" dirty="0">
            <a:solidFill>
              <a:schemeClr val="bg2"/>
            </a:solidFill>
          </a:endParaRPr>
        </a:p>
      </dsp:txBody>
      <dsp:txXfrm>
        <a:off x="2136333" y="1900693"/>
        <a:ext cx="2072190" cy="1900693"/>
      </dsp:txXfrm>
    </dsp:sp>
    <dsp:sp modelId="{89FE12FE-EC97-4805-A815-1E557B4945B7}">
      <dsp:nvSpPr>
        <dsp:cNvPr id="0" name=""/>
        <dsp:cNvSpPr/>
      </dsp:nvSpPr>
      <dsp:spPr>
        <a:xfrm>
          <a:off x="2381265" y="285104"/>
          <a:ext cx="1582327" cy="15823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7B5E0B-E24C-4E49-A221-E82C31A02AB2}">
      <dsp:nvSpPr>
        <dsp:cNvPr id="0" name=""/>
        <dsp:cNvSpPr/>
      </dsp:nvSpPr>
      <dsp:spPr>
        <a:xfrm>
          <a:off x="4270690" y="0"/>
          <a:ext cx="2072190" cy="47517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bg2"/>
              </a:solidFill>
            </a:rPr>
            <a:t>Survey of individuals </a:t>
          </a:r>
          <a:r>
            <a:rPr lang="en-IE" sz="1500" kern="1200" dirty="0">
              <a:solidFill>
                <a:schemeClr val="bg2"/>
              </a:solidFill>
            </a:rPr>
            <a:t>I</a:t>
          </a:r>
        </a:p>
        <a:p>
          <a:pPr marL="0" lvl="0" indent="0" algn="ctr" defTabSz="666750">
            <a:lnSpc>
              <a:spcPct val="90000"/>
            </a:lnSpc>
            <a:spcBef>
              <a:spcPct val="0"/>
            </a:spcBef>
            <a:spcAft>
              <a:spcPct val="35000"/>
            </a:spcAft>
            <a:buNone/>
          </a:pPr>
          <a:r>
            <a:rPr lang="en-IE" sz="1500" kern="1200" dirty="0">
              <a:solidFill>
                <a:schemeClr val="bg2"/>
              </a:solidFill>
            </a:rPr>
            <a:t>in target group(s)</a:t>
          </a:r>
          <a:endParaRPr lang="en-US" sz="1500" kern="1200" dirty="0">
            <a:solidFill>
              <a:schemeClr val="bg2"/>
            </a:solidFill>
          </a:endParaRPr>
        </a:p>
      </dsp:txBody>
      <dsp:txXfrm>
        <a:off x="4270690" y="1900693"/>
        <a:ext cx="2072190" cy="1900693"/>
      </dsp:txXfrm>
    </dsp:sp>
    <dsp:sp modelId="{A76DBB54-2D8C-4A7C-81C9-FE188904E5A0}">
      <dsp:nvSpPr>
        <dsp:cNvPr id="0" name=""/>
        <dsp:cNvSpPr/>
      </dsp:nvSpPr>
      <dsp:spPr>
        <a:xfrm>
          <a:off x="4515622" y="285104"/>
          <a:ext cx="1582327" cy="15823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10E27-8932-44F1-A0B0-8B5E4CDFBFFF}">
      <dsp:nvSpPr>
        <dsp:cNvPr id="0" name=""/>
        <dsp:cNvSpPr/>
      </dsp:nvSpPr>
      <dsp:spPr>
        <a:xfrm>
          <a:off x="6405047" y="0"/>
          <a:ext cx="2072190" cy="47517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bg2"/>
              </a:solidFill>
            </a:rPr>
            <a:t>Consultations and in-depth interviews </a:t>
          </a:r>
        </a:p>
        <a:p>
          <a:pPr marL="0" lvl="0" indent="0" algn="ctr" defTabSz="666750">
            <a:lnSpc>
              <a:spcPct val="90000"/>
            </a:lnSpc>
            <a:spcBef>
              <a:spcPct val="0"/>
            </a:spcBef>
            <a:spcAft>
              <a:spcPct val="35000"/>
            </a:spcAft>
            <a:buNone/>
          </a:pPr>
          <a:r>
            <a:rPr lang="en-IE" sz="1500" kern="1200" dirty="0">
              <a:solidFill>
                <a:schemeClr val="bg2"/>
              </a:solidFill>
            </a:rPr>
            <a:t>with key responsible organizations, policy-makers, social partners and other stakeholders</a:t>
          </a:r>
          <a:endParaRPr lang="en-US" sz="1500" kern="1200" dirty="0">
            <a:solidFill>
              <a:schemeClr val="bg2"/>
            </a:solidFill>
          </a:endParaRPr>
        </a:p>
      </dsp:txBody>
      <dsp:txXfrm>
        <a:off x="6405047" y="1900693"/>
        <a:ext cx="2072190" cy="1900693"/>
      </dsp:txXfrm>
    </dsp:sp>
    <dsp:sp modelId="{FCF97B7C-6625-4487-A3C5-3A18C6093E0B}">
      <dsp:nvSpPr>
        <dsp:cNvPr id="0" name=""/>
        <dsp:cNvSpPr/>
      </dsp:nvSpPr>
      <dsp:spPr>
        <a:xfrm>
          <a:off x="6649978" y="285104"/>
          <a:ext cx="1582327" cy="158232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F595F4-A613-4166-A7EB-55C9B8CB61CE}">
      <dsp:nvSpPr>
        <dsp:cNvPr id="0" name=""/>
        <dsp:cNvSpPr/>
      </dsp:nvSpPr>
      <dsp:spPr>
        <a:xfrm>
          <a:off x="339168" y="3801387"/>
          <a:ext cx="7800877" cy="71276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B3397-FDA9-1544-9AB1-0F389BFDB85C}">
      <dsp:nvSpPr>
        <dsp:cNvPr id="0" name=""/>
        <dsp:cNvSpPr/>
      </dsp:nvSpPr>
      <dsp:spPr>
        <a:xfrm>
          <a:off x="0" y="3291"/>
          <a:ext cx="11040201" cy="2512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u="none" kern="1200" dirty="0"/>
            <a:t>Capacity development and sustainability</a:t>
          </a:r>
          <a:endParaRPr lang="en-US" sz="1600" b="1" u="none" kern="1200" dirty="0">
            <a:solidFill>
              <a:schemeClr val="tx1"/>
            </a:solidFill>
          </a:endParaRPr>
        </a:p>
      </dsp:txBody>
      <dsp:txXfrm>
        <a:off x="12264" y="15555"/>
        <a:ext cx="11015673" cy="226707"/>
      </dsp:txXfrm>
    </dsp:sp>
    <dsp:sp modelId="{98504632-17E4-314E-B611-50ADB2EB0D4D}">
      <dsp:nvSpPr>
        <dsp:cNvPr id="0" name=""/>
        <dsp:cNvSpPr/>
      </dsp:nvSpPr>
      <dsp:spPr>
        <a:xfrm>
          <a:off x="0" y="254526"/>
          <a:ext cx="11040201" cy="1383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52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The</a:t>
          </a:r>
          <a:r>
            <a:rPr lang="en-GB" sz="1600" kern="1200" dirty="0">
              <a:solidFill>
                <a:srgbClr val="FA3C4B"/>
              </a:solidFill>
              <a:latin typeface="Arial" panose="020B0604020202020204"/>
              <a:ea typeface="+mn-ea"/>
              <a:cs typeface="+mn-cs"/>
            </a:rPr>
            <a:t> </a:t>
          </a:r>
          <a:r>
            <a:rPr lang="en-GB" sz="1600" b="1" kern="1200" dirty="0">
              <a:solidFill>
                <a:srgbClr val="FA3C4B"/>
              </a:solidFill>
              <a:latin typeface="Arial" panose="020B0604020202020204"/>
              <a:ea typeface="+mn-ea"/>
              <a:cs typeface="+mn-cs"/>
            </a:rPr>
            <a:t>ILO approach involves </a:t>
          </a:r>
          <a:r>
            <a:rPr lang="en-GB" sz="1600" b="1" kern="1200" dirty="0">
              <a:solidFill>
                <a:schemeClr val="accent2"/>
              </a:solidFill>
            </a:rPr>
            <a:t>provision of technical assistance</a:t>
          </a:r>
          <a:r>
            <a:rPr lang="en-GB" sz="1600" kern="1200" dirty="0"/>
            <a:t>, particularly in the survey design process, and capacity building of national public bodies in the implementation of the surveys and other data collection mechanisms, and in the analysis of data collected. This ensures that the </a:t>
          </a:r>
          <a:r>
            <a:rPr lang="en-GB" sz="1600" u="sng" kern="1200" dirty="0">
              <a:solidFill>
                <a:schemeClr val="tx1"/>
              </a:solidFill>
            </a:rPr>
            <a:t>tools developed are aligned with international best practices, but also reflect national context and priorities, and can be replicated (for other sectors and over time).</a:t>
          </a:r>
          <a:endParaRPr lang="en-US" sz="1600" u="sng" kern="1200" dirty="0">
            <a:solidFill>
              <a:schemeClr val="tx1"/>
            </a:solidFill>
          </a:endParaRPr>
        </a:p>
      </dsp:txBody>
      <dsp:txXfrm>
        <a:off x="0" y="254526"/>
        <a:ext cx="11040201" cy="1383164"/>
      </dsp:txXfrm>
    </dsp:sp>
    <dsp:sp modelId="{65C3FB81-8CC6-434D-8C83-12DD23EF5F8E}">
      <dsp:nvSpPr>
        <dsp:cNvPr id="0" name=""/>
        <dsp:cNvSpPr/>
      </dsp:nvSpPr>
      <dsp:spPr>
        <a:xfrm>
          <a:off x="0" y="1637690"/>
          <a:ext cx="11040201" cy="2512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mj-lt"/>
            <a:buNone/>
          </a:pPr>
          <a:r>
            <a:rPr lang="en-GB" sz="1600" b="1" u="none" kern="1200"/>
            <a:t>Consistency with standard classification systems/ taxonomies and using complementary sources of LMI </a:t>
          </a:r>
          <a:endParaRPr lang="en-US" sz="1600" b="1" u="none" kern="1200"/>
        </a:p>
      </dsp:txBody>
      <dsp:txXfrm>
        <a:off x="12264" y="1649954"/>
        <a:ext cx="11015673" cy="226707"/>
      </dsp:txXfrm>
    </dsp:sp>
    <dsp:sp modelId="{421262D4-092A-134D-AAAC-7FD94E4A42AB}">
      <dsp:nvSpPr>
        <dsp:cNvPr id="0" name=""/>
        <dsp:cNvSpPr/>
      </dsp:nvSpPr>
      <dsp:spPr>
        <a:xfrm>
          <a:off x="0" y="1888926"/>
          <a:ext cx="11040201" cy="957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52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It is considered crucial for the skills needs assessment to </a:t>
          </a:r>
          <a:r>
            <a:rPr lang="en-GB" sz="1600" b="1" kern="1200" dirty="0">
              <a:solidFill>
                <a:schemeClr val="accent2"/>
              </a:solidFill>
            </a:rPr>
            <a:t>tap into existing labour market information (LMI)</a:t>
          </a:r>
          <a:r>
            <a:rPr lang="en-GB" sz="1600" b="1" kern="1200" dirty="0"/>
            <a:t> </a:t>
          </a:r>
          <a:r>
            <a:rPr lang="en-GB" sz="1600" kern="1200" dirty="0"/>
            <a:t>available sources. The different sources of LMI available in the country provide information that can be analysed to cross-validate as well as to </a:t>
          </a:r>
          <a:r>
            <a:rPr lang="en-GB" sz="1600" u="sng" kern="1200" dirty="0">
              <a:solidFill>
                <a:srgbClr val="230050"/>
              </a:solidFill>
              <a:latin typeface="Arial" panose="020B0604020202020204"/>
              <a:ea typeface="+mn-ea"/>
              <a:cs typeface="+mn-cs"/>
            </a:rPr>
            <a:t>complement data collected using the surveys and consultations implemented in the assessment. </a:t>
          </a:r>
          <a:endParaRPr lang="en-US" sz="1600" u="sng" kern="1200" dirty="0">
            <a:solidFill>
              <a:srgbClr val="230050"/>
            </a:solidFill>
            <a:latin typeface="Arial" panose="020B0604020202020204"/>
            <a:ea typeface="+mn-ea"/>
            <a:cs typeface="+mn-cs"/>
          </a:endParaRPr>
        </a:p>
        <a:p>
          <a:pPr marL="171450" lvl="1" indent="-171450" algn="l" defTabSz="711200">
            <a:lnSpc>
              <a:spcPct val="90000"/>
            </a:lnSpc>
            <a:spcBef>
              <a:spcPct val="0"/>
            </a:spcBef>
            <a:spcAft>
              <a:spcPct val="20000"/>
            </a:spcAft>
            <a:buChar char="•"/>
          </a:pPr>
          <a:endParaRPr lang="en-US" sz="1600" kern="1200"/>
        </a:p>
        <a:p>
          <a:pPr marL="171450" lvl="1" indent="-171450" algn="l" defTabSz="711200">
            <a:lnSpc>
              <a:spcPct val="90000"/>
            </a:lnSpc>
            <a:spcBef>
              <a:spcPct val="0"/>
            </a:spcBef>
            <a:spcAft>
              <a:spcPct val="20000"/>
            </a:spcAft>
            <a:buChar char="•"/>
          </a:pPr>
          <a:endParaRPr lang="en-US" sz="1600" kern="1200"/>
        </a:p>
      </dsp:txBody>
      <dsp:txXfrm>
        <a:off x="0" y="1888926"/>
        <a:ext cx="11040201" cy="957167"/>
      </dsp:txXfrm>
    </dsp:sp>
    <dsp:sp modelId="{6E7C4017-7770-0F42-9B48-5FF7587891C1}">
      <dsp:nvSpPr>
        <dsp:cNvPr id="0" name=""/>
        <dsp:cNvSpPr/>
      </dsp:nvSpPr>
      <dsp:spPr>
        <a:xfrm>
          <a:off x="0" y="2846093"/>
          <a:ext cx="11040201" cy="25123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mj-lt"/>
            <a:buNone/>
          </a:pPr>
          <a:r>
            <a:rPr lang="en-GB" sz="1600" b="1" u="none" kern="1200"/>
            <a:t>Stakeholder involvement, and data and knowledge sharing</a:t>
          </a:r>
          <a:endParaRPr lang="en-US" sz="1600" kern="1200"/>
        </a:p>
      </dsp:txBody>
      <dsp:txXfrm>
        <a:off x="12264" y="2858357"/>
        <a:ext cx="11015673" cy="226707"/>
      </dsp:txXfrm>
    </dsp:sp>
    <dsp:sp modelId="{C6A89671-8279-6F41-AB0D-8DF49D6D7DCA}">
      <dsp:nvSpPr>
        <dsp:cNvPr id="0" name=""/>
        <dsp:cNvSpPr/>
      </dsp:nvSpPr>
      <dsp:spPr>
        <a:xfrm>
          <a:off x="0" y="3097328"/>
          <a:ext cx="11040201" cy="74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526" tIns="20320" rIns="113792" bIns="20320" numCol="1" spcCol="1270" anchor="t" anchorCtr="0">
          <a:noAutofit/>
        </a:bodyPr>
        <a:lstStyle/>
        <a:p>
          <a:pPr marL="171450" lvl="1" indent="-171450" algn="l" defTabSz="711200">
            <a:lnSpc>
              <a:spcPct val="90000"/>
            </a:lnSpc>
            <a:spcBef>
              <a:spcPct val="0"/>
            </a:spcBef>
            <a:spcAft>
              <a:spcPct val="20000"/>
            </a:spcAft>
            <a:buFont typeface="+mj-lt"/>
            <a:buChar char="•"/>
          </a:pPr>
          <a:r>
            <a:rPr lang="en-GB" sz="1600" kern="1200" dirty="0">
              <a:solidFill>
                <a:srgbClr val="230050">
                  <a:hueOff val="0"/>
                  <a:satOff val="0"/>
                  <a:lumOff val="0"/>
                  <a:alphaOff val="0"/>
                </a:srgbClr>
              </a:solidFill>
              <a:latin typeface="Arial" panose="020B0604020202020204"/>
              <a:ea typeface="+mn-ea"/>
              <a:cs typeface="+mn-cs"/>
            </a:rPr>
            <a:t>The approach </a:t>
          </a:r>
          <a:r>
            <a:rPr lang="en-GB" sz="1600" b="1" kern="1200" dirty="0">
              <a:solidFill>
                <a:schemeClr val="accent2"/>
              </a:solidFill>
              <a:latin typeface="Arial" panose="020B0604020202020204"/>
              <a:ea typeface="+mn-ea"/>
              <a:cs typeface="+mn-cs"/>
            </a:rPr>
            <a:t>engages ILO constituents and social partners </a:t>
          </a:r>
          <a:r>
            <a:rPr lang="en-GB" sz="1600" kern="1200" dirty="0">
              <a:solidFill>
                <a:srgbClr val="230050">
                  <a:hueOff val="0"/>
                  <a:satOff val="0"/>
                  <a:lumOff val="0"/>
                  <a:alphaOff val="0"/>
                </a:srgbClr>
              </a:solidFill>
              <a:latin typeface="Arial" panose="020B0604020202020204"/>
              <a:ea typeface="+mn-ea"/>
              <a:cs typeface="+mn-cs"/>
            </a:rPr>
            <a:t>(including representatives of employers, workers, skills, and employment service providers) throughout the process, from data collection to knowledge sharing and dissemination of findings. This ensures that </a:t>
          </a:r>
          <a:r>
            <a:rPr lang="en-GB" sz="1600" u="sng" kern="1200" dirty="0">
              <a:solidFill>
                <a:srgbClr val="230050"/>
              </a:solidFill>
              <a:latin typeface="Arial" panose="020B0604020202020204"/>
              <a:ea typeface="+mn-ea"/>
              <a:cs typeface="+mn-cs"/>
            </a:rPr>
            <a:t>priorities are well-identified and targeted, that data collection tools are effective, and results are useful, but also establishes new avenues for coordination and sharing of data and information</a:t>
          </a:r>
          <a:r>
            <a:rPr lang="en-GB" sz="1600" kern="1200" dirty="0">
              <a:solidFill>
                <a:srgbClr val="230050">
                  <a:hueOff val="0"/>
                  <a:satOff val="0"/>
                  <a:lumOff val="0"/>
                  <a:alphaOff val="0"/>
                </a:srgbClr>
              </a:solidFill>
              <a:latin typeface="Arial" panose="020B0604020202020204"/>
              <a:ea typeface="+mn-ea"/>
              <a:cs typeface="+mn-cs"/>
            </a:rPr>
            <a:t>.</a:t>
          </a:r>
          <a:endParaRPr lang="en-US" sz="1600" kern="1200" dirty="0">
            <a:solidFill>
              <a:srgbClr val="230050">
                <a:hueOff val="0"/>
                <a:satOff val="0"/>
                <a:lumOff val="0"/>
                <a:alphaOff val="0"/>
              </a:srgbClr>
            </a:solidFill>
            <a:latin typeface="Arial" panose="020B0604020202020204"/>
            <a:ea typeface="+mn-ea"/>
            <a:cs typeface="+mn-cs"/>
          </a:endParaRPr>
        </a:p>
      </dsp:txBody>
      <dsp:txXfrm>
        <a:off x="0" y="3097328"/>
        <a:ext cx="11040201" cy="746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E4249-AB9F-4DD7-997F-9E200548431A}">
      <dsp:nvSpPr>
        <dsp:cNvPr id="0" name=""/>
        <dsp:cNvSpPr/>
      </dsp:nvSpPr>
      <dsp:spPr>
        <a:xfrm>
          <a:off x="1016000" y="0"/>
          <a:ext cx="4064000" cy="4064000"/>
        </a:xfrm>
        <a:prstGeom prst="ellipse">
          <a:avLst/>
        </a:prstGeom>
        <a:solidFill>
          <a:srgbClr val="7030A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CH" sz="1800" kern="1200">
              <a:solidFill>
                <a:schemeClr val="tx1"/>
              </a:solidFill>
            </a:rPr>
            <a:t>Labour </a:t>
          </a:r>
          <a:r>
            <a:rPr lang="fr-CH" sz="1800" kern="1200" err="1">
              <a:solidFill>
                <a:schemeClr val="tx1"/>
              </a:solidFill>
            </a:rPr>
            <a:t>market</a:t>
          </a:r>
          <a:r>
            <a:rPr lang="fr-CH" sz="1800" kern="1200">
              <a:solidFill>
                <a:schemeClr val="tx1"/>
              </a:solidFill>
            </a:rPr>
            <a:t> information system (LMIS)</a:t>
          </a:r>
          <a:endParaRPr lang="en-GB" sz="1800" kern="1200">
            <a:solidFill>
              <a:schemeClr val="tx1"/>
            </a:solidFill>
          </a:endParaRPr>
        </a:p>
      </dsp:txBody>
      <dsp:txXfrm>
        <a:off x="1981200" y="304800"/>
        <a:ext cx="2133600" cy="690880"/>
      </dsp:txXfrm>
    </dsp:sp>
    <dsp:sp modelId="{EC1DA8C2-CAB1-4FE3-A6FB-FAE0E40828C0}">
      <dsp:nvSpPr>
        <dsp:cNvPr id="0" name=""/>
        <dsp:cNvSpPr/>
      </dsp:nvSpPr>
      <dsp:spPr>
        <a:xfrm>
          <a:off x="1794784" y="1244478"/>
          <a:ext cx="2663281" cy="2770753"/>
        </a:xfrm>
        <a:prstGeom prst="ellipse">
          <a:avLst/>
        </a:prstGeom>
        <a:solidFill>
          <a:srgbClr val="FFFF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tx1"/>
              </a:solidFill>
            </a:rPr>
            <a:t>Skill needs</a:t>
          </a:r>
        </a:p>
        <a:p>
          <a:pPr marL="0" lvl="0" indent="0" algn="ctr" defTabSz="755650">
            <a:lnSpc>
              <a:spcPct val="90000"/>
            </a:lnSpc>
            <a:spcBef>
              <a:spcPct val="0"/>
            </a:spcBef>
            <a:spcAft>
              <a:spcPct val="35000"/>
            </a:spcAft>
            <a:buNone/>
          </a:pPr>
          <a:r>
            <a:rPr lang="en-GB" sz="1700" b="1" kern="1200">
              <a:solidFill>
                <a:schemeClr val="tx1"/>
              </a:solidFill>
            </a:rPr>
            <a:t>assessment </a:t>
          </a:r>
        </a:p>
        <a:p>
          <a:pPr marL="0" lvl="0" indent="0" algn="ctr" defTabSz="755650">
            <a:lnSpc>
              <a:spcPct val="90000"/>
            </a:lnSpc>
            <a:spcBef>
              <a:spcPct val="0"/>
            </a:spcBef>
            <a:spcAft>
              <a:spcPct val="35000"/>
            </a:spcAft>
            <a:buNone/>
          </a:pPr>
          <a:r>
            <a:rPr lang="en-GB" sz="1700" b="1" kern="1200">
              <a:solidFill>
                <a:schemeClr val="tx1"/>
              </a:solidFill>
            </a:rPr>
            <a:t>and anticipation</a:t>
          </a:r>
          <a:endParaRPr lang="en-GB" sz="1700" kern="1200">
            <a:solidFill>
              <a:schemeClr val="tx1"/>
            </a:solidFill>
          </a:endParaRPr>
        </a:p>
      </dsp:txBody>
      <dsp:txXfrm>
        <a:off x="2184812" y="1937166"/>
        <a:ext cx="1883224" cy="13853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2F28B-6B90-1548-82AB-95EC19D08AF1}">
      <dsp:nvSpPr>
        <dsp:cNvPr id="0" name=""/>
        <dsp:cNvSpPr/>
      </dsp:nvSpPr>
      <dsp:spPr>
        <a:xfrm>
          <a:off x="3339" y="25665"/>
          <a:ext cx="3256210" cy="57600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Intro to LMIS</a:t>
          </a:r>
        </a:p>
      </dsp:txBody>
      <dsp:txXfrm>
        <a:off x="3339" y="25665"/>
        <a:ext cx="3256210" cy="576000"/>
      </dsp:txXfrm>
    </dsp:sp>
    <dsp:sp modelId="{14315655-56C0-4D41-9D93-C89C8CE90325}">
      <dsp:nvSpPr>
        <dsp:cNvPr id="0" name=""/>
        <dsp:cNvSpPr/>
      </dsp:nvSpPr>
      <dsp:spPr>
        <a:xfrm>
          <a:off x="3339" y="601665"/>
          <a:ext cx="3256210" cy="1170914"/>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err="1"/>
            <a:t>Labour</a:t>
          </a:r>
          <a:r>
            <a:rPr lang="en-US" sz="1400" kern="1200" dirty="0"/>
            <a:t> statistics, their main sources and uses</a:t>
          </a:r>
        </a:p>
        <a:p>
          <a:pPr marL="114300" lvl="1" indent="-114300" algn="l" defTabSz="622300">
            <a:lnSpc>
              <a:spcPct val="90000"/>
            </a:lnSpc>
            <a:spcBef>
              <a:spcPct val="0"/>
            </a:spcBef>
            <a:spcAft>
              <a:spcPct val="15000"/>
            </a:spcAft>
            <a:buChar char="•"/>
          </a:pPr>
          <a:r>
            <a:rPr lang="en-US" sz="1400" kern="1200" dirty="0"/>
            <a:t>The main components and functions of an LMIS</a:t>
          </a:r>
        </a:p>
      </dsp:txBody>
      <dsp:txXfrm>
        <a:off x="3339" y="601665"/>
        <a:ext cx="3256210" cy="1170914"/>
      </dsp:txXfrm>
    </dsp:sp>
    <dsp:sp modelId="{FDED893C-A028-6843-8027-B56A7D2E696E}">
      <dsp:nvSpPr>
        <dsp:cNvPr id="0" name=""/>
        <dsp:cNvSpPr/>
      </dsp:nvSpPr>
      <dsp:spPr>
        <a:xfrm>
          <a:off x="3715419" y="25665"/>
          <a:ext cx="3256210" cy="57600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Skills anticipation and matching</a:t>
          </a:r>
        </a:p>
      </dsp:txBody>
      <dsp:txXfrm>
        <a:off x="3715419" y="25665"/>
        <a:ext cx="3256210" cy="576000"/>
      </dsp:txXfrm>
    </dsp:sp>
    <dsp:sp modelId="{D388FD1E-CC8A-424E-A818-FD5D7E10FC7A}">
      <dsp:nvSpPr>
        <dsp:cNvPr id="0" name=""/>
        <dsp:cNvSpPr/>
      </dsp:nvSpPr>
      <dsp:spPr>
        <a:xfrm>
          <a:off x="3715419" y="601665"/>
          <a:ext cx="3256210" cy="1170914"/>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Drivers of change with regards to skills demand</a:t>
          </a:r>
        </a:p>
        <a:p>
          <a:pPr marL="114300" lvl="1" indent="-114300" algn="l" defTabSz="622300">
            <a:lnSpc>
              <a:spcPct val="90000"/>
            </a:lnSpc>
            <a:spcBef>
              <a:spcPct val="0"/>
            </a:spcBef>
            <a:spcAft>
              <a:spcPct val="15000"/>
            </a:spcAft>
            <a:buChar char="•"/>
          </a:pPr>
          <a:r>
            <a:rPr lang="en-US" sz="1400" kern="1200" dirty="0"/>
            <a:t>Underlying principles and functioning of different approaches</a:t>
          </a:r>
        </a:p>
      </dsp:txBody>
      <dsp:txXfrm>
        <a:off x="3715419" y="601665"/>
        <a:ext cx="3256210" cy="1170914"/>
      </dsp:txXfrm>
    </dsp:sp>
    <dsp:sp modelId="{2729E138-0355-BA4B-AC44-1AF404184657}">
      <dsp:nvSpPr>
        <dsp:cNvPr id="0" name=""/>
        <dsp:cNvSpPr/>
      </dsp:nvSpPr>
      <dsp:spPr>
        <a:xfrm>
          <a:off x="7427499" y="25665"/>
          <a:ext cx="3256210" cy="576000"/>
        </a:xfrm>
        <a:prstGeom prst="rect">
          <a:avLst/>
        </a:prstGeom>
        <a:solidFill>
          <a:srgbClr val="FA3C4B"/>
        </a:solidFill>
        <a:ln w="12700" cap="flat" cmpd="sng" algn="ctr">
          <a:solidFill>
            <a:srgbClr val="FA3C4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600" kern="1200" dirty="0">
              <a:solidFill>
                <a:prstClr val="white"/>
              </a:solidFill>
              <a:latin typeface="Arial" panose="020B0604020202020204"/>
              <a:ea typeface="+mn-ea"/>
              <a:cs typeface="+mn-cs"/>
            </a:rPr>
            <a:t>Big Data for skills anticipation</a:t>
          </a:r>
        </a:p>
      </dsp:txBody>
      <dsp:txXfrm>
        <a:off x="7427499" y="25665"/>
        <a:ext cx="3256210" cy="576000"/>
      </dsp:txXfrm>
    </dsp:sp>
    <dsp:sp modelId="{04362BAE-C989-F645-96CB-14E84C42C1C2}">
      <dsp:nvSpPr>
        <dsp:cNvPr id="0" name=""/>
        <dsp:cNvSpPr/>
      </dsp:nvSpPr>
      <dsp:spPr>
        <a:xfrm>
          <a:off x="7427499" y="601665"/>
          <a:ext cx="3256210" cy="1170914"/>
        </a:xfrm>
        <a:prstGeom prst="rect">
          <a:avLst/>
        </a:prstGeom>
        <a:solidFill>
          <a:srgbClr val="FA3C4B">
            <a:lumMod val="40000"/>
            <a:lumOff val="60000"/>
            <a:alpha val="90000"/>
          </a:srgbClr>
        </a:solidFill>
        <a:ln w="12700" cap="flat" cmpd="sng" algn="ctr">
          <a:solidFill>
            <a:srgbClr val="1E2DBE">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Big Data sources for skills identification</a:t>
          </a:r>
        </a:p>
        <a:p>
          <a:pPr marL="114300" lvl="1" indent="-114300" algn="l" defTabSz="622300">
            <a:lnSpc>
              <a:spcPct val="90000"/>
            </a:lnSpc>
            <a:spcBef>
              <a:spcPct val="0"/>
            </a:spcBef>
            <a:spcAft>
              <a:spcPct val="15000"/>
            </a:spcAft>
            <a:buChar char="•"/>
          </a:pPr>
          <a:r>
            <a:rPr lang="en-US" sz="1400" kern="1200" dirty="0"/>
            <a:t>Challenges in using Big Data for </a:t>
          </a:r>
          <a:r>
            <a:rPr lang="en-US" sz="1400" kern="1200" dirty="0" err="1"/>
            <a:t>labour</a:t>
          </a:r>
          <a:r>
            <a:rPr lang="en-US" sz="1400" kern="1200" dirty="0"/>
            <a:t> market </a:t>
          </a:r>
          <a:r>
            <a:rPr lang="en-US" sz="1400" kern="1200" dirty="0">
              <a:solidFill>
                <a:srgbClr val="230050">
                  <a:hueOff val="0"/>
                  <a:satOff val="0"/>
                  <a:lumOff val="0"/>
                  <a:alphaOff val="0"/>
                </a:srgbClr>
              </a:solidFill>
              <a:latin typeface="Arial" panose="020B0604020202020204"/>
              <a:ea typeface="+mn-ea"/>
              <a:cs typeface="+mn-cs"/>
            </a:rPr>
            <a:t>intelligence</a:t>
          </a:r>
        </a:p>
        <a:p>
          <a:pPr marL="114300" lvl="1" indent="-114300" algn="l" defTabSz="622300">
            <a:lnSpc>
              <a:spcPct val="90000"/>
            </a:lnSpc>
            <a:spcBef>
              <a:spcPct val="0"/>
            </a:spcBef>
            <a:spcAft>
              <a:spcPct val="15000"/>
            </a:spcAft>
            <a:buChar char="•"/>
          </a:pPr>
          <a:r>
            <a:rPr lang="en-US" sz="1400" kern="1200" dirty="0"/>
            <a:t>Lessons learned and good practices</a:t>
          </a:r>
        </a:p>
      </dsp:txBody>
      <dsp:txXfrm>
        <a:off x="7427499" y="601665"/>
        <a:ext cx="3256210" cy="1170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2F28B-6B90-1548-82AB-95EC19D08AF1}">
      <dsp:nvSpPr>
        <dsp:cNvPr id="0" name=""/>
        <dsp:cNvSpPr/>
      </dsp:nvSpPr>
      <dsp:spPr>
        <a:xfrm>
          <a:off x="3339" y="49519"/>
          <a:ext cx="3256210" cy="374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Sectoral approaches</a:t>
          </a:r>
        </a:p>
      </dsp:txBody>
      <dsp:txXfrm>
        <a:off x="3339" y="49519"/>
        <a:ext cx="3256210" cy="374400"/>
      </dsp:txXfrm>
    </dsp:sp>
    <dsp:sp modelId="{14315655-56C0-4D41-9D93-C89C8CE90325}">
      <dsp:nvSpPr>
        <dsp:cNvPr id="0" name=""/>
        <dsp:cNvSpPr/>
      </dsp:nvSpPr>
      <dsp:spPr>
        <a:xfrm>
          <a:off x="3339" y="423919"/>
          <a:ext cx="3256210" cy="1324805"/>
        </a:xfrm>
        <a:prstGeom prst="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Sectoral methods and approaches to skills needs identification</a:t>
          </a:r>
        </a:p>
        <a:p>
          <a:pPr marL="114300" lvl="1" indent="-114300" algn="l" defTabSz="622300">
            <a:lnSpc>
              <a:spcPct val="90000"/>
            </a:lnSpc>
            <a:spcBef>
              <a:spcPct val="0"/>
            </a:spcBef>
            <a:spcAft>
              <a:spcPct val="15000"/>
            </a:spcAft>
            <a:buChar char="•"/>
          </a:pPr>
          <a:r>
            <a:rPr lang="en-US" sz="1400" kern="1200" dirty="0"/>
            <a:t>Sectoral governance, the role of Sector Skills councils</a:t>
          </a:r>
        </a:p>
      </dsp:txBody>
      <dsp:txXfrm>
        <a:off x="3339" y="423919"/>
        <a:ext cx="3256210" cy="1324805"/>
      </dsp:txXfrm>
    </dsp:sp>
    <dsp:sp modelId="{FDED893C-A028-6843-8027-B56A7D2E696E}">
      <dsp:nvSpPr>
        <dsp:cNvPr id="0" name=""/>
        <dsp:cNvSpPr/>
      </dsp:nvSpPr>
      <dsp:spPr>
        <a:xfrm>
          <a:off x="3715419" y="49519"/>
          <a:ext cx="3256210" cy="374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Skills and workforce inclusion</a:t>
          </a:r>
        </a:p>
      </dsp:txBody>
      <dsp:txXfrm>
        <a:off x="3715419" y="49519"/>
        <a:ext cx="3256210" cy="374400"/>
      </dsp:txXfrm>
    </dsp:sp>
    <dsp:sp modelId="{D388FD1E-CC8A-424E-A818-FD5D7E10FC7A}">
      <dsp:nvSpPr>
        <dsp:cNvPr id="0" name=""/>
        <dsp:cNvSpPr/>
      </dsp:nvSpPr>
      <dsp:spPr>
        <a:xfrm>
          <a:off x="3715419" y="423919"/>
          <a:ext cx="3256210" cy="1324805"/>
        </a:xfrm>
        <a:prstGeom prst="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Data and methods for inclusion </a:t>
          </a:r>
        </a:p>
        <a:p>
          <a:pPr marL="114300" lvl="1" indent="-114300" algn="l" defTabSz="622300">
            <a:lnSpc>
              <a:spcPct val="90000"/>
            </a:lnSpc>
            <a:spcBef>
              <a:spcPct val="0"/>
            </a:spcBef>
            <a:spcAft>
              <a:spcPct val="15000"/>
            </a:spcAft>
            <a:buChar char="•"/>
          </a:pPr>
          <a:r>
            <a:rPr lang="en-US" sz="1400" kern="1200" dirty="0"/>
            <a:t>Policies for inclusion of informal actors, inclusion in TVET</a:t>
          </a:r>
        </a:p>
      </dsp:txBody>
      <dsp:txXfrm>
        <a:off x="3715419" y="423919"/>
        <a:ext cx="3256210" cy="1324805"/>
      </dsp:txXfrm>
    </dsp:sp>
    <dsp:sp modelId="{2729E138-0355-BA4B-AC44-1AF404184657}">
      <dsp:nvSpPr>
        <dsp:cNvPr id="0" name=""/>
        <dsp:cNvSpPr/>
      </dsp:nvSpPr>
      <dsp:spPr>
        <a:xfrm>
          <a:off x="7427499" y="25486"/>
          <a:ext cx="3256210" cy="47053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LMI uses for skills policies</a:t>
          </a:r>
        </a:p>
      </dsp:txBody>
      <dsp:txXfrm>
        <a:off x="7427499" y="25486"/>
        <a:ext cx="3256210" cy="470530"/>
      </dsp:txXfrm>
    </dsp:sp>
    <dsp:sp modelId="{04362BAE-C989-F645-96CB-14E84C42C1C2}">
      <dsp:nvSpPr>
        <dsp:cNvPr id="0" name=""/>
        <dsp:cNvSpPr/>
      </dsp:nvSpPr>
      <dsp:spPr>
        <a:xfrm>
          <a:off x="7427499" y="447952"/>
          <a:ext cx="3256210" cy="1324805"/>
        </a:xfrm>
        <a:prstGeom prst="rect">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Institutional arrangements for the use of LMI in policy formulation, monitoring and evaluation</a:t>
          </a:r>
          <a:endParaRPr lang="en-US" sz="1400" kern="1200" dirty="0"/>
        </a:p>
        <a:p>
          <a:pPr marL="114300" lvl="1" indent="-114300" algn="l" defTabSz="622300">
            <a:lnSpc>
              <a:spcPct val="90000"/>
            </a:lnSpc>
            <a:spcBef>
              <a:spcPct val="0"/>
            </a:spcBef>
            <a:spcAft>
              <a:spcPct val="15000"/>
            </a:spcAft>
            <a:buChar char="•"/>
          </a:pPr>
          <a:r>
            <a:rPr lang="en-GB" sz="1400" kern="1200" dirty="0"/>
            <a:t>Specific service-oriented uses of LMI from a skills matching and anticipation perspective</a:t>
          </a:r>
          <a:endParaRPr lang="en-US" sz="1400" kern="1200" dirty="0"/>
        </a:p>
      </dsp:txBody>
      <dsp:txXfrm>
        <a:off x="7427499" y="447952"/>
        <a:ext cx="3256210" cy="1324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03C9C-056D-C441-9B73-34AA7A141ACF}">
      <dsp:nvSpPr>
        <dsp:cNvPr id="0" name=""/>
        <dsp:cNvSpPr/>
      </dsp:nvSpPr>
      <dsp:spPr>
        <a:xfrm>
          <a:off x="0" y="507619"/>
          <a:ext cx="7798124"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3184AB-A3E7-BA4C-85C2-FDB3B1253014}">
      <dsp:nvSpPr>
        <dsp:cNvPr id="0" name=""/>
        <dsp:cNvSpPr/>
      </dsp:nvSpPr>
      <dsp:spPr>
        <a:xfrm>
          <a:off x="389906" y="20539"/>
          <a:ext cx="592191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325" tIns="0" rIns="206325" bIns="0" numCol="1" spcCol="1270" anchor="ctr" anchorCtr="0">
          <a:noAutofit/>
        </a:bodyPr>
        <a:lstStyle/>
        <a:p>
          <a:pPr marL="0" lvl="0" indent="0" algn="l" defTabSz="711200">
            <a:lnSpc>
              <a:spcPct val="90000"/>
            </a:lnSpc>
            <a:spcBef>
              <a:spcPct val="0"/>
            </a:spcBef>
            <a:spcAft>
              <a:spcPct val="35000"/>
            </a:spcAft>
            <a:buNone/>
          </a:pPr>
          <a:r>
            <a:rPr lang="en-IE" sz="1600" b="0" kern="1200" dirty="0">
              <a:solidFill>
                <a:schemeClr val="bg1"/>
              </a:solidFill>
              <a:latin typeface="+mn-lt"/>
              <a:ea typeface="+mn-ea"/>
            </a:rPr>
            <a:t>1. </a:t>
          </a:r>
          <a:r>
            <a:rPr lang="en-IE" sz="1600" b="1" kern="1200" dirty="0">
              <a:solidFill>
                <a:schemeClr val="bg1"/>
              </a:solidFill>
              <a:latin typeface="+mn-lt"/>
              <a:ea typeface="+mn-ea"/>
            </a:rPr>
            <a:t>Make businesses and individuals whose future depends on skills development </a:t>
          </a:r>
          <a:r>
            <a:rPr lang="en-IE" sz="1600" b="0" kern="1200" dirty="0">
              <a:solidFill>
                <a:schemeClr val="bg1"/>
              </a:solidFill>
              <a:latin typeface="+mn-lt"/>
              <a:ea typeface="+mn-ea"/>
            </a:rPr>
            <a:t>present, visible, and active in policy formulation.</a:t>
          </a:r>
          <a:endParaRPr lang="en-US" sz="1600" b="0" kern="1200" dirty="0"/>
        </a:p>
      </dsp:txBody>
      <dsp:txXfrm>
        <a:off x="437461" y="68094"/>
        <a:ext cx="5826800" cy="879050"/>
      </dsp:txXfrm>
    </dsp:sp>
    <dsp:sp modelId="{772C211A-0162-1D4E-A9A1-ED3DA3AFF690}">
      <dsp:nvSpPr>
        <dsp:cNvPr id="0" name=""/>
        <dsp:cNvSpPr/>
      </dsp:nvSpPr>
      <dsp:spPr>
        <a:xfrm>
          <a:off x="0" y="2004499"/>
          <a:ext cx="7798124"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1F80FD-5342-9C40-B2EB-8E72109F8F67}">
      <dsp:nvSpPr>
        <dsp:cNvPr id="0" name=""/>
        <dsp:cNvSpPr/>
      </dsp:nvSpPr>
      <dsp:spPr>
        <a:xfrm>
          <a:off x="389906" y="1517419"/>
          <a:ext cx="5978845"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325" tIns="0" rIns="206325" bIns="0" numCol="1" spcCol="1270" anchor="ctr" anchorCtr="0">
          <a:noAutofit/>
        </a:bodyPr>
        <a:lstStyle/>
        <a:p>
          <a:pPr marL="0" lvl="0" indent="0" algn="l" defTabSz="711200">
            <a:lnSpc>
              <a:spcPct val="90000"/>
            </a:lnSpc>
            <a:spcBef>
              <a:spcPct val="0"/>
            </a:spcBef>
            <a:spcAft>
              <a:spcPct val="35000"/>
            </a:spcAft>
            <a:buNone/>
          </a:pPr>
          <a:r>
            <a:rPr lang="en-US" sz="1600" b="0" kern="1200" dirty="0"/>
            <a:t>2. </a:t>
          </a:r>
          <a:r>
            <a:rPr lang="en-US" sz="1600" b="1" kern="1200" dirty="0"/>
            <a:t>Produce rapid assessment </a:t>
          </a:r>
          <a:r>
            <a:rPr lang="en-US" sz="1600" b="0" kern="1200" dirty="0"/>
            <a:t>in a credible and timely manner, with clear analysis priority areas for action and recommendations.</a:t>
          </a:r>
        </a:p>
      </dsp:txBody>
      <dsp:txXfrm>
        <a:off x="437461" y="1564974"/>
        <a:ext cx="5883735" cy="879050"/>
      </dsp:txXfrm>
    </dsp:sp>
    <dsp:sp modelId="{CFC5DB94-21D1-924F-B405-7D410DA0D486}">
      <dsp:nvSpPr>
        <dsp:cNvPr id="0" name=""/>
        <dsp:cNvSpPr/>
      </dsp:nvSpPr>
      <dsp:spPr>
        <a:xfrm>
          <a:off x="0" y="3501379"/>
          <a:ext cx="7798124"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0F2302-5661-D040-AC78-A6FBB4E77479}">
      <dsp:nvSpPr>
        <dsp:cNvPr id="0" name=""/>
        <dsp:cNvSpPr/>
      </dsp:nvSpPr>
      <dsp:spPr>
        <a:xfrm>
          <a:off x="389906" y="3014299"/>
          <a:ext cx="603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325" tIns="0" rIns="206325" bIns="0" numCol="1" spcCol="1270" anchor="ctr" anchorCtr="0">
          <a:noAutofit/>
        </a:bodyPr>
        <a:lstStyle/>
        <a:p>
          <a:pPr marL="0" lvl="0" indent="0" algn="l" defTabSz="711200">
            <a:lnSpc>
              <a:spcPct val="90000"/>
            </a:lnSpc>
            <a:spcBef>
              <a:spcPct val="0"/>
            </a:spcBef>
            <a:spcAft>
              <a:spcPct val="35000"/>
            </a:spcAft>
            <a:buNone/>
          </a:pPr>
          <a:r>
            <a:rPr lang="en-US" sz="1600" kern="1200" dirty="0"/>
            <a:t>3. </a:t>
          </a:r>
          <a:r>
            <a:rPr lang="en-US" sz="1600" b="1" kern="1200" dirty="0"/>
            <a:t>Mobilize follow-up action </a:t>
          </a:r>
          <a:r>
            <a:rPr lang="en-US" sz="1600" kern="1200" dirty="0"/>
            <a:t>through education and training providers, Public Employment Services and other institutions, with support from key actors such as industry, qualification bodies, relevant ministries and development partners.</a:t>
          </a:r>
        </a:p>
      </dsp:txBody>
      <dsp:txXfrm>
        <a:off x="437461" y="3061854"/>
        <a:ext cx="5935810" cy="879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7E46B-0E8A-1440-A0AE-343A3A304B26}">
      <dsp:nvSpPr>
        <dsp:cNvPr id="0" name=""/>
        <dsp:cNvSpPr/>
      </dsp:nvSpPr>
      <dsp:spPr>
        <a:xfrm>
          <a:off x="1896721" y="910879"/>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88046" y="954424"/>
        <a:ext cx="21749" cy="4349"/>
      </dsp:txXfrm>
    </dsp:sp>
    <dsp:sp modelId="{83856605-6C00-7C42-A3ED-2746688848B4}">
      <dsp:nvSpPr>
        <dsp:cNvPr id="0" name=""/>
        <dsp:cNvSpPr/>
      </dsp:nvSpPr>
      <dsp:spPr>
        <a:xfrm>
          <a:off x="7225" y="389210"/>
          <a:ext cx="1891296" cy="1134777"/>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Literature review + initial data analysis</a:t>
          </a:r>
        </a:p>
      </dsp:txBody>
      <dsp:txXfrm>
        <a:off x="7225" y="389210"/>
        <a:ext cx="1891296" cy="1134777"/>
      </dsp:txXfrm>
    </dsp:sp>
    <dsp:sp modelId="{07D267A9-5390-334A-8A07-49D2ADE534A2}">
      <dsp:nvSpPr>
        <dsp:cNvPr id="0" name=""/>
        <dsp:cNvSpPr/>
      </dsp:nvSpPr>
      <dsp:spPr>
        <a:xfrm>
          <a:off x="4223016" y="910879"/>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14340" y="954424"/>
        <a:ext cx="21749" cy="4349"/>
      </dsp:txXfrm>
    </dsp:sp>
    <dsp:sp modelId="{4FC3FC4F-32AE-6143-A901-6650FCFBAABB}">
      <dsp:nvSpPr>
        <dsp:cNvPr id="0" name=""/>
        <dsp:cNvSpPr/>
      </dsp:nvSpPr>
      <dsp:spPr>
        <a:xfrm>
          <a:off x="2333520" y="389210"/>
          <a:ext cx="1891296" cy="1134777"/>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Sector selection report (draft)</a:t>
          </a:r>
        </a:p>
      </dsp:txBody>
      <dsp:txXfrm>
        <a:off x="2333520" y="389210"/>
        <a:ext cx="1891296" cy="1134777"/>
      </dsp:txXfrm>
    </dsp:sp>
    <dsp:sp modelId="{52DC0530-264F-9140-BBD3-277166F1BDB4}">
      <dsp:nvSpPr>
        <dsp:cNvPr id="0" name=""/>
        <dsp:cNvSpPr/>
      </dsp:nvSpPr>
      <dsp:spPr>
        <a:xfrm>
          <a:off x="6549310" y="910879"/>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40634" y="954424"/>
        <a:ext cx="21749" cy="4349"/>
      </dsp:txXfrm>
    </dsp:sp>
    <dsp:sp modelId="{DD407424-CD67-144C-8AD0-3F0B08BFCD8F}">
      <dsp:nvSpPr>
        <dsp:cNvPr id="0" name=""/>
        <dsp:cNvSpPr/>
      </dsp:nvSpPr>
      <dsp:spPr>
        <a:xfrm>
          <a:off x="4659814" y="389210"/>
          <a:ext cx="1891296" cy="1134777"/>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Survey development and implementation (draft)</a:t>
          </a:r>
        </a:p>
      </dsp:txBody>
      <dsp:txXfrm>
        <a:off x="4659814" y="389210"/>
        <a:ext cx="1891296" cy="1134777"/>
      </dsp:txXfrm>
    </dsp:sp>
    <dsp:sp modelId="{B92F3171-01FE-4A45-A05F-9301E462FB2A}">
      <dsp:nvSpPr>
        <dsp:cNvPr id="0" name=""/>
        <dsp:cNvSpPr/>
      </dsp:nvSpPr>
      <dsp:spPr>
        <a:xfrm>
          <a:off x="8875604" y="910879"/>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66929" y="954424"/>
        <a:ext cx="21749" cy="4349"/>
      </dsp:txXfrm>
    </dsp:sp>
    <dsp:sp modelId="{6BD8B055-E438-794C-8778-6F0C665933DE}">
      <dsp:nvSpPr>
        <dsp:cNvPr id="0" name=""/>
        <dsp:cNvSpPr/>
      </dsp:nvSpPr>
      <dsp:spPr>
        <a:xfrm>
          <a:off x="6986108" y="389210"/>
          <a:ext cx="1891296" cy="113477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Stakeholder consultations</a:t>
          </a:r>
        </a:p>
      </dsp:txBody>
      <dsp:txXfrm>
        <a:off x="6986108" y="389210"/>
        <a:ext cx="1891296" cy="1134777"/>
      </dsp:txXfrm>
    </dsp:sp>
    <dsp:sp modelId="{4F6E78FE-3BC8-5546-8CCA-ED168AFEA302}">
      <dsp:nvSpPr>
        <dsp:cNvPr id="0" name=""/>
        <dsp:cNvSpPr/>
      </dsp:nvSpPr>
      <dsp:spPr>
        <a:xfrm>
          <a:off x="952873" y="1522188"/>
          <a:ext cx="9305177" cy="404398"/>
        </a:xfrm>
        <a:custGeom>
          <a:avLst/>
          <a:gdLst/>
          <a:ahLst/>
          <a:cxnLst/>
          <a:rect l="0" t="0" r="0" b="0"/>
          <a:pathLst>
            <a:path>
              <a:moveTo>
                <a:pt x="9305177" y="0"/>
              </a:moveTo>
              <a:lnTo>
                <a:pt x="9305177" y="219299"/>
              </a:lnTo>
              <a:lnTo>
                <a:pt x="0" y="219299"/>
              </a:lnTo>
              <a:lnTo>
                <a:pt x="0" y="40439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72579" y="1722212"/>
        <a:ext cx="465766" cy="4349"/>
      </dsp:txXfrm>
    </dsp:sp>
    <dsp:sp modelId="{4813252A-BB93-CB4D-AE83-F2800A316423}">
      <dsp:nvSpPr>
        <dsp:cNvPr id="0" name=""/>
        <dsp:cNvSpPr/>
      </dsp:nvSpPr>
      <dsp:spPr>
        <a:xfrm>
          <a:off x="9312403" y="389210"/>
          <a:ext cx="1891296" cy="11347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Finalization of sector selection and survey questionnaires</a:t>
          </a:r>
        </a:p>
      </dsp:txBody>
      <dsp:txXfrm>
        <a:off x="9312403" y="389210"/>
        <a:ext cx="1891296" cy="1134777"/>
      </dsp:txXfrm>
    </dsp:sp>
    <dsp:sp modelId="{810D4B0A-C515-A04C-BD51-7E2FC7B84CD1}">
      <dsp:nvSpPr>
        <dsp:cNvPr id="0" name=""/>
        <dsp:cNvSpPr/>
      </dsp:nvSpPr>
      <dsp:spPr>
        <a:xfrm>
          <a:off x="1896721" y="2480655"/>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88046" y="2524200"/>
        <a:ext cx="21749" cy="4349"/>
      </dsp:txXfrm>
    </dsp:sp>
    <dsp:sp modelId="{168E9054-F065-9C4C-9059-5C36F33E0EAC}">
      <dsp:nvSpPr>
        <dsp:cNvPr id="0" name=""/>
        <dsp:cNvSpPr/>
      </dsp:nvSpPr>
      <dsp:spPr>
        <a:xfrm>
          <a:off x="7225" y="1958986"/>
          <a:ext cx="1891296" cy="11347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Stakeholder consultations/ validation</a:t>
          </a:r>
        </a:p>
      </dsp:txBody>
      <dsp:txXfrm>
        <a:off x="7225" y="1958986"/>
        <a:ext cx="1891296" cy="1134777"/>
      </dsp:txXfrm>
    </dsp:sp>
    <dsp:sp modelId="{AEC67ABB-D882-3240-9260-F902FB42CBE1}">
      <dsp:nvSpPr>
        <dsp:cNvPr id="0" name=""/>
        <dsp:cNvSpPr/>
      </dsp:nvSpPr>
      <dsp:spPr>
        <a:xfrm>
          <a:off x="4223016" y="2480655"/>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14340" y="2524200"/>
        <a:ext cx="21749" cy="4349"/>
      </dsp:txXfrm>
    </dsp:sp>
    <dsp:sp modelId="{808FBEDE-1C3A-E542-A8BC-0459591495AA}">
      <dsp:nvSpPr>
        <dsp:cNvPr id="0" name=""/>
        <dsp:cNvSpPr/>
      </dsp:nvSpPr>
      <dsp:spPr>
        <a:xfrm>
          <a:off x="2333520" y="1958986"/>
          <a:ext cx="1891296" cy="11347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Survey implementation</a:t>
          </a:r>
        </a:p>
      </dsp:txBody>
      <dsp:txXfrm>
        <a:off x="2333520" y="1958986"/>
        <a:ext cx="1891296" cy="1134777"/>
      </dsp:txXfrm>
    </dsp:sp>
    <dsp:sp modelId="{DA9B2CF5-1014-5E46-8BF7-69EF6CD9663E}">
      <dsp:nvSpPr>
        <dsp:cNvPr id="0" name=""/>
        <dsp:cNvSpPr/>
      </dsp:nvSpPr>
      <dsp:spPr>
        <a:xfrm>
          <a:off x="6549310" y="2480655"/>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40634" y="2524200"/>
        <a:ext cx="21749" cy="4349"/>
      </dsp:txXfrm>
    </dsp:sp>
    <dsp:sp modelId="{4D984512-720E-B746-B4BD-603695D4E80B}">
      <dsp:nvSpPr>
        <dsp:cNvPr id="0" name=""/>
        <dsp:cNvSpPr/>
      </dsp:nvSpPr>
      <dsp:spPr>
        <a:xfrm>
          <a:off x="4659814" y="1958986"/>
          <a:ext cx="1891296" cy="11347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Data analysis from all sources and initial findings</a:t>
          </a:r>
        </a:p>
      </dsp:txBody>
      <dsp:txXfrm>
        <a:off x="4659814" y="1958986"/>
        <a:ext cx="1891296" cy="1134777"/>
      </dsp:txXfrm>
    </dsp:sp>
    <dsp:sp modelId="{9796FED2-E35B-5C41-8A2E-5C866F7BC73F}">
      <dsp:nvSpPr>
        <dsp:cNvPr id="0" name=""/>
        <dsp:cNvSpPr/>
      </dsp:nvSpPr>
      <dsp:spPr>
        <a:xfrm>
          <a:off x="8875604" y="2480655"/>
          <a:ext cx="404398" cy="91440"/>
        </a:xfrm>
        <a:custGeom>
          <a:avLst/>
          <a:gdLst/>
          <a:ahLst/>
          <a:cxnLst/>
          <a:rect l="0" t="0" r="0" b="0"/>
          <a:pathLst>
            <a:path>
              <a:moveTo>
                <a:pt x="0" y="45720"/>
              </a:moveTo>
              <a:lnTo>
                <a:pt x="404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66929" y="2524200"/>
        <a:ext cx="21749" cy="4349"/>
      </dsp:txXfrm>
    </dsp:sp>
    <dsp:sp modelId="{7A49583E-9702-274D-9C0C-3191A60AC2C9}">
      <dsp:nvSpPr>
        <dsp:cNvPr id="0" name=""/>
        <dsp:cNvSpPr/>
      </dsp:nvSpPr>
      <dsp:spPr>
        <a:xfrm>
          <a:off x="6986108" y="1958986"/>
          <a:ext cx="1891296" cy="11347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FGDs on initial findings</a:t>
          </a:r>
        </a:p>
      </dsp:txBody>
      <dsp:txXfrm>
        <a:off x="6986108" y="1958986"/>
        <a:ext cx="1891296" cy="1134777"/>
      </dsp:txXfrm>
    </dsp:sp>
    <dsp:sp modelId="{AA7827B3-EC9D-D74D-91C9-47A2181E3DC0}">
      <dsp:nvSpPr>
        <dsp:cNvPr id="0" name=""/>
        <dsp:cNvSpPr/>
      </dsp:nvSpPr>
      <dsp:spPr>
        <a:xfrm>
          <a:off x="9312403" y="1958986"/>
          <a:ext cx="1891296" cy="11347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Final report and dissemination activities</a:t>
          </a:r>
        </a:p>
      </dsp:txBody>
      <dsp:txXfrm>
        <a:off x="9312403" y="1958986"/>
        <a:ext cx="1891296" cy="1134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4750-32B8-4245-B263-1F29AC5CA3CC}">
      <dsp:nvSpPr>
        <dsp:cNvPr id="0" name=""/>
        <dsp:cNvSpPr/>
      </dsp:nvSpPr>
      <dsp:spPr>
        <a:xfrm>
          <a:off x="1281" y="84849"/>
          <a:ext cx="2726400" cy="2000419"/>
        </a:xfrm>
        <a:prstGeom prst="rect">
          <a:avLst/>
        </a:prstGeom>
        <a:solidFill>
          <a:srgbClr val="6AB072">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u="sng" kern="1200">
              <a:solidFill>
                <a:srgbClr val="002060"/>
              </a:solidFill>
              <a:latin typeface="Poppins"/>
              <a:ea typeface="+mn-ea"/>
              <a:cs typeface="+mn-cs"/>
            </a:rPr>
            <a:t>Quantitative models and Forecasts</a:t>
          </a:r>
        </a:p>
        <a:p>
          <a:pPr marL="114300" lvl="1" indent="-114300" algn="l" defTabSz="533400">
            <a:lnSpc>
              <a:spcPct val="90000"/>
            </a:lnSpc>
            <a:spcBef>
              <a:spcPct val="0"/>
            </a:spcBef>
            <a:spcAft>
              <a:spcPct val="15000"/>
            </a:spcAft>
            <a:buChar char="•"/>
          </a:pPr>
          <a:r>
            <a:rPr lang="en-US" altLang="en-US" sz="1200" b="0" kern="1200">
              <a:solidFill>
                <a:srgbClr val="002060"/>
              </a:solidFill>
              <a:latin typeface="Poppins"/>
              <a:ea typeface="+mn-ea"/>
              <a:cs typeface="+mn-cs"/>
            </a:rPr>
            <a:t>Feed into major policy reforms with a long term impact (e.g. education, employment, economic development, demographic and social policies) </a:t>
          </a:r>
          <a:endParaRPr lang="en-GB" sz="1200" b="0" kern="1200">
            <a:solidFill>
              <a:srgbClr val="002060"/>
            </a:solidFill>
            <a:latin typeface="Poppins"/>
            <a:ea typeface="+mn-ea"/>
            <a:cs typeface="+mn-cs"/>
          </a:endParaRPr>
        </a:p>
      </dsp:txBody>
      <dsp:txXfrm>
        <a:off x="1281" y="84849"/>
        <a:ext cx="2726400" cy="2000419"/>
      </dsp:txXfrm>
    </dsp:sp>
    <dsp:sp modelId="{41FB757A-9EC5-4003-B183-5E5042F14887}">
      <dsp:nvSpPr>
        <dsp:cNvPr id="0" name=""/>
        <dsp:cNvSpPr/>
      </dsp:nvSpPr>
      <dsp:spPr>
        <a:xfrm>
          <a:off x="3000321" y="95384"/>
          <a:ext cx="2984508" cy="2000419"/>
        </a:xfrm>
        <a:prstGeom prst="rect">
          <a:avLst/>
        </a:prstGeom>
        <a:solidFill>
          <a:srgbClr val="6AB072">
            <a:hueOff val="-1181790"/>
            <a:satOff val="9907"/>
            <a:lumOff val="-98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u="sng" kern="1200">
              <a:solidFill>
                <a:srgbClr val="002060"/>
              </a:solidFill>
              <a:latin typeface="Poppins"/>
              <a:ea typeface="+mn-ea"/>
              <a:cs typeface="+mn-cs"/>
            </a:rPr>
            <a:t>Foresights, Delphi surveys &amp; scenarios</a:t>
          </a:r>
        </a:p>
        <a:p>
          <a:pPr marL="171450" lvl="1" indent="-171450" algn="l" defTabSz="711200">
            <a:lnSpc>
              <a:spcPct val="90000"/>
            </a:lnSpc>
            <a:spcBef>
              <a:spcPct val="0"/>
            </a:spcBef>
            <a:spcAft>
              <a:spcPct val="15000"/>
            </a:spcAft>
            <a:buChar char="•"/>
          </a:pPr>
          <a:r>
            <a:rPr lang="en-US" altLang="en-US" sz="1600" b="0" kern="1200">
              <a:solidFill>
                <a:srgbClr val="002060"/>
              </a:solidFill>
              <a:latin typeface="Poppins"/>
              <a:ea typeface="+mn-ea"/>
              <a:cs typeface="+mn-cs"/>
            </a:rPr>
            <a:t>Can feed into long term policy development in various areas</a:t>
          </a:r>
        </a:p>
      </dsp:txBody>
      <dsp:txXfrm>
        <a:off x="3000321" y="95384"/>
        <a:ext cx="2984508" cy="2000419"/>
      </dsp:txXfrm>
    </dsp:sp>
    <dsp:sp modelId="{1BEC5AD8-20FE-43D0-8E2B-9421AA398787}">
      <dsp:nvSpPr>
        <dsp:cNvPr id="0" name=""/>
        <dsp:cNvSpPr/>
      </dsp:nvSpPr>
      <dsp:spPr>
        <a:xfrm>
          <a:off x="6257470" y="95384"/>
          <a:ext cx="2940040" cy="2000419"/>
        </a:xfrm>
        <a:prstGeom prst="rect">
          <a:avLst/>
        </a:prstGeom>
        <a:solidFill>
          <a:srgbClr val="6AB072">
            <a:hueOff val="-2363581"/>
            <a:satOff val="19814"/>
            <a:lumOff val="-1961"/>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u="sng" kern="1200">
              <a:solidFill>
                <a:srgbClr val="002060"/>
              </a:solidFill>
              <a:latin typeface="Poppins"/>
              <a:ea typeface="+mn-ea"/>
              <a:cs typeface="+mn-cs"/>
            </a:rPr>
            <a:t>Sectoral approach</a:t>
          </a:r>
        </a:p>
        <a:p>
          <a:pPr marL="171450" lvl="1" indent="-171450" algn="l" defTabSz="711200">
            <a:lnSpc>
              <a:spcPct val="90000"/>
            </a:lnSpc>
            <a:spcBef>
              <a:spcPct val="0"/>
            </a:spcBef>
            <a:spcAft>
              <a:spcPct val="15000"/>
            </a:spcAft>
            <a:buChar char="•"/>
          </a:pPr>
          <a:r>
            <a:rPr lang="en-US" sz="1600" b="0" kern="1200">
              <a:solidFill>
                <a:srgbClr val="002060"/>
              </a:solidFill>
              <a:latin typeface="Poppins"/>
              <a:ea typeface="+mn-ea"/>
              <a:cs typeface="+mn-cs"/>
            </a:rPr>
            <a:t>Inform qualification standards’ development; skills development </a:t>
          </a:r>
          <a:r>
            <a:rPr lang="en-US" sz="1600" b="0" kern="1200" err="1">
              <a:solidFill>
                <a:srgbClr val="002060"/>
              </a:solidFill>
              <a:latin typeface="Poppins"/>
              <a:ea typeface="+mn-ea"/>
              <a:cs typeface="+mn-cs"/>
            </a:rPr>
            <a:t>programmes</a:t>
          </a:r>
          <a:r>
            <a:rPr lang="en-US" sz="1600" b="0" kern="1200">
              <a:solidFill>
                <a:srgbClr val="002060"/>
              </a:solidFill>
              <a:latin typeface="Poppins"/>
              <a:ea typeface="+mn-ea"/>
              <a:cs typeface="+mn-cs"/>
            </a:rPr>
            <a:t>; </a:t>
          </a:r>
          <a:r>
            <a:rPr lang="en-GB" sz="1600" b="0" kern="1200">
              <a:solidFill>
                <a:srgbClr val="002060"/>
              </a:solidFill>
              <a:latin typeface="Poppins"/>
              <a:ea typeface="+mn-ea"/>
              <a:cs typeface="+mn-cs"/>
            </a:rPr>
            <a:t>sector development strategies</a:t>
          </a:r>
        </a:p>
      </dsp:txBody>
      <dsp:txXfrm>
        <a:off x="6257470" y="95384"/>
        <a:ext cx="2940040" cy="2000419"/>
      </dsp:txXfrm>
    </dsp:sp>
    <dsp:sp modelId="{5BD98816-1E1A-45F9-810B-93FC530FB3C3}">
      <dsp:nvSpPr>
        <dsp:cNvPr id="0" name=""/>
        <dsp:cNvSpPr/>
      </dsp:nvSpPr>
      <dsp:spPr>
        <a:xfrm>
          <a:off x="53615" y="2368444"/>
          <a:ext cx="2726400" cy="2084583"/>
        </a:xfrm>
        <a:prstGeom prst="rect">
          <a:avLst/>
        </a:prstGeom>
        <a:solidFill>
          <a:srgbClr val="6AB072">
            <a:hueOff val="-3545371"/>
            <a:satOff val="29722"/>
            <a:lumOff val="-2941"/>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u="sng" kern="1200">
              <a:solidFill>
                <a:srgbClr val="002060"/>
              </a:solidFill>
              <a:latin typeface="Poppins"/>
              <a:ea typeface="+mn-ea"/>
              <a:cs typeface="+mn-cs"/>
            </a:rPr>
            <a:t>Employers’  skills survey</a:t>
          </a:r>
        </a:p>
        <a:p>
          <a:pPr marL="114300" lvl="1" indent="-114300" algn="l" defTabSz="666750">
            <a:lnSpc>
              <a:spcPct val="90000"/>
            </a:lnSpc>
            <a:spcBef>
              <a:spcPct val="0"/>
            </a:spcBef>
            <a:spcAft>
              <a:spcPct val="15000"/>
            </a:spcAft>
            <a:buChar char="•"/>
          </a:pPr>
          <a:r>
            <a:rPr lang="en-US" altLang="en-US" sz="1500" b="0" kern="1200">
              <a:solidFill>
                <a:srgbClr val="002060"/>
              </a:solidFill>
              <a:latin typeface="Poppins"/>
              <a:ea typeface="+mn-ea"/>
              <a:cs typeface="+mn-cs"/>
            </a:rPr>
            <a:t>Can be used in planning/designing short term training courses (qualification/requalification) and activation measures</a:t>
          </a:r>
          <a:endParaRPr lang="en-GB" sz="1500" b="0" kern="1200">
            <a:solidFill>
              <a:srgbClr val="002060"/>
            </a:solidFill>
            <a:latin typeface="Poppins"/>
            <a:ea typeface="+mn-ea"/>
            <a:cs typeface="+mn-cs"/>
          </a:endParaRPr>
        </a:p>
      </dsp:txBody>
      <dsp:txXfrm>
        <a:off x="53615" y="2368444"/>
        <a:ext cx="2726400" cy="2084583"/>
      </dsp:txXfrm>
    </dsp:sp>
    <dsp:sp modelId="{872E768B-3224-4C98-ADF5-960F78C4DA78}">
      <dsp:nvSpPr>
        <dsp:cNvPr id="0" name=""/>
        <dsp:cNvSpPr/>
      </dsp:nvSpPr>
      <dsp:spPr>
        <a:xfrm>
          <a:off x="3052655" y="2368444"/>
          <a:ext cx="2965559" cy="2084583"/>
        </a:xfrm>
        <a:prstGeom prst="rect">
          <a:avLst/>
        </a:prstGeom>
        <a:solidFill>
          <a:srgbClr val="6AB072">
            <a:hueOff val="-4727162"/>
            <a:satOff val="39629"/>
            <a:lumOff val="-3922"/>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u="sng" kern="1200">
              <a:solidFill>
                <a:srgbClr val="002060"/>
              </a:solidFill>
              <a:latin typeface="Poppins"/>
              <a:ea typeface="+mn-ea"/>
              <a:cs typeface="+mn-cs"/>
            </a:rPr>
            <a:t>Tracer studies</a:t>
          </a:r>
        </a:p>
        <a:p>
          <a:pPr marL="171450" lvl="1" indent="-171450" algn="l" defTabSz="711200">
            <a:lnSpc>
              <a:spcPct val="90000"/>
            </a:lnSpc>
            <a:spcBef>
              <a:spcPct val="0"/>
            </a:spcBef>
            <a:spcAft>
              <a:spcPct val="15000"/>
            </a:spcAft>
            <a:buChar char="•"/>
          </a:pPr>
          <a:r>
            <a:rPr lang="en-GB" altLang="en-US" sz="1600" b="0" kern="1200">
              <a:solidFill>
                <a:srgbClr val="002060"/>
              </a:solidFill>
              <a:latin typeface="Poppins"/>
              <a:ea typeface="+mn-ea"/>
              <a:cs typeface="+mn-cs"/>
            </a:rPr>
            <a:t>Provide feedback for curriculum development, link education and work, inform potential students, career guidance</a:t>
          </a:r>
          <a:endParaRPr lang="en-GB" sz="1600" b="0" kern="1200">
            <a:solidFill>
              <a:srgbClr val="002060"/>
            </a:solidFill>
            <a:latin typeface="Poppins"/>
            <a:ea typeface="+mn-ea"/>
            <a:cs typeface="+mn-cs"/>
          </a:endParaRPr>
        </a:p>
      </dsp:txBody>
      <dsp:txXfrm>
        <a:off x="3052655" y="2368444"/>
        <a:ext cx="2965559" cy="2084583"/>
      </dsp:txXfrm>
    </dsp:sp>
    <dsp:sp modelId="{650CCA7B-9C94-4BD8-A9F5-8F4DFB7868C8}">
      <dsp:nvSpPr>
        <dsp:cNvPr id="0" name=""/>
        <dsp:cNvSpPr/>
      </dsp:nvSpPr>
      <dsp:spPr>
        <a:xfrm>
          <a:off x="6290855" y="2368444"/>
          <a:ext cx="2854322" cy="2084583"/>
        </a:xfrm>
        <a:prstGeom prst="rect">
          <a:avLst/>
        </a:prstGeom>
        <a:solidFill>
          <a:srgbClr val="6AB072">
            <a:hueOff val="-5908952"/>
            <a:satOff val="49536"/>
            <a:lumOff val="-4902"/>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altLang="en-US" sz="1300" b="0" u="sng" kern="1200">
              <a:solidFill>
                <a:srgbClr val="002060"/>
              </a:solidFill>
              <a:latin typeface="Poppins"/>
              <a:ea typeface="+mn-ea"/>
              <a:cs typeface="+mn-cs"/>
            </a:rPr>
            <a:t>Big data and real-time data</a:t>
          </a:r>
          <a:endParaRPr lang="en-GB" sz="1300" b="0" u="sng" kern="1200">
            <a:solidFill>
              <a:srgbClr val="002060"/>
            </a:solidFill>
            <a:latin typeface="Poppins"/>
            <a:ea typeface="+mn-ea"/>
            <a:cs typeface="+mn-cs"/>
          </a:endParaRPr>
        </a:p>
        <a:p>
          <a:pPr marL="114300" lvl="1" indent="-114300" algn="l" defTabSz="577850">
            <a:lnSpc>
              <a:spcPct val="90000"/>
            </a:lnSpc>
            <a:spcBef>
              <a:spcPct val="0"/>
            </a:spcBef>
            <a:spcAft>
              <a:spcPct val="15000"/>
            </a:spcAft>
            <a:buChar char="•"/>
          </a:pPr>
          <a:r>
            <a:rPr lang="fr-CH" sz="1300" b="0" kern="1200">
              <a:solidFill>
                <a:srgbClr val="002060"/>
              </a:solidFill>
              <a:latin typeface="Poppins"/>
              <a:ea typeface="+mn-ea"/>
              <a:cs typeface="+mn-cs"/>
            </a:rPr>
            <a:t>Can </a:t>
          </a:r>
          <a:r>
            <a:rPr lang="fr-CH" sz="1300" b="0" kern="1200" err="1">
              <a:solidFill>
                <a:srgbClr val="002060"/>
              </a:solidFill>
              <a:latin typeface="Poppins"/>
              <a:ea typeface="+mn-ea"/>
              <a:cs typeface="+mn-cs"/>
            </a:rPr>
            <a:t>be</a:t>
          </a:r>
          <a:r>
            <a:rPr lang="fr-CH" sz="1300" b="0" kern="1200">
              <a:solidFill>
                <a:srgbClr val="002060"/>
              </a:solidFill>
              <a:latin typeface="Poppins"/>
              <a:ea typeface="+mn-ea"/>
              <a:cs typeface="+mn-cs"/>
            </a:rPr>
            <a:t> </a:t>
          </a:r>
          <a:r>
            <a:rPr lang="fr-CH" sz="1300" b="0" kern="1200" err="1">
              <a:solidFill>
                <a:srgbClr val="002060"/>
              </a:solidFill>
              <a:latin typeface="Poppins"/>
              <a:ea typeface="+mn-ea"/>
              <a:cs typeface="+mn-cs"/>
            </a:rPr>
            <a:t>used</a:t>
          </a:r>
          <a:r>
            <a:rPr lang="fr-CH" sz="1300" b="0" kern="1200">
              <a:solidFill>
                <a:srgbClr val="002060"/>
              </a:solidFill>
              <a:latin typeface="Poppins"/>
              <a:ea typeface="+mn-ea"/>
              <a:cs typeface="+mn-cs"/>
            </a:rPr>
            <a:t> as real time </a:t>
          </a:r>
          <a:r>
            <a:rPr lang="fr-CH" sz="1300" b="0" kern="1200" err="1">
              <a:solidFill>
                <a:srgbClr val="002060"/>
              </a:solidFill>
              <a:latin typeface="Poppins"/>
              <a:ea typeface="+mn-ea"/>
              <a:cs typeface="+mn-cs"/>
            </a:rPr>
            <a:t>statistics</a:t>
          </a:r>
          <a:r>
            <a:rPr lang="fr-CH" sz="1300" b="0" kern="1200">
              <a:solidFill>
                <a:srgbClr val="002060"/>
              </a:solidFill>
              <a:latin typeface="Poppins"/>
              <a:ea typeface="+mn-ea"/>
              <a:cs typeface="+mn-cs"/>
            </a:rPr>
            <a:t> as an addition to «</a:t>
          </a:r>
          <a:r>
            <a:rPr lang="fr-CH" sz="1300" b="0" kern="1200" err="1">
              <a:solidFill>
                <a:srgbClr val="002060"/>
              </a:solidFill>
              <a:latin typeface="Poppins"/>
              <a:ea typeface="+mn-ea"/>
              <a:cs typeface="+mn-cs"/>
            </a:rPr>
            <a:t>small</a:t>
          </a:r>
          <a:r>
            <a:rPr lang="fr-CH" sz="1300" b="0" kern="1200">
              <a:solidFill>
                <a:srgbClr val="002060"/>
              </a:solidFill>
              <a:latin typeface="Poppins"/>
              <a:ea typeface="+mn-ea"/>
              <a:cs typeface="+mn-cs"/>
            </a:rPr>
            <a:t>» data or a qualitative </a:t>
          </a:r>
          <a:r>
            <a:rPr lang="fr-CH" sz="1300" b="0" kern="1200" err="1">
              <a:solidFill>
                <a:srgbClr val="002060"/>
              </a:solidFill>
              <a:latin typeface="Poppins"/>
              <a:ea typeface="+mn-ea"/>
              <a:cs typeface="+mn-cs"/>
            </a:rPr>
            <a:t>survey</a:t>
          </a:r>
          <a:endParaRPr lang="fr-CH" sz="1300" b="0" kern="1200">
            <a:solidFill>
              <a:srgbClr val="002060"/>
            </a:solidFill>
            <a:latin typeface="Poppins"/>
            <a:ea typeface="+mn-ea"/>
            <a:cs typeface="+mn-cs"/>
          </a:endParaRPr>
        </a:p>
        <a:p>
          <a:pPr marL="114300" lvl="1" indent="-114300" algn="l" defTabSz="577850">
            <a:lnSpc>
              <a:spcPct val="90000"/>
            </a:lnSpc>
            <a:spcBef>
              <a:spcPct val="0"/>
            </a:spcBef>
            <a:spcAft>
              <a:spcPct val="15000"/>
            </a:spcAft>
            <a:buChar char="•"/>
          </a:pPr>
          <a:r>
            <a:rPr lang="fr-CH" sz="1300" b="0" kern="1200">
              <a:solidFill>
                <a:srgbClr val="002060"/>
              </a:solidFill>
              <a:latin typeface="Poppins"/>
              <a:ea typeface="+mn-ea"/>
              <a:cs typeface="+mn-cs"/>
            </a:rPr>
            <a:t>May </a:t>
          </a:r>
          <a:r>
            <a:rPr lang="fr-CH" sz="1300" b="0" kern="1200" err="1">
              <a:solidFill>
                <a:srgbClr val="002060"/>
              </a:solidFill>
              <a:latin typeface="Poppins"/>
              <a:ea typeface="+mn-ea"/>
              <a:cs typeface="+mn-cs"/>
            </a:rPr>
            <a:t>inform</a:t>
          </a:r>
          <a:r>
            <a:rPr lang="fr-CH" sz="1300" b="0" kern="1200">
              <a:solidFill>
                <a:srgbClr val="002060"/>
              </a:solidFill>
              <a:latin typeface="Poppins"/>
              <a:ea typeface="+mn-ea"/>
              <a:cs typeface="+mn-cs"/>
            </a:rPr>
            <a:t> training and </a:t>
          </a:r>
          <a:r>
            <a:rPr lang="fr-CH" sz="1300" b="0" kern="1200" err="1">
              <a:solidFill>
                <a:srgbClr val="002060"/>
              </a:solidFill>
              <a:latin typeface="Poppins"/>
              <a:ea typeface="+mn-ea"/>
              <a:cs typeface="+mn-cs"/>
            </a:rPr>
            <a:t>competency</a:t>
          </a:r>
          <a:r>
            <a:rPr lang="fr-CH" sz="1300" b="0" kern="1200">
              <a:solidFill>
                <a:srgbClr val="002060"/>
              </a:solidFill>
              <a:latin typeface="Poppins"/>
              <a:ea typeface="+mn-ea"/>
              <a:cs typeface="+mn-cs"/>
            </a:rPr>
            <a:t> standards design as </a:t>
          </a:r>
          <a:r>
            <a:rPr lang="fr-CH" sz="1300" b="0" kern="1200" err="1">
              <a:solidFill>
                <a:srgbClr val="002060"/>
              </a:solidFill>
              <a:latin typeface="Poppins"/>
              <a:ea typeface="+mn-ea"/>
              <a:cs typeface="+mn-cs"/>
            </a:rPr>
            <a:t>well</a:t>
          </a:r>
          <a:r>
            <a:rPr lang="fr-CH" sz="1300" b="0" kern="1200">
              <a:solidFill>
                <a:srgbClr val="002060"/>
              </a:solidFill>
              <a:latin typeface="Poppins"/>
              <a:ea typeface="+mn-ea"/>
              <a:cs typeface="+mn-cs"/>
            </a:rPr>
            <a:t> as </a:t>
          </a:r>
          <a:r>
            <a:rPr lang="fr-CH" sz="1300" b="0" kern="1200" err="1">
              <a:solidFill>
                <a:srgbClr val="002060"/>
              </a:solidFill>
              <a:latin typeface="Poppins"/>
              <a:ea typeface="+mn-ea"/>
              <a:cs typeface="+mn-cs"/>
            </a:rPr>
            <a:t>policy</a:t>
          </a:r>
          <a:endParaRPr lang="fr-CH" sz="1300" b="0" kern="1200">
            <a:solidFill>
              <a:srgbClr val="002060"/>
            </a:solidFill>
            <a:latin typeface="Poppins"/>
            <a:ea typeface="+mn-ea"/>
            <a:cs typeface="+mn-cs"/>
          </a:endParaRPr>
        </a:p>
      </dsp:txBody>
      <dsp:txXfrm>
        <a:off x="6290855" y="2368444"/>
        <a:ext cx="2854322" cy="20845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E8B52-9323-4F08-9070-3F4731C035F8}">
      <dsp:nvSpPr>
        <dsp:cNvPr id="0" name=""/>
        <dsp:cNvSpPr/>
      </dsp:nvSpPr>
      <dsp:spPr>
        <a:xfrm>
          <a:off x="0" y="0"/>
          <a:ext cx="6843489" cy="10254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a:solidFill>
                <a:schemeClr val="tx1"/>
              </a:solidFill>
            </a:rPr>
            <a:t>Growing markets</a:t>
          </a:r>
          <a:r>
            <a:rPr lang="en-GB" sz="1800" kern="1200">
              <a:solidFill>
                <a:schemeClr val="tx1"/>
              </a:solidFill>
              <a:latin typeface="Arial" panose="020B0604020202020204"/>
            </a:rPr>
            <a:t> (e.g. ACFTA)</a:t>
          </a:r>
          <a:endParaRPr lang="en-GB" sz="1800" kern="1200">
            <a:solidFill>
              <a:schemeClr val="tx1"/>
            </a:solidFill>
          </a:endParaRPr>
        </a:p>
        <a:p>
          <a:pPr marL="114300" lvl="1" indent="-114300" algn="l" defTabSz="533400">
            <a:lnSpc>
              <a:spcPct val="90000"/>
            </a:lnSpc>
            <a:spcBef>
              <a:spcPct val="0"/>
            </a:spcBef>
            <a:spcAft>
              <a:spcPct val="15000"/>
            </a:spcAft>
            <a:buChar char="•"/>
          </a:pPr>
          <a:r>
            <a:rPr lang="en-GB" sz="1200" kern="1200">
              <a:solidFill>
                <a:schemeClr val="tx1"/>
              </a:solidFill>
            </a:rPr>
            <a:t>Domestic</a:t>
          </a:r>
        </a:p>
        <a:p>
          <a:pPr marL="114300" lvl="1" indent="-114300" algn="l" defTabSz="533400">
            <a:lnSpc>
              <a:spcPct val="90000"/>
            </a:lnSpc>
            <a:spcBef>
              <a:spcPct val="0"/>
            </a:spcBef>
            <a:spcAft>
              <a:spcPct val="15000"/>
            </a:spcAft>
            <a:buChar char="•"/>
          </a:pPr>
          <a:r>
            <a:rPr lang="en-GB" sz="1200" kern="1200">
              <a:solidFill>
                <a:schemeClr val="tx1"/>
              </a:solidFill>
            </a:rPr>
            <a:t>Export markets- regional, global</a:t>
          </a:r>
        </a:p>
      </dsp:txBody>
      <dsp:txXfrm>
        <a:off x="1471244" y="0"/>
        <a:ext cx="5372244" cy="1025463"/>
      </dsp:txXfrm>
    </dsp:sp>
    <dsp:sp modelId="{B3C7634F-89D1-4196-905A-B8920372FA1C}">
      <dsp:nvSpPr>
        <dsp:cNvPr id="0" name=""/>
        <dsp:cNvSpPr/>
      </dsp:nvSpPr>
      <dsp:spPr>
        <a:xfrm>
          <a:off x="102546" y="102546"/>
          <a:ext cx="1368697" cy="82037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43D3F8-EB6C-4C9C-97EB-8D717A54AD70}">
      <dsp:nvSpPr>
        <dsp:cNvPr id="0" name=""/>
        <dsp:cNvSpPr/>
      </dsp:nvSpPr>
      <dsp:spPr>
        <a:xfrm>
          <a:off x="0" y="1128010"/>
          <a:ext cx="6843489" cy="1025463"/>
        </a:xfrm>
        <a:prstGeom prst="roundRect">
          <a:avLst>
            <a:gd name="adj" fmla="val 10000"/>
          </a:avLst>
        </a:prstGeom>
        <a:solidFill>
          <a:schemeClr val="accent2">
            <a:hueOff val="-4643241"/>
            <a:satOff val="1250"/>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solidFill>
                <a:schemeClr val="tx1"/>
              </a:solidFill>
            </a:rPr>
            <a:t>Competition from other firms within country, region and from developed countries</a:t>
          </a:r>
          <a:r>
            <a:rPr lang="en-GB" sz="1600" kern="1200">
              <a:solidFill>
                <a:schemeClr val="tx1"/>
              </a:solidFill>
              <a:latin typeface="Arial" panose="020B0604020202020204"/>
            </a:rPr>
            <a:t> </a:t>
          </a:r>
        </a:p>
        <a:p>
          <a:pPr marL="114300" lvl="1" indent="-114300" algn="l" defTabSz="533400">
            <a:lnSpc>
              <a:spcPct val="90000"/>
            </a:lnSpc>
            <a:spcBef>
              <a:spcPct val="0"/>
            </a:spcBef>
            <a:spcAft>
              <a:spcPct val="15000"/>
            </a:spcAft>
            <a:buChar char="•"/>
          </a:pPr>
          <a:r>
            <a:rPr lang="en-GB" sz="1200" kern="1200">
              <a:solidFill>
                <a:schemeClr val="tx1"/>
              </a:solidFill>
            </a:rPr>
            <a:t>In domestic markets</a:t>
          </a:r>
        </a:p>
        <a:p>
          <a:pPr marL="114300" lvl="1" indent="-114300" algn="l" defTabSz="533400">
            <a:lnSpc>
              <a:spcPct val="90000"/>
            </a:lnSpc>
            <a:spcBef>
              <a:spcPct val="0"/>
            </a:spcBef>
            <a:spcAft>
              <a:spcPct val="15000"/>
            </a:spcAft>
            <a:buChar char="•"/>
          </a:pPr>
          <a:r>
            <a:rPr lang="en-GB" sz="1200" kern="1200">
              <a:solidFill>
                <a:schemeClr val="tx1"/>
              </a:solidFill>
            </a:rPr>
            <a:t>In export markets</a:t>
          </a:r>
        </a:p>
      </dsp:txBody>
      <dsp:txXfrm>
        <a:off x="1471244" y="1128010"/>
        <a:ext cx="5372244" cy="1025463"/>
      </dsp:txXfrm>
    </dsp:sp>
    <dsp:sp modelId="{C19AFE4D-04D6-4AAC-AA53-05EE65689959}">
      <dsp:nvSpPr>
        <dsp:cNvPr id="0" name=""/>
        <dsp:cNvSpPr/>
      </dsp:nvSpPr>
      <dsp:spPr>
        <a:xfrm>
          <a:off x="102546" y="1230556"/>
          <a:ext cx="1368697" cy="82037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269B0-CBB1-4E59-91E8-7B2E3E47FCA2}">
      <dsp:nvSpPr>
        <dsp:cNvPr id="0" name=""/>
        <dsp:cNvSpPr/>
      </dsp:nvSpPr>
      <dsp:spPr>
        <a:xfrm>
          <a:off x="0" y="2256020"/>
          <a:ext cx="6843489" cy="1025463"/>
        </a:xfrm>
        <a:prstGeom prst="roundRect">
          <a:avLst>
            <a:gd name="adj" fmla="val 10000"/>
          </a:avLst>
        </a:prstGeom>
        <a:solidFill>
          <a:schemeClr val="accent2">
            <a:hueOff val="-9286481"/>
            <a:satOff val="250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a:solidFill>
                <a:schemeClr val="tx1"/>
              </a:solidFill>
            </a:rPr>
            <a:t>Firms need to upgrade to</a:t>
          </a:r>
          <a:r>
            <a:rPr lang="en-GB" sz="1800" kern="1200">
              <a:solidFill>
                <a:schemeClr val="tx1"/>
              </a:solidFill>
              <a:latin typeface="Arial" panose="020B0604020202020204"/>
            </a:rPr>
            <a:t> </a:t>
          </a:r>
          <a:endParaRPr lang="en-GB" sz="1800" kern="1200">
            <a:solidFill>
              <a:schemeClr val="tx1"/>
            </a:solidFill>
          </a:endParaRPr>
        </a:p>
        <a:p>
          <a:pPr marL="57150" lvl="1" indent="-57150" algn="l" defTabSz="466725">
            <a:lnSpc>
              <a:spcPct val="90000"/>
            </a:lnSpc>
            <a:spcBef>
              <a:spcPct val="0"/>
            </a:spcBef>
            <a:spcAft>
              <a:spcPct val="15000"/>
            </a:spcAft>
            <a:buChar char="•"/>
          </a:pPr>
          <a:r>
            <a:rPr lang="en-IE" sz="1050" kern="1200">
              <a:solidFill>
                <a:schemeClr val="tx1"/>
              </a:solidFill>
            </a:rPr>
            <a:t>Maintain current position relative to competitors (domestic and foreign) who are upgrading</a:t>
          </a:r>
          <a:endParaRPr lang="en-GB" sz="1050" kern="1200">
            <a:solidFill>
              <a:schemeClr val="tx1"/>
            </a:solidFill>
          </a:endParaRPr>
        </a:p>
        <a:p>
          <a:pPr marL="57150" lvl="1" indent="-57150" algn="l" defTabSz="466725" rtl="0">
            <a:lnSpc>
              <a:spcPct val="90000"/>
            </a:lnSpc>
            <a:spcBef>
              <a:spcPct val="0"/>
            </a:spcBef>
            <a:spcAft>
              <a:spcPct val="15000"/>
            </a:spcAft>
            <a:buChar char="•"/>
          </a:pPr>
          <a:r>
            <a:rPr lang="en-IE" sz="1050" kern="1200">
              <a:solidFill>
                <a:schemeClr val="tx1"/>
              </a:solidFill>
            </a:rPr>
            <a:t>Add more value – higher quality, different products/services, progression along value chain, different customers/markets</a:t>
          </a:r>
          <a:r>
            <a:rPr lang="en-IE" sz="1050" kern="1200">
              <a:solidFill>
                <a:schemeClr val="tx1"/>
              </a:solidFill>
              <a:latin typeface="Arial" panose="020B0604020202020204"/>
            </a:rPr>
            <a:t> </a:t>
          </a:r>
          <a:r>
            <a:rPr lang="en-IE" sz="1050" kern="1200">
              <a:solidFill>
                <a:schemeClr val="tx1"/>
              </a:solidFill>
            </a:rPr>
            <a:t> …</a:t>
          </a:r>
          <a:endParaRPr lang="en-GB" sz="1050" kern="1200">
            <a:solidFill>
              <a:schemeClr val="tx1"/>
            </a:solidFill>
          </a:endParaRPr>
        </a:p>
      </dsp:txBody>
      <dsp:txXfrm>
        <a:off x="1471244" y="2256020"/>
        <a:ext cx="5372244" cy="1025463"/>
      </dsp:txXfrm>
    </dsp:sp>
    <dsp:sp modelId="{75DF2A48-C9EB-43B5-A5D2-8DC97BEA9FA3}">
      <dsp:nvSpPr>
        <dsp:cNvPr id="0" name=""/>
        <dsp:cNvSpPr/>
      </dsp:nvSpPr>
      <dsp:spPr>
        <a:xfrm>
          <a:off x="102546" y="2358566"/>
          <a:ext cx="1368697" cy="82037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5D93DD-C178-496E-A6BD-8E926EBA2B43}">
      <dsp:nvSpPr>
        <dsp:cNvPr id="0" name=""/>
        <dsp:cNvSpPr/>
      </dsp:nvSpPr>
      <dsp:spPr>
        <a:xfrm>
          <a:off x="0" y="3384030"/>
          <a:ext cx="6843489" cy="1025463"/>
        </a:xfrm>
        <a:prstGeom prst="roundRect">
          <a:avLst>
            <a:gd name="adj" fmla="val 10000"/>
          </a:avLst>
        </a:prstGeom>
        <a:solidFill>
          <a:schemeClr val="accent2">
            <a:hueOff val="-13929722"/>
            <a:satOff val="3750"/>
            <a:lumOff val="-14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tx1"/>
              </a:solidFill>
            </a:rPr>
            <a:t>Range of bottlenecks, but skills typically a major contributor to these</a:t>
          </a:r>
          <a:endParaRPr lang="en-GB" sz="2000" kern="1200">
            <a:solidFill>
              <a:schemeClr val="tx1"/>
            </a:solidFill>
          </a:endParaRPr>
        </a:p>
      </dsp:txBody>
      <dsp:txXfrm>
        <a:off x="1471244" y="3384030"/>
        <a:ext cx="5372244" cy="1025463"/>
      </dsp:txXfrm>
    </dsp:sp>
    <dsp:sp modelId="{60E5B48B-974B-4E6E-B4A1-9F8F5EBAC414}">
      <dsp:nvSpPr>
        <dsp:cNvPr id="0" name=""/>
        <dsp:cNvSpPr/>
      </dsp:nvSpPr>
      <dsp:spPr>
        <a:xfrm>
          <a:off x="102546" y="3486577"/>
          <a:ext cx="1368697" cy="82037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D419E-8583-485F-935D-C7A58C5F7A1F}">
      <dsp:nvSpPr>
        <dsp:cNvPr id="0" name=""/>
        <dsp:cNvSpPr/>
      </dsp:nvSpPr>
      <dsp:spPr>
        <a:xfrm>
          <a:off x="0" y="4512041"/>
          <a:ext cx="6843489" cy="1025463"/>
        </a:xfrm>
        <a:prstGeom prst="roundRect">
          <a:avLst>
            <a:gd name="adj" fmla="val 10000"/>
          </a:avLst>
        </a:prstGeom>
        <a:solidFill>
          <a:schemeClr val="accent2">
            <a:hueOff val="-18572963"/>
            <a:satOff val="5000"/>
            <a:lumOff val="-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tx1"/>
              </a:solidFill>
            </a:rPr>
            <a:t>Skills development system barriers</a:t>
          </a:r>
        </a:p>
      </dsp:txBody>
      <dsp:txXfrm>
        <a:off x="1471244" y="4512041"/>
        <a:ext cx="5372244" cy="1025463"/>
      </dsp:txXfrm>
    </dsp:sp>
    <dsp:sp modelId="{6F5376B5-B15F-44EB-90D9-F6BAB1EA7296}">
      <dsp:nvSpPr>
        <dsp:cNvPr id="0" name=""/>
        <dsp:cNvSpPr/>
      </dsp:nvSpPr>
      <dsp:spPr>
        <a:xfrm>
          <a:off x="102546" y="4614587"/>
          <a:ext cx="1368697" cy="82037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0F601-55D9-4A92-BC75-CDA71712CC45}">
      <dsp:nvSpPr>
        <dsp:cNvPr id="0" name=""/>
        <dsp:cNvSpPr/>
      </dsp:nvSpPr>
      <dsp:spPr>
        <a:xfrm rot="5400000">
          <a:off x="374553" y="909012"/>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026CBC-25F1-4CA6-8513-EB6F3D7DE8DE}">
      <dsp:nvSpPr>
        <dsp:cNvPr id="0" name=""/>
        <dsp:cNvSpPr/>
      </dsp:nvSpPr>
      <dsp:spPr>
        <a:xfrm>
          <a:off x="151" y="238454"/>
          <a:ext cx="1446591"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Developing the right skills</a:t>
          </a:r>
        </a:p>
      </dsp:txBody>
      <dsp:txXfrm>
        <a:off x="34953" y="273256"/>
        <a:ext cx="1376987" cy="643185"/>
      </dsp:txXfrm>
    </dsp:sp>
    <dsp:sp modelId="{7056D9C4-C20C-4B0F-A80D-27BF25DD5833}">
      <dsp:nvSpPr>
        <dsp:cNvPr id="0" name=""/>
        <dsp:cNvSpPr/>
      </dsp:nvSpPr>
      <dsp:spPr>
        <a:xfrm>
          <a:off x="1232605" y="306434"/>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DA0C9A1C-AFC4-42B9-99E8-33A97C2B18E2}">
      <dsp:nvSpPr>
        <dsp:cNvPr id="0" name=""/>
        <dsp:cNvSpPr/>
      </dsp:nvSpPr>
      <dsp:spPr>
        <a:xfrm rot="5400000">
          <a:off x="1381203" y="1709709"/>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BB5410-8DE7-47DD-B75B-228789F9D315}">
      <dsp:nvSpPr>
        <dsp:cNvPr id="0" name=""/>
        <dsp:cNvSpPr/>
      </dsp:nvSpPr>
      <dsp:spPr>
        <a:xfrm>
          <a:off x="985366" y="1039151"/>
          <a:ext cx="1565734"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Strengthens Business Capabilities of Target Sectors</a:t>
          </a:r>
        </a:p>
      </dsp:txBody>
      <dsp:txXfrm>
        <a:off x="1020168" y="1073953"/>
        <a:ext cx="1496130" cy="643185"/>
      </dsp:txXfrm>
    </dsp:sp>
    <dsp:sp modelId="{3A590856-7CC8-4784-860C-D536411FAA0A}">
      <dsp:nvSpPr>
        <dsp:cNvPr id="0" name=""/>
        <dsp:cNvSpPr/>
      </dsp:nvSpPr>
      <dsp:spPr>
        <a:xfrm>
          <a:off x="2239256" y="1107132"/>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9EE0886B-8091-4DEF-B758-CEF56BA8B5B1}">
      <dsp:nvSpPr>
        <dsp:cNvPr id="0" name=""/>
        <dsp:cNvSpPr/>
      </dsp:nvSpPr>
      <dsp:spPr>
        <a:xfrm rot="5400000">
          <a:off x="2283456" y="2510407"/>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F00C4A-7057-4D1D-909C-EF3F239F0289}">
      <dsp:nvSpPr>
        <dsp:cNvPr id="0" name=""/>
        <dsp:cNvSpPr/>
      </dsp:nvSpPr>
      <dsp:spPr>
        <a:xfrm>
          <a:off x="1962261" y="1818671"/>
          <a:ext cx="1476081"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Greater Productivity &amp; Market Competitiveness</a:t>
          </a:r>
        </a:p>
      </dsp:txBody>
      <dsp:txXfrm>
        <a:off x="1997063" y="1853473"/>
        <a:ext cx="1406477" cy="643185"/>
      </dsp:txXfrm>
    </dsp:sp>
    <dsp:sp modelId="{7C819EC3-0CBC-4295-A02C-1840F1B521A8}">
      <dsp:nvSpPr>
        <dsp:cNvPr id="0" name=""/>
        <dsp:cNvSpPr/>
      </dsp:nvSpPr>
      <dsp:spPr>
        <a:xfrm>
          <a:off x="3141508" y="1907829"/>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892A14E1-AA41-4543-9F8C-83362F17507E}">
      <dsp:nvSpPr>
        <dsp:cNvPr id="0" name=""/>
        <dsp:cNvSpPr/>
      </dsp:nvSpPr>
      <dsp:spPr>
        <a:xfrm rot="5400000">
          <a:off x="3189364" y="3311104"/>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EADFD-6460-4AF7-9478-09B32CBB5357}">
      <dsp:nvSpPr>
        <dsp:cNvPr id="0" name=""/>
        <dsp:cNvSpPr/>
      </dsp:nvSpPr>
      <dsp:spPr>
        <a:xfrm>
          <a:off x="2871896" y="2640546"/>
          <a:ext cx="1393740"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More Sales in Traded Markets</a:t>
          </a:r>
        </a:p>
      </dsp:txBody>
      <dsp:txXfrm>
        <a:off x="2906698" y="2675348"/>
        <a:ext cx="1324136" cy="643185"/>
      </dsp:txXfrm>
    </dsp:sp>
    <dsp:sp modelId="{2AABA1AB-F439-49A7-AD48-9D3D5AC7C138}">
      <dsp:nvSpPr>
        <dsp:cNvPr id="0" name=""/>
        <dsp:cNvSpPr/>
      </dsp:nvSpPr>
      <dsp:spPr>
        <a:xfrm>
          <a:off x="4047417" y="2708527"/>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2961091A-310A-479F-AA1B-50A6C990036A}">
      <dsp:nvSpPr>
        <dsp:cNvPr id="0" name=""/>
        <dsp:cNvSpPr/>
      </dsp:nvSpPr>
      <dsp:spPr>
        <a:xfrm>
          <a:off x="3788467" y="3441243"/>
          <a:ext cx="1467965"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More Employment in Decent Jobs</a:t>
          </a:r>
        </a:p>
      </dsp:txBody>
      <dsp:txXfrm>
        <a:off x="3823269" y="3476045"/>
        <a:ext cx="1398361" cy="64318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BBFF-4C36-423C-9D61-9A2D670D12E1}" type="datetimeFigureOut">
              <a:rPr lang="en-GB" smtClean="0"/>
              <a:t>27/03/2023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A28CB-B6C1-4993-B0D4-024FFB240927}" type="slidenum">
              <a:rPr lang="en-GB" smtClean="0"/>
              <a:t>‹#›</a:t>
            </a:fld>
            <a:endParaRPr lang="en-GB"/>
          </a:p>
        </p:txBody>
      </p:sp>
    </p:spTree>
    <p:extLst>
      <p:ext uri="{BB962C8B-B14F-4D97-AF65-F5344CB8AC3E}">
        <p14:creationId xmlns:p14="http://schemas.microsoft.com/office/powerpoint/2010/main" val="250318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36386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Circular economy scenario</a:t>
            </a:r>
          </a:p>
          <a:p>
            <a:r>
              <a:rPr lang="en-US" dirty="0"/>
              <a:t>This scenario, summarized in figure 2.3, explores the employment impact of a sustained 5 per cent annual increase in recycling rates for plastics, glass, wood pulp, metals and minerals, replacing the direct extraction of the primary resources for these products. This scenario also models growth in the service economy, which, through rental and repair services, reduces ownership and replacement of goods at an annual rate of 1 per cent.15 Under the circular economy scenario, worldwide employment would grow by 0.1 per cent by 2030 in comparison with a business-as-usual scenario. This is equivalent to around 6 million more jobs in an economy that adopts certain tenets of the circular economy, such as recycling and the service economy. Employment growth is led by growth in services and waste m</a:t>
            </a:r>
          </a:p>
          <a:p>
            <a:r>
              <a:rPr lang="en-US" dirty="0"/>
              <a:t>These employment gains, driven for example by recycling services, offset employment losses in mining and manufacturing (where losses are expected to be around 50 and 60 million jobs, respectively). This is largely due to the replacement of the extraction of primary resources and the production of metals, plastics, glass and pulp by the recycling and reprocessing of secondary metals, plastics, glass and pulp. Table 2.4 shows the sectors most affected by the adoption of the circular economy. This sectoral reallocation leads to different effects in the various regions, with employment growth driven mostly by increases in Latin America and the Caribbean (over 10 million jobs) and Europe (around 0.5 million jobs). In contrast, net employment losses are expected in Asia and the Pacific (around 5 million jobs), Africa (around 1 million jobs) and the Middle East (around 200,000 jobs) if no action is taken to promote economic diversification. By benefiting jobs in services, and if the gender distribution across sectors remains similar, the circular economy will rise the female share of employment and highly skilled jobs. However, it will also result in a small increase in the numbers of own-account and contributing family workers, highlighting the importance of decent work policies to complement policies to promote the circular </a:t>
            </a:r>
            <a:r>
              <a:rPr lang="en-US" dirty="0" err="1"/>
              <a:t>economy.anagement</a:t>
            </a:r>
            <a:r>
              <a:rPr lang="en-US" dirty="0"/>
              <a:t>, with some 50 and 45 million jobs, respectively.</a:t>
            </a:r>
            <a:endParaRPr lang="en-GB" sz="1200" kern="1200" dirty="0">
              <a:solidFill>
                <a:schemeClr val="tx1"/>
              </a:solidFill>
              <a:latin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47867"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4786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6348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The labour </a:t>
            </a:r>
            <a:r>
              <a:rPr lang="fr-CH" dirty="0" err="1"/>
              <a:t>market</a:t>
            </a:r>
            <a:r>
              <a:rPr lang="fr-CH" dirty="0"/>
              <a:t> </a:t>
            </a:r>
            <a:r>
              <a:rPr lang="fr-CH" dirty="0" err="1"/>
              <a:t>recovery</a:t>
            </a:r>
            <a:r>
              <a:rPr lang="fr-CH" dirty="0"/>
              <a:t> in the </a:t>
            </a:r>
            <a:r>
              <a:rPr lang="fr-CH" dirty="0" err="1"/>
              <a:t>region</a:t>
            </a:r>
            <a:r>
              <a:rPr lang="fr-CH" dirty="0"/>
              <a:t> has been slow.</a:t>
            </a:r>
          </a:p>
          <a:p>
            <a:r>
              <a:rPr lang="en-GB" dirty="0"/>
              <a:t>Closures of workplaces (partial, recommended, compulsory) were still affecting a large number of workers – end of 2022.</a:t>
            </a:r>
          </a:p>
        </p:txBody>
      </p:sp>
      <p:sp>
        <p:nvSpPr>
          <p:cNvPr id="4" name="Slide Number Placeholder 3"/>
          <p:cNvSpPr>
            <a:spLocks noGrp="1"/>
          </p:cNvSpPr>
          <p:nvPr>
            <p:ph type="sldNum" sz="quarter" idx="5"/>
          </p:nvPr>
        </p:nvSpPr>
        <p:spPr/>
        <p:txBody>
          <a:bodyPr/>
          <a:lstStyle/>
          <a:p>
            <a:fld id="{2A1A28CB-B6C1-4993-B0D4-024FFB240927}" type="slidenum">
              <a:rPr lang="en-GB" smtClean="0"/>
              <a:t>12</a:t>
            </a:fld>
            <a:endParaRPr lang="en-GB"/>
          </a:p>
        </p:txBody>
      </p:sp>
    </p:spTree>
    <p:extLst>
      <p:ext uri="{BB962C8B-B14F-4D97-AF65-F5344CB8AC3E}">
        <p14:creationId xmlns:p14="http://schemas.microsoft.com/office/powerpoint/2010/main" val="383959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horizontal axis represents the typical education timeframe of 4 years while the vertical axis represents the demand of graduates.</a:t>
            </a:r>
          </a:p>
          <a:p>
            <a:r>
              <a:rPr lang="en-US"/>
              <a:t>However, as the </a:t>
            </a:r>
            <a:r>
              <a:rPr lang="en-GB"/>
              <a:t>pace in the demand for skills is way faster than the delivery of education and training </a:t>
            </a:r>
            <a:r>
              <a:rPr lang="en-GB" err="1"/>
              <a:t>i.e</a:t>
            </a:r>
            <a:r>
              <a:rPr lang="en-GB"/>
              <a:t> the supply of available skills, this leads to a persistent gap as observed in the plot on the vertical axis.</a:t>
            </a:r>
          </a:p>
          <a:p>
            <a:r>
              <a:rPr lang="en-GB"/>
              <a:t>This is mainly due to the time required to design, finalise content of training courses and have it implemented in training institutions due to the legal processes involved. The issue is further complicated by the relevancy of such skills after the candidate spends a great among of time within the education cycle. As such, this supports the development of a dynamic, accurate skill needs anticipation system to predict future skill needs to minimise the issue of skills mismatch and to inform the design of training and development systems.</a:t>
            </a:r>
          </a:p>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80205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The image here provides an overview of what we have been discussing so far with global drivers of change influencing both skills demand and skills supply, leading to skill mismatches which needs to be addressed through the anticipation of skills needs. Prolong skills mismatches has negative consequences for individuals, employers and more broadly, on the country. For individuals, should they take up a job less that what they are qualified for, perhaps with lower wages, this leads to low job satisfaction, loss of motivation resulting in lower productivity. For companies, there would be economic losses as additional resources would be required to retrain workers should there be high turnover, also, as a result of lower productivity, this would be harmful to competitiveness and could affect the quality of outputs. For the country, this would affect foreign investments, reducing a countries global competitiveness. There would also be public cost of unemployment benefits and contribute to lower tax revenues which would adversely affect spending on education and infrastructure, adversely affecting a countries regional competitiveness. </a:t>
            </a:r>
          </a:p>
          <a:p>
            <a:endParaRPr lang="en-GB" sz="1200" kern="1200">
              <a:solidFill>
                <a:schemeClr val="tx1"/>
              </a:solidFill>
              <a:latin typeface="Arial" charset="0"/>
              <a:cs typeface="Arial" charset="0"/>
            </a:endParaRPr>
          </a:p>
          <a:p>
            <a:pPr defTabSz="947867">
              <a:defRPr/>
            </a:pPr>
            <a:r>
              <a:rPr lang="en-GB" sz="1200" kern="1200">
                <a:solidFill>
                  <a:schemeClr val="tx1"/>
                </a:solidFill>
                <a:latin typeface="Arial" charset="0"/>
                <a:cs typeface="Arial" charset="0"/>
              </a:rPr>
              <a:t>Skills mismatches could be either short-term or long-term qualitative. For the former, its temporary arising due to the existence of imperfect information (</a:t>
            </a:r>
            <a:r>
              <a:rPr lang="en-GB" sz="1200" kern="1200" err="1">
                <a:solidFill>
                  <a:schemeClr val="tx1"/>
                </a:solidFill>
                <a:latin typeface="Arial" charset="0"/>
                <a:cs typeface="Arial" charset="0"/>
              </a:rPr>
              <a:t>e.g</a:t>
            </a:r>
            <a:r>
              <a:rPr lang="en-GB" sz="1200" kern="1200">
                <a:solidFill>
                  <a:schemeClr val="tx1"/>
                </a:solidFill>
                <a:latin typeface="Arial" charset="0"/>
                <a:cs typeface="Arial" charset="0"/>
              </a:rPr>
              <a:t> not all workers find jobs matching their qualifications nor do firms find the perfect candidate). Long-term mismatches is more structural due to changes in qualifications or skills demand in jobs which are not or poorly reflected in the worker’s education and training. Some may ask, is a perfect match between skills demand and skills supply even possible? A certain level of mismatch will always exist. The focus is to minimise the problem and its consequences for the economy, society, enterprises and individuals through the anticipation of skills needs by influencing both skills demand and supply.</a:t>
            </a:r>
          </a:p>
          <a:p>
            <a:pPr defTabSz="947867">
              <a:defRPr/>
            </a:pPr>
            <a:endParaRPr lang="en-GB" sz="1200" kern="1200">
              <a:solidFill>
                <a:schemeClr val="tx1"/>
              </a:solidFill>
              <a:latin typeface="Arial" charset="0"/>
              <a:cs typeface="Arial" charset="0"/>
            </a:endParaRPr>
          </a:p>
          <a:p>
            <a:pPr defTabSz="947867">
              <a:defRPr/>
            </a:pPr>
            <a:r>
              <a:rPr lang="en-GB" sz="1200" kern="1200">
                <a:solidFill>
                  <a:schemeClr val="tx1"/>
                </a:solidFill>
                <a:latin typeface="Arial" charset="0"/>
                <a:cs typeface="Arial" charset="0"/>
              </a:rPr>
              <a:t>I’d like to highlight that while these general trends are likely to influence skills demand and supply all over the world, the extent and nature of change will be different in different country contexts, as local drivers of change also affect labour market outcomes. Coordination and implementation mechanisms should be adjusted and tailored to suit the specificity of each country’s institutional setting and skills challenges.</a:t>
            </a:r>
          </a:p>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96510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The policy cycle begins with the anticipation of skill needs involving discussions with individuals, businesses, training organizations and governments into what type of jobs and the accompanying skills are required for the </a:t>
            </a:r>
            <a:r>
              <a:rPr lang="en-US" sz="1200" kern="1200" err="1">
                <a:solidFill>
                  <a:schemeClr val="tx1"/>
                </a:solidFill>
                <a:latin typeface="Arial" charset="0"/>
                <a:cs typeface="Arial" charset="0"/>
              </a:rPr>
              <a:t>labour</a:t>
            </a:r>
            <a:r>
              <a:rPr lang="en-US" sz="1200" kern="1200">
                <a:solidFill>
                  <a:schemeClr val="tx1"/>
                </a:solidFill>
                <a:latin typeface="Arial" charset="0"/>
                <a:cs typeface="Arial" charset="0"/>
              </a:rPr>
              <a:t> market in future. Do note that the aim of skill needs anticipation is not to answer questions such as “How many welders trained to a certain level/with certain qualifications will be needed at this location and time?”. Instead, the goal is to </a:t>
            </a:r>
            <a:r>
              <a:rPr lang="en-GB" sz="1200" kern="1200">
                <a:solidFill>
                  <a:schemeClr val="tx1"/>
                </a:solidFill>
                <a:latin typeface="Arial" charset="0"/>
                <a:cs typeface="Arial" charset="0"/>
              </a:rPr>
              <a:t>provide information to all labour market actors about potential future skills needs and imbalances, so that they can make decisions, develop measures and take actions with a view to meeting the needs and avoiding the imbalances. It is focused on providing guidance, preparedness and flexibility, and supporting more effective operation of labour markets. The outcome </a:t>
            </a:r>
            <a:r>
              <a:rPr lang="en-US" sz="1200" kern="1200">
                <a:solidFill>
                  <a:schemeClr val="tx1"/>
                </a:solidFill>
                <a:latin typeface="Arial" charset="0"/>
                <a:cs typeface="Arial" charset="0"/>
              </a:rPr>
              <a:t>would inform the design of competency standards and of training curricula followed by the delivery and monitoring of training relevance through employer/worker surveys or through </a:t>
            </a:r>
            <a:r>
              <a:rPr lang="en-US" sz="1200" kern="1200" err="1">
                <a:solidFill>
                  <a:schemeClr val="tx1"/>
                </a:solidFill>
                <a:latin typeface="Arial" charset="0"/>
                <a:cs typeface="Arial" charset="0"/>
              </a:rPr>
              <a:t>labour</a:t>
            </a:r>
            <a:r>
              <a:rPr lang="en-US" sz="1200" kern="1200">
                <a:solidFill>
                  <a:schemeClr val="tx1"/>
                </a:solidFill>
                <a:latin typeface="Arial" charset="0"/>
                <a:cs typeface="Arial" charset="0"/>
              </a:rPr>
              <a:t> market indicators. Finally, key stakeholders would come together to evaluate if the strategy is working and if any improvements could be made.</a:t>
            </a:r>
          </a:p>
          <a:p>
            <a:endParaRPr lang="en-US" sz="1200" kern="1200">
              <a:solidFill>
                <a:schemeClr val="tx1"/>
              </a:solidFill>
              <a:latin typeface="Arial" charset="0"/>
              <a:cs typeface="Arial" charset="0"/>
            </a:endParaRPr>
          </a:p>
          <a:p>
            <a:r>
              <a:rPr lang="en-GB" sz="1200" kern="1200">
                <a:solidFill>
                  <a:schemeClr val="tx1"/>
                </a:solidFill>
                <a:latin typeface="Arial" charset="0"/>
                <a:cs typeface="Arial" charset="0"/>
              </a:rPr>
              <a:t>Given the constant and accelerating pace of change, skills development strategies will be obliged to ensure the continual renewal of skills over the life cycle. This will require focusing on ways to manage the different transitions that individuals will face (for example, moving from the informal to the formal economy or from the manufacturing to the services sector), so that they successfully enter the labour market, reskill and re-engage in employment throughout their careers. This life-cycle approach raises fundamental questions about the respective responsibilities of governments, workers and enterprises in making choices about when and how to reskill and retrain. Moreover, it requires a solid financing concept – and in particular a decision about the sources of the necessary funding. In this context, it is equally relevant to consider the appropriate mix of public and private investment in all phases of delivery. </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93916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92843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143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05638F-48AE-4F4B-B0C6-0C32BA299D2D}" type="slidenum">
              <a:rPr lang="en-US" smtClean="0"/>
              <a:t>23</a:t>
            </a:fld>
            <a:endParaRPr lang="en-US"/>
          </a:p>
        </p:txBody>
      </p:sp>
    </p:spTree>
    <p:extLst>
      <p:ext uri="{BB962C8B-B14F-4D97-AF65-F5344CB8AC3E}">
        <p14:creationId xmlns:p14="http://schemas.microsoft.com/office/powerpoint/2010/main" val="2669869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826FEE-2901-4F80-B040-94DEDE5C3ECF}" type="slidenum">
              <a:rPr lang="en-GB" smtClean="0"/>
              <a:t>24</a:t>
            </a:fld>
            <a:endParaRPr lang="en-GB"/>
          </a:p>
        </p:txBody>
      </p:sp>
    </p:spTree>
    <p:extLst>
      <p:ext uri="{BB962C8B-B14F-4D97-AF65-F5344CB8AC3E}">
        <p14:creationId xmlns:p14="http://schemas.microsoft.com/office/powerpoint/2010/main" val="1480683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25</a:t>
            </a:fld>
            <a:endParaRPr lang="en-GB"/>
          </a:p>
        </p:txBody>
      </p:sp>
    </p:spTree>
    <p:extLst>
      <p:ext uri="{BB962C8B-B14F-4D97-AF65-F5344CB8AC3E}">
        <p14:creationId xmlns:p14="http://schemas.microsoft.com/office/powerpoint/2010/main" val="286331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War</a:t>
            </a:r>
            <a:r>
              <a:rPr lang="fr-CH" dirty="0"/>
              <a:t> and </a:t>
            </a:r>
            <a:r>
              <a:rPr lang="fr-CH" dirty="0" err="1"/>
              <a:t>conflict</a:t>
            </a:r>
            <a:endParaRPr lang="fr-CH" dirty="0"/>
          </a:p>
          <a:p>
            <a:r>
              <a:rPr lang="fr-CH" dirty="0"/>
              <a:t>Energy </a:t>
            </a:r>
            <a:r>
              <a:rPr lang="fr-CH" dirty="0" err="1"/>
              <a:t>prices</a:t>
            </a:r>
            <a:endParaRPr lang="fr-CH" dirty="0"/>
          </a:p>
          <a:p>
            <a:r>
              <a:rPr lang="en-GB" dirty="0"/>
              <a:t>Rising inflation</a:t>
            </a:r>
            <a:endParaRPr lang="fr-CH" dirty="0"/>
          </a:p>
        </p:txBody>
      </p:sp>
      <p:sp>
        <p:nvSpPr>
          <p:cNvPr id="4" name="Slide Number Placeholder 3"/>
          <p:cNvSpPr>
            <a:spLocks noGrp="1"/>
          </p:cNvSpPr>
          <p:nvPr>
            <p:ph type="sldNum" sz="quarter" idx="10"/>
          </p:nvPr>
        </p:nvSpPr>
        <p:spPr/>
        <p:txBody>
          <a:bodyPr/>
          <a:lstStyle/>
          <a:p>
            <a:pPr marL="0" marR="0" lvl="0" indent="0" algn="r" defTabSz="947867"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4786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64266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37552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fld id="{AA2CEB4C-364C-674E-A933-C3977187AE0B}" type="datetime1">
              <a:rPr lang="id-ID" smtClean="0"/>
              <a:pPr/>
              <a:t>27/03/2023</a:t>
            </a:fld>
            <a:endParaRPr lang="id-ID"/>
          </a:p>
        </p:txBody>
      </p:sp>
      <p:sp>
        <p:nvSpPr>
          <p:cNvPr id="5" name="Slide Number Placeholder 4"/>
          <p:cNvSpPr>
            <a:spLocks noGrp="1"/>
          </p:cNvSpPr>
          <p:nvPr>
            <p:ph type="sldNum" sz="quarter" idx="5"/>
          </p:nvPr>
        </p:nvSpPr>
        <p:spPr/>
        <p:txBody>
          <a:bodyPr/>
          <a:lstStyle/>
          <a:p>
            <a:fld id="{58DA8B1A-13F2-1446-8603-74185E46CFC5}" type="slidenum">
              <a:rPr lang="id-ID" smtClean="0"/>
              <a:pPr/>
              <a:t>29</a:t>
            </a:fld>
            <a:endParaRPr lang="id-ID"/>
          </a:p>
        </p:txBody>
      </p:sp>
    </p:spTree>
    <p:extLst>
      <p:ext uri="{BB962C8B-B14F-4D97-AF65-F5344CB8AC3E}">
        <p14:creationId xmlns:p14="http://schemas.microsoft.com/office/powerpoint/2010/main" val="640682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cs-CZ" dirty="0"/>
              <a:t>Use after Jigsaw if necessary – debriefing</a:t>
            </a:r>
            <a:endParaRPr lang="en-US" dirty="0"/>
          </a:p>
        </p:txBody>
      </p:sp>
      <p:sp>
        <p:nvSpPr>
          <p:cNvPr id="4" name="Slide Number Placeholder 3"/>
          <p:cNvSpPr>
            <a:spLocks noGrp="1"/>
          </p:cNvSpPr>
          <p:nvPr>
            <p:ph type="sldNum" sz="quarter" idx="5"/>
          </p:nvPr>
        </p:nvSpPr>
        <p:spPr/>
        <p:txBody>
          <a:bodyPr/>
          <a:lstStyle/>
          <a:p>
            <a:pPr>
              <a:defRPr/>
            </a:pPr>
            <a:fld id="{388B29DA-1099-4CE6-9CE5-A96F4CA2E0D7}" type="slidenum">
              <a:rPr lang="en-US" smtClean="0"/>
              <a:pPr>
                <a:defRPr/>
              </a:pPr>
              <a:t>31</a:t>
            </a:fld>
            <a:endParaRPr lang="en-US"/>
          </a:p>
        </p:txBody>
      </p:sp>
    </p:spTree>
    <p:extLst>
      <p:ext uri="{BB962C8B-B14F-4D97-AF65-F5344CB8AC3E}">
        <p14:creationId xmlns:p14="http://schemas.microsoft.com/office/powerpoint/2010/main" val="346989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t>Use after Jigsaw if necessary – debriefing</a:t>
            </a:r>
            <a:endParaRPr lang="en-US"/>
          </a:p>
          <a:p>
            <a:endParaRPr lang="en-US"/>
          </a:p>
        </p:txBody>
      </p:sp>
      <p:sp>
        <p:nvSpPr>
          <p:cNvPr id="4" name="Slide Number Placeholder 3"/>
          <p:cNvSpPr>
            <a:spLocks noGrp="1"/>
          </p:cNvSpPr>
          <p:nvPr>
            <p:ph type="sldNum" sz="quarter" idx="5"/>
          </p:nvPr>
        </p:nvSpPr>
        <p:spPr/>
        <p:txBody>
          <a:bodyPr/>
          <a:lstStyle/>
          <a:p>
            <a:pPr>
              <a:defRPr/>
            </a:pPr>
            <a:fld id="{388B29DA-1099-4CE6-9CE5-A96F4CA2E0D7}" type="slidenum">
              <a:rPr lang="en-US" smtClean="0"/>
              <a:pPr>
                <a:defRPr/>
              </a:pPr>
              <a:t>32</a:t>
            </a:fld>
            <a:endParaRPr lang="en-US"/>
          </a:p>
        </p:txBody>
      </p:sp>
    </p:spTree>
    <p:extLst>
      <p:ext uri="{BB962C8B-B14F-4D97-AF65-F5344CB8AC3E}">
        <p14:creationId xmlns:p14="http://schemas.microsoft.com/office/powerpoint/2010/main" val="2718290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12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launch of STED in 2010, we have worked in more than 20 countries in 40 sectors. Work could be conducted for 2 sectors in parallel per country. Existing work in Algeria, Morocco, Tunisia and Malaysia (Food processing and Construction Sector). </a:t>
            </a:r>
            <a:endParaRPr lang="en-GB"/>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CEB4C-364C-674E-A933-C3977187AE0B}" type="datetime1">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27/03/2023</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A8B1A-13F2-1446-8603-74185E46CFC5}"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48457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99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0826FEE-2901-4F80-B040-94DEDE5C3ECF}" type="slidenum">
              <a:rPr lang="en-GB" smtClean="0"/>
              <a:t>48</a:t>
            </a:fld>
            <a:endParaRPr lang="en-GB"/>
          </a:p>
        </p:txBody>
      </p:sp>
    </p:spTree>
    <p:extLst>
      <p:ext uri="{BB962C8B-B14F-4D97-AF65-F5344CB8AC3E}">
        <p14:creationId xmlns:p14="http://schemas.microsoft.com/office/powerpoint/2010/main" val="91059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Methodology supports engagement with multiple ministries, industry workers and education sector</a:t>
            </a:r>
          </a:p>
          <a:p>
            <a:pPr lvl="2"/>
            <a:r>
              <a:rPr lang="en-GB" dirty="0"/>
              <a:t>Ministerial collaboration and alignment with policy</a:t>
            </a:r>
          </a:p>
          <a:p>
            <a:pPr lvl="2"/>
            <a:r>
              <a:rPr lang="en-GB" dirty="0"/>
              <a:t>Facilitating through TVET institutions</a:t>
            </a:r>
          </a:p>
          <a:p>
            <a:pPr lvl="2"/>
            <a:r>
              <a:rPr lang="en-GB" dirty="0"/>
              <a:t>Mix of facilitators and consultants from different backgrounds</a:t>
            </a:r>
          </a:p>
          <a:p>
            <a:pPr lvl="2"/>
            <a:r>
              <a:rPr lang="en-GB" dirty="0"/>
              <a:t>Gets to blockages and opportunities that would not be identified through more quantitative methods</a:t>
            </a:r>
          </a:p>
          <a:p>
            <a:pPr lvl="2"/>
            <a:r>
              <a:rPr lang="en-GB" dirty="0"/>
              <a:t>Clear structure helps stakeholders to focus on the skills </a:t>
            </a:r>
            <a:r>
              <a:rPr lang="en-GB" i="1" dirty="0"/>
              <a:t>system </a:t>
            </a:r>
            <a:r>
              <a:rPr lang="en-GB" dirty="0"/>
              <a:t>rather than their roles within the system.  </a:t>
            </a:r>
          </a:p>
          <a:p>
            <a:pPr lvl="2"/>
            <a:r>
              <a:rPr lang="en-GB" dirty="0"/>
              <a:t>Facilitating in a more remote location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0826FEE-2901-4F80-B040-94DEDE5C3ECF}" type="slidenum">
              <a:rPr lang="en-GB" smtClean="0"/>
              <a:t>52</a:t>
            </a:fld>
            <a:endParaRPr lang="en-GB" dirty="0"/>
          </a:p>
        </p:txBody>
      </p:sp>
    </p:spTree>
    <p:extLst>
      <p:ext uri="{BB962C8B-B14F-4D97-AF65-F5344CB8AC3E}">
        <p14:creationId xmlns:p14="http://schemas.microsoft.com/office/powerpoint/2010/main" val="1906879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A28CB-B6C1-4993-B0D4-024FFB2409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59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1A28CB-B6C1-4993-B0D4-024FFB240927}" type="slidenum">
              <a:rPr lang="en-GB" smtClean="0"/>
              <a:t>3</a:t>
            </a:fld>
            <a:endParaRPr lang="en-GB"/>
          </a:p>
        </p:txBody>
      </p:sp>
    </p:spTree>
    <p:extLst>
      <p:ext uri="{BB962C8B-B14F-4D97-AF65-F5344CB8AC3E}">
        <p14:creationId xmlns:p14="http://schemas.microsoft.com/office/powerpoint/2010/main" val="2887825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8FC9A-2640-4735-A7A1-B40732D1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606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id-ID"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513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AA2CEB4C-364C-674E-A933-C3977187AE0B}" type="datetime1">
              <a:rPr lang="id-ID" smtClean="0"/>
              <a:pPr/>
              <a:t>27/03/2023</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59</a:t>
            </a:fld>
            <a:endParaRPr lang="id-ID"/>
          </a:p>
        </p:txBody>
      </p:sp>
    </p:spTree>
    <p:extLst>
      <p:ext uri="{BB962C8B-B14F-4D97-AF65-F5344CB8AC3E}">
        <p14:creationId xmlns:p14="http://schemas.microsoft.com/office/powerpoint/2010/main" val="2346252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The results show that low-skilled workers were more likely to lose their job during the pandemic permanently and that most firms will aim to recruit medium-skilled workers in the future. Difficulties in recruitment are mainly due to skills mismatch and a lack of training institutions. Under-skilling is mainly relevant to medium-skilled occupations due to new roles and ineffective training. Overall, the firms' outlook on the future is positive as firms expect an increase in employment and, in 2021, businesses are back to almost 80% of their business capacity. Policies to boost the post-pandemic recovery should focus mostly on small businesses and the accommodation sector, as they were hit harder by the pandemic and recovered more slowly.</a:t>
            </a:r>
          </a:p>
          <a:p>
            <a:endParaRPr lang="en-GB" dirty="0"/>
          </a:p>
        </p:txBody>
      </p:sp>
      <p:sp>
        <p:nvSpPr>
          <p:cNvPr id="4" name="Slide Number Placeholder 3"/>
          <p:cNvSpPr>
            <a:spLocks noGrp="1"/>
          </p:cNvSpPr>
          <p:nvPr>
            <p:ph type="sldNum" sz="quarter" idx="5"/>
          </p:nvPr>
        </p:nvSpPr>
        <p:spPr/>
        <p:txBody>
          <a:bodyPr/>
          <a:lstStyle/>
          <a:p>
            <a:fld id="{2A1A28CB-B6C1-4993-B0D4-024FFB240927}" type="slidenum">
              <a:rPr lang="en-GB" smtClean="0"/>
              <a:t>64</a:t>
            </a:fld>
            <a:endParaRPr lang="en-GB"/>
          </a:p>
        </p:txBody>
      </p:sp>
    </p:spTree>
    <p:extLst>
      <p:ext uri="{BB962C8B-B14F-4D97-AF65-F5344CB8AC3E}">
        <p14:creationId xmlns:p14="http://schemas.microsoft.com/office/powerpoint/2010/main" val="34404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1A28CB-B6C1-4993-B0D4-024FFB240927}" type="slidenum">
              <a:rPr lang="en-GB" smtClean="0"/>
              <a:t>65</a:t>
            </a:fld>
            <a:endParaRPr lang="en-GB"/>
          </a:p>
        </p:txBody>
      </p:sp>
    </p:spTree>
    <p:extLst>
      <p:ext uri="{BB962C8B-B14F-4D97-AF65-F5344CB8AC3E}">
        <p14:creationId xmlns:p14="http://schemas.microsoft.com/office/powerpoint/2010/main" val="3438829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We have published several generic tools and knowledge products from the guidance note on skills anticipation and matching on the left to tools to guide one to implement foresights, scenarios and forecast, running an establishment survey, carrying out tracer studies which we implemented with our European partners. On the right are more specific products and research papers.</a:t>
            </a:r>
            <a:endParaRPr lang="en-GB" sz="1200" kern="1200">
              <a:solidFill>
                <a:schemeClr val="tx1"/>
              </a:solidFill>
              <a:latin typeface="Arial" charset="0"/>
              <a:cs typeface="Arial" charset="0"/>
            </a:endParaRP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233599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Next, we have a family of tools that are very specific to certain policies. For example, STED skills for trade and economic diversification which is basically a sectoral based tool. The guidelines for rapid assessment of reskilling and upskilling is a new tool which provides guidance on assessing skill needs in response to covid-19. It includes questionnaires for employers and individuals and provides an indicative list of key informants to contact to facilitate the data gathering process The output from conducting a rapid assessment is a report </a:t>
            </a:r>
            <a:r>
              <a:rPr lang="en-GB" sz="1200" kern="1200">
                <a:solidFill>
                  <a:schemeClr val="tx1"/>
                </a:solidFill>
                <a:latin typeface="Arial" charset="0"/>
                <a:cs typeface="Arial" charset="0"/>
              </a:rPr>
              <a:t>that makes a clear analysis, identifies priority areas for action, and proposes options for addressing these action areas. We also have a family of tools on future skill needs to facilitate a green transition, skills for a greener future. Some of the insights generated had been covered in the earlier part of this presentation.</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179642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74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Also</a:t>
            </a:r>
            <a:r>
              <a:rPr lang="fr-CH" dirty="0"/>
              <a:t>, </a:t>
            </a:r>
          </a:p>
          <a:p>
            <a:r>
              <a:rPr lang="fr-CH" dirty="0"/>
              <a:t>Textiles, </a:t>
            </a:r>
            <a:r>
              <a:rPr lang="fr-CH" dirty="0" err="1"/>
              <a:t>garment</a:t>
            </a:r>
            <a:r>
              <a:rPr lang="fr-CH" dirty="0"/>
              <a:t> and </a:t>
            </a:r>
            <a:r>
              <a:rPr lang="fr-CH" dirty="0" err="1"/>
              <a:t>footware</a:t>
            </a:r>
            <a:endParaRPr lang="fr-CH" dirty="0"/>
          </a:p>
          <a:p>
            <a:r>
              <a:rPr lang="fr-CH" dirty="0"/>
              <a:t>Electronics</a:t>
            </a:r>
          </a:p>
          <a:p>
            <a:r>
              <a:rPr lang="fr-CH" dirty="0" err="1"/>
              <a:t>Metallurgy</a:t>
            </a:r>
            <a:endParaRPr lang="fr-CH" dirty="0"/>
          </a:p>
          <a:p>
            <a:r>
              <a:rPr lang="fr-CH" dirty="0"/>
              <a:t>Car </a:t>
            </a:r>
            <a:r>
              <a:rPr lang="fr-CH" dirty="0" err="1"/>
              <a:t>manufacturing</a:t>
            </a:r>
            <a:r>
              <a:rPr lang="fr-CH" dirty="0"/>
              <a:t> </a:t>
            </a:r>
          </a:p>
          <a:p>
            <a:r>
              <a:rPr lang="fr-CH" dirty="0" err="1"/>
              <a:t>Other</a:t>
            </a:r>
            <a:endParaRPr lang="en-GB" dirty="0"/>
          </a:p>
        </p:txBody>
      </p:sp>
      <p:sp>
        <p:nvSpPr>
          <p:cNvPr id="4" name="Slide Number Placeholder 3"/>
          <p:cNvSpPr>
            <a:spLocks noGrp="1"/>
          </p:cNvSpPr>
          <p:nvPr>
            <p:ph type="sldNum" sz="quarter" idx="5"/>
          </p:nvPr>
        </p:nvSpPr>
        <p:spPr/>
        <p:txBody>
          <a:bodyPr/>
          <a:lstStyle/>
          <a:p>
            <a:fld id="{2A1A28CB-B6C1-4993-B0D4-024FFB240927}" type="slidenum">
              <a:rPr lang="en-GB" smtClean="0"/>
              <a:t>72</a:t>
            </a:fld>
            <a:endParaRPr lang="en-GB"/>
          </a:p>
        </p:txBody>
      </p:sp>
    </p:spTree>
    <p:extLst>
      <p:ext uri="{BB962C8B-B14F-4D97-AF65-F5344CB8AC3E}">
        <p14:creationId xmlns:p14="http://schemas.microsoft.com/office/powerpoint/2010/main" val="381631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Technology development and innovation has brought about disruptive changes in the way we work. At the same time, it has automated and simplified certain processes, shaping the future of work. Its impact is not restricted solely to high-tech industries but also in other areas such as services and customer care. It has brought about a greater demand for higher level skills and accelerated the rate of change of skills demand. New technologies related to industry 4.0 and digitalization are being embraced by many governments as key pillars of their countries future economic development. Numerous estimates have been produced on the susceptibility of jobs to automation with some being more dire as compared to others. Given the number of estimates available, this implies that predicting the exact number of jobs susceptible to automation is no easy task. </a:t>
            </a:r>
          </a:p>
          <a:p>
            <a:endParaRPr lang="en-US"/>
          </a:p>
          <a:p>
            <a:r>
              <a:rPr lang="en-US"/>
              <a:t>It is likely that automation will not destroy all occupations but rather, the underlying skills required, job task for similar jobs of today in the future would differ. Its important to realize that yes, jobs will be loss but at the same time, new jobs will be created as a result of technological changes as well as the shift towards a green and sustainable economy. The goal is to enable individuals to fill these roles through reskilling and upskilling, to work alongside machines so as to reap the benefits that technological change brings. </a:t>
            </a:r>
          </a:p>
          <a:p>
            <a:endParaRPr lang="en-US"/>
          </a:p>
        </p:txBody>
      </p:sp>
      <p:sp>
        <p:nvSpPr>
          <p:cNvPr id="4" name="Date Placeholder 3"/>
          <p:cNvSpPr>
            <a:spLocks noGrp="1"/>
          </p:cNvSpPr>
          <p:nvPr>
            <p:ph type="dt" idx="10"/>
          </p:nvPr>
        </p:nvSpPr>
        <p:spPr/>
        <p:txBody>
          <a:bodyPr/>
          <a:lstStyle/>
          <a:p>
            <a:pPr marL="0" marR="0" lvl="0" indent="0" algn="r" defTabSz="947867"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a:ln>
                  <a:noFill/>
                </a:ln>
                <a:solidFill>
                  <a:srgbClr val="000000"/>
                </a:solidFill>
                <a:effectLst/>
                <a:uLnTx/>
                <a:uFillTx/>
                <a:latin typeface="Arial" charset="0"/>
                <a:cs typeface="Arial" charset="0"/>
              </a:rPr>
              <a:pPr marL="0" marR="0" lvl="0" indent="0" algn="r" defTabSz="947867"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11"/>
          </p:nvPr>
        </p:nvSpPr>
        <p:spPr/>
        <p:txBody>
          <a:bodyPr/>
          <a:lstStyle/>
          <a:p>
            <a:pPr marL="0" marR="0" lvl="0" indent="0" algn="r" defTabSz="947867"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a:ln>
                  <a:noFill/>
                </a:ln>
                <a:solidFill>
                  <a:srgbClr val="000000"/>
                </a:solidFill>
                <a:effectLst/>
                <a:uLnTx/>
                <a:uFillTx/>
                <a:latin typeface="Arial" charset="0"/>
                <a:cs typeface="Arial" charset="0"/>
              </a:rPr>
              <a:pPr marL="0" marR="0" lvl="0" indent="0" algn="r" defTabSz="947867" rtl="0" eaLnBrk="1" fontAlgn="base" latinLnBrk="0" hangingPunct="1">
                <a:lnSpc>
                  <a:spcPct val="100000"/>
                </a:lnSpc>
                <a:spcBef>
                  <a:spcPct val="0"/>
                </a:spcBef>
                <a:spcAft>
                  <a:spcPct val="0"/>
                </a:spcAft>
                <a:buClrTx/>
                <a:buSzTx/>
                <a:buFontTx/>
                <a:buNone/>
                <a:tabLst/>
                <a:defRPr/>
              </a:pPr>
              <a:t>4</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27265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seen from the scatter plot on the right, occupations on the left of the plot are the least vulnerable to automation while for those on the right, the probability of automation is high. The color of the bubbles represent the modal education attainment of that occupation. It is observed that occupations that require higher level of educational qualifications (in this case, occupations that are green, light blue and dark blue – mostly clustered to the left), have a higher degree of specialized task and skills and are less routine have lesser probability of being automated. In contrast, occupations (on the right of the bubble plot) that require a lower level of educational qualifications such as waiters, drivers, sale representatives that are more routine, have a higher probability of being automated. </a:t>
            </a:r>
            <a:r>
              <a:rPr lang="en-GB" dirty="0"/>
              <a:t>A separate study by the Asian Development Bank in 2018 showed that the demand for jobs requiring non-routine cognitive task has grown faster than for routine and manual jobs (ADB 2018). It also finds trends in wages indicate that non-routine cognitive skills have an increased premium.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BB93F-D445-47D8-A284-AD967FE4B2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7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Accelerated by the COVID-19 pandemic, there has been a rise in digital platforms such as Uber, Lyft, and Deliveroo in various industries for example, transportation and the delivery of food – contributing to the rise of the gig economy due to its flexibility in working hours and place of work. These platforms serves as intermediaries between clients and workers. The rise in numbers could also be amplified by COVID-19 which lead to the retrenchment of workers previously employed in the accommodation and food services and aviation industry. A survey by Ernest and Young of contingent workers (a subset of gig workers) found that 2 in 3 workers belief that the benefits of contingent work outweigh the downside always or most of the time. With an increase in the number of individuals having some form of employment in the gig economy, this begs the question of who is responsible for skills development of these workers? From the survey, only 52% of contingent workers receive training from their employer. In the long run, this could hamper the skills development of the existing workforce, resulting in skills mismatches.</a:t>
            </a:r>
          </a:p>
          <a:p>
            <a:r>
              <a:rPr lang="en-US" sz="1200" kern="1200">
                <a:solidFill>
                  <a:schemeClr val="tx1"/>
                </a:solidFill>
                <a:latin typeface="Arial" charset="0"/>
                <a:cs typeface="Arial" charset="0"/>
              </a:rPr>
              <a:t>As seen from the map on the right, the size of the bubbles represent the total inflow in millions of US dollars. The pie chart for each country shows whether the demand for work comes from within the country or from abroad. It can be seen that the demand for work largely originates from Australia, Canada, Germany, New Zealand, the United Kingdom of Great Britain ,Northern Ireland and the US. A large proportion of this work is performed in developing countries particularly in India (US $26 million) which accounts for 20% of the total market. The color in the pie chart reflects the median hourly wages which is higher in developed countries. </a:t>
            </a:r>
            <a:r>
              <a:rPr lang="en-GB" sz="1200" kern="1200">
                <a:solidFill>
                  <a:schemeClr val="tx1"/>
                </a:solidFill>
                <a:latin typeface="Arial" charset="0"/>
                <a:cs typeface="Arial" charset="0"/>
              </a:rPr>
              <a:t>However, the geographical location where the tasks are completed is related not only to the price level but also to skill requirements, both technical, language, operating cost and the availability of IT infrastructure. </a:t>
            </a:r>
            <a:endParaRPr lang="en-US" sz="1200" kern="1200">
              <a:solidFill>
                <a:schemeClr val="tx1"/>
              </a:solidFill>
              <a:latin typeface="Arial" charset="0"/>
              <a:cs typeface="Arial" charset="0"/>
            </a:endParaRPr>
          </a:p>
          <a:p>
            <a:endParaRPr lang="en-US" sz="1200" kern="1200">
              <a:solidFill>
                <a:schemeClr val="tx1"/>
              </a:solidFill>
              <a:latin typeface="Arial" charset="0"/>
              <a:cs typeface="Arial" charset="0"/>
            </a:endParaRPr>
          </a:p>
          <a:p>
            <a:r>
              <a:rPr lang="en-US" sz="1200" kern="1200">
                <a:solidFill>
                  <a:schemeClr val="tx1"/>
                </a:solidFill>
                <a:latin typeface="Arial" charset="0"/>
                <a:cs typeface="Arial" charset="0"/>
              </a:rPr>
              <a:t>Next, workforce and businesses are shifting towards the future of work, </a:t>
            </a:r>
            <a:r>
              <a:rPr lang="en-US" sz="1200" kern="1200" err="1">
                <a:solidFill>
                  <a:schemeClr val="tx1"/>
                </a:solidFill>
                <a:latin typeface="Arial" charset="0"/>
                <a:cs typeface="Arial" charset="0"/>
              </a:rPr>
              <a:t>e.g</a:t>
            </a:r>
            <a:r>
              <a:rPr lang="en-US" sz="1200" kern="1200">
                <a:solidFill>
                  <a:schemeClr val="tx1"/>
                </a:solidFill>
                <a:latin typeface="Arial" charset="0"/>
                <a:cs typeface="Arial" charset="0"/>
              </a:rPr>
              <a:t> companies are introducing flatter organization structures resulting in a greater demand for skills such as teamwork, initiative, interpersonal communication skills and management skills. With the massive increase in remote work arrangements, </a:t>
            </a:r>
            <a:r>
              <a:rPr lang="en-GB" sz="1200" kern="1200">
                <a:solidFill>
                  <a:schemeClr val="tx1"/>
                </a:solidFill>
                <a:latin typeface="Arial" charset="0"/>
                <a:cs typeface="Arial" charset="0"/>
              </a:rPr>
              <a:t>employers have better access to a bigger pool of talents with diverse skills which open up more opportunities for job seekers or employees, facilitating a movement of skills around the world. For example, employers based outside the large cities can attract and source talents more easily and the workers may not necessarily have to live in major urban areas to get better jobs. It also has great potential to offer people with disabilities, women, young people and migrant workers flexible opportunities to participate in the labour market. On the downside, remote working reduces the opportunities of workers to engage in informal activities that takes place through in-person interactions with colleagues at the workplace. </a:t>
            </a:r>
          </a:p>
          <a:p>
            <a:endParaRPr lang="en-US" sz="1200" kern="1200">
              <a:solidFill>
                <a:schemeClr val="tx1"/>
              </a:solidFill>
              <a:latin typeface="Arial" charset="0"/>
              <a:cs typeface="Arial" charset="0"/>
            </a:endParaRPr>
          </a:p>
          <a:p>
            <a:r>
              <a:rPr lang="en-US" sz="1200" kern="1200">
                <a:solidFill>
                  <a:schemeClr val="tx1"/>
                </a:solidFill>
                <a:latin typeface="Arial" charset="0"/>
                <a:cs typeface="Arial" charset="0"/>
              </a:rPr>
              <a:t>Productivity and competitiveness challenges results in employers adapting new business practices. For instance, the adoption of participative management strategy or another similar term, industrial democracy refers to the concept where employees actively participate in an organization decision making process as opposed to. This results in changing hiring preferences of organizations. </a:t>
            </a:r>
            <a:endParaRPr lang="en-GB" sz="1200" kern="1200">
              <a:solidFill>
                <a:schemeClr val="tx1"/>
              </a:solidFill>
              <a:latin typeface="Arial" charset="0"/>
              <a:cs typeface="Arial" charset="0"/>
            </a:endParaRP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86575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Many</a:t>
            </a:r>
            <a:r>
              <a:rPr lang="fr-CH" dirty="0"/>
              <a:t> </a:t>
            </a:r>
            <a:r>
              <a:rPr lang="fr-CH" dirty="0" err="1"/>
              <a:t>agreements</a:t>
            </a:r>
            <a:r>
              <a:rPr lang="fr-CH" dirty="0"/>
              <a:t> – </a:t>
            </a:r>
            <a:r>
              <a:rPr lang="fr-CH" dirty="0" err="1"/>
              <a:t>regional</a:t>
            </a:r>
            <a:r>
              <a:rPr lang="fr-CH" dirty="0"/>
              <a:t> and </a:t>
            </a:r>
            <a:r>
              <a:rPr lang="fr-CH" dirty="0" err="1"/>
              <a:t>sub-regional</a:t>
            </a:r>
            <a:r>
              <a:rPr lang="fr-CH" dirty="0"/>
              <a:t>.</a:t>
            </a:r>
          </a:p>
          <a:p>
            <a:r>
              <a:rPr lang="en-GB" dirty="0"/>
              <a:t>ASEAN, the Pacific Island Forum – PIF, South Asian Association for Regional Cooperation - SAARC, the Bay of Bengal Initiative for Multi-Sectoral Technical and Economic Cooperation - BIMSTEC, Indian Ocean Rim Association – IORA</a:t>
            </a:r>
            <a:r>
              <a:rPr lang="fr-CH" dirty="0"/>
              <a:t>…  </a:t>
            </a:r>
            <a:r>
              <a:rPr lang="fr-CH" dirty="0" err="1"/>
              <a:t>Also</a:t>
            </a:r>
            <a:r>
              <a:rPr lang="fr-CH" dirty="0"/>
              <a:t> </a:t>
            </a:r>
            <a:r>
              <a:rPr lang="fr-CH" dirty="0" err="1"/>
              <a:t>external</a:t>
            </a:r>
            <a:r>
              <a:rPr lang="fr-CH" dirty="0"/>
              <a:t> … EU-ASEAN Strategic Partnership</a:t>
            </a:r>
          </a:p>
          <a:p>
            <a:r>
              <a:rPr lang="fr-CH" dirty="0"/>
              <a:t>The </a:t>
            </a:r>
            <a:r>
              <a:rPr lang="fr-CH" dirty="0" err="1"/>
              <a:t>trade</a:t>
            </a:r>
            <a:r>
              <a:rPr lang="fr-CH" dirty="0"/>
              <a:t> </a:t>
            </a:r>
            <a:r>
              <a:rPr lang="fr-CH" dirty="0" err="1"/>
              <a:t>noodles</a:t>
            </a:r>
            <a:r>
              <a:rPr lang="fr-CH" dirty="0"/>
              <a:t> of Asia.</a:t>
            </a:r>
            <a:endParaRPr lang="en-GB" dirty="0"/>
          </a:p>
        </p:txBody>
      </p:sp>
      <p:sp>
        <p:nvSpPr>
          <p:cNvPr id="4" name="Slide Number Placeholder 3"/>
          <p:cNvSpPr>
            <a:spLocks noGrp="1"/>
          </p:cNvSpPr>
          <p:nvPr>
            <p:ph type="sldNum" sz="quarter" idx="5"/>
          </p:nvPr>
        </p:nvSpPr>
        <p:spPr/>
        <p:txBody>
          <a:bodyPr/>
          <a:lstStyle/>
          <a:p>
            <a:fld id="{2A1A28CB-B6C1-4993-B0D4-024FFB240927}" type="slidenum">
              <a:rPr lang="en-GB" smtClean="0"/>
              <a:t>7</a:t>
            </a:fld>
            <a:endParaRPr lang="en-GB"/>
          </a:p>
        </p:txBody>
      </p:sp>
    </p:spTree>
    <p:extLst>
      <p:ext uri="{BB962C8B-B14F-4D97-AF65-F5344CB8AC3E}">
        <p14:creationId xmlns:p14="http://schemas.microsoft.com/office/powerpoint/2010/main" val="213207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aspect of the RCEP is tariff concessions. The agreement is expected to ultimately eliminate tariffs on more than 90 per cent of goods traded within the bloc. In addition, it allows for significant discretion in the form of postponements. The implementation period is 20 years, it allows for exemptions for sensitive and strategic sectors, and some distinctions among members. The agreement goes beyond tariff concessions and encompasses other areas of cooperation to foster regional integration among its members. For instance, by setting up a time limit for the release of goods at customs, and by harmonizing rules of origins so as facilitate businesses to take advantage of the preferential terms of the agreement.</a:t>
            </a:r>
          </a:p>
          <a:p>
            <a:r>
              <a:rPr lang="en-US" dirty="0"/>
              <a:t>RCEP will further advance trade relationships among signatory members, especially for those not </a:t>
            </a:r>
          </a:p>
          <a:p>
            <a:r>
              <a:rPr lang="en-US" dirty="0"/>
              <a:t>previously regulated by any trade agreement. By enhancing market access conditions, largely by </a:t>
            </a:r>
          </a:p>
          <a:p>
            <a:r>
              <a:rPr lang="en-US" dirty="0"/>
              <a:t>reducing tariffs and implementing trade facilitation measures, RCEP countries are a step closer to </a:t>
            </a:r>
          </a:p>
          <a:p>
            <a:r>
              <a:rPr lang="en-US" dirty="0"/>
              <a:t>becoming a regional trading bloc. Additionally, its impact on international trade is expected to be </a:t>
            </a:r>
          </a:p>
          <a:p>
            <a:r>
              <a:rPr lang="en-US" dirty="0"/>
              <a:t>significant. The economic size of the emerging bloc and its trade dynamism will make it a </a:t>
            </a:r>
            <a:r>
              <a:rPr lang="en-US" dirty="0" err="1"/>
              <a:t>centre</a:t>
            </a:r>
            <a:r>
              <a:rPr lang="en-US" dirty="0"/>
              <a:t> of </a:t>
            </a:r>
          </a:p>
          <a:p>
            <a:r>
              <a:rPr lang="en-US" dirty="0"/>
              <a:t>gravity for global trade.</a:t>
            </a:r>
            <a:endParaRPr lang="en-GB" dirty="0"/>
          </a:p>
        </p:txBody>
      </p:sp>
      <p:sp>
        <p:nvSpPr>
          <p:cNvPr id="4" name="Slide Number Placeholder 3"/>
          <p:cNvSpPr>
            <a:spLocks noGrp="1"/>
          </p:cNvSpPr>
          <p:nvPr>
            <p:ph type="sldNum" sz="quarter" idx="5"/>
          </p:nvPr>
        </p:nvSpPr>
        <p:spPr/>
        <p:txBody>
          <a:bodyPr/>
          <a:lstStyle/>
          <a:p>
            <a:fld id="{2A1A28CB-B6C1-4993-B0D4-024FFB240927}" type="slidenum">
              <a:rPr lang="en-GB" smtClean="0"/>
              <a:t>8</a:t>
            </a:fld>
            <a:endParaRPr lang="en-GB"/>
          </a:p>
        </p:txBody>
      </p:sp>
    </p:spTree>
    <p:extLst>
      <p:ext uri="{BB962C8B-B14F-4D97-AF65-F5344CB8AC3E}">
        <p14:creationId xmlns:p14="http://schemas.microsoft.com/office/powerpoint/2010/main" val="74336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availability of skills in an economy is important for 3 broad reasons – for economic efficiency, for a smooth transition and for socially inclusive outcomes. On economic efficiency, skills are required in order to obtain efficient outcomes from trade as its one of the principal enablers of economic growth. Skills also enable a smooth transition where the availability of skill development funding or opportunities allow firms to expand the variety and complexity of their export activities. Such opportunities also allow workers who lost their jobs to make a smooth and rapid transition to new jobs with equal and higher wages. Skills are also important for socially inclusive outcomes to ensure that no groups of workers are </a:t>
            </a:r>
            <a:r>
              <a:rPr lang="en-US" err="1"/>
              <a:t>marginalised</a:t>
            </a:r>
            <a:r>
              <a:rPr lang="en-US"/>
              <a:t>.</a:t>
            </a:r>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27/03/2023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824423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3.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3.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3.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4.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1.pn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42.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3.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5.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4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3.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6.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4.sv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4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3.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7.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4.sv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4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3.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8.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4.sv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4.svg"/><Relationship Id="rId3" Type="http://schemas.openxmlformats.org/officeDocument/2006/relationships/image" Target="../media/image41.png"/><Relationship Id="rId7" Type="http://schemas.openxmlformats.org/officeDocument/2006/relationships/image" Target="../media/image46.svg"/><Relationship Id="rId12" Type="http://schemas.openxmlformats.org/officeDocument/2006/relationships/image" Target="../media/image33.png"/><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1.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45.png"/><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4.sv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4.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52.svg"/><Relationship Id="rId12" Type="http://schemas.openxmlformats.org/officeDocument/2006/relationships/image" Target="../media/image49.png"/><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51.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6.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49.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50.svg"/><Relationship Id="rId2" Type="http://schemas.openxmlformats.org/officeDocument/2006/relationships/slideMaster" Target="../slideMasters/slideMaster3.xml"/><Relationship Id="rId1" Type="http://schemas.openxmlformats.org/officeDocument/2006/relationships/tags" Target="../tags/tag13.xml"/><Relationship Id="rId6" Type="http://schemas.openxmlformats.org/officeDocument/2006/relationships/image" Target="../media/image49.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4.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33.png"/><Relationship Id="rId2" Type="http://schemas.openxmlformats.org/officeDocument/2006/relationships/slideMaster" Target="../slideMasters/slideMaster3.xml"/><Relationship Id="rId1" Type="http://schemas.openxmlformats.org/officeDocument/2006/relationships/tags" Target="../tags/tag14.xml"/><Relationship Id="rId6" Type="http://schemas.openxmlformats.org/officeDocument/2006/relationships/image" Target="../media/image49.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45.png"/><Relationship Id="rId2" Type="http://schemas.openxmlformats.org/officeDocument/2006/relationships/slideMaster" Target="../slideMasters/slideMaster3.xml"/><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image" Target="../media/image58.svg"/><Relationship Id="rId5" Type="http://schemas.openxmlformats.org/officeDocument/2006/relationships/image" Target="../media/image44.svg"/><Relationship Id="rId10"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52.svg"/><Relationship Id="rId12" Type="http://schemas.openxmlformats.org/officeDocument/2006/relationships/image" Target="../media/image45.png"/><Relationship Id="rId2" Type="http://schemas.openxmlformats.org/officeDocument/2006/relationships/slideMaster" Target="../slideMasters/slideMaster3.xml"/><Relationship Id="rId1" Type="http://schemas.openxmlformats.org/officeDocument/2006/relationships/tags" Target="../tags/tag16.xml"/><Relationship Id="rId6" Type="http://schemas.openxmlformats.org/officeDocument/2006/relationships/image" Target="../media/image51.png"/><Relationship Id="rId11" Type="http://schemas.openxmlformats.org/officeDocument/2006/relationships/image" Target="../media/image60.svg"/><Relationship Id="rId5" Type="http://schemas.openxmlformats.org/officeDocument/2006/relationships/image" Target="../media/image44.svg"/><Relationship Id="rId10" Type="http://schemas.openxmlformats.org/officeDocument/2006/relationships/image" Target="../media/image59.png"/><Relationship Id="rId4" Type="http://schemas.openxmlformats.org/officeDocument/2006/relationships/image" Target="../media/image43.png"/><Relationship Id="rId9" Type="http://schemas.openxmlformats.org/officeDocument/2006/relationships/image" Target="../media/image50.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17.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18.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19.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0.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1.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2.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007" y="447674"/>
            <a:ext cx="1651283" cy="595312"/>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316613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9600" indent="-489600">
              <a:buSzPct val="120000"/>
              <a:buFontTx/>
              <a:buBlip>
                <a:blip r:embed="rId2"/>
              </a:buBlip>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defRPr sz="1000"/>
            </a:lvl3pPr>
          </a:lstStyle>
          <a:p>
            <a:pPr lvl="0"/>
            <a:r>
              <a:rPr lang="en-US"/>
              <a:t>Quote (level 1)</a:t>
            </a:r>
          </a:p>
          <a:p>
            <a:pPr lvl="1"/>
            <a:r>
              <a:rPr lang="en-US"/>
              <a:t>Continuation paras (level 2)</a:t>
            </a:r>
          </a:p>
          <a:p>
            <a:pPr lvl="2"/>
            <a:r>
              <a:rPr lang="en-GB"/>
              <a:t>Source (level 3)</a:t>
            </a:r>
          </a:p>
        </p:txBody>
      </p:sp>
      <p:sp>
        <p:nvSpPr>
          <p:cNvPr id="8" name="Picture Placeholder 7"/>
          <p:cNvSpPr>
            <a:spLocks noGrp="1"/>
          </p:cNvSpPr>
          <p:nvPr>
            <p:ph type="pic" sz="quarter" idx="14"/>
          </p:nvPr>
        </p:nvSpPr>
        <p:spPr>
          <a:xfrm>
            <a:off x="8270663" y="2447925"/>
            <a:ext cx="3430800" cy="3429000"/>
          </a:xfrm>
        </p:spPr>
        <p:txBody>
          <a:bodyPr/>
          <a:lstStyle>
            <a:lvl1pPr>
              <a:defRPr sz="100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401153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21088" y="6867374"/>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5529262" y="3007518"/>
            <a:ext cx="6662738" cy="385048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794431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8286750" y="4601106"/>
            <a:ext cx="3905250" cy="225689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3191027" y="2238"/>
            <a:ext cx="8999022" cy="52006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97593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396834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602" y="490538"/>
            <a:ext cx="1371472"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308253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 t="21407" r="38481" b="40746"/>
          <a:stretch/>
        </p:blipFill>
        <p:spPr>
          <a:xfrm>
            <a:off x="-1397975" y="1085561"/>
            <a:ext cx="13604217" cy="5784889"/>
          </a:xfrm>
          <a:prstGeom prst="rect">
            <a:avLst/>
          </a:prstGeom>
        </p:spPr>
      </p:pic>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49663"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2417869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3450139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711956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Tree>
    <p:extLst>
      <p:ext uri="{BB962C8B-B14F-4D97-AF65-F5344CB8AC3E}">
        <p14:creationId xmlns:p14="http://schemas.microsoft.com/office/powerpoint/2010/main" val="25342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8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356208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152100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828801"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2480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66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hasCustomPrompt="1"/>
          </p:nvPr>
        </p:nvSpPr>
        <p:spPr>
          <a:xfrm>
            <a:off x="609601"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09601"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3589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0398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eaLnBrk="1" latinLnBrk="0" hangingPunct="1">
              <a:defRPr/>
            </a:lvl1pPr>
            <a:lvl2pPr eaLnBrk="1" latinLnBrk="0" hangingPunct="1">
              <a:defRPr/>
            </a:lvl2pPr>
            <a:lvl3pPr eaLnBrk="1" latinLnBrk="0" hangingPunct="1">
              <a:defRPr/>
            </a:lvl3pPr>
            <a:lvl4pPr eaLnBrk="1" latinLnBrk="0" hangingPunct="1">
              <a:defRPr/>
            </a:lvl4pPr>
            <a:lvl5pPr eaLnBrk="1" latinLnBrk="0" hangingPunct="1">
              <a:defRPr/>
            </a:lvl5pPr>
          </a:lstStyle>
          <a:p>
            <a:pPr lvl="0" eaLnBrk="1" latinLnBrk="0" hangingPunct="1"/>
            <a:r>
              <a:rPr lang="fr-FR"/>
              <a:t>Cliquez pour modifier les styles du texte du masque</a:t>
            </a:r>
            <a:endParaRPr lang="en-US"/>
          </a:p>
          <a:p>
            <a:pPr lvl="1" eaLnBrk="1" latinLnBrk="0" hangingPunct="1"/>
            <a:r>
              <a:rPr lang="en-US" err="1"/>
              <a:t>Deuxième</a:t>
            </a:r>
            <a:r>
              <a:rPr lang="en-US"/>
              <a:t> </a:t>
            </a:r>
            <a:r>
              <a:rPr lang="en-US" err="1"/>
              <a:t>niveau</a:t>
            </a:r>
            <a:endParaRPr lang="en-US"/>
          </a:p>
          <a:p>
            <a:pPr lvl="2" eaLnBrk="1" latinLnBrk="0" hangingPunct="1"/>
            <a:r>
              <a:rPr lang="en-US" err="1"/>
              <a:t>Troisième</a:t>
            </a:r>
            <a:r>
              <a:rPr lang="en-US"/>
              <a:t> </a:t>
            </a:r>
            <a:r>
              <a:rPr lang="en-US" err="1"/>
              <a:t>niveau</a:t>
            </a:r>
            <a:endParaRPr lang="en-US"/>
          </a:p>
          <a:p>
            <a:pPr lvl="3" eaLnBrk="1" latinLnBrk="0" hangingPunct="1"/>
            <a:r>
              <a:rPr lang="en-US" err="1"/>
              <a:t>Quatrième</a:t>
            </a:r>
            <a:r>
              <a:rPr lang="en-US"/>
              <a:t> </a:t>
            </a:r>
            <a:r>
              <a:rPr lang="en-US" err="1"/>
              <a:t>niveau</a:t>
            </a:r>
            <a:endParaRPr lang="en-US"/>
          </a:p>
          <a:p>
            <a:pPr lvl="4" eaLnBrk="1" latinLnBrk="0" hangingPunct="1"/>
            <a:r>
              <a:rPr lang="en-US" err="1"/>
              <a:t>Cinquième</a:t>
            </a:r>
            <a:r>
              <a:rPr lang="en-US"/>
              <a:t> </a:t>
            </a:r>
            <a:r>
              <a:rPr lang="en-US" err="1"/>
              <a:t>niveau</a:t>
            </a:r>
            <a:endParaRPr kumimoji="0" lang="en-US"/>
          </a:p>
        </p:txBody>
      </p:sp>
      <p:sp>
        <p:nvSpPr>
          <p:cNvPr id="8"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1000" baseline="0">
                <a:solidFill>
                  <a:srgbClr val="727272"/>
                </a:solidFill>
                <a:latin typeface="Arial"/>
              </a:defRPr>
            </a:lvl1pPr>
          </a:lstStyle>
          <a:p>
            <a:fld id="{CF1E7AD6-38D5-4E10-A50E-A06028574864}" type="datetime1">
              <a:rPr lang="en-GB" smtClean="0"/>
              <a:pPr/>
              <a:t>27/03/2023</a:t>
            </a:fld>
            <a:endParaRPr lang="en-GB"/>
          </a:p>
        </p:txBody>
      </p:sp>
      <p:sp>
        <p:nvSpPr>
          <p:cNvPr id="9"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1000" kern="1200" baseline="0">
                <a:solidFill>
                  <a:srgbClr val="727272"/>
                </a:solidFill>
                <a:latin typeface="Arial"/>
              </a:defRPr>
            </a:lvl1pPr>
          </a:lstStyle>
          <a:p>
            <a:endParaRPr lang="en-GB"/>
          </a:p>
        </p:txBody>
      </p:sp>
      <p:sp>
        <p:nvSpPr>
          <p:cNvPr id="10" name="Slide Number Placeholder 5"/>
          <p:cNvSpPr>
            <a:spLocks noGrp="1"/>
          </p:cNvSpPr>
          <p:nvPr>
            <p:ph type="sldNum" sz="quarter" idx="4"/>
          </p:nvPr>
        </p:nvSpPr>
        <p:spPr>
          <a:xfrm>
            <a:off x="11520002" y="6411600"/>
            <a:ext cx="455999" cy="244800"/>
          </a:xfrm>
          <a:prstGeom prst="rect">
            <a:avLst/>
          </a:prstGeom>
        </p:spPr>
        <p:txBody>
          <a:bodyPr vert="horz" wrap="none" lIns="91440" tIns="45720" rIns="91440" bIns="45720" rtlCol="0" anchor="t" anchorCtr="0"/>
          <a:lstStyle>
            <a:lvl1pPr algn="r">
              <a:defRPr sz="1000" baseline="0">
                <a:solidFill>
                  <a:schemeClr val="bg1"/>
                </a:solidFill>
                <a:latin typeface="Arial"/>
              </a:defRPr>
            </a:lvl1pPr>
          </a:lstStyle>
          <a:p>
            <a:fld id="{D76C49BF-0494-4952-A8F2-B3964E3440AA}" type="slidenum">
              <a:rPr lang="en-GB" smtClean="0">
                <a:solidFill>
                  <a:prstClr val="white"/>
                </a:solidFill>
              </a:rPr>
              <a:pPr/>
              <a:t>‹#›</a:t>
            </a:fld>
            <a:endParaRPr lang="en-GB">
              <a:solidFill>
                <a:prstClr val="white"/>
              </a:solidFill>
            </a:endParaRPr>
          </a:p>
        </p:txBody>
      </p:sp>
      <p:sp>
        <p:nvSpPr>
          <p:cNvPr id="11" name="Title Placeholder 1"/>
          <p:cNvSpPr>
            <a:spLocks noGrp="1"/>
          </p:cNvSpPr>
          <p:nvPr>
            <p:ph type="title" hasCustomPrompt="1"/>
          </p:nvPr>
        </p:nvSpPr>
        <p:spPr>
          <a:xfrm>
            <a:off x="1440001" y="237600"/>
            <a:ext cx="9888000" cy="1022400"/>
          </a:xfrm>
          <a:prstGeom prst="rect">
            <a:avLst/>
          </a:prstGeom>
        </p:spPr>
        <p:txBody>
          <a:bodyPr vert="horz" lIns="91440" tIns="45720" rIns="91440" bIns="45720" rtlCol="0" anchor="ctr">
            <a:noAutofit/>
          </a:bodyPr>
          <a:lstStyle/>
          <a:p>
            <a:r>
              <a:rPr lang="fr-FR"/>
              <a:t>Cliquez pour modifier le titre</a:t>
            </a:r>
            <a:br>
              <a:rPr lang="fr-FR"/>
            </a:br>
            <a:r>
              <a:rPr lang="fr-FR"/>
              <a:t>Le titre peut-être étendu sur deux lignes</a:t>
            </a:r>
            <a:endParaRPr lang="en-US"/>
          </a:p>
        </p:txBody>
      </p:sp>
    </p:spTree>
    <p:extLst>
      <p:ext uri="{BB962C8B-B14F-4D97-AF65-F5344CB8AC3E}">
        <p14:creationId xmlns:p14="http://schemas.microsoft.com/office/powerpoint/2010/main" val="306284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0" y="1600201"/>
            <a:ext cx="11201440" cy="4525963"/>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74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5808" y="260648"/>
            <a:ext cx="10972800" cy="648072"/>
          </a:xfrm>
          <a:prstGeom prst="rect">
            <a:avLst/>
          </a:prstGeom>
        </p:spPr>
        <p:txBody>
          <a:bodyPr/>
          <a:lstStyle>
            <a:lvl1pPr>
              <a:defRPr b="1">
                <a:solidFill>
                  <a:srgbClr val="014691"/>
                </a:solidFill>
                <a:latin typeface="Arial"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623393" y="1484785"/>
            <a:ext cx="10945284" cy="3167063"/>
          </a:xfrm>
          <a:prstGeom prst="rect">
            <a:avLst/>
          </a:prstGeom>
        </p:spPr>
        <p:txBody>
          <a:bodyPr/>
          <a:lstStyle>
            <a:lvl1pPr>
              <a:buClr>
                <a:srgbClr val="005CA8"/>
              </a:buClr>
              <a:defRPr>
                <a:latin typeface="Arial" panose="020B0604020202020204" pitchFamily="34" charset="0"/>
                <a:cs typeface="Arial" panose="020B0604020202020204" pitchFamily="34" charset="0"/>
              </a:defRPr>
            </a:lvl1pPr>
            <a:lvl2pPr>
              <a:buClr>
                <a:srgbClr val="98C306"/>
              </a:buClr>
              <a:defRPr>
                <a:cs typeface="+mn-cs"/>
              </a:defRPr>
            </a:lvl2pPr>
            <a:lvl3pPr>
              <a:buClr>
                <a:srgbClr val="98C306"/>
              </a:buClr>
              <a:defRPr>
                <a:cs typeface="+mn-cs"/>
              </a:defRPr>
            </a:lvl3pPr>
            <a:lvl4pPr>
              <a:defRPr>
                <a:cs typeface="+mn-cs"/>
              </a:defRPr>
            </a:lvl4pPr>
            <a:lvl5pPr>
              <a:defRPr>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p:cNvSpPr/>
          <p:nvPr userDrawn="1"/>
        </p:nvSpPr>
        <p:spPr>
          <a:xfrm>
            <a:off x="8112224" y="6381328"/>
            <a:ext cx="2688299" cy="216024"/>
          </a:xfrm>
          <a:prstGeom prst="rect">
            <a:avLst/>
          </a:prstGeom>
          <a:solidFill>
            <a:srgbClr val="CBC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40170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50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7E1441"/>
        </a:solidFill>
        <a:effectLst/>
      </p:bgPr>
    </p:bg>
    <p:spTree>
      <p:nvGrpSpPr>
        <p:cNvPr id="1" name=""/>
        <p:cNvGrpSpPr/>
        <p:nvPr/>
      </p:nvGrpSpPr>
      <p:grpSpPr>
        <a:xfrm>
          <a:off x="0" y="0"/>
          <a:ext cx="0" cy="0"/>
          <a:chOff x="0" y="0"/>
          <a:chExt cx="0" cy="0"/>
        </a:xfrm>
      </p:grpSpPr>
      <p:grpSp>
        <p:nvGrpSpPr>
          <p:cNvPr id="542" name="Group 541">
            <a:extLst>
              <a:ext uri="{FF2B5EF4-FFF2-40B4-BE49-F238E27FC236}">
                <a16:creationId xmlns:a16="http://schemas.microsoft.com/office/drawing/2014/main" id="{F7545DB8-608A-4303-B636-976B70F8581F}"/>
              </a:ext>
            </a:extLst>
          </p:cNvPr>
          <p:cNvGrpSpPr/>
          <p:nvPr userDrawn="1"/>
        </p:nvGrpSpPr>
        <p:grpSpPr>
          <a:xfrm>
            <a:off x="13727" y="4637103"/>
            <a:ext cx="12159138" cy="2203747"/>
            <a:chOff x="13727" y="4637103"/>
            <a:chExt cx="12159138" cy="2203747"/>
          </a:xfrm>
          <a:solidFill>
            <a:schemeClr val="bg2">
              <a:lumMod val="90000"/>
              <a:alpha val="7000"/>
            </a:schemeClr>
          </a:solidFill>
        </p:grpSpPr>
        <p:grpSp>
          <p:nvGrpSpPr>
            <p:cNvPr id="543" name="Group 542">
              <a:extLst>
                <a:ext uri="{FF2B5EF4-FFF2-40B4-BE49-F238E27FC236}">
                  <a16:creationId xmlns:a16="http://schemas.microsoft.com/office/drawing/2014/main" id="{2DD90865-1CBF-4A39-BEFF-C935BEA98F25}"/>
                </a:ext>
              </a:extLst>
            </p:cNvPr>
            <p:cNvGrpSpPr/>
            <p:nvPr userDrawn="1"/>
          </p:nvGrpSpPr>
          <p:grpSpPr>
            <a:xfrm>
              <a:off x="13727" y="6705874"/>
              <a:ext cx="12159138" cy="134976"/>
              <a:chOff x="13727" y="6770644"/>
              <a:chExt cx="12159138" cy="134976"/>
            </a:xfrm>
            <a:grpFill/>
          </p:grpSpPr>
          <p:sp>
            <p:nvSpPr>
              <p:cNvPr id="754" name="Oval 753">
                <a:extLst>
                  <a:ext uri="{FF2B5EF4-FFF2-40B4-BE49-F238E27FC236}">
                    <a16:creationId xmlns:a16="http://schemas.microsoft.com/office/drawing/2014/main" id="{C6435310-C90C-4E92-81A6-43DBD60B70F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92D127BE-21B6-4B11-A694-9DA26D26A6C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3161530-0DD3-47C8-8DD0-B5D8601AE84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3D28D01C-143E-4DED-9174-46E681EFE66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7FE99ED5-DC74-4B87-A90F-F9E826B9460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52437742-E989-4AC9-9F74-5052F216AEF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5B07E41D-18FF-4CB8-8837-620784FE70C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02CC2136-56E6-43D4-A753-A5F03E1070E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41FEC061-86D8-464C-BAFB-C056F726A40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2D1EF4E4-D0C1-473F-9556-99FA1D86ECF1}"/>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4E3542F6-B7F3-41E2-B964-9F6E3BB1E46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58741FA-8AD8-41FC-A9A9-5E8A5EB617B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A2B3A2A-1994-4736-852A-CAD5F5E8E41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6A74D229-C139-429A-B7B2-709D04BB258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8924D01A-B8DE-4845-97B2-2D4DE3D54CD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78EE47BA-593F-4445-8CE8-C35FEF4C076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BB4E78EC-3050-4119-A65D-C386495E999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CB8E2317-CEEE-404F-A3ED-ABEF0D10C9B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326750F0-EC09-43EF-AA78-5D35B78C138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4BE96564-4842-4915-9C99-F43C03BDABF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9E3E01E8-4E50-4739-A871-BA378324091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76C260F2-1E80-4841-AF00-82E2C4F28BF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665E2D8E-3EEF-4B86-B4A5-8B6DA873173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8FE38753-99DD-4424-B6A6-55A862BF078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9CA7BA24-0E9E-4109-8B7B-616CEDB14D1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F9C41463-8869-4D7F-8200-E1CDB95B0EE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F5059A85-738B-4106-A5B4-575057D4312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CD07DC0E-95EC-42CA-A050-D8F26B920D9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4ECDF785-0B44-4946-9DC1-572E29843B6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D3195056-BE6A-44CA-BF93-9D6A5F85C05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5AA0F25-DD5E-4EFA-99AF-3743A917D7BB}"/>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0ECD764D-B141-4CC4-BD69-035F3093173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8F1A3C4-96D2-480A-A643-9E786998FEB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603E331D-AF69-4549-89CB-FD918A10BA0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994D590D-4B26-4B50-A92A-80BC5F05DAD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6C2B0B7E-BECC-4167-8063-5F16076E9C6D}"/>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04699612-44CA-4579-A816-6E35E6352C3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95D0D718-CFF1-4460-8674-4E0B207ADE1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A5A1E27-196D-4DE7-B342-CED4167DA63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1E5274E2-0AAF-4947-A6F7-7F45A25611AF}"/>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C15FB99E-B202-4CFD-A60D-3C83CF32F023}"/>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543">
              <a:extLst>
                <a:ext uri="{FF2B5EF4-FFF2-40B4-BE49-F238E27FC236}">
                  <a16:creationId xmlns:a16="http://schemas.microsoft.com/office/drawing/2014/main" id="{DA7FF03B-7CFC-4C04-967B-F6BAD1AF3C93}"/>
                </a:ext>
              </a:extLst>
            </p:cNvPr>
            <p:cNvGrpSpPr/>
            <p:nvPr userDrawn="1"/>
          </p:nvGrpSpPr>
          <p:grpSpPr>
            <a:xfrm>
              <a:off x="13727" y="6292119"/>
              <a:ext cx="12159138" cy="134976"/>
              <a:chOff x="13727" y="6770644"/>
              <a:chExt cx="12159138" cy="134976"/>
            </a:xfrm>
            <a:grpFill/>
          </p:grpSpPr>
          <p:sp>
            <p:nvSpPr>
              <p:cNvPr id="713" name="Oval 712">
                <a:extLst>
                  <a:ext uri="{FF2B5EF4-FFF2-40B4-BE49-F238E27FC236}">
                    <a16:creationId xmlns:a16="http://schemas.microsoft.com/office/drawing/2014/main" id="{7B6C2E77-1F67-4B60-9CC9-29A830FBC62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D99D25E3-DF50-49B9-B89E-8EF891CFF6C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1D4C571D-CA00-4EC2-8BA0-7D6ED8179229}"/>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6D4E0E46-6767-487D-B53D-66058D36861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9EA02614-3A22-4D64-94B2-B71E8A24BD94}"/>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939E5EC3-AA90-4313-977A-FCF0AF86F52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BDB32DA8-03B0-4F4C-B955-A2E68E134ED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6DD0A813-AD65-4B77-9305-E7C76CC825C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03B8EB79-6EEC-45B6-BE20-DA6E94FBDA1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8B488B77-96F8-459C-A86E-3C247BDB809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B071553-A929-4892-8B5E-9AB56823D8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2F795DF4-55D2-48B8-883F-D62CB4A3BC53}"/>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47978B9B-597A-4A44-A6AD-E8220448DF2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DD5E57A2-27BB-4AD9-99AD-BFE3D5A6FD6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619BB4D-FE0B-43B8-8229-74823DF736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1B68A236-67E9-4461-92A4-EF3D47DE63E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2AB98691-8491-46EC-B751-3419777BE75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49BCC4FE-146B-4A8A-932C-85905B524D9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7B06516E-6431-4958-BCC3-33AF1A124F7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00A17A29-ABEA-4DC3-AD97-E264582747C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5925172B-7B34-451D-BC66-2F94B473C6C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AE183B4D-DD6D-40E6-9D79-7A2FA6ECF5A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6F11619-788F-4CBE-80AF-BB9DC2F1F16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E2C14D7C-C2DB-4B88-9EAA-8166BFA2AB8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98A14AC-A7C3-4D60-B18B-D9E075F825E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80A6E4FA-E14D-4F2D-8680-75C2D4C838D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9F1DA0B2-8ACB-4C38-A2D1-3DA1A800FD6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051113AC-A78F-479D-9F5C-67336DD8EC1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BCBB1FE1-ED7F-4108-BDEE-C8C7A19E54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72BFF90B-7469-40C2-B7E0-05FFF07867C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1178F76C-D1D2-4678-8925-466C5C5767E6}"/>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CD0FCD5-CDBD-4E28-9880-8765DC485F08}"/>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1A7597BD-6906-4D5C-A173-01A0C206439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9530462-7BE0-4D36-BEDE-23B07AF9C5B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93E8FBA4-A58A-4F46-9A6B-E9598C62E4E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FB710D7E-A262-4E3E-AFB8-1BDD528AF36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0481DCC9-B76D-4772-9FDA-045A107794E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A31697F4-D1FC-44A0-ACF7-DDF67237C2B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9E3F1E32-0EE5-4BD8-AEFD-D3253B36721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DA720E2-E18F-4C9A-8DAC-C65814209D6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408BF22F-2159-44EE-9154-1A355A42436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5" name="Group 544">
              <a:extLst>
                <a:ext uri="{FF2B5EF4-FFF2-40B4-BE49-F238E27FC236}">
                  <a16:creationId xmlns:a16="http://schemas.microsoft.com/office/drawing/2014/main" id="{59B90067-C6C8-4146-86AE-A436E52F772D}"/>
                </a:ext>
              </a:extLst>
            </p:cNvPr>
            <p:cNvGrpSpPr/>
            <p:nvPr userDrawn="1"/>
          </p:nvGrpSpPr>
          <p:grpSpPr>
            <a:xfrm>
              <a:off x="13727" y="5878365"/>
              <a:ext cx="12159138" cy="134976"/>
              <a:chOff x="13727" y="6770644"/>
              <a:chExt cx="12159138" cy="134976"/>
            </a:xfrm>
            <a:grpFill/>
          </p:grpSpPr>
          <p:sp>
            <p:nvSpPr>
              <p:cNvPr id="672" name="Oval 671">
                <a:extLst>
                  <a:ext uri="{FF2B5EF4-FFF2-40B4-BE49-F238E27FC236}">
                    <a16:creationId xmlns:a16="http://schemas.microsoft.com/office/drawing/2014/main" id="{430FB4B2-16D9-4025-8D6D-2E2F59F4388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DE0FE20A-B708-4B91-A7EA-77B54319D24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6D546391-664A-4974-9616-D28E9DEF369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E1D8C97E-AE21-421A-BC59-94E6CE4BCA4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EF9DE883-D4EF-4CA3-ADD1-6ACC8190BCA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FDCA9826-9C54-4F60-835C-1016D614AB8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7CE9F54A-E4A1-4057-8D7B-EED584DAA88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292B550E-B69E-4C3B-820B-5FC7C216DC5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3367FF8-0081-4C72-80EC-175D9F4613D9}"/>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8328953C-3B4B-4A9F-AF0A-4CDF5AF10C5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1E7FB4CD-4B47-4A95-8F23-71D019E436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1CB66903-1D3E-41BA-AD64-BA2A4105C19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B2BC8078-4AE7-4B53-9B33-73B5D1375C7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036CFFAB-4290-44C0-A9BC-48B5E4FDC9A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E8B8B995-3DB9-4E26-A18F-BA7829843B48}"/>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68C559D8-F0A3-4C7E-AE8F-6E199B90ACD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6404E884-40A4-4008-BA6F-9A06313A71D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BF7CC22A-89EC-4B7D-AB14-AC01C57BA36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301CEE1B-07A0-42D3-ADF0-C86415E6D1F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C245F011-A24F-4FE4-B0AE-F5AAE40DEEA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1627869-0273-47F4-B2BA-30582FB775F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30764C5B-3275-4164-91AB-2F313200BC6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ADE5E195-E593-4685-9D83-CE9888CEEA4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6C82BE6A-5A78-4ACE-B385-3EA7297E35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CB60B772-F6A6-4B54-A782-97B91EE0789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EECA3FB2-9A6C-45E4-8F8A-E786313955F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13751B41-1406-4EB3-8528-6415A75FFC2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9C15EEB3-7C16-49AD-B56D-A31260D4164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4CED4662-C2A5-4CCF-8906-B48AB3DE3C6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A7A8044C-CD0C-48B7-9644-9D9FE4E87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50929920-89A4-4734-AD32-0104F37F123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B938C032-29E7-47EA-971A-92D8A8E6373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B0B7C70F-70B4-4841-A133-8EBE2E4E59C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E4251B75-16E5-46E5-806F-B0B38099030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D960C1D4-4DA3-4786-B0CD-59CD35F3AF2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B1F2081B-5A6A-412F-9A70-CA133A42A7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BE3A7479-3EB0-4E2A-A7C5-FC6AB0BE14E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5CAF1D73-F6EF-4F49-A053-B4FCBD3C344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8D16CC85-C682-4189-AB99-3B2437D23F7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0B6FF7D-5CBB-44E5-97EF-3D15F136E96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D186B99B-EDE3-45B6-998E-0188B8B9E1D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545">
              <a:extLst>
                <a:ext uri="{FF2B5EF4-FFF2-40B4-BE49-F238E27FC236}">
                  <a16:creationId xmlns:a16="http://schemas.microsoft.com/office/drawing/2014/main" id="{B60723BF-C643-4EA9-A42B-CE8FC2C16538}"/>
                </a:ext>
              </a:extLst>
            </p:cNvPr>
            <p:cNvGrpSpPr/>
            <p:nvPr userDrawn="1"/>
          </p:nvGrpSpPr>
          <p:grpSpPr>
            <a:xfrm>
              <a:off x="13727" y="5464611"/>
              <a:ext cx="12159138" cy="134976"/>
              <a:chOff x="13727" y="6770644"/>
              <a:chExt cx="12159138" cy="134976"/>
            </a:xfrm>
            <a:grpFill/>
          </p:grpSpPr>
          <p:sp>
            <p:nvSpPr>
              <p:cNvPr id="631" name="Oval 630">
                <a:extLst>
                  <a:ext uri="{FF2B5EF4-FFF2-40B4-BE49-F238E27FC236}">
                    <a16:creationId xmlns:a16="http://schemas.microsoft.com/office/drawing/2014/main" id="{623E085D-52EE-47D9-A110-9DEC32C4713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FE2F4BBF-0793-439D-8D04-7A90CFB9AFAA}"/>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0F32D4E7-4414-482C-87C4-AAB9B862B9B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0D85A41E-F618-4791-BED8-904B9541F5F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66AF7266-ED41-415B-AFFD-DECF1EB3FE5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0C80DBF0-1138-4397-90C9-6F5673B51E97}"/>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DCDD98E8-B6D3-4B59-BC77-731FA1DA91B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BE5FA52D-C08F-451A-9896-59C9F78673F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175D01DA-B8C8-4196-977E-6612FEF9CE73}"/>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8FB5C3D5-2C54-40BA-942F-3B6F5970EE9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F8A4E09E-031D-4D31-A369-6ADB7AAEDD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EECDE83F-BF74-4670-905F-04993C3AD0C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EEB8C9C7-5D5C-4563-8787-738020ECE55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EEDBF552-8AED-4352-88BC-C9D0994D120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638BB4C2-2DC6-4B44-A4E4-28F92D558E3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38EF1C3B-EAE7-44BD-8A5B-B56CB057352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78937AAB-EF51-4F1B-B36A-0D9F81449FF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541B589E-E7F9-459A-8061-12F1451FDB5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9CA09768-C38A-4323-A5B5-7971D6CF0A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F33FEA8-5CAA-42F9-B200-00DE32C76F0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02DD8748-E4E2-4818-8C7C-ACB9343082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98BF5AD8-F26A-4203-8DFD-2B25C783221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CDF9429-FB11-4B3B-B352-3400E72084F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12328BA6-4526-492A-A586-9898C36932E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A79DF5E0-263B-4656-A5E2-5C9AF50FCE7F}"/>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C17B89E1-BF08-4E83-85C3-AD028B713CD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63F5B0C5-61CD-4A5A-A5DA-98B4B45A97F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7A21C61E-5E32-42B7-B2DE-ECB9F735A07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6386E925-6397-407C-9F1B-66757C28817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DBF062C2-ACC6-4B34-9AB6-826C308F6EA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79514F34-BF7D-4C9A-BC5E-01B86B16588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C814E6-4C39-42D2-A01C-112288BDD585}"/>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2ED9BACA-03D3-4060-AB5A-3D35AB8CF0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9350B61C-CE1F-4E72-AAC8-AFCCAD7F4EC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D1C66E59-8914-4516-B0DA-4A926720B95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B7FEA8DA-D950-40C0-BAF1-275810720C2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B60C6253-CA22-41E6-926C-1C4C862561E2}"/>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9048BAA5-24E2-4EE7-96D7-EA196713A99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044586B4-A322-483C-909A-F9BD6991FC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A0AD92E9-0CE7-411A-A4A7-DB1892B2247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791330B4-173D-4B55-B956-26AEF9E25C3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7" name="Group 546">
              <a:extLst>
                <a:ext uri="{FF2B5EF4-FFF2-40B4-BE49-F238E27FC236}">
                  <a16:creationId xmlns:a16="http://schemas.microsoft.com/office/drawing/2014/main" id="{F2F29A52-DA19-4389-BB16-F5FD39F65778}"/>
                </a:ext>
              </a:extLst>
            </p:cNvPr>
            <p:cNvGrpSpPr/>
            <p:nvPr userDrawn="1"/>
          </p:nvGrpSpPr>
          <p:grpSpPr>
            <a:xfrm>
              <a:off x="13727" y="5050857"/>
              <a:ext cx="12159138" cy="134976"/>
              <a:chOff x="13727" y="6770644"/>
              <a:chExt cx="12159138" cy="134976"/>
            </a:xfrm>
            <a:grpFill/>
          </p:grpSpPr>
          <p:sp>
            <p:nvSpPr>
              <p:cNvPr id="590" name="Oval 589">
                <a:extLst>
                  <a:ext uri="{FF2B5EF4-FFF2-40B4-BE49-F238E27FC236}">
                    <a16:creationId xmlns:a16="http://schemas.microsoft.com/office/drawing/2014/main" id="{07791FF7-AEBE-4686-A138-AF12DF58C6E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E4D4CA9F-28AF-44E5-933A-B8B2F058986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AC7B026D-E5D0-49FA-8EC8-E822E9656BC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02B61C4-242F-46C6-B16A-4D80117FAB7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8BE3882D-2A50-43B5-9098-3D53F9D18919}"/>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48BB9095-A2A4-45CC-972F-D1144683AF3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BE6EA19F-8BA6-4B60-A7EF-377D606D5A1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2991297-2A3C-43DD-9D47-0A5002D5C6D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634B3503-0C68-403A-BD3B-12431CFA514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792BF4BB-ADA2-4328-9C3B-8846E281491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8853C38A-D9A4-4946-BEA4-384DE3DF8A9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24852387-135C-43BE-B1C9-CB1C3391A75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557F5A07-50B5-4F40-9393-DDB5DBC5ADB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07FDD561-FA92-46C0-8394-1BFC4235F95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AD2647F4-0C3E-4405-A325-26CB3F9E7E1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F7AED6B1-9278-40CD-AC8D-F556AF06C31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7231067D-367E-4077-8F35-53EC0072B61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9277C697-A313-47E0-948A-858D26BEF50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49F5A9FB-8945-438A-A47E-08C40899E3D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28FEB832-88D1-4684-A6EE-DD1AC8F0E3B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22293-D12C-477A-B4FF-E5674E75F45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4C6AD0DC-30B5-45C6-9C8D-A0DD89D08D6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D15B7676-2A30-46AC-B246-D30739A3432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7E2A78E7-ED9C-48AD-9FE5-1BF4934554D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4DF9AC20-5CAD-4B48-9B19-10D4C7DEF19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3BB52E2E-02B5-4A8D-B40E-D4FEFEF5BD5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DC78F8F3-88C6-4937-B42D-6EEE6AA1115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09DDCBE7-908C-4831-AF33-0CD820E6E98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A0B3296F-D22B-4B21-B1E1-B3F43858307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7BCA6A6F-A53E-490F-86C6-FD5F1F66D73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0EFABECA-3A10-47E6-AEFA-57952A89252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222F373D-386D-4A8C-836E-0860CC02A5F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1CF61691-816C-4967-B9DC-3A02CAA78B5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F54264C6-CF9E-4B0E-8BEC-8A4F48583C8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2F3CE19F-7CC1-47A9-804D-D38077FB8C7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C82A16DA-92C8-4FA7-8C56-86BDFA0F9C9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3198D1C-421E-45E1-BFAF-4710D622DB5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8C26BB4C-5DDC-47E0-B240-1652B39F32E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CB793C9E-65F3-42F3-96DE-E994EAFE3CD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E3DB5E4C-6A92-4C72-B4AD-CA4866610E7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13A426A-609D-4213-A231-6C09D9D6DA3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547">
              <a:extLst>
                <a:ext uri="{FF2B5EF4-FFF2-40B4-BE49-F238E27FC236}">
                  <a16:creationId xmlns:a16="http://schemas.microsoft.com/office/drawing/2014/main" id="{B2FB43D5-7D2C-48C9-A94B-BA67A607CC55}"/>
                </a:ext>
              </a:extLst>
            </p:cNvPr>
            <p:cNvGrpSpPr/>
            <p:nvPr userDrawn="1"/>
          </p:nvGrpSpPr>
          <p:grpSpPr>
            <a:xfrm>
              <a:off x="13727" y="4637103"/>
              <a:ext cx="12159138" cy="134976"/>
              <a:chOff x="13727" y="6770644"/>
              <a:chExt cx="12159138" cy="134976"/>
            </a:xfrm>
            <a:grpFill/>
          </p:grpSpPr>
          <p:sp>
            <p:nvSpPr>
              <p:cNvPr id="549" name="Oval 548">
                <a:extLst>
                  <a:ext uri="{FF2B5EF4-FFF2-40B4-BE49-F238E27FC236}">
                    <a16:creationId xmlns:a16="http://schemas.microsoft.com/office/drawing/2014/main" id="{604B85FE-F9C0-471E-84A2-63BAB9596B6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0A3AEB8F-3CB6-4D25-88C5-45B0AD4B303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491F58C9-536D-45B0-B412-3401FFADE48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BEC2BE82-7623-49EB-8973-6F27B6FC88D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1F10DAEB-226A-4ED6-A38D-0B58EC348C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9AB273C6-A6A6-4773-BA36-EED211801D9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950397DF-3275-4C6E-884E-54CF352E42D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08B769A6-8DBA-4845-9968-8D4DDBFD3FD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0FA4BE64-A69C-4DD5-AAE0-348C5204C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A6205D-2CFB-450A-A17D-529A104C349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7B7147CA-519F-4E43-9489-6A2A7EFDB8A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77C14B6F-98C8-4CB7-97F6-A84FC2012E5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F6DE8C28-BEE0-4326-A1A8-BEA346624EB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4DA7D71A-D210-4440-9570-E07C12ABB0C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84E96CB5-809E-46F9-909C-7FF398066B50}"/>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519B9628-F31C-4B6B-ADD3-103A244051E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B9324287-E90F-4797-B6EE-F605038C520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7C8F3CA7-E5B0-4401-A2D1-046B7044CAD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109DB6F7-3974-46D1-B596-5A7C95EB541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8B295F7F-165B-4A93-8F0A-30FE36500D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3A4E8009-5146-429C-B1D0-14DA97AA0B95}"/>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845C15CC-EE11-42D2-ACD6-8E3A242633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0E5AFDB4-7309-4E6D-8484-5593772558B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73499AE3-9025-4B0F-BC54-990709F06F3F}"/>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ED0CF42C-69E3-49C2-ABB5-D106329BEA8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31C5635C-1A48-4AFD-AD2B-9BECCDD2A7D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90055932-C13B-496B-AE05-17BA2FA3E9D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6E5B4CE1-7CD1-4FC8-B5E1-DD32C4FAC15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0E0A7A73-890E-454B-93F6-C728BA05C08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D2AC0D19-641F-4E78-A424-064FAD2D44D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44875920-97A5-4B26-AEB0-C24AF3115733}"/>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7DF5FAE6-64D6-4707-A948-99DD7FE382A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753C7A2C-0D43-4BEE-A46F-F6469333ACD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5A801A62-834D-4FB3-A665-6C2B9848DC4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98B851A7-11B5-4101-81BE-316E547944E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7017EC5A-04BE-4329-80E2-B54826D6DAF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72C44E1-CD9F-4D5A-AAB4-99D71619117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FA6B2B82-0FA3-4A3A-BA68-5709EAC39FA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0F221484-68D7-4F34-AB01-6A2D2131F56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C948D56A-FAA8-4B95-BF4F-2FB7566B1A9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0A353BF5-DBBE-4940-8502-AA6EDD191AE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bg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bg1"/>
                </a:solidFill>
              </a:defRPr>
            </a:lvl1pPr>
          </a:lstStyle>
          <a:p>
            <a:pPr lvl="0"/>
            <a:r>
              <a:rPr lang="en-US"/>
              <a:t>Click to edit Master text styles</a:t>
            </a:r>
          </a:p>
        </p:txBody>
      </p:sp>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530" name="Picture 529">
            <a:extLst>
              <a:ext uri="{FF2B5EF4-FFF2-40B4-BE49-F238E27FC236}">
                <a16:creationId xmlns:a16="http://schemas.microsoft.com/office/drawing/2014/main" id="{079F6743-406D-426E-8BA6-892F6EE4EF6C}"/>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531" name="Picture 530">
            <a:extLst>
              <a:ext uri="{FF2B5EF4-FFF2-40B4-BE49-F238E27FC236}">
                <a16:creationId xmlns:a16="http://schemas.microsoft.com/office/drawing/2014/main" id="{DF2B5414-7CEC-498B-A95C-CAD2216DE805}"/>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532" name="Picture 531">
            <a:extLst>
              <a:ext uri="{FF2B5EF4-FFF2-40B4-BE49-F238E27FC236}">
                <a16:creationId xmlns:a16="http://schemas.microsoft.com/office/drawing/2014/main" id="{EE14862D-F0C7-4E21-B402-818D5BB1D5B9}"/>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539" name="Picture 538">
            <a:extLst>
              <a:ext uri="{FF2B5EF4-FFF2-40B4-BE49-F238E27FC236}">
                <a16:creationId xmlns:a16="http://schemas.microsoft.com/office/drawing/2014/main" id="{449673BC-25BB-46DD-B2A0-FA7AEE63FA02}"/>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797" name="Graphic 796">
            <a:extLst>
              <a:ext uri="{FF2B5EF4-FFF2-40B4-BE49-F238E27FC236}">
                <a16:creationId xmlns:a16="http://schemas.microsoft.com/office/drawing/2014/main" id="{5805220B-ADE1-4430-AFC2-BC93ED4E04D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0" name="Picture 279">
            <a:extLst>
              <a:ext uri="{FF2B5EF4-FFF2-40B4-BE49-F238E27FC236}">
                <a16:creationId xmlns:a16="http://schemas.microsoft.com/office/drawing/2014/main" id="{A9F718F5-4803-43BF-A549-4D421DE5D9F1}"/>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0000"/>
            </a:schemeClr>
          </a:solidFill>
        </p:spPr>
      </p:pic>
      <p:pic>
        <p:nvPicPr>
          <p:cNvPr id="287" name="Picture 286">
            <a:extLst>
              <a:ext uri="{FF2B5EF4-FFF2-40B4-BE49-F238E27FC236}">
                <a16:creationId xmlns:a16="http://schemas.microsoft.com/office/drawing/2014/main" id="{BE620D0E-C7C2-4DEC-8498-2F2F82B7E23B}"/>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0000"/>
            </a:schemeClr>
          </a:solidFill>
        </p:spPr>
      </p:pic>
      <p:pic>
        <p:nvPicPr>
          <p:cNvPr id="288" name="Graphic 287">
            <a:extLst>
              <a:ext uri="{FF2B5EF4-FFF2-40B4-BE49-F238E27FC236}">
                <a16:creationId xmlns:a16="http://schemas.microsoft.com/office/drawing/2014/main" id="{E0D69063-C2A9-4894-9FEC-4A98319A2E3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12" name="Graphic 11">
            <a:extLst>
              <a:ext uri="{FF2B5EF4-FFF2-40B4-BE49-F238E27FC236}">
                <a16:creationId xmlns:a16="http://schemas.microsoft.com/office/drawing/2014/main" id="{CCFA7B76-635E-4DF6-9AC9-6FA86888EE9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14" name="Graphic 13">
            <a:extLst>
              <a:ext uri="{FF2B5EF4-FFF2-40B4-BE49-F238E27FC236}">
                <a16:creationId xmlns:a16="http://schemas.microsoft.com/office/drawing/2014/main" id="{CA7BFD14-D01C-410E-A223-DBA71BDB24D0}"/>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314" name="Freeform: Shape 313">
            <a:extLst>
              <a:ext uri="{FF2B5EF4-FFF2-40B4-BE49-F238E27FC236}">
                <a16:creationId xmlns:a16="http://schemas.microsoft.com/office/drawing/2014/main" id="{0B94135D-6438-48D8-95D4-9299365C6129}"/>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3" name="Picture 312">
            <a:extLst>
              <a:ext uri="{FF2B5EF4-FFF2-40B4-BE49-F238E27FC236}">
                <a16:creationId xmlns:a16="http://schemas.microsoft.com/office/drawing/2014/main" id="{29D0D911-15F4-4A0C-A739-CA97DE9AB8E2}"/>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312" name="Picture 311">
            <a:extLst>
              <a:ext uri="{FF2B5EF4-FFF2-40B4-BE49-F238E27FC236}">
                <a16:creationId xmlns:a16="http://schemas.microsoft.com/office/drawing/2014/main" id="{529F9068-7B30-4F57-95CA-C252437760E4}"/>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19" name="Graphic 18">
            <a:extLst>
              <a:ext uri="{FF2B5EF4-FFF2-40B4-BE49-F238E27FC236}">
                <a16:creationId xmlns:a16="http://schemas.microsoft.com/office/drawing/2014/main" id="{3910E45B-515B-4685-8AB3-81DA7C776DCA}"/>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3" name="Graphic 22">
            <a:extLst>
              <a:ext uri="{FF2B5EF4-FFF2-40B4-BE49-F238E27FC236}">
                <a16:creationId xmlns:a16="http://schemas.microsoft.com/office/drawing/2014/main" id="{37A4001D-0386-4405-A8F1-16C39BA393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5" name="Graphic 24">
            <a:extLst>
              <a:ext uri="{FF2B5EF4-FFF2-40B4-BE49-F238E27FC236}">
                <a16:creationId xmlns:a16="http://schemas.microsoft.com/office/drawing/2014/main" id="{FC2E1E75-1851-487B-92DA-B51672056E74}"/>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31" name="Graphic 30">
            <a:extLst>
              <a:ext uri="{FF2B5EF4-FFF2-40B4-BE49-F238E27FC236}">
                <a16:creationId xmlns:a16="http://schemas.microsoft.com/office/drawing/2014/main" id="{E19CE7ED-B545-4351-8BE4-3C2F107D9C33}"/>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35" name="Graphic 34">
            <a:extLst>
              <a:ext uri="{FF2B5EF4-FFF2-40B4-BE49-F238E27FC236}">
                <a16:creationId xmlns:a16="http://schemas.microsoft.com/office/drawing/2014/main" id="{B43ADEF2-E24B-4F10-9299-8352BD55132C}"/>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37" name="Graphic 36">
            <a:extLst>
              <a:ext uri="{FF2B5EF4-FFF2-40B4-BE49-F238E27FC236}">
                <a16:creationId xmlns:a16="http://schemas.microsoft.com/office/drawing/2014/main" id="{68C06695-24A8-4033-8FD3-0D1D3939D219}"/>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18588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04056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5857A2-CD0C-4DF9-AA5A-71C928261642}"/>
              </a:ext>
            </a:extLst>
          </p:cNvPr>
          <p:cNvGrpSpPr/>
          <p:nvPr userDrawn="1"/>
        </p:nvGrpSpPr>
        <p:grpSpPr>
          <a:xfrm>
            <a:off x="13727" y="4637103"/>
            <a:ext cx="12159138" cy="2203747"/>
            <a:chOff x="13727" y="4637103"/>
            <a:chExt cx="12159138" cy="2203747"/>
          </a:xfrm>
          <a:solidFill>
            <a:schemeClr val="bg2">
              <a:alpha val="24000"/>
            </a:schemeClr>
          </a:solidFill>
        </p:grpSpPr>
        <p:grpSp>
          <p:nvGrpSpPr>
            <p:cNvPr id="8" name="Group 7">
              <a:extLst>
                <a:ext uri="{FF2B5EF4-FFF2-40B4-BE49-F238E27FC236}">
                  <a16:creationId xmlns:a16="http://schemas.microsoft.com/office/drawing/2014/main" id="{A497E0D8-1DEB-422B-83A9-F32F4D6BB0CF}"/>
                </a:ext>
              </a:extLst>
            </p:cNvPr>
            <p:cNvGrpSpPr/>
            <p:nvPr userDrawn="1"/>
          </p:nvGrpSpPr>
          <p:grpSpPr>
            <a:xfrm>
              <a:off x="13727" y="6705874"/>
              <a:ext cx="12159138" cy="134976"/>
              <a:chOff x="13727" y="6770644"/>
              <a:chExt cx="12159138" cy="134976"/>
            </a:xfrm>
            <a:grpFill/>
          </p:grpSpPr>
          <p:sp>
            <p:nvSpPr>
              <p:cNvPr id="218" name="Oval 217">
                <a:extLst>
                  <a:ext uri="{FF2B5EF4-FFF2-40B4-BE49-F238E27FC236}">
                    <a16:creationId xmlns:a16="http://schemas.microsoft.com/office/drawing/2014/main" id="{C209829D-92D3-4879-9DAA-23AEAB25CCC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E7D02C74-467C-4A57-B5D0-A3FFA925CA7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B449E3B5-2EE9-4D50-B05A-F5C4CA1832E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6C298A8-FBE4-429C-B5A4-6E6DD678BC2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4BEA00DE-9840-4CC8-863E-CC6F0EA238A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50F09EB3-52F2-4CF1-ABC8-2BC299A6FEF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D803AD9D-2F6D-4677-9820-85CC36A2C7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36EF7A6A-BDE9-4686-AFA2-00D89FD92703}"/>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D2C1677C-C774-473B-A86F-9E8FD563DB2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942677C4-51D9-4469-AAC7-7770BE1616D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17BF8785-0FC3-4FA2-9ACA-D659A3D310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243A011-641E-4EA9-BC5C-7687FC46713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F72279FC-643E-479A-BD50-0EE97159863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AA9D0FEB-3654-449F-B117-CB4F349B8E0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E34639B4-22A6-4D72-B571-E77DA58FB97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253882B7-1BBE-4334-A598-5A7B15AE41C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A418184D-5DB2-4D87-86DD-334C9A2C56E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B76FDA3B-6C28-4267-B048-2CAA31770F9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A5C8D93B-F240-4009-96F9-D99F5149919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C28C99E-BD2E-446A-9664-0BAC14D6284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017DFB76-91AD-4D19-BC6B-6E766A0860C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319330E-0B8A-403A-8B2C-9C58A091259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9645E08B-5398-4864-8836-1F6C7CA2E4C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6C022921-7EE2-4D83-A4C8-B9D58B0D507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C776FD2F-7466-4B0B-9F0B-EDD46A29938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37F3AA0D-BDC7-458C-B82D-B8B670465F8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C8C7CD3B-F7F0-4D5B-9F72-6CF5CBA2DE7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144A81FE-A529-43BA-9D4D-31192DB3DE3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9C19C78D-FA1E-4B96-BF1B-7D2034F4DC8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DC047E70-A9F4-4ED3-BADE-3536AAEED4A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A0EA9337-A660-44E5-8A35-7CE33E03C40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F36CC8D6-4C50-4023-93B3-900B54373E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B89DCB-2634-4B2F-985A-7278AB2C142B}"/>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F689321C-8F27-4EFD-864A-70F423A6BBB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93664686-FED2-4A47-A701-1150CA2770A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9B5DE731-8D5C-48B6-810A-6C8BADAB729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FC37072A-47BA-45C7-BFF5-35005D65BC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3EEF6509-4B73-47F6-A172-63AD1EF84239}"/>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9CFF651-71FA-497A-A95D-33FE289D933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25816AF4-33B0-443D-A99F-07744B0FB94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D983164E-BDFF-48F0-9A83-1275565294C6}"/>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4">
              <a:extLst>
                <a:ext uri="{FF2B5EF4-FFF2-40B4-BE49-F238E27FC236}">
                  <a16:creationId xmlns:a16="http://schemas.microsoft.com/office/drawing/2014/main" id="{B338AC90-94C8-4A21-9B91-FEF329A9D7F1}"/>
                </a:ext>
              </a:extLst>
            </p:cNvPr>
            <p:cNvGrpSpPr/>
            <p:nvPr userDrawn="1"/>
          </p:nvGrpSpPr>
          <p:grpSpPr>
            <a:xfrm>
              <a:off x="13727" y="6292119"/>
              <a:ext cx="12159138" cy="134976"/>
              <a:chOff x="13727" y="6770644"/>
              <a:chExt cx="12159138" cy="134976"/>
            </a:xfrm>
            <a:grpFill/>
          </p:grpSpPr>
          <p:sp>
            <p:nvSpPr>
              <p:cNvPr id="316" name="Oval 315">
                <a:extLst>
                  <a:ext uri="{FF2B5EF4-FFF2-40B4-BE49-F238E27FC236}">
                    <a16:creationId xmlns:a16="http://schemas.microsoft.com/office/drawing/2014/main" id="{64CC223A-3190-4C76-B491-E40FEB1300C5}"/>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F51ABBE8-C36D-48D2-A7EB-737DD44143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D36D01E-4C2F-48FE-B2F7-68203B7F103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3C878A93-E2D8-40F2-B1B1-8BD5E19E911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72DB3FA-733D-4CC9-A492-4A45C475C8F9}"/>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7693CF6-5A69-48C1-9E24-1BDFA1634A5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968D62E8-9A91-4CC9-A92F-97ADB40F483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67A5A9A9-7785-4CE8-8841-98CD8292F10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05C2F779-DB48-4EF7-8165-2C62D0EB4FF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572BE40E-A575-4624-8BB9-6BB28EAE731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12FAED8-C075-4694-8117-4F25F4B6D1D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B047A1-A74C-4D1E-BE94-24C5FB466B8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845AB211-413E-414B-ABA6-C98EE0EC843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9FE7C3BD-9C41-4FC8-B8DE-D87A989121B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CA754E48-B3C2-45D4-9939-A84629AB814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D335D883-1B35-4EE4-9183-E76C8332AA1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B03FD96-EFD1-4FC9-A563-F558541FDF1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BCF096DC-F77A-42E9-9DD3-25297EC30D1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3ABDE8BB-317C-4CF4-9988-B62A1890721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F91BCD1C-EF85-4495-A323-93D4DD892E6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0BBB788B-291F-4663-948A-ACFBEC4D2A2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EB9C61F-8AC8-45B6-B110-B293A8B8E79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0D55A959-C15A-4E83-9395-8F216967B37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DE72C393-F1C0-42A9-9D3F-A2F3CB28BD7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DBD8CECA-0BBE-4807-B97A-258BA2A4BBC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A9BD2D26-850F-4601-9EAF-7A2A81F7A81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43205721-D6F2-40BE-9554-69CE29D15A7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63A9B62C-8E99-4CE9-A1E8-AB4B705B9C1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E0B22E7A-148C-417C-9937-F842AA5A3FA0}"/>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BF0D8C14-8CA1-4F10-AB8E-5C01FC02518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1109E7A2-063A-458C-BAFD-40C70C58595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DC31BA15-9778-451A-8984-3841F3DBBA5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249D8461-94BA-4F70-9C07-47D836D1611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992CAEFA-70DA-49B1-8ADF-768B963EB14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4FE3390A-D98D-4DBC-BA1B-4E1AADBC80A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70B77CA0-F780-43CD-9C20-0DCB19221CD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B7DD489A-F0E0-4E38-A3F5-E35EC5AE5B0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FA2815DC-5D85-45FC-BE7B-0297A5AB30D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6419C3A-1EC0-4590-8F95-FE61CD45807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A5F5DBE-9283-44A4-BFDC-5F5ECEFA156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C5E2FEDA-15D9-4A56-B3FB-FE3679530771}"/>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a:extLst>
                <a:ext uri="{FF2B5EF4-FFF2-40B4-BE49-F238E27FC236}">
                  <a16:creationId xmlns:a16="http://schemas.microsoft.com/office/drawing/2014/main" id="{884A9930-397B-4CF3-9E07-EBE9C07505DD}"/>
                </a:ext>
              </a:extLst>
            </p:cNvPr>
            <p:cNvGrpSpPr/>
            <p:nvPr userDrawn="1"/>
          </p:nvGrpSpPr>
          <p:grpSpPr>
            <a:xfrm>
              <a:off x="13727" y="5878365"/>
              <a:ext cx="12159138" cy="134976"/>
              <a:chOff x="13727" y="6770644"/>
              <a:chExt cx="12159138" cy="134976"/>
            </a:xfrm>
            <a:grpFill/>
          </p:grpSpPr>
          <p:sp>
            <p:nvSpPr>
              <p:cNvPr id="358" name="Oval 357">
                <a:extLst>
                  <a:ext uri="{FF2B5EF4-FFF2-40B4-BE49-F238E27FC236}">
                    <a16:creationId xmlns:a16="http://schemas.microsoft.com/office/drawing/2014/main" id="{611DF956-F394-4697-ADCC-CA0A5633601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A50AFEF4-0D1E-4145-BFE2-90BE15A098E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4A6CB6FD-BFC7-4526-83CD-1F0272F1D66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E5DA963-CC63-4828-A74A-0C879DF825C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4D7349CE-6290-4B85-BAA2-AF6B318F690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42317BD0-0A10-4A8C-AA4F-0B92CE89969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05C14FE9-EB44-4E9F-B9B1-8BEB5ED12B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8D60C536-E379-43BF-8B7E-3B195B0E9FC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02CD7AC-A2DC-4A85-A39F-04F69E33B02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91525687-6B28-4976-A4D8-DF57EC3D55C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5F8A1D6-379F-40DB-9195-0E2203B445D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E3E3403B-1C3A-4ACF-BCC3-27C7567061EC}"/>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23111FA0-3579-401D-B85F-65C5C63D7C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BCABBCF1-8F20-4662-B274-A79B6738FCD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CA6FE37B-87A5-4A02-B5F0-D2178B08B71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986E370C-69D5-4627-AC30-3FEA734D2AD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B4311047-B0E5-418B-A3B4-B481041474B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8586705-F350-4E5E-8325-CF7092B44D3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3987545E-EEB6-4FCB-A410-33447FC5AEC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C711AD00-EFE8-4D6E-8245-3590AD927C1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0CDD6A63-2049-4665-AB46-91EFEDB4D984}"/>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4BC9A2DF-280E-4471-8F80-2FAAEF6FB3C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10565709-3EB7-4DD8-A576-CA759ED9B30B}"/>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98BA7AE2-C20C-471B-B631-766A6F89138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4728C4E-3C7C-40C2-B4A0-DAF74293664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B0A4580E-C208-4DEA-83D9-2E0FFF26CE0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6F0418B9-C7D1-400E-BD72-3477A1CD268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9E239BB1-2870-44CF-89DB-2826624042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C7C7B5C7-9A3C-4658-87B9-AC3D1FF582C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D6289BE-5BBA-43D3-959C-3128930E798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8A970C4B-587F-452C-986A-6311B31F04D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48C0B593-1BC7-4D66-A78F-2A46A04FBBB5}"/>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ED122FB-5920-4980-B0F0-E1C80DBE119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86C1D82B-5423-459E-A411-ADE55B14C98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A9DA4FC6-A0F7-4F70-BEF4-CAF065082E2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1F1FC208-3191-4944-BECF-F11C2EE0EEC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5C348C0-074C-4248-A30B-990089909D5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A48BB617-4DE2-4FE1-97ED-6437DAA7A1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4AB24BB6-2712-4B08-8A78-BB9A323FFF6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BE50AA08-6341-4932-9DE2-145BB67A4E9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7FB4807-351F-4E64-AEF1-7C5A70BF6BD5}"/>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398">
              <a:extLst>
                <a:ext uri="{FF2B5EF4-FFF2-40B4-BE49-F238E27FC236}">
                  <a16:creationId xmlns:a16="http://schemas.microsoft.com/office/drawing/2014/main" id="{3E383E4D-E8D2-42DC-BF96-A3AF892AA64F}"/>
                </a:ext>
              </a:extLst>
            </p:cNvPr>
            <p:cNvGrpSpPr/>
            <p:nvPr userDrawn="1"/>
          </p:nvGrpSpPr>
          <p:grpSpPr>
            <a:xfrm>
              <a:off x="13727" y="5464611"/>
              <a:ext cx="12159138" cy="134976"/>
              <a:chOff x="13727" y="6770644"/>
              <a:chExt cx="12159138" cy="134976"/>
            </a:xfrm>
            <a:grpFill/>
          </p:grpSpPr>
          <p:sp>
            <p:nvSpPr>
              <p:cNvPr id="400" name="Oval 399">
                <a:extLst>
                  <a:ext uri="{FF2B5EF4-FFF2-40B4-BE49-F238E27FC236}">
                    <a16:creationId xmlns:a16="http://schemas.microsoft.com/office/drawing/2014/main" id="{A65D162A-9BC5-4631-9056-9C122C607AD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3838593C-25F1-4317-A255-EBF39D02678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19935CF5-39F2-46D8-A8AC-7063ED50FE1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3F78CBBE-1EC2-4185-AC5C-7BC8EF327DE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6DB25AE-CCE5-4E66-AE5C-35EF54D7B60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7B043E7C-C482-4229-B17B-D115D682596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036A6591-6D59-4D4E-ABAA-5A162F2E0AD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45A930EB-D5A0-49F6-81FC-1A8463AB2B0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30F47291-55B4-48B7-A7D4-F05015CF69E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4F702A6F-441E-4B5D-AE70-BABEADE03ED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86564437-9B37-418A-BEB1-11572EE8EC8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B784A5E2-D9BF-459D-9B01-5322BA36C21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10BC9D46-2EA6-496D-A49E-E6EE2981CB8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E2E46DA-CBE1-43F3-B110-9B45F2BD63FE}"/>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00D9F43F-FDFF-4203-9267-AE94DB7516F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492E0981-E96F-46AA-88B5-0B7F8AA94F3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4663BE5-116A-424B-BEEE-0AA22D65804B}"/>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3745B283-D727-4E40-BC97-28E8AE0A1B9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BC6ED8BD-E126-4717-A7F6-00DD0E83190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6CCDA6E1-858D-4044-83C5-91C5CD95155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76BA8583-BF7E-4FE3-A38D-5ADDDD4E8447}"/>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07EB62E0-1753-4DEC-8F68-5156A8CC746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5F12A203-7546-4EF6-9968-3CFF5337872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7BC045A-B5D8-474D-8FA4-3A0AA883E08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58A86C28-D9C6-47F2-8A8E-95A20EB177A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E0AAF1D1-7489-4320-8C32-E2FE2F93C8B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9080AA57-8EFA-4FC1-B61E-F79748FB977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C7AF1807-2C49-4072-B0D8-9F6F43DB9B1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88E0706C-0850-43A8-ABE2-D17DE76ED62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840C93CD-58CD-40B3-8AC4-8342C03142A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5D6725C-EB1A-4807-85B9-7591844405E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387CFB1E-F0DC-4BF1-A46E-73124F7C44AF}"/>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2025B298-A9CF-4380-B3D6-7E657C9CBC2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CB6EB57D-1544-4977-A4BA-88AB63C6BCB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5DAA78A2-EE3A-4500-BC96-16484929EC54}"/>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6EC0AA0-3A2E-4314-8BE0-9C52B5194FB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58BB148-5223-47A1-AF9B-E04696A205C9}"/>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5BA01823-324E-430F-A686-7E738B2A018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3C4433E3-919F-4D6E-B838-4048CF358C8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C2182F3-46DE-4E1C-8900-E578F3CABB7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67A23839-A8F8-47C8-82A2-4664A845587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524">
              <a:extLst>
                <a:ext uri="{FF2B5EF4-FFF2-40B4-BE49-F238E27FC236}">
                  <a16:creationId xmlns:a16="http://schemas.microsoft.com/office/drawing/2014/main" id="{98454094-72D8-439E-857D-2F318B23F385}"/>
                </a:ext>
              </a:extLst>
            </p:cNvPr>
            <p:cNvGrpSpPr/>
            <p:nvPr userDrawn="1"/>
          </p:nvGrpSpPr>
          <p:grpSpPr>
            <a:xfrm>
              <a:off x="13727" y="5050857"/>
              <a:ext cx="12159138" cy="134976"/>
              <a:chOff x="13727" y="6770644"/>
              <a:chExt cx="12159138" cy="134976"/>
            </a:xfrm>
            <a:grpFill/>
          </p:grpSpPr>
          <p:sp>
            <p:nvSpPr>
              <p:cNvPr id="526" name="Oval 525">
                <a:extLst>
                  <a:ext uri="{FF2B5EF4-FFF2-40B4-BE49-F238E27FC236}">
                    <a16:creationId xmlns:a16="http://schemas.microsoft.com/office/drawing/2014/main" id="{67D261E1-D623-4F3A-9528-5336D8F2066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88A510C-1079-4F09-8826-9C72F95BD89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DDC74403-53C9-4905-A574-AE25757E2C5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42D3AE5D-2C0C-48DF-835A-42C5BD95F25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79395A6C-E534-4A9F-8E4F-7458DD27F9B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0085481E-6263-42CC-B37B-44EDBC49EE6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694394A-6412-4DBF-925B-B8EF6B92505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24F04B26-DA80-4ADB-B40F-E9DD0B07726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DA91B2C7-09A4-4A7C-A6A4-49F47DD943C2}"/>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8F5B32AB-738A-4FBB-B783-83F3FE69120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A205FFB0-E6F2-4FE8-95C0-55C6C867C78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D2796341-887B-44DE-B64E-BB9F96F3864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61012A53-7828-4A92-A463-40A1DF46166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817D9E03-383A-45ED-88CE-CA73D02DCC5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A248837E-5C83-4D60-BE30-8B486E75362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68A9694C-62A0-4D31-BE95-61CE8F914E6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A40C99AE-25C0-4A62-A682-505307747FA4}"/>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DF8BC5BC-1C51-4530-BE49-5B9828BE06F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0F8AD882-077D-44D6-B829-69B7F26A4B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21799AF3-EAD8-4A1F-B96A-9DBD9AC741C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14BD8487-F7D4-4AF6-B351-D0F3C024247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D73476CE-9EBB-4A14-A0DD-3EEAFE3B13B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030B99B4-D285-447D-8B0C-3BD6D679C1B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D7432619-3F7E-48B2-98A5-29D2C3096B4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B0C01C88-0811-4460-A411-405D71D73D0F}"/>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48303CE-A9E8-4C20-94AA-177DD57B844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FFA2E1E2-2F37-43DB-A458-2C208E75088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5A89ABCA-7974-4D45-9ECB-37AC306D4AB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6AE89C59-9075-4214-B51D-2409B56976B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B46E783E-1BC2-4C37-9872-E6AB40112C6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3DF1574C-7194-4FBA-991B-981F4329A01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1A210683-C28B-4E21-B2FE-00FA4FA7C65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9E1743FF-ED2B-480A-9469-9487B70BD3F5}"/>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38998449-75C0-4133-9354-7DC9FC493A6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0BC198EC-0799-44D1-8D51-2F984035956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297288D5-9159-4C46-B70C-9A67D8CCF0A5}"/>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DC1C30F8-CAE2-407A-BF7A-25F7C20D0F5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E3E7E213-1833-48BA-BEB0-BE562CBF6D6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DE4F67E1-CADF-4395-890D-845F9AC63C3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90602323-D1DF-45DF-A8C4-51969218965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82BE8EF9-6F54-4E03-9556-B41EFB87A19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566">
              <a:extLst>
                <a:ext uri="{FF2B5EF4-FFF2-40B4-BE49-F238E27FC236}">
                  <a16:creationId xmlns:a16="http://schemas.microsoft.com/office/drawing/2014/main" id="{27B8281A-7039-4C04-A157-A19A9DBC9BA3}"/>
                </a:ext>
              </a:extLst>
            </p:cNvPr>
            <p:cNvGrpSpPr/>
            <p:nvPr userDrawn="1"/>
          </p:nvGrpSpPr>
          <p:grpSpPr>
            <a:xfrm>
              <a:off x="13727" y="4637103"/>
              <a:ext cx="12159138" cy="134976"/>
              <a:chOff x="13727" y="6770644"/>
              <a:chExt cx="12159138" cy="134976"/>
            </a:xfrm>
            <a:grpFill/>
          </p:grpSpPr>
          <p:sp>
            <p:nvSpPr>
              <p:cNvPr id="568" name="Oval 567">
                <a:extLst>
                  <a:ext uri="{FF2B5EF4-FFF2-40B4-BE49-F238E27FC236}">
                    <a16:creationId xmlns:a16="http://schemas.microsoft.com/office/drawing/2014/main" id="{1CAF94FF-22DB-4270-9599-BF5F965AD56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796B5433-BF17-4938-AC21-CEB191922FEA}"/>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90507E59-4C79-4530-BCFF-93A3262BB9B9}"/>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BE51CCA6-6986-4C9F-8B32-27850FF606B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A89F68C2-9064-4FC5-A9E6-729B4B1A418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A519BBB2-11F5-4FEA-9B30-9123E6F345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04DCA288-1592-4C7B-9BCD-8CAF46B8664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0CF9D34A-443C-4A4D-9CC4-4884FC31627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2E4ED872-6E43-4BB2-8AD1-65A8088DA5A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2EFF52CD-BE67-4E25-A09F-8FE8B10D442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D690AB3-F421-48D6-A9E6-7ECBD783FC6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33D1464D-A895-4366-9EDA-39667416F9B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BFCC4BBD-77E9-4F3D-8F3D-799376FFEAD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2F44125-1248-47A5-9E1D-10B898D383E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4BF4B53F-448E-4EB2-86E4-6717A1FF0F0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BD7E2EBC-5FF4-43E3-8372-04D1350EAB1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BE315A6C-8A30-495F-BE71-C7AA97AC445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285BEF07-1CB0-4BFD-8035-83D4788697A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13333D98-BFCB-4687-B3E6-C9B15D017E1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2F9D05B1-FBF4-4D9B-8F76-756ED4ED2F5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86A7B055-8C01-405F-A355-2E0C2575F72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514D2FAC-FCC9-4ABF-8A9A-B9A75527C0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B266566-A204-48AE-A6E4-F93931734CA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EF761CCA-3012-4C4B-891D-D2C25B9C5B4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2A9790B9-B6D9-4BDD-9BAD-BD0A0FB2B81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7095DA83-B391-41D7-8F32-8F8BC945A24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022EAACE-1892-4562-9E87-DD34DC2F90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99E96147-3F32-4830-825E-52138EB0C4D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27827731-6C97-4ABD-B771-8B6591AE662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A258A1B-450D-4202-BE74-A8432B6A43B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F1788574-D0FF-45E7-8ACC-D824B74FBD2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A50DB99C-9724-4527-B5A5-329D5C116EE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A4A293D0-F0CE-4136-8806-D0B311BB551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BBED6E39-4F9F-432E-8A88-1D4A1D0A0DC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2EDE016E-BF79-4DA7-8E2A-0368D5E18A5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1A7D1EBF-3380-4372-9916-D7DF94752B9F}"/>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D7FC8210-9C7A-453B-8807-96EE8F53239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418D0CF5-9F26-47C2-AEE5-7C0B85CE079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3FD37435-0273-4525-8493-08565164F62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C31F6812-30B2-4860-A966-BE16108E005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9E3C9EA-2383-4A35-96BE-783CD140A87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pic>
        <p:nvPicPr>
          <p:cNvPr id="266" name="Picture 265" descr="A picture containing chart&#10;&#10;Description automatically generated">
            <a:extLst>
              <a:ext uri="{FF2B5EF4-FFF2-40B4-BE49-F238E27FC236}">
                <a16:creationId xmlns:a16="http://schemas.microsoft.com/office/drawing/2014/main" id="{7B35740A-1D5E-4FFA-B9DF-0E5B4B6A1E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userDrawn="1">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2"/>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userDrawn="1">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userDrawn="1">
            <p:ph type="body" sz="quarter" idx="10"/>
          </p:nvPr>
        </p:nvSpPr>
        <p:spPr>
          <a:xfrm>
            <a:off x="611188" y="4468812"/>
            <a:ext cx="3813175" cy="1697038"/>
          </a:xfrm>
        </p:spPr>
        <p:txBody>
          <a:bodyPr/>
          <a:lstStyle>
            <a:lvl1pPr>
              <a:defRPr b="0"/>
            </a:lvl1pPr>
          </a:lstStyle>
          <a:p>
            <a:pPr lvl="0"/>
            <a:r>
              <a:rPr lang="en-US"/>
              <a:t>Click to edit Master text styles</a:t>
            </a:r>
          </a:p>
        </p:txBody>
      </p:sp>
      <p:pic>
        <p:nvPicPr>
          <p:cNvPr id="274" name="Picture 273">
            <a:extLst>
              <a:ext uri="{FF2B5EF4-FFF2-40B4-BE49-F238E27FC236}">
                <a16:creationId xmlns:a16="http://schemas.microsoft.com/office/drawing/2014/main" id="{9FAF7663-D22B-46C4-8D7C-DBFA5547B7C8}"/>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75" name="Picture 274">
            <a:extLst>
              <a:ext uri="{FF2B5EF4-FFF2-40B4-BE49-F238E27FC236}">
                <a16:creationId xmlns:a16="http://schemas.microsoft.com/office/drawing/2014/main" id="{8CB34965-076D-4717-ACC8-2E794998A54E}"/>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76" name="Picture 275">
            <a:extLst>
              <a:ext uri="{FF2B5EF4-FFF2-40B4-BE49-F238E27FC236}">
                <a16:creationId xmlns:a16="http://schemas.microsoft.com/office/drawing/2014/main" id="{695ED9D2-0E78-4704-B70C-0012E2230D65}"/>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77" name="Picture 276">
            <a:extLst>
              <a:ext uri="{FF2B5EF4-FFF2-40B4-BE49-F238E27FC236}">
                <a16:creationId xmlns:a16="http://schemas.microsoft.com/office/drawing/2014/main" id="{CEFD1932-56E8-4F21-B8FF-244F82F7351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78" name="Graphic 277">
            <a:extLst>
              <a:ext uri="{FF2B5EF4-FFF2-40B4-BE49-F238E27FC236}">
                <a16:creationId xmlns:a16="http://schemas.microsoft.com/office/drawing/2014/main" id="{04293564-A6A5-4D4B-918F-FD26B2CC5D5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79" name="Picture 278">
            <a:extLst>
              <a:ext uri="{FF2B5EF4-FFF2-40B4-BE49-F238E27FC236}">
                <a16:creationId xmlns:a16="http://schemas.microsoft.com/office/drawing/2014/main" id="{4C94824F-BC4F-47D2-87B8-97A97C922BD1}"/>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9000"/>
            </a:schemeClr>
          </a:solidFill>
        </p:spPr>
      </p:pic>
      <p:pic>
        <p:nvPicPr>
          <p:cNvPr id="280" name="Picture 279">
            <a:extLst>
              <a:ext uri="{FF2B5EF4-FFF2-40B4-BE49-F238E27FC236}">
                <a16:creationId xmlns:a16="http://schemas.microsoft.com/office/drawing/2014/main" id="{3D7C6B7D-8F32-42BD-AC8B-B1F0FAA23BB2}"/>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92" name="Graphic 291">
            <a:extLst>
              <a:ext uri="{FF2B5EF4-FFF2-40B4-BE49-F238E27FC236}">
                <a16:creationId xmlns:a16="http://schemas.microsoft.com/office/drawing/2014/main" id="{B7241546-EB0D-4B7F-B698-33496CC5F86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93" name="Graphic 292">
            <a:extLst>
              <a:ext uri="{FF2B5EF4-FFF2-40B4-BE49-F238E27FC236}">
                <a16:creationId xmlns:a16="http://schemas.microsoft.com/office/drawing/2014/main" id="{223CB996-D755-41F5-A801-4B1079DC0C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6" name="Graphic 295">
            <a:extLst>
              <a:ext uri="{FF2B5EF4-FFF2-40B4-BE49-F238E27FC236}">
                <a16:creationId xmlns:a16="http://schemas.microsoft.com/office/drawing/2014/main" id="{2611BD7E-1068-4D42-B640-ED23D8CB3AB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7" name="Freeform: Shape 296">
            <a:extLst>
              <a:ext uri="{FF2B5EF4-FFF2-40B4-BE49-F238E27FC236}">
                <a16:creationId xmlns:a16="http://schemas.microsoft.com/office/drawing/2014/main" id="{BFD7AF46-B3C3-4CFD-8A9A-DFD6FED1AD66}"/>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8" name="Picture 297">
            <a:extLst>
              <a:ext uri="{FF2B5EF4-FFF2-40B4-BE49-F238E27FC236}">
                <a16:creationId xmlns:a16="http://schemas.microsoft.com/office/drawing/2014/main" id="{57D65471-38D9-46EC-B2FC-D1E86588910A}"/>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9" name="Picture 298">
            <a:extLst>
              <a:ext uri="{FF2B5EF4-FFF2-40B4-BE49-F238E27FC236}">
                <a16:creationId xmlns:a16="http://schemas.microsoft.com/office/drawing/2014/main" id="{8C15D5DE-3E24-4B7B-B618-FCA735D02246}"/>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300" name="Graphic 299">
            <a:extLst>
              <a:ext uri="{FF2B5EF4-FFF2-40B4-BE49-F238E27FC236}">
                <a16:creationId xmlns:a16="http://schemas.microsoft.com/office/drawing/2014/main" id="{B68912B3-0FB2-4C6E-8AEE-2E1E7A773666}"/>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301" name="Graphic 300">
            <a:extLst>
              <a:ext uri="{FF2B5EF4-FFF2-40B4-BE49-F238E27FC236}">
                <a16:creationId xmlns:a16="http://schemas.microsoft.com/office/drawing/2014/main" id="{D36535C5-9DC1-4C16-9034-93300571443E}"/>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302" name="Graphic 301">
            <a:extLst>
              <a:ext uri="{FF2B5EF4-FFF2-40B4-BE49-F238E27FC236}">
                <a16:creationId xmlns:a16="http://schemas.microsoft.com/office/drawing/2014/main" id="{82B5CE23-ECF8-4CC7-96D6-DC4AC284DC5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303" name="Graphic 302">
            <a:extLst>
              <a:ext uri="{FF2B5EF4-FFF2-40B4-BE49-F238E27FC236}">
                <a16:creationId xmlns:a16="http://schemas.microsoft.com/office/drawing/2014/main" id="{D475B942-FFB5-44B3-BB06-EE5847AFDC6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304" name="Graphic 303">
            <a:extLst>
              <a:ext uri="{FF2B5EF4-FFF2-40B4-BE49-F238E27FC236}">
                <a16:creationId xmlns:a16="http://schemas.microsoft.com/office/drawing/2014/main" id="{9D27CEDD-6AD4-4436-9750-13AFD65296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81" name="Graphic 280">
            <a:extLst>
              <a:ext uri="{FF2B5EF4-FFF2-40B4-BE49-F238E27FC236}">
                <a16:creationId xmlns:a16="http://schemas.microsoft.com/office/drawing/2014/main" id="{C690C615-A214-4DBD-A203-10CDAF8B3D7D}"/>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332319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B517A"/>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2">
              <a:lumMod val="50000"/>
              <a:alpha val="25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bg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bg1"/>
                </a:solidFill>
              </a:defRPr>
            </a:lvl1pPr>
          </a:lstStyle>
          <a:p>
            <a:pPr lvl="0"/>
            <a:r>
              <a:rPr lang="en-US"/>
              <a:t>Click to edit Master text styles</a:t>
            </a:r>
          </a:p>
        </p:txBody>
      </p:sp>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278" name="Picture 277">
            <a:extLst>
              <a:ext uri="{FF2B5EF4-FFF2-40B4-BE49-F238E27FC236}">
                <a16:creationId xmlns:a16="http://schemas.microsoft.com/office/drawing/2014/main" id="{B24BF8D3-29E8-48B8-A92C-6D87370ADAA6}"/>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79" name="Picture 278">
            <a:extLst>
              <a:ext uri="{FF2B5EF4-FFF2-40B4-BE49-F238E27FC236}">
                <a16:creationId xmlns:a16="http://schemas.microsoft.com/office/drawing/2014/main" id="{8AAD45AF-1F68-4923-83D8-18F74AF1045E}"/>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0" name="Picture 279">
            <a:extLst>
              <a:ext uri="{FF2B5EF4-FFF2-40B4-BE49-F238E27FC236}">
                <a16:creationId xmlns:a16="http://schemas.microsoft.com/office/drawing/2014/main" id="{8861C1BC-3398-4BB6-BAAF-FA6A58281A29}"/>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1" name="Picture 280">
            <a:extLst>
              <a:ext uri="{FF2B5EF4-FFF2-40B4-BE49-F238E27FC236}">
                <a16:creationId xmlns:a16="http://schemas.microsoft.com/office/drawing/2014/main" id="{3D2B71A4-E3D0-4B5E-A4A0-9E9C32F600BB}"/>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2" name="Graphic 281">
            <a:extLst>
              <a:ext uri="{FF2B5EF4-FFF2-40B4-BE49-F238E27FC236}">
                <a16:creationId xmlns:a16="http://schemas.microsoft.com/office/drawing/2014/main" id="{BAC8E66B-B0AD-4D5E-AEFE-18295D7FCCE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3" name="Picture 282">
            <a:extLst>
              <a:ext uri="{FF2B5EF4-FFF2-40B4-BE49-F238E27FC236}">
                <a16:creationId xmlns:a16="http://schemas.microsoft.com/office/drawing/2014/main" id="{8795B697-4A5C-4090-82B0-29CD16B6D286}"/>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0000"/>
            </a:schemeClr>
          </a:solidFill>
        </p:spPr>
      </p:pic>
      <p:pic>
        <p:nvPicPr>
          <p:cNvPr id="284" name="Picture 283">
            <a:extLst>
              <a:ext uri="{FF2B5EF4-FFF2-40B4-BE49-F238E27FC236}">
                <a16:creationId xmlns:a16="http://schemas.microsoft.com/office/drawing/2014/main" id="{99426F97-1CAC-4F55-ABD5-68146F47B0C6}"/>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0000"/>
            </a:schemeClr>
          </a:solidFill>
        </p:spPr>
      </p:pic>
      <p:pic>
        <p:nvPicPr>
          <p:cNvPr id="285" name="Graphic 284">
            <a:extLst>
              <a:ext uri="{FF2B5EF4-FFF2-40B4-BE49-F238E27FC236}">
                <a16:creationId xmlns:a16="http://schemas.microsoft.com/office/drawing/2014/main" id="{5D048785-D551-41C9-9E84-1B17B1D269F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86" name="Graphic 285">
            <a:extLst>
              <a:ext uri="{FF2B5EF4-FFF2-40B4-BE49-F238E27FC236}">
                <a16:creationId xmlns:a16="http://schemas.microsoft.com/office/drawing/2014/main" id="{72DE762F-D07C-4FE6-8924-591C2C422F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87" name="Graphic 286">
            <a:extLst>
              <a:ext uri="{FF2B5EF4-FFF2-40B4-BE49-F238E27FC236}">
                <a16:creationId xmlns:a16="http://schemas.microsoft.com/office/drawing/2014/main" id="{DCE6B50C-3176-4D2A-A1E4-B01BA263841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88" name="Freeform: Shape 287">
            <a:extLst>
              <a:ext uri="{FF2B5EF4-FFF2-40B4-BE49-F238E27FC236}">
                <a16:creationId xmlns:a16="http://schemas.microsoft.com/office/drawing/2014/main" id="{67159B7E-F439-42AB-B796-B7601A4A8895}"/>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9" name="Picture 288">
            <a:extLst>
              <a:ext uri="{FF2B5EF4-FFF2-40B4-BE49-F238E27FC236}">
                <a16:creationId xmlns:a16="http://schemas.microsoft.com/office/drawing/2014/main" id="{CA3C392E-4C33-43CC-9FEA-1D93600531BF}"/>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0" name="Picture 289">
            <a:extLst>
              <a:ext uri="{FF2B5EF4-FFF2-40B4-BE49-F238E27FC236}">
                <a16:creationId xmlns:a16="http://schemas.microsoft.com/office/drawing/2014/main" id="{B551781E-22AC-4F37-BDCF-2424D26AC0A3}"/>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1" name="Graphic 290">
            <a:extLst>
              <a:ext uri="{FF2B5EF4-FFF2-40B4-BE49-F238E27FC236}">
                <a16:creationId xmlns:a16="http://schemas.microsoft.com/office/drawing/2014/main" id="{78B02EB6-BFAB-4B86-9856-988E2938420F}"/>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2" name="Graphic 291">
            <a:extLst>
              <a:ext uri="{FF2B5EF4-FFF2-40B4-BE49-F238E27FC236}">
                <a16:creationId xmlns:a16="http://schemas.microsoft.com/office/drawing/2014/main" id="{EE06431D-346E-4F04-BC46-343C6B33968A}"/>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3" name="Graphic 292">
            <a:extLst>
              <a:ext uri="{FF2B5EF4-FFF2-40B4-BE49-F238E27FC236}">
                <a16:creationId xmlns:a16="http://schemas.microsoft.com/office/drawing/2014/main" id="{5A949C1F-414F-476E-8331-36F95E5DF0CD}"/>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4" name="Graphic 293">
            <a:extLst>
              <a:ext uri="{FF2B5EF4-FFF2-40B4-BE49-F238E27FC236}">
                <a16:creationId xmlns:a16="http://schemas.microsoft.com/office/drawing/2014/main" id="{38444D3D-04AA-4F76-A712-564B0BE6432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5" name="Graphic 294">
            <a:extLst>
              <a:ext uri="{FF2B5EF4-FFF2-40B4-BE49-F238E27FC236}">
                <a16:creationId xmlns:a16="http://schemas.microsoft.com/office/drawing/2014/main" id="{0B9CD572-A655-4D00-8ED1-F8FC1B842202}"/>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97" name="Graphic 296">
            <a:extLst>
              <a:ext uri="{FF2B5EF4-FFF2-40B4-BE49-F238E27FC236}">
                <a16:creationId xmlns:a16="http://schemas.microsoft.com/office/drawing/2014/main" id="{E0BB3D36-DEB6-475F-90AB-8E47DE4847A7}"/>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346108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D5E59E"/>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FD270709-45F1-473C-AB83-57123496DA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79" name="Graphic 278">
            <a:extLst>
              <a:ext uri="{FF2B5EF4-FFF2-40B4-BE49-F238E27FC236}">
                <a16:creationId xmlns:a16="http://schemas.microsoft.com/office/drawing/2014/main" id="{D48B4F4C-5698-48CF-86E1-0068A6B3FD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pic>
        <p:nvPicPr>
          <p:cNvPr id="281" name="Picture 280">
            <a:extLst>
              <a:ext uri="{FF2B5EF4-FFF2-40B4-BE49-F238E27FC236}">
                <a16:creationId xmlns:a16="http://schemas.microsoft.com/office/drawing/2014/main" id="{1A0F2FCE-24F2-419B-B72B-BA95B749CA80}"/>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2" name="Picture 281">
            <a:extLst>
              <a:ext uri="{FF2B5EF4-FFF2-40B4-BE49-F238E27FC236}">
                <a16:creationId xmlns:a16="http://schemas.microsoft.com/office/drawing/2014/main" id="{B19CCBE5-01FC-4F80-B2C1-8DB044AF3AB3}"/>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3" name="Picture 282">
            <a:extLst>
              <a:ext uri="{FF2B5EF4-FFF2-40B4-BE49-F238E27FC236}">
                <a16:creationId xmlns:a16="http://schemas.microsoft.com/office/drawing/2014/main" id="{082C3E0D-8829-4176-AC3D-8585D710F781}"/>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4" name="Picture 283">
            <a:extLst>
              <a:ext uri="{FF2B5EF4-FFF2-40B4-BE49-F238E27FC236}">
                <a16:creationId xmlns:a16="http://schemas.microsoft.com/office/drawing/2014/main" id="{16B9BE9B-BA8A-498A-B460-EB79B3D1AEE1}"/>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5" name="Graphic 284">
            <a:extLst>
              <a:ext uri="{FF2B5EF4-FFF2-40B4-BE49-F238E27FC236}">
                <a16:creationId xmlns:a16="http://schemas.microsoft.com/office/drawing/2014/main" id="{29D33349-AF43-4ED0-AED7-81D733F21A2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6" name="Picture 285">
            <a:extLst>
              <a:ext uri="{FF2B5EF4-FFF2-40B4-BE49-F238E27FC236}">
                <a16:creationId xmlns:a16="http://schemas.microsoft.com/office/drawing/2014/main" id="{26829DFC-D373-4B06-A86A-5196039A4119}"/>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7000"/>
            </a:schemeClr>
          </a:solidFill>
        </p:spPr>
      </p:pic>
      <p:pic>
        <p:nvPicPr>
          <p:cNvPr id="287" name="Picture 286">
            <a:extLst>
              <a:ext uri="{FF2B5EF4-FFF2-40B4-BE49-F238E27FC236}">
                <a16:creationId xmlns:a16="http://schemas.microsoft.com/office/drawing/2014/main" id="{D9C1B074-AC24-4B04-8C60-169608CD6525}"/>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8000"/>
            </a:schemeClr>
          </a:solidFill>
        </p:spPr>
      </p:pic>
      <p:pic>
        <p:nvPicPr>
          <p:cNvPr id="288" name="Graphic 287">
            <a:extLst>
              <a:ext uri="{FF2B5EF4-FFF2-40B4-BE49-F238E27FC236}">
                <a16:creationId xmlns:a16="http://schemas.microsoft.com/office/drawing/2014/main" id="{D892DE7B-52C0-412A-BD61-973C173FFE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89" name="Graphic 288">
            <a:extLst>
              <a:ext uri="{FF2B5EF4-FFF2-40B4-BE49-F238E27FC236}">
                <a16:creationId xmlns:a16="http://schemas.microsoft.com/office/drawing/2014/main" id="{6971D2A5-FB7E-41C8-8CD1-1AA65E2FA3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0" name="Graphic 289">
            <a:extLst>
              <a:ext uri="{FF2B5EF4-FFF2-40B4-BE49-F238E27FC236}">
                <a16:creationId xmlns:a16="http://schemas.microsoft.com/office/drawing/2014/main" id="{D022C32E-0652-4139-9A59-BC0EC1DD121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1" name="Freeform: Shape 290">
            <a:extLst>
              <a:ext uri="{FF2B5EF4-FFF2-40B4-BE49-F238E27FC236}">
                <a16:creationId xmlns:a16="http://schemas.microsoft.com/office/drawing/2014/main" id="{FF828474-E429-4064-A37F-D92E1EF0F2BF}"/>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2" name="Picture 291">
            <a:extLst>
              <a:ext uri="{FF2B5EF4-FFF2-40B4-BE49-F238E27FC236}">
                <a16:creationId xmlns:a16="http://schemas.microsoft.com/office/drawing/2014/main" id="{E9A2C0B0-C73C-4133-818D-1668E2FA204E}"/>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3" name="Picture 292">
            <a:extLst>
              <a:ext uri="{FF2B5EF4-FFF2-40B4-BE49-F238E27FC236}">
                <a16:creationId xmlns:a16="http://schemas.microsoft.com/office/drawing/2014/main" id="{763D220D-4C88-435F-9045-BBBFADB20995}"/>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4" name="Graphic 293">
            <a:extLst>
              <a:ext uri="{FF2B5EF4-FFF2-40B4-BE49-F238E27FC236}">
                <a16:creationId xmlns:a16="http://schemas.microsoft.com/office/drawing/2014/main" id="{BCDD1982-6A61-4497-B358-2A02B8D1830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5" name="Graphic 294">
            <a:extLst>
              <a:ext uri="{FF2B5EF4-FFF2-40B4-BE49-F238E27FC236}">
                <a16:creationId xmlns:a16="http://schemas.microsoft.com/office/drawing/2014/main" id="{3CD69EC2-AB33-47E9-83EA-A26A6CC07EBD}"/>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6" name="Graphic 295">
            <a:extLst>
              <a:ext uri="{FF2B5EF4-FFF2-40B4-BE49-F238E27FC236}">
                <a16:creationId xmlns:a16="http://schemas.microsoft.com/office/drawing/2014/main" id="{085BB45B-65D0-4828-93AC-D6DB2C89649A}"/>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7" name="Graphic 296">
            <a:extLst>
              <a:ext uri="{FF2B5EF4-FFF2-40B4-BE49-F238E27FC236}">
                <a16:creationId xmlns:a16="http://schemas.microsoft.com/office/drawing/2014/main" id="{4000FED2-E9FE-4730-AACB-939F1D63313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8" name="Graphic 297">
            <a:extLst>
              <a:ext uri="{FF2B5EF4-FFF2-40B4-BE49-F238E27FC236}">
                <a16:creationId xmlns:a16="http://schemas.microsoft.com/office/drawing/2014/main" id="{F87474FE-C141-4BA7-9C11-42B2A6EF4063}"/>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80" name="Graphic 279">
            <a:extLst>
              <a:ext uri="{FF2B5EF4-FFF2-40B4-BE49-F238E27FC236}">
                <a16:creationId xmlns:a16="http://schemas.microsoft.com/office/drawing/2014/main" id="{A6B93EA4-A7A0-45BC-ACD7-A0F10427BB4A}"/>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155447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rgbClr val="A5D7EE"/>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FD270709-45F1-473C-AB83-57123496DA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79" name="Graphic 278">
            <a:extLst>
              <a:ext uri="{FF2B5EF4-FFF2-40B4-BE49-F238E27FC236}">
                <a16:creationId xmlns:a16="http://schemas.microsoft.com/office/drawing/2014/main" id="{3872F8D4-B7CB-449F-BDD6-4510B0FAC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pic>
        <p:nvPicPr>
          <p:cNvPr id="281" name="Picture 280">
            <a:extLst>
              <a:ext uri="{FF2B5EF4-FFF2-40B4-BE49-F238E27FC236}">
                <a16:creationId xmlns:a16="http://schemas.microsoft.com/office/drawing/2014/main" id="{82D5FFC1-4300-4F9F-922C-7B9C2BF0A416}"/>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2" name="Picture 281">
            <a:extLst>
              <a:ext uri="{FF2B5EF4-FFF2-40B4-BE49-F238E27FC236}">
                <a16:creationId xmlns:a16="http://schemas.microsoft.com/office/drawing/2014/main" id="{B5C5C7D4-29B5-40B7-B99C-3B35679D8629}"/>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3" name="Picture 282">
            <a:extLst>
              <a:ext uri="{FF2B5EF4-FFF2-40B4-BE49-F238E27FC236}">
                <a16:creationId xmlns:a16="http://schemas.microsoft.com/office/drawing/2014/main" id="{71C35D16-7D5F-40D0-BCD7-46B391E4549D}"/>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4" name="Picture 283">
            <a:extLst>
              <a:ext uri="{FF2B5EF4-FFF2-40B4-BE49-F238E27FC236}">
                <a16:creationId xmlns:a16="http://schemas.microsoft.com/office/drawing/2014/main" id="{9A834BDE-107B-4B1A-8B1C-5FFCF50872E5}"/>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5" name="Graphic 284">
            <a:extLst>
              <a:ext uri="{FF2B5EF4-FFF2-40B4-BE49-F238E27FC236}">
                <a16:creationId xmlns:a16="http://schemas.microsoft.com/office/drawing/2014/main" id="{E2E68264-9E7A-463B-816B-F760D8FDE8A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6" name="Picture 285">
            <a:extLst>
              <a:ext uri="{FF2B5EF4-FFF2-40B4-BE49-F238E27FC236}">
                <a16:creationId xmlns:a16="http://schemas.microsoft.com/office/drawing/2014/main" id="{2579514E-7633-4170-9930-829CBB218C56}"/>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6000"/>
            </a:schemeClr>
          </a:solidFill>
        </p:spPr>
      </p:pic>
      <p:pic>
        <p:nvPicPr>
          <p:cNvPr id="287" name="Picture 286">
            <a:extLst>
              <a:ext uri="{FF2B5EF4-FFF2-40B4-BE49-F238E27FC236}">
                <a16:creationId xmlns:a16="http://schemas.microsoft.com/office/drawing/2014/main" id="{3E98335C-3AD9-44CD-BD62-B2CAF082186D}"/>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88" name="Graphic 287">
            <a:extLst>
              <a:ext uri="{FF2B5EF4-FFF2-40B4-BE49-F238E27FC236}">
                <a16:creationId xmlns:a16="http://schemas.microsoft.com/office/drawing/2014/main" id="{6117CE1D-3290-4952-AAE8-6CDF19C0500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89" name="Graphic 288">
            <a:extLst>
              <a:ext uri="{FF2B5EF4-FFF2-40B4-BE49-F238E27FC236}">
                <a16:creationId xmlns:a16="http://schemas.microsoft.com/office/drawing/2014/main" id="{4FD48195-428B-4905-9949-8B5342DA5EA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0" name="Graphic 289">
            <a:extLst>
              <a:ext uri="{FF2B5EF4-FFF2-40B4-BE49-F238E27FC236}">
                <a16:creationId xmlns:a16="http://schemas.microsoft.com/office/drawing/2014/main" id="{43F4F963-4396-4A45-AD62-A9BE5FE1248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1" name="Freeform: Shape 290">
            <a:extLst>
              <a:ext uri="{FF2B5EF4-FFF2-40B4-BE49-F238E27FC236}">
                <a16:creationId xmlns:a16="http://schemas.microsoft.com/office/drawing/2014/main" id="{5339931C-7E1C-4355-89C1-F42B7E79B9C7}"/>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2" name="Picture 291">
            <a:extLst>
              <a:ext uri="{FF2B5EF4-FFF2-40B4-BE49-F238E27FC236}">
                <a16:creationId xmlns:a16="http://schemas.microsoft.com/office/drawing/2014/main" id="{C8BF937F-CF4A-46C4-AEDA-F9169875AC9F}"/>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3" name="Picture 292">
            <a:extLst>
              <a:ext uri="{FF2B5EF4-FFF2-40B4-BE49-F238E27FC236}">
                <a16:creationId xmlns:a16="http://schemas.microsoft.com/office/drawing/2014/main" id="{131E9223-0453-4F34-BADB-5950FA84959C}"/>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4" name="Graphic 293">
            <a:extLst>
              <a:ext uri="{FF2B5EF4-FFF2-40B4-BE49-F238E27FC236}">
                <a16:creationId xmlns:a16="http://schemas.microsoft.com/office/drawing/2014/main" id="{4010F5A2-D4B2-4806-BF18-34EA25BF6E5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5" name="Graphic 294">
            <a:extLst>
              <a:ext uri="{FF2B5EF4-FFF2-40B4-BE49-F238E27FC236}">
                <a16:creationId xmlns:a16="http://schemas.microsoft.com/office/drawing/2014/main" id="{FCF02E04-551F-4C77-90BB-FCA94C3B9F4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6" name="Graphic 295">
            <a:extLst>
              <a:ext uri="{FF2B5EF4-FFF2-40B4-BE49-F238E27FC236}">
                <a16:creationId xmlns:a16="http://schemas.microsoft.com/office/drawing/2014/main" id="{416EB240-B463-4C92-84DC-BACC16EAFFC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7" name="Graphic 296">
            <a:extLst>
              <a:ext uri="{FF2B5EF4-FFF2-40B4-BE49-F238E27FC236}">
                <a16:creationId xmlns:a16="http://schemas.microsoft.com/office/drawing/2014/main" id="{89C69A1C-F546-472D-BACD-827450737C6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8" name="Graphic 297">
            <a:extLst>
              <a:ext uri="{FF2B5EF4-FFF2-40B4-BE49-F238E27FC236}">
                <a16:creationId xmlns:a16="http://schemas.microsoft.com/office/drawing/2014/main" id="{907075A0-8C06-4B3F-B0A9-A7988D2346A4}"/>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80" name="Graphic 279">
            <a:extLst>
              <a:ext uri="{FF2B5EF4-FFF2-40B4-BE49-F238E27FC236}">
                <a16:creationId xmlns:a16="http://schemas.microsoft.com/office/drawing/2014/main" id="{AF108A84-4A83-486B-91EE-697B20A3BAAD}"/>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5721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rgbClr val="F9CBA8"/>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pic>
        <p:nvPicPr>
          <p:cNvPr id="282" name="Picture 281">
            <a:extLst>
              <a:ext uri="{FF2B5EF4-FFF2-40B4-BE49-F238E27FC236}">
                <a16:creationId xmlns:a16="http://schemas.microsoft.com/office/drawing/2014/main" id="{F4032DB9-937A-44C7-A0F9-91B327637F37}"/>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3" name="Picture 282">
            <a:extLst>
              <a:ext uri="{FF2B5EF4-FFF2-40B4-BE49-F238E27FC236}">
                <a16:creationId xmlns:a16="http://schemas.microsoft.com/office/drawing/2014/main" id="{EF0B98C5-53E7-46D1-9550-AE787F9477B1}"/>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4" name="Picture 283">
            <a:extLst>
              <a:ext uri="{FF2B5EF4-FFF2-40B4-BE49-F238E27FC236}">
                <a16:creationId xmlns:a16="http://schemas.microsoft.com/office/drawing/2014/main" id="{F532778F-2CC1-4DA7-861A-F9279ECE4B8B}"/>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5" name="Picture 284">
            <a:extLst>
              <a:ext uri="{FF2B5EF4-FFF2-40B4-BE49-F238E27FC236}">
                <a16:creationId xmlns:a16="http://schemas.microsoft.com/office/drawing/2014/main" id="{80F1924D-0DFF-413F-A72B-D94B7C4E3D1A}"/>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6" name="Graphic 285">
            <a:extLst>
              <a:ext uri="{FF2B5EF4-FFF2-40B4-BE49-F238E27FC236}">
                <a16:creationId xmlns:a16="http://schemas.microsoft.com/office/drawing/2014/main" id="{8DE07377-859E-4E25-835C-458515C88E0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7" name="Picture 286">
            <a:extLst>
              <a:ext uri="{FF2B5EF4-FFF2-40B4-BE49-F238E27FC236}">
                <a16:creationId xmlns:a16="http://schemas.microsoft.com/office/drawing/2014/main" id="{06A59BA6-1E82-42BE-9672-D5C627B340FB}"/>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6000"/>
            </a:schemeClr>
          </a:solidFill>
        </p:spPr>
      </p:pic>
      <p:pic>
        <p:nvPicPr>
          <p:cNvPr id="288" name="Picture 287">
            <a:extLst>
              <a:ext uri="{FF2B5EF4-FFF2-40B4-BE49-F238E27FC236}">
                <a16:creationId xmlns:a16="http://schemas.microsoft.com/office/drawing/2014/main" id="{3165CFAE-31F6-4892-8E00-04B95BD691C1}"/>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89" name="Graphic 288">
            <a:extLst>
              <a:ext uri="{FF2B5EF4-FFF2-40B4-BE49-F238E27FC236}">
                <a16:creationId xmlns:a16="http://schemas.microsoft.com/office/drawing/2014/main" id="{8B48407E-459A-4C9B-8CEB-E3E777EA265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90" name="Graphic 289">
            <a:extLst>
              <a:ext uri="{FF2B5EF4-FFF2-40B4-BE49-F238E27FC236}">
                <a16:creationId xmlns:a16="http://schemas.microsoft.com/office/drawing/2014/main" id="{4CAD0FCB-2E32-4012-9BAC-D4829BBFDE7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1" name="Graphic 290">
            <a:extLst>
              <a:ext uri="{FF2B5EF4-FFF2-40B4-BE49-F238E27FC236}">
                <a16:creationId xmlns:a16="http://schemas.microsoft.com/office/drawing/2014/main" id="{13B5DDFB-B4E6-41CE-92B4-099BAE9E9C1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2" name="Freeform: Shape 291">
            <a:extLst>
              <a:ext uri="{FF2B5EF4-FFF2-40B4-BE49-F238E27FC236}">
                <a16:creationId xmlns:a16="http://schemas.microsoft.com/office/drawing/2014/main" id="{6146F2D7-A223-4049-BBC6-C6B6C530E4BB}"/>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3" name="Picture 292">
            <a:extLst>
              <a:ext uri="{FF2B5EF4-FFF2-40B4-BE49-F238E27FC236}">
                <a16:creationId xmlns:a16="http://schemas.microsoft.com/office/drawing/2014/main" id="{8BF2F77B-0B40-4F83-A737-235375A3F609}"/>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4" name="Picture 293">
            <a:extLst>
              <a:ext uri="{FF2B5EF4-FFF2-40B4-BE49-F238E27FC236}">
                <a16:creationId xmlns:a16="http://schemas.microsoft.com/office/drawing/2014/main" id="{93DEA261-C052-4CD0-8273-E9E3655406B3}"/>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5" name="Graphic 294">
            <a:extLst>
              <a:ext uri="{FF2B5EF4-FFF2-40B4-BE49-F238E27FC236}">
                <a16:creationId xmlns:a16="http://schemas.microsoft.com/office/drawing/2014/main" id="{3D502EC8-F0C9-4388-BFA1-E39CBC65D2DF}"/>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6" name="Graphic 295">
            <a:extLst>
              <a:ext uri="{FF2B5EF4-FFF2-40B4-BE49-F238E27FC236}">
                <a16:creationId xmlns:a16="http://schemas.microsoft.com/office/drawing/2014/main" id="{2D4944D6-2210-4803-9724-A5D6676D7A74}"/>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7" name="Graphic 296">
            <a:extLst>
              <a:ext uri="{FF2B5EF4-FFF2-40B4-BE49-F238E27FC236}">
                <a16:creationId xmlns:a16="http://schemas.microsoft.com/office/drawing/2014/main" id="{998A4346-3282-4576-87F1-055F89E47A7F}"/>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8" name="Graphic 297">
            <a:extLst>
              <a:ext uri="{FF2B5EF4-FFF2-40B4-BE49-F238E27FC236}">
                <a16:creationId xmlns:a16="http://schemas.microsoft.com/office/drawing/2014/main" id="{0D7AC7DB-0F5A-4379-83B0-52702BD7D88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9" name="Graphic 298">
            <a:extLst>
              <a:ext uri="{FF2B5EF4-FFF2-40B4-BE49-F238E27FC236}">
                <a16:creationId xmlns:a16="http://schemas.microsoft.com/office/drawing/2014/main" id="{1C540C5C-A71C-4434-BD02-58339ED0600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79" name="Graphic 278">
            <a:extLst>
              <a:ext uri="{FF2B5EF4-FFF2-40B4-BE49-F238E27FC236}">
                <a16:creationId xmlns:a16="http://schemas.microsoft.com/office/drawing/2014/main" id="{C0D43638-4AA0-4F07-B857-3E23AE300B10}"/>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26903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Graphic 2">
            <a:extLst>
              <a:ext uri="{FF2B5EF4-FFF2-40B4-BE49-F238E27FC236}">
                <a16:creationId xmlns:a16="http://schemas.microsoft.com/office/drawing/2014/main" id="{38CF91C9-A17C-46EC-B56E-9C602374A6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50799" y="1429710"/>
            <a:ext cx="3998592" cy="3998580"/>
          </a:xfrm>
          <a:prstGeom prst="rect">
            <a:avLst/>
          </a:prstGeom>
        </p:spPr>
      </p:pic>
      <p:pic>
        <p:nvPicPr>
          <p:cNvPr id="6" name="Graphic 5">
            <a:extLst>
              <a:ext uri="{FF2B5EF4-FFF2-40B4-BE49-F238E27FC236}">
                <a16:creationId xmlns:a16="http://schemas.microsoft.com/office/drawing/2014/main" id="{9B5FEA47-4322-41BB-9D55-3EFA1C5353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786218" y="1611738"/>
            <a:ext cx="576000" cy="576000"/>
          </a:xfrm>
          <a:prstGeom prst="rect">
            <a:avLst/>
          </a:prstGeom>
        </p:spPr>
      </p:pic>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13816" y="1650852"/>
            <a:ext cx="576000" cy="576000"/>
          </a:xfrm>
          <a:prstGeom prst="rect">
            <a:avLst/>
          </a:prstGeom>
        </p:spPr>
      </p:pic>
      <p:pic>
        <p:nvPicPr>
          <p:cNvPr id="16" name="Graphic 15">
            <a:extLst>
              <a:ext uri="{FF2B5EF4-FFF2-40B4-BE49-F238E27FC236}">
                <a16:creationId xmlns:a16="http://schemas.microsoft.com/office/drawing/2014/main" id="{86631646-07AA-4CC5-9798-8DC1B102F00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sp>
        <p:nvSpPr>
          <p:cNvPr id="1060" name="Graphic 7">
            <a:extLst>
              <a:ext uri="{FF2B5EF4-FFF2-40B4-BE49-F238E27FC236}">
                <a16:creationId xmlns:a16="http://schemas.microsoft.com/office/drawing/2014/main" id="{33B69763-72C7-42B1-A27F-5FD21FEAD92B}"/>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8049" cap="flat">
            <a:noFill/>
            <a:prstDash val="solid"/>
            <a:miter/>
          </a:ln>
        </p:spPr>
        <p:txBody>
          <a:bodyPr rtlCol="0" anchor="ctr"/>
          <a:lstStyle/>
          <a:p>
            <a:endParaRPr lang="en-US"/>
          </a:p>
        </p:txBody>
      </p:sp>
      <p:grpSp>
        <p:nvGrpSpPr>
          <p:cNvPr id="1061" name="Graphic 7">
            <a:extLst>
              <a:ext uri="{FF2B5EF4-FFF2-40B4-BE49-F238E27FC236}">
                <a16:creationId xmlns:a16="http://schemas.microsoft.com/office/drawing/2014/main" id="{55F85F63-97B5-4A8F-837E-6E76F8133D1D}"/>
              </a:ext>
            </a:extLst>
          </p:cNvPr>
          <p:cNvGrpSpPr/>
          <p:nvPr userDrawn="1"/>
        </p:nvGrpSpPr>
        <p:grpSpPr>
          <a:xfrm>
            <a:off x="11001174" y="4938034"/>
            <a:ext cx="306906" cy="306906"/>
            <a:chOff x="11032126" y="4968986"/>
            <a:chExt cx="245002" cy="245002"/>
          </a:xfrm>
          <a:solidFill>
            <a:srgbClr val="FFFFFF"/>
          </a:solidFill>
        </p:grpSpPr>
        <p:sp>
          <p:nvSpPr>
            <p:cNvPr id="1062" name="Graphic 7">
              <a:extLst>
                <a:ext uri="{FF2B5EF4-FFF2-40B4-BE49-F238E27FC236}">
                  <a16:creationId xmlns:a16="http://schemas.microsoft.com/office/drawing/2014/main" id="{6E9CD06B-D7A7-4215-BEA0-129A8BB440A1}"/>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1063" name="Graphic 7">
              <a:extLst>
                <a:ext uri="{FF2B5EF4-FFF2-40B4-BE49-F238E27FC236}">
                  <a16:creationId xmlns:a16="http://schemas.microsoft.com/office/drawing/2014/main" id="{E4A0A3C9-0233-4B31-BE8A-9D02E529ED56}"/>
                </a:ext>
              </a:extLst>
            </p:cNvPr>
            <p:cNvGrpSpPr/>
            <p:nvPr/>
          </p:nvGrpSpPr>
          <p:grpSpPr>
            <a:xfrm>
              <a:off x="11044701" y="5145507"/>
              <a:ext cx="68888" cy="68482"/>
              <a:chOff x="11044701" y="5145507"/>
              <a:chExt cx="68888" cy="68482"/>
            </a:xfrm>
            <a:solidFill>
              <a:srgbClr val="FFFFFF"/>
            </a:solidFill>
          </p:grpSpPr>
          <p:sp>
            <p:nvSpPr>
              <p:cNvPr id="1064" name="Graphic 7">
                <a:extLst>
                  <a:ext uri="{FF2B5EF4-FFF2-40B4-BE49-F238E27FC236}">
                    <a16:creationId xmlns:a16="http://schemas.microsoft.com/office/drawing/2014/main" id="{20E40DD7-6CF7-47E0-902E-43566191B8B8}"/>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1065" name="Graphic 7">
                <a:extLst>
                  <a:ext uri="{FF2B5EF4-FFF2-40B4-BE49-F238E27FC236}">
                    <a16:creationId xmlns:a16="http://schemas.microsoft.com/office/drawing/2014/main" id="{E352EBA4-AE00-4C99-A338-0B4880A21EEB}"/>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1066" name="Footer Placeholder 1">
            <a:extLst>
              <a:ext uri="{FF2B5EF4-FFF2-40B4-BE49-F238E27FC236}">
                <a16:creationId xmlns:a16="http://schemas.microsoft.com/office/drawing/2014/main" id="{14E8AE79-7811-469F-A497-9E8968F0896D}"/>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1067" name="Slide Number Placeholder 5">
            <a:extLst>
              <a:ext uri="{FF2B5EF4-FFF2-40B4-BE49-F238E27FC236}">
                <a16:creationId xmlns:a16="http://schemas.microsoft.com/office/drawing/2014/main" id="{527C9801-5A77-4394-B831-B4126643528D}"/>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0612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41A224BB-6BF5-4468-9616-0DB1562D93E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49791" y="1429200"/>
            <a:ext cx="3999600" cy="3999600"/>
          </a:xfrm>
          <a:prstGeom prst="rect">
            <a:avLst/>
          </a:prstGeom>
        </p:spPr>
      </p:pic>
      <p:grpSp>
        <p:nvGrpSpPr>
          <p:cNvPr id="12" name="Graphic 281">
            <a:extLst>
              <a:ext uri="{FF2B5EF4-FFF2-40B4-BE49-F238E27FC236}">
                <a16:creationId xmlns:a16="http://schemas.microsoft.com/office/drawing/2014/main" id="{09C6466F-C29C-4715-8BC4-C7AE212623C4}"/>
              </a:ext>
            </a:extLst>
          </p:cNvPr>
          <p:cNvGrpSpPr/>
          <p:nvPr/>
        </p:nvGrpSpPr>
        <p:grpSpPr>
          <a:xfrm>
            <a:off x="5105752" y="4922367"/>
            <a:ext cx="306659" cy="275831"/>
            <a:chOff x="5105752" y="4922367"/>
            <a:chExt cx="306659" cy="275831"/>
          </a:xfrm>
          <a:solidFill>
            <a:srgbClr val="FFFFFF"/>
          </a:solidFill>
        </p:grpSpPr>
        <p:sp>
          <p:nvSpPr>
            <p:cNvPr id="13" name="Graphic 281">
              <a:extLst>
                <a:ext uri="{FF2B5EF4-FFF2-40B4-BE49-F238E27FC236}">
                  <a16:creationId xmlns:a16="http://schemas.microsoft.com/office/drawing/2014/main" id="{E8556718-5B47-48A2-9535-92AFC1EE9A33}"/>
                </a:ext>
              </a:extLst>
            </p:cNvPr>
            <p:cNvSpPr/>
            <p:nvPr/>
          </p:nvSpPr>
          <p:spPr>
            <a:xfrm>
              <a:off x="5105752" y="4922367"/>
              <a:ext cx="306659" cy="275831"/>
            </a:xfrm>
            <a:custGeom>
              <a:avLst/>
              <a:gdLst>
                <a:gd name="connsiteX0" fmla="*/ 61656 w 306659"/>
                <a:gd name="connsiteY0" fmla="*/ 257983 h 275831"/>
                <a:gd name="connsiteX1" fmla="*/ 62468 w 306659"/>
                <a:gd name="connsiteY1" fmla="*/ 257172 h 275831"/>
                <a:gd name="connsiteX2" fmla="*/ 64090 w 306659"/>
                <a:gd name="connsiteY2" fmla="*/ 257983 h 275831"/>
                <a:gd name="connsiteX3" fmla="*/ 105465 w 306659"/>
                <a:gd name="connsiteY3" fmla="*/ 264473 h 275831"/>
                <a:gd name="connsiteX4" fmla="*/ 206062 w 306659"/>
                <a:gd name="connsiteY4" fmla="*/ 181724 h 275831"/>
                <a:gd name="connsiteX5" fmla="*/ 206062 w 306659"/>
                <a:gd name="connsiteY5" fmla="*/ 179290 h 275831"/>
                <a:gd name="connsiteX6" fmla="*/ 208496 w 306659"/>
                <a:gd name="connsiteY6" fmla="*/ 179290 h 275831"/>
                <a:gd name="connsiteX7" fmla="*/ 244192 w 306659"/>
                <a:gd name="connsiteY7" fmla="*/ 172800 h 275831"/>
                <a:gd name="connsiteX8" fmla="*/ 245814 w 306659"/>
                <a:gd name="connsiteY8" fmla="*/ 171989 h 275831"/>
                <a:gd name="connsiteX9" fmla="*/ 246625 w 306659"/>
                <a:gd name="connsiteY9" fmla="*/ 172800 h 275831"/>
                <a:gd name="connsiteX10" fmla="*/ 291245 w 306659"/>
                <a:gd name="connsiteY10" fmla="*/ 190648 h 275831"/>
                <a:gd name="connsiteX11" fmla="*/ 294490 w 306659"/>
                <a:gd name="connsiteY11" fmla="*/ 188214 h 275831"/>
                <a:gd name="connsiteX12" fmla="*/ 293679 w 306659"/>
                <a:gd name="connsiteY12" fmla="*/ 184158 h 275831"/>
                <a:gd name="connsiteX13" fmla="*/ 283132 w 306659"/>
                <a:gd name="connsiteY13" fmla="*/ 146839 h 275831"/>
                <a:gd name="connsiteX14" fmla="*/ 283132 w 306659"/>
                <a:gd name="connsiteY14" fmla="*/ 146028 h 275831"/>
                <a:gd name="connsiteX15" fmla="*/ 283944 w 306659"/>
                <a:gd name="connsiteY15" fmla="*/ 145217 h 275831"/>
                <a:gd name="connsiteX16" fmla="*/ 306659 w 306659"/>
                <a:gd name="connsiteY16" fmla="*/ 88428 h 275831"/>
                <a:gd name="connsiteX17" fmla="*/ 202006 w 306659"/>
                <a:gd name="connsiteY17" fmla="*/ 0 h 275831"/>
                <a:gd name="connsiteX18" fmla="*/ 101408 w 306659"/>
                <a:gd name="connsiteY18" fmla="*/ 82749 h 275831"/>
                <a:gd name="connsiteX19" fmla="*/ 101408 w 306659"/>
                <a:gd name="connsiteY19" fmla="*/ 85183 h 275831"/>
                <a:gd name="connsiteX20" fmla="*/ 98975 w 306659"/>
                <a:gd name="connsiteY20" fmla="*/ 85183 h 275831"/>
                <a:gd name="connsiteX21" fmla="*/ 30017 w 306659"/>
                <a:gd name="connsiteY21" fmla="*/ 111955 h 275831"/>
                <a:gd name="connsiteX22" fmla="*/ 0 w 306659"/>
                <a:gd name="connsiteY22" fmla="*/ 173611 h 275831"/>
                <a:gd name="connsiteX23" fmla="*/ 22715 w 306659"/>
                <a:gd name="connsiteY23" fmla="*/ 230400 h 275831"/>
                <a:gd name="connsiteX24" fmla="*/ 23527 w 306659"/>
                <a:gd name="connsiteY24" fmla="*/ 231211 h 275831"/>
                <a:gd name="connsiteX25" fmla="*/ 23527 w 306659"/>
                <a:gd name="connsiteY25" fmla="*/ 232023 h 275831"/>
                <a:gd name="connsiteX26" fmla="*/ 12980 w 306659"/>
                <a:gd name="connsiteY26" fmla="*/ 269341 h 275831"/>
                <a:gd name="connsiteX27" fmla="*/ 12169 w 306659"/>
                <a:gd name="connsiteY27" fmla="*/ 273397 h 275831"/>
                <a:gd name="connsiteX28" fmla="*/ 15414 w 306659"/>
                <a:gd name="connsiteY28" fmla="*/ 275831 h 275831"/>
                <a:gd name="connsiteX29" fmla="*/ 61656 w 306659"/>
                <a:gd name="connsiteY29" fmla="*/ 257983 h 275831"/>
                <a:gd name="connsiteX30" fmla="*/ 109521 w 306659"/>
                <a:gd name="connsiteY30" fmla="*/ 83561 h 275831"/>
                <a:gd name="connsiteX31" fmla="*/ 202817 w 306659"/>
                <a:gd name="connsiteY31" fmla="*/ 8113 h 275831"/>
                <a:gd name="connsiteX32" fmla="*/ 300169 w 306659"/>
                <a:gd name="connsiteY32" fmla="*/ 89239 h 275831"/>
                <a:gd name="connsiteX33" fmla="*/ 278265 w 306659"/>
                <a:gd name="connsiteY33" fmla="*/ 141972 h 275831"/>
                <a:gd name="connsiteX34" fmla="*/ 277454 w 306659"/>
                <a:gd name="connsiteY34" fmla="*/ 143594 h 275831"/>
                <a:gd name="connsiteX35" fmla="*/ 280699 w 306659"/>
                <a:gd name="connsiteY35" fmla="*/ 177668 h 275831"/>
                <a:gd name="connsiteX36" fmla="*/ 283132 w 306659"/>
                <a:gd name="connsiteY36" fmla="*/ 182535 h 275831"/>
                <a:gd name="connsiteX37" fmla="*/ 278265 w 306659"/>
                <a:gd name="connsiteY37" fmla="*/ 180913 h 275831"/>
                <a:gd name="connsiteX38" fmla="*/ 249870 w 306659"/>
                <a:gd name="connsiteY38" fmla="*/ 163876 h 275831"/>
                <a:gd name="connsiteX39" fmla="*/ 245814 w 306659"/>
                <a:gd name="connsiteY39" fmla="*/ 163065 h 275831"/>
                <a:gd name="connsiteX40" fmla="*/ 209307 w 306659"/>
                <a:gd name="connsiteY40" fmla="*/ 170366 h 275831"/>
                <a:gd name="connsiteX41" fmla="*/ 206873 w 306659"/>
                <a:gd name="connsiteY41" fmla="*/ 170366 h 275831"/>
                <a:gd name="connsiteX42" fmla="*/ 206873 w 306659"/>
                <a:gd name="connsiteY42" fmla="*/ 167932 h 275831"/>
                <a:gd name="connsiteX43" fmla="*/ 188214 w 306659"/>
                <a:gd name="connsiteY43" fmla="*/ 122501 h 275831"/>
                <a:gd name="connsiteX44" fmla="*/ 157386 w 306659"/>
                <a:gd name="connsiteY44" fmla="*/ 97352 h 275831"/>
                <a:gd name="connsiteX45" fmla="*/ 156575 w 306659"/>
                <a:gd name="connsiteY45" fmla="*/ 97352 h 275831"/>
                <a:gd name="connsiteX46" fmla="*/ 111955 w 306659"/>
                <a:gd name="connsiteY46" fmla="*/ 85994 h 275831"/>
                <a:gd name="connsiteX47" fmla="*/ 109521 w 306659"/>
                <a:gd name="connsiteY47" fmla="*/ 85994 h 275831"/>
                <a:gd name="connsiteX48" fmla="*/ 109521 w 306659"/>
                <a:gd name="connsiteY48" fmla="*/ 83561 h 275831"/>
                <a:gd name="connsiteX49" fmla="*/ 28394 w 306659"/>
                <a:gd name="connsiteY49" fmla="*/ 263662 h 275831"/>
                <a:gd name="connsiteX50" fmla="*/ 31639 w 306659"/>
                <a:gd name="connsiteY50" fmla="*/ 229589 h 275831"/>
                <a:gd name="connsiteX51" fmla="*/ 30828 w 306659"/>
                <a:gd name="connsiteY51" fmla="*/ 227966 h 275831"/>
                <a:gd name="connsiteX52" fmla="*/ 8924 w 306659"/>
                <a:gd name="connsiteY52" fmla="*/ 175234 h 275831"/>
                <a:gd name="connsiteX53" fmla="*/ 106276 w 306659"/>
                <a:gd name="connsiteY53" fmla="*/ 94107 h 275831"/>
                <a:gd name="connsiteX54" fmla="*/ 198761 w 306659"/>
                <a:gd name="connsiteY54" fmla="*/ 175234 h 275831"/>
                <a:gd name="connsiteX55" fmla="*/ 105465 w 306659"/>
                <a:gd name="connsiteY55" fmla="*/ 256361 h 275831"/>
                <a:gd name="connsiteX56" fmla="*/ 63279 w 306659"/>
                <a:gd name="connsiteY56" fmla="*/ 249059 h 275831"/>
                <a:gd name="connsiteX57" fmla="*/ 59223 w 306659"/>
                <a:gd name="connsiteY57" fmla="*/ 249870 h 275831"/>
                <a:gd name="connsiteX58" fmla="*/ 30828 w 306659"/>
                <a:gd name="connsiteY58" fmla="*/ 266907 h 275831"/>
                <a:gd name="connsiteX59" fmla="*/ 25961 w 306659"/>
                <a:gd name="connsiteY59" fmla="*/ 268530 h 275831"/>
                <a:gd name="connsiteX60" fmla="*/ 28394 w 306659"/>
                <a:gd name="connsiteY60" fmla="*/ 263662 h 2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6659" h="275831">
                  <a:moveTo>
                    <a:pt x="61656" y="257983"/>
                  </a:moveTo>
                  <a:lnTo>
                    <a:pt x="62468" y="257172"/>
                  </a:lnTo>
                  <a:lnTo>
                    <a:pt x="64090" y="257983"/>
                  </a:lnTo>
                  <a:cubicBezTo>
                    <a:pt x="76259" y="262039"/>
                    <a:pt x="91673" y="264473"/>
                    <a:pt x="105465" y="264473"/>
                  </a:cubicBezTo>
                  <a:cubicBezTo>
                    <a:pt x="158197" y="264473"/>
                    <a:pt x="202817" y="227966"/>
                    <a:pt x="206062" y="181724"/>
                  </a:cubicBezTo>
                  <a:lnTo>
                    <a:pt x="206062" y="179290"/>
                  </a:lnTo>
                  <a:lnTo>
                    <a:pt x="208496" y="179290"/>
                  </a:lnTo>
                  <a:cubicBezTo>
                    <a:pt x="220665" y="178479"/>
                    <a:pt x="233645" y="176045"/>
                    <a:pt x="244192" y="172800"/>
                  </a:cubicBezTo>
                  <a:lnTo>
                    <a:pt x="245814" y="171989"/>
                  </a:lnTo>
                  <a:lnTo>
                    <a:pt x="246625" y="172800"/>
                  </a:lnTo>
                  <a:cubicBezTo>
                    <a:pt x="258794" y="184158"/>
                    <a:pt x="275020" y="190648"/>
                    <a:pt x="291245" y="190648"/>
                  </a:cubicBezTo>
                  <a:cubicBezTo>
                    <a:pt x="292868" y="190648"/>
                    <a:pt x="294490" y="189837"/>
                    <a:pt x="294490" y="188214"/>
                  </a:cubicBezTo>
                  <a:cubicBezTo>
                    <a:pt x="295301" y="186592"/>
                    <a:pt x="294490" y="184969"/>
                    <a:pt x="293679" y="184158"/>
                  </a:cubicBezTo>
                  <a:cubicBezTo>
                    <a:pt x="283944" y="174423"/>
                    <a:pt x="279887" y="160631"/>
                    <a:pt x="283132" y="146839"/>
                  </a:cubicBezTo>
                  <a:lnTo>
                    <a:pt x="283132" y="146028"/>
                  </a:lnTo>
                  <a:lnTo>
                    <a:pt x="283944" y="145217"/>
                  </a:lnTo>
                  <a:cubicBezTo>
                    <a:pt x="298546" y="128992"/>
                    <a:pt x="306659" y="109521"/>
                    <a:pt x="306659" y="88428"/>
                  </a:cubicBezTo>
                  <a:cubicBezTo>
                    <a:pt x="306659" y="35696"/>
                    <a:pt x="252304" y="0"/>
                    <a:pt x="202006" y="0"/>
                  </a:cubicBezTo>
                  <a:cubicBezTo>
                    <a:pt x="149273" y="0"/>
                    <a:pt x="104654" y="36507"/>
                    <a:pt x="101408" y="82749"/>
                  </a:cubicBezTo>
                  <a:lnTo>
                    <a:pt x="101408" y="85183"/>
                  </a:lnTo>
                  <a:lnTo>
                    <a:pt x="98975" y="85183"/>
                  </a:lnTo>
                  <a:cubicBezTo>
                    <a:pt x="73825" y="86806"/>
                    <a:pt x="48676" y="96541"/>
                    <a:pt x="30017" y="111955"/>
                  </a:cubicBezTo>
                  <a:cubicBezTo>
                    <a:pt x="10546" y="128992"/>
                    <a:pt x="0" y="150896"/>
                    <a:pt x="0" y="173611"/>
                  </a:cubicBezTo>
                  <a:cubicBezTo>
                    <a:pt x="0" y="193893"/>
                    <a:pt x="8113" y="214175"/>
                    <a:pt x="22715" y="230400"/>
                  </a:cubicBezTo>
                  <a:lnTo>
                    <a:pt x="23527" y="231211"/>
                  </a:lnTo>
                  <a:lnTo>
                    <a:pt x="23527" y="232023"/>
                  </a:lnTo>
                  <a:cubicBezTo>
                    <a:pt x="26772" y="245003"/>
                    <a:pt x="22715" y="259606"/>
                    <a:pt x="12980" y="269341"/>
                  </a:cubicBezTo>
                  <a:cubicBezTo>
                    <a:pt x="12169" y="270152"/>
                    <a:pt x="11358" y="271775"/>
                    <a:pt x="12169" y="273397"/>
                  </a:cubicBezTo>
                  <a:cubicBezTo>
                    <a:pt x="12980" y="275020"/>
                    <a:pt x="13792" y="275831"/>
                    <a:pt x="15414" y="275831"/>
                  </a:cubicBezTo>
                  <a:cubicBezTo>
                    <a:pt x="33262" y="275831"/>
                    <a:pt x="50299" y="269341"/>
                    <a:pt x="61656" y="257983"/>
                  </a:cubicBezTo>
                  <a:close/>
                  <a:moveTo>
                    <a:pt x="109521" y="83561"/>
                  </a:moveTo>
                  <a:cubicBezTo>
                    <a:pt x="112766" y="41375"/>
                    <a:pt x="154141" y="8113"/>
                    <a:pt x="202817" y="8113"/>
                  </a:cubicBezTo>
                  <a:cubicBezTo>
                    <a:pt x="255549" y="8113"/>
                    <a:pt x="300169" y="45431"/>
                    <a:pt x="300169" y="89239"/>
                  </a:cubicBezTo>
                  <a:cubicBezTo>
                    <a:pt x="300169" y="108710"/>
                    <a:pt x="292056" y="127369"/>
                    <a:pt x="278265" y="141972"/>
                  </a:cubicBezTo>
                  <a:cubicBezTo>
                    <a:pt x="277454" y="142783"/>
                    <a:pt x="277454" y="142783"/>
                    <a:pt x="277454" y="143594"/>
                  </a:cubicBezTo>
                  <a:cubicBezTo>
                    <a:pt x="274208" y="154952"/>
                    <a:pt x="275020" y="167121"/>
                    <a:pt x="280699" y="177668"/>
                  </a:cubicBezTo>
                  <a:lnTo>
                    <a:pt x="283132" y="182535"/>
                  </a:lnTo>
                  <a:lnTo>
                    <a:pt x="278265" y="180913"/>
                  </a:lnTo>
                  <a:cubicBezTo>
                    <a:pt x="266907" y="178479"/>
                    <a:pt x="257172" y="171989"/>
                    <a:pt x="249870" y="163876"/>
                  </a:cubicBezTo>
                  <a:cubicBezTo>
                    <a:pt x="249059" y="163065"/>
                    <a:pt x="247437" y="162254"/>
                    <a:pt x="245814" y="163065"/>
                  </a:cubicBezTo>
                  <a:cubicBezTo>
                    <a:pt x="236079" y="167121"/>
                    <a:pt x="222287" y="169555"/>
                    <a:pt x="209307" y="170366"/>
                  </a:cubicBezTo>
                  <a:lnTo>
                    <a:pt x="206873" y="170366"/>
                  </a:lnTo>
                  <a:lnTo>
                    <a:pt x="206873" y="167932"/>
                  </a:lnTo>
                  <a:cubicBezTo>
                    <a:pt x="205251" y="151707"/>
                    <a:pt x="199572" y="135482"/>
                    <a:pt x="188214" y="122501"/>
                  </a:cubicBezTo>
                  <a:cubicBezTo>
                    <a:pt x="176856" y="109521"/>
                    <a:pt x="165499" y="101408"/>
                    <a:pt x="157386" y="97352"/>
                  </a:cubicBezTo>
                  <a:lnTo>
                    <a:pt x="156575" y="97352"/>
                  </a:lnTo>
                  <a:cubicBezTo>
                    <a:pt x="142783" y="90862"/>
                    <a:pt x="128180" y="86806"/>
                    <a:pt x="111955" y="85994"/>
                  </a:cubicBezTo>
                  <a:lnTo>
                    <a:pt x="109521" y="85994"/>
                  </a:lnTo>
                  <a:lnTo>
                    <a:pt x="109521" y="83561"/>
                  </a:lnTo>
                  <a:close/>
                  <a:moveTo>
                    <a:pt x="28394" y="263662"/>
                  </a:moveTo>
                  <a:cubicBezTo>
                    <a:pt x="34073" y="253115"/>
                    <a:pt x="34885" y="240946"/>
                    <a:pt x="31639" y="229589"/>
                  </a:cubicBezTo>
                  <a:cubicBezTo>
                    <a:pt x="31639" y="228777"/>
                    <a:pt x="30828" y="228777"/>
                    <a:pt x="30828" y="227966"/>
                  </a:cubicBezTo>
                  <a:cubicBezTo>
                    <a:pt x="17037" y="213363"/>
                    <a:pt x="8924" y="194704"/>
                    <a:pt x="8924" y="175234"/>
                  </a:cubicBezTo>
                  <a:cubicBezTo>
                    <a:pt x="8924" y="131425"/>
                    <a:pt x="53544" y="94107"/>
                    <a:pt x="106276" y="94107"/>
                  </a:cubicBezTo>
                  <a:cubicBezTo>
                    <a:pt x="157386" y="94107"/>
                    <a:pt x="198761" y="129803"/>
                    <a:pt x="198761" y="175234"/>
                  </a:cubicBezTo>
                  <a:cubicBezTo>
                    <a:pt x="198761" y="219854"/>
                    <a:pt x="156575" y="256361"/>
                    <a:pt x="105465" y="256361"/>
                  </a:cubicBezTo>
                  <a:cubicBezTo>
                    <a:pt x="90862" y="256361"/>
                    <a:pt x="73825" y="253115"/>
                    <a:pt x="63279" y="249059"/>
                  </a:cubicBezTo>
                  <a:cubicBezTo>
                    <a:pt x="61656" y="248248"/>
                    <a:pt x="60034" y="249059"/>
                    <a:pt x="59223" y="249870"/>
                  </a:cubicBezTo>
                  <a:cubicBezTo>
                    <a:pt x="51921" y="257983"/>
                    <a:pt x="42186" y="263662"/>
                    <a:pt x="30828" y="266907"/>
                  </a:cubicBezTo>
                  <a:lnTo>
                    <a:pt x="25961" y="268530"/>
                  </a:lnTo>
                  <a:lnTo>
                    <a:pt x="28394" y="263662"/>
                  </a:lnTo>
                  <a:close/>
                </a:path>
              </a:pathLst>
            </a:custGeom>
            <a:solidFill>
              <a:srgbClr val="FFFFFF"/>
            </a:solidFill>
            <a:ln w="8049" cap="flat">
              <a:noFill/>
              <a:prstDash val="solid"/>
              <a:miter/>
            </a:ln>
          </p:spPr>
          <p:txBody>
            <a:bodyPr rtlCol="0" anchor="ctr"/>
            <a:lstStyle/>
            <a:p>
              <a:endParaRPr lang="en-US"/>
            </a:p>
          </p:txBody>
        </p:sp>
        <p:sp>
          <p:nvSpPr>
            <p:cNvPr id="15" name="Graphic 281">
              <a:extLst>
                <a:ext uri="{FF2B5EF4-FFF2-40B4-BE49-F238E27FC236}">
                  <a16:creationId xmlns:a16="http://schemas.microsoft.com/office/drawing/2014/main" id="{5762B2D9-5987-4BAA-A78F-12F26C5965BB}"/>
                </a:ext>
              </a:extLst>
            </p:cNvPr>
            <p:cNvSpPr/>
            <p:nvPr/>
          </p:nvSpPr>
          <p:spPr>
            <a:xfrm>
              <a:off x="5162540" y="5048925"/>
              <a:ext cx="84371" cy="98974"/>
            </a:xfrm>
            <a:custGeom>
              <a:avLst/>
              <a:gdLst>
                <a:gd name="connsiteX0" fmla="*/ 83561 w 84371"/>
                <a:gd name="connsiteY0" fmla="*/ 86806 h 98974"/>
                <a:gd name="connsiteX1" fmla="*/ 68958 w 84371"/>
                <a:gd name="connsiteY1" fmla="*/ 98975 h 98974"/>
                <a:gd name="connsiteX2" fmla="*/ 55977 w 84371"/>
                <a:gd name="connsiteY2" fmla="*/ 83561 h 98974"/>
                <a:gd name="connsiteX3" fmla="*/ 51921 w 84371"/>
                <a:gd name="connsiteY3" fmla="*/ 84372 h 98974"/>
                <a:gd name="connsiteX4" fmla="*/ 48676 w 84371"/>
                <a:gd name="connsiteY4" fmla="*/ 85183 h 98974"/>
                <a:gd name="connsiteX5" fmla="*/ 45431 w 84371"/>
                <a:gd name="connsiteY5" fmla="*/ 85183 h 98974"/>
                <a:gd name="connsiteX6" fmla="*/ 42186 w 84371"/>
                <a:gd name="connsiteY6" fmla="*/ 85183 h 98974"/>
                <a:gd name="connsiteX7" fmla="*/ 25149 w 84371"/>
                <a:gd name="connsiteY7" fmla="*/ 81938 h 98974"/>
                <a:gd name="connsiteX8" fmla="*/ 12169 w 84371"/>
                <a:gd name="connsiteY8" fmla="*/ 73825 h 98974"/>
                <a:gd name="connsiteX9" fmla="*/ 3245 w 84371"/>
                <a:gd name="connsiteY9" fmla="*/ 60034 h 98974"/>
                <a:gd name="connsiteX10" fmla="*/ 0 w 84371"/>
                <a:gd name="connsiteY10" fmla="*/ 42997 h 98974"/>
                <a:gd name="connsiteX11" fmla="*/ 3245 w 84371"/>
                <a:gd name="connsiteY11" fmla="*/ 25961 h 98974"/>
                <a:gd name="connsiteX12" fmla="*/ 12169 w 84371"/>
                <a:gd name="connsiteY12" fmla="*/ 12169 h 98974"/>
                <a:gd name="connsiteX13" fmla="*/ 25149 w 84371"/>
                <a:gd name="connsiteY13" fmla="*/ 3245 h 98974"/>
                <a:gd name="connsiteX14" fmla="*/ 42186 w 84371"/>
                <a:gd name="connsiteY14" fmla="*/ 0 h 98974"/>
                <a:gd name="connsiteX15" fmla="*/ 59223 w 84371"/>
                <a:gd name="connsiteY15" fmla="*/ 3245 h 98974"/>
                <a:gd name="connsiteX16" fmla="*/ 72203 w 84371"/>
                <a:gd name="connsiteY16" fmla="*/ 12169 h 98974"/>
                <a:gd name="connsiteX17" fmla="*/ 81127 w 84371"/>
                <a:gd name="connsiteY17" fmla="*/ 25961 h 98974"/>
                <a:gd name="connsiteX18" fmla="*/ 84372 w 84371"/>
                <a:gd name="connsiteY18" fmla="*/ 42997 h 98974"/>
                <a:gd name="connsiteX19" fmla="*/ 83561 w 84371"/>
                <a:gd name="connsiteY19" fmla="*/ 51921 h 98974"/>
                <a:gd name="connsiteX20" fmla="*/ 81127 w 84371"/>
                <a:gd name="connsiteY20" fmla="*/ 60034 h 98974"/>
                <a:gd name="connsiteX21" fmla="*/ 79504 w 84371"/>
                <a:gd name="connsiteY21" fmla="*/ 64090 h 98974"/>
                <a:gd name="connsiteX22" fmla="*/ 77882 w 84371"/>
                <a:gd name="connsiteY22" fmla="*/ 67335 h 98974"/>
                <a:gd name="connsiteX23" fmla="*/ 75448 w 84371"/>
                <a:gd name="connsiteY23" fmla="*/ 70580 h 98974"/>
                <a:gd name="connsiteX24" fmla="*/ 72203 w 84371"/>
                <a:gd name="connsiteY24" fmla="*/ 74637 h 98974"/>
                <a:gd name="connsiteX25" fmla="*/ 83561 w 84371"/>
                <a:gd name="connsiteY25" fmla="*/ 86806 h 98974"/>
                <a:gd name="connsiteX26" fmla="*/ 42186 w 84371"/>
                <a:gd name="connsiteY26" fmla="*/ 21093 h 98974"/>
                <a:gd name="connsiteX27" fmla="*/ 34073 w 84371"/>
                <a:gd name="connsiteY27" fmla="*/ 22715 h 98974"/>
                <a:gd name="connsiteX28" fmla="*/ 27583 w 84371"/>
                <a:gd name="connsiteY28" fmla="*/ 27583 h 98974"/>
                <a:gd name="connsiteX29" fmla="*/ 22715 w 84371"/>
                <a:gd name="connsiteY29" fmla="*/ 34885 h 98974"/>
                <a:gd name="connsiteX30" fmla="*/ 21093 w 84371"/>
                <a:gd name="connsiteY30" fmla="*/ 43808 h 98974"/>
                <a:gd name="connsiteX31" fmla="*/ 22715 w 84371"/>
                <a:gd name="connsiteY31" fmla="*/ 52732 h 98974"/>
                <a:gd name="connsiteX32" fmla="*/ 27583 w 84371"/>
                <a:gd name="connsiteY32" fmla="*/ 60034 h 98974"/>
                <a:gd name="connsiteX33" fmla="*/ 34073 w 84371"/>
                <a:gd name="connsiteY33" fmla="*/ 64901 h 98974"/>
                <a:gd name="connsiteX34" fmla="*/ 42186 w 84371"/>
                <a:gd name="connsiteY34" fmla="*/ 66524 h 98974"/>
                <a:gd name="connsiteX35" fmla="*/ 50299 w 84371"/>
                <a:gd name="connsiteY35" fmla="*/ 64901 h 98974"/>
                <a:gd name="connsiteX36" fmla="*/ 56789 w 84371"/>
                <a:gd name="connsiteY36" fmla="*/ 60034 h 98974"/>
                <a:gd name="connsiteX37" fmla="*/ 60845 w 84371"/>
                <a:gd name="connsiteY37" fmla="*/ 52732 h 98974"/>
                <a:gd name="connsiteX38" fmla="*/ 62468 w 84371"/>
                <a:gd name="connsiteY38" fmla="*/ 43808 h 98974"/>
                <a:gd name="connsiteX39" fmla="*/ 60845 w 84371"/>
                <a:gd name="connsiteY39" fmla="*/ 34885 h 98974"/>
                <a:gd name="connsiteX40" fmla="*/ 55977 w 84371"/>
                <a:gd name="connsiteY40" fmla="*/ 27583 h 98974"/>
                <a:gd name="connsiteX41" fmla="*/ 49487 w 84371"/>
                <a:gd name="connsiteY41" fmla="*/ 22715 h 98974"/>
                <a:gd name="connsiteX42" fmla="*/ 42186 w 84371"/>
                <a:gd name="connsiteY42" fmla="*/ 21093 h 9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4371" h="98974">
                  <a:moveTo>
                    <a:pt x="83561" y="86806"/>
                  </a:moveTo>
                  <a:lnTo>
                    <a:pt x="68958" y="98975"/>
                  </a:lnTo>
                  <a:lnTo>
                    <a:pt x="55977" y="83561"/>
                  </a:lnTo>
                  <a:cubicBezTo>
                    <a:pt x="54355" y="84372"/>
                    <a:pt x="52732" y="84372"/>
                    <a:pt x="51921" y="84372"/>
                  </a:cubicBezTo>
                  <a:cubicBezTo>
                    <a:pt x="51110" y="84372"/>
                    <a:pt x="49487" y="85183"/>
                    <a:pt x="48676" y="85183"/>
                  </a:cubicBezTo>
                  <a:cubicBezTo>
                    <a:pt x="47865" y="85183"/>
                    <a:pt x="46242" y="85183"/>
                    <a:pt x="45431" y="85183"/>
                  </a:cubicBezTo>
                  <a:cubicBezTo>
                    <a:pt x="44620" y="85183"/>
                    <a:pt x="42997" y="85183"/>
                    <a:pt x="42186" y="85183"/>
                  </a:cubicBezTo>
                  <a:cubicBezTo>
                    <a:pt x="36507" y="85183"/>
                    <a:pt x="30828" y="84372"/>
                    <a:pt x="25149" y="81938"/>
                  </a:cubicBezTo>
                  <a:cubicBezTo>
                    <a:pt x="20282" y="81127"/>
                    <a:pt x="16225" y="77882"/>
                    <a:pt x="12169" y="73825"/>
                  </a:cubicBezTo>
                  <a:cubicBezTo>
                    <a:pt x="8113" y="69769"/>
                    <a:pt x="5679" y="65713"/>
                    <a:pt x="3245" y="60034"/>
                  </a:cubicBezTo>
                  <a:cubicBezTo>
                    <a:pt x="811" y="55166"/>
                    <a:pt x="0" y="49487"/>
                    <a:pt x="0" y="42997"/>
                  </a:cubicBezTo>
                  <a:cubicBezTo>
                    <a:pt x="0" y="36507"/>
                    <a:pt x="811" y="30828"/>
                    <a:pt x="3245" y="25961"/>
                  </a:cubicBezTo>
                  <a:cubicBezTo>
                    <a:pt x="5679" y="21093"/>
                    <a:pt x="8113" y="16225"/>
                    <a:pt x="12169" y="12169"/>
                  </a:cubicBezTo>
                  <a:cubicBezTo>
                    <a:pt x="16225" y="8113"/>
                    <a:pt x="20282" y="5679"/>
                    <a:pt x="25149" y="3245"/>
                  </a:cubicBezTo>
                  <a:cubicBezTo>
                    <a:pt x="30017" y="811"/>
                    <a:pt x="35696" y="0"/>
                    <a:pt x="42186" y="0"/>
                  </a:cubicBezTo>
                  <a:cubicBezTo>
                    <a:pt x="48676" y="0"/>
                    <a:pt x="53544" y="811"/>
                    <a:pt x="59223" y="3245"/>
                  </a:cubicBezTo>
                  <a:cubicBezTo>
                    <a:pt x="64090" y="5679"/>
                    <a:pt x="68958" y="8113"/>
                    <a:pt x="72203" y="12169"/>
                  </a:cubicBezTo>
                  <a:cubicBezTo>
                    <a:pt x="76259" y="16225"/>
                    <a:pt x="78693" y="20282"/>
                    <a:pt x="81127" y="25961"/>
                  </a:cubicBezTo>
                  <a:cubicBezTo>
                    <a:pt x="83561" y="30828"/>
                    <a:pt x="84372" y="36507"/>
                    <a:pt x="84372" y="42997"/>
                  </a:cubicBezTo>
                  <a:cubicBezTo>
                    <a:pt x="84372" y="46242"/>
                    <a:pt x="84372" y="48676"/>
                    <a:pt x="83561" y="51921"/>
                  </a:cubicBezTo>
                  <a:cubicBezTo>
                    <a:pt x="82749" y="55166"/>
                    <a:pt x="81938" y="57600"/>
                    <a:pt x="81127" y="60034"/>
                  </a:cubicBezTo>
                  <a:cubicBezTo>
                    <a:pt x="80316" y="61656"/>
                    <a:pt x="80316" y="62468"/>
                    <a:pt x="79504" y="64090"/>
                  </a:cubicBezTo>
                  <a:cubicBezTo>
                    <a:pt x="78693" y="64901"/>
                    <a:pt x="78693" y="66524"/>
                    <a:pt x="77882" y="67335"/>
                  </a:cubicBezTo>
                  <a:cubicBezTo>
                    <a:pt x="77070" y="68146"/>
                    <a:pt x="76259" y="69769"/>
                    <a:pt x="75448" y="70580"/>
                  </a:cubicBezTo>
                  <a:cubicBezTo>
                    <a:pt x="74637" y="71392"/>
                    <a:pt x="73014" y="73014"/>
                    <a:pt x="72203" y="74637"/>
                  </a:cubicBezTo>
                  <a:lnTo>
                    <a:pt x="83561" y="86806"/>
                  </a:lnTo>
                  <a:close/>
                  <a:moveTo>
                    <a:pt x="42186" y="21093"/>
                  </a:moveTo>
                  <a:cubicBezTo>
                    <a:pt x="38941" y="21093"/>
                    <a:pt x="36507" y="21904"/>
                    <a:pt x="34073" y="22715"/>
                  </a:cubicBezTo>
                  <a:cubicBezTo>
                    <a:pt x="31639" y="23527"/>
                    <a:pt x="29206" y="25149"/>
                    <a:pt x="27583" y="27583"/>
                  </a:cubicBezTo>
                  <a:cubicBezTo>
                    <a:pt x="25961" y="30017"/>
                    <a:pt x="24338" y="31639"/>
                    <a:pt x="22715" y="34885"/>
                  </a:cubicBezTo>
                  <a:cubicBezTo>
                    <a:pt x="21904" y="37318"/>
                    <a:pt x="21093" y="40563"/>
                    <a:pt x="21093" y="43808"/>
                  </a:cubicBezTo>
                  <a:cubicBezTo>
                    <a:pt x="21093" y="47054"/>
                    <a:pt x="21904" y="49487"/>
                    <a:pt x="22715" y="52732"/>
                  </a:cubicBezTo>
                  <a:cubicBezTo>
                    <a:pt x="23527" y="55166"/>
                    <a:pt x="25149" y="57600"/>
                    <a:pt x="27583" y="60034"/>
                  </a:cubicBezTo>
                  <a:cubicBezTo>
                    <a:pt x="29206" y="62468"/>
                    <a:pt x="31639" y="63279"/>
                    <a:pt x="34073" y="64901"/>
                  </a:cubicBezTo>
                  <a:cubicBezTo>
                    <a:pt x="36507" y="65713"/>
                    <a:pt x="38941" y="66524"/>
                    <a:pt x="42186" y="66524"/>
                  </a:cubicBezTo>
                  <a:cubicBezTo>
                    <a:pt x="45431" y="66524"/>
                    <a:pt x="47865" y="65713"/>
                    <a:pt x="50299" y="64901"/>
                  </a:cubicBezTo>
                  <a:cubicBezTo>
                    <a:pt x="52732" y="64090"/>
                    <a:pt x="55166" y="62468"/>
                    <a:pt x="56789" y="60034"/>
                  </a:cubicBezTo>
                  <a:cubicBezTo>
                    <a:pt x="58411" y="57600"/>
                    <a:pt x="60034" y="55977"/>
                    <a:pt x="60845" y="52732"/>
                  </a:cubicBezTo>
                  <a:cubicBezTo>
                    <a:pt x="61656" y="50299"/>
                    <a:pt x="62468" y="47054"/>
                    <a:pt x="62468" y="43808"/>
                  </a:cubicBezTo>
                  <a:cubicBezTo>
                    <a:pt x="62468" y="40563"/>
                    <a:pt x="61656" y="38130"/>
                    <a:pt x="60845" y="34885"/>
                  </a:cubicBezTo>
                  <a:cubicBezTo>
                    <a:pt x="60034" y="32451"/>
                    <a:pt x="58411" y="30017"/>
                    <a:pt x="55977" y="27583"/>
                  </a:cubicBezTo>
                  <a:cubicBezTo>
                    <a:pt x="54355" y="25149"/>
                    <a:pt x="51921" y="24338"/>
                    <a:pt x="49487" y="22715"/>
                  </a:cubicBezTo>
                  <a:cubicBezTo>
                    <a:pt x="47865" y="21904"/>
                    <a:pt x="45431" y="21093"/>
                    <a:pt x="42186" y="21093"/>
                  </a:cubicBezTo>
                  <a:close/>
                </a:path>
              </a:pathLst>
            </a:custGeom>
            <a:solidFill>
              <a:srgbClr val="FFFFFF"/>
            </a:solidFill>
            <a:ln w="8049" cap="flat">
              <a:noFill/>
              <a:prstDash val="solid"/>
              <a:miter/>
            </a:ln>
          </p:spPr>
          <p:txBody>
            <a:bodyPr rtlCol="0" anchor="ctr"/>
            <a:lstStyle/>
            <a:p>
              <a:endParaRPr lang="en-US"/>
            </a:p>
          </p:txBody>
        </p:sp>
        <p:sp>
          <p:nvSpPr>
            <p:cNvPr id="17" name="Graphic 281">
              <a:extLst>
                <a:ext uri="{FF2B5EF4-FFF2-40B4-BE49-F238E27FC236}">
                  <a16:creationId xmlns:a16="http://schemas.microsoft.com/office/drawing/2014/main" id="{331F7CAA-C493-436F-A55B-A30BFD210739}"/>
                </a:ext>
              </a:extLst>
            </p:cNvPr>
            <p:cNvSpPr/>
            <p:nvPr/>
          </p:nvSpPr>
          <p:spPr>
            <a:xfrm>
              <a:off x="5272062" y="4966987"/>
              <a:ext cx="73825" cy="81938"/>
            </a:xfrm>
            <a:custGeom>
              <a:avLst/>
              <a:gdLst>
                <a:gd name="connsiteX0" fmla="*/ 22715 w 73825"/>
                <a:gd name="connsiteY0" fmla="*/ 0 h 81938"/>
                <a:gd name="connsiteX1" fmla="*/ 44620 w 73825"/>
                <a:gd name="connsiteY1" fmla="*/ 0 h 81938"/>
                <a:gd name="connsiteX2" fmla="*/ 73825 w 73825"/>
                <a:gd name="connsiteY2" fmla="*/ 81938 h 81938"/>
                <a:gd name="connsiteX3" fmla="*/ 51921 w 73825"/>
                <a:gd name="connsiteY3" fmla="*/ 81938 h 81938"/>
                <a:gd name="connsiteX4" fmla="*/ 47054 w 73825"/>
                <a:gd name="connsiteY4" fmla="*/ 66524 h 81938"/>
                <a:gd name="connsiteX5" fmla="*/ 20282 w 73825"/>
                <a:gd name="connsiteY5" fmla="*/ 66524 h 81938"/>
                <a:gd name="connsiteX6" fmla="*/ 15414 w 73825"/>
                <a:gd name="connsiteY6" fmla="*/ 81938 h 81938"/>
                <a:gd name="connsiteX7" fmla="*/ 0 w 73825"/>
                <a:gd name="connsiteY7" fmla="*/ 65713 h 81938"/>
                <a:gd name="connsiteX8" fmla="*/ 22715 w 73825"/>
                <a:gd name="connsiteY8" fmla="*/ 0 h 81938"/>
                <a:gd name="connsiteX9" fmla="*/ 25149 w 73825"/>
                <a:gd name="connsiteY9" fmla="*/ 51110 h 81938"/>
                <a:gd name="connsiteX10" fmla="*/ 42997 w 73825"/>
                <a:gd name="connsiteY10" fmla="*/ 51110 h 81938"/>
                <a:gd name="connsiteX11" fmla="*/ 36507 w 73825"/>
                <a:gd name="connsiteY11" fmla="*/ 30828 h 81938"/>
                <a:gd name="connsiteX12" fmla="*/ 34885 w 73825"/>
                <a:gd name="connsiteY12" fmla="*/ 23527 h 81938"/>
                <a:gd name="connsiteX13" fmla="*/ 34073 w 73825"/>
                <a:gd name="connsiteY13" fmla="*/ 14603 h 81938"/>
                <a:gd name="connsiteX14" fmla="*/ 34073 w 73825"/>
                <a:gd name="connsiteY14" fmla="*/ 19470 h 81938"/>
                <a:gd name="connsiteX15" fmla="*/ 34073 w 73825"/>
                <a:gd name="connsiteY15" fmla="*/ 23527 h 81938"/>
                <a:gd name="connsiteX16" fmla="*/ 33262 w 73825"/>
                <a:gd name="connsiteY16" fmla="*/ 27583 h 81938"/>
                <a:gd name="connsiteX17" fmla="*/ 32451 w 73825"/>
                <a:gd name="connsiteY17" fmla="*/ 31639 h 81938"/>
                <a:gd name="connsiteX18" fmla="*/ 25149 w 73825"/>
                <a:gd name="connsiteY18" fmla="*/ 51110 h 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5" h="81938">
                  <a:moveTo>
                    <a:pt x="22715" y="0"/>
                  </a:moveTo>
                  <a:lnTo>
                    <a:pt x="44620" y="0"/>
                  </a:lnTo>
                  <a:lnTo>
                    <a:pt x="73825" y="81938"/>
                  </a:lnTo>
                  <a:lnTo>
                    <a:pt x="51921" y="81938"/>
                  </a:lnTo>
                  <a:lnTo>
                    <a:pt x="47054" y="66524"/>
                  </a:lnTo>
                  <a:lnTo>
                    <a:pt x="20282" y="66524"/>
                  </a:lnTo>
                  <a:lnTo>
                    <a:pt x="15414" y="81938"/>
                  </a:lnTo>
                  <a:lnTo>
                    <a:pt x="0" y="65713"/>
                  </a:lnTo>
                  <a:lnTo>
                    <a:pt x="22715" y="0"/>
                  </a:lnTo>
                  <a:close/>
                  <a:moveTo>
                    <a:pt x="25149" y="51110"/>
                  </a:moveTo>
                  <a:lnTo>
                    <a:pt x="42997" y="51110"/>
                  </a:lnTo>
                  <a:lnTo>
                    <a:pt x="36507" y="30828"/>
                  </a:lnTo>
                  <a:cubicBezTo>
                    <a:pt x="35696" y="28394"/>
                    <a:pt x="34885" y="25961"/>
                    <a:pt x="34885" y="23527"/>
                  </a:cubicBezTo>
                  <a:cubicBezTo>
                    <a:pt x="34885" y="21093"/>
                    <a:pt x="34073" y="17848"/>
                    <a:pt x="34073" y="14603"/>
                  </a:cubicBezTo>
                  <a:cubicBezTo>
                    <a:pt x="34073" y="16225"/>
                    <a:pt x="34073" y="17848"/>
                    <a:pt x="34073" y="19470"/>
                  </a:cubicBezTo>
                  <a:cubicBezTo>
                    <a:pt x="34073" y="21093"/>
                    <a:pt x="34073" y="21904"/>
                    <a:pt x="34073" y="23527"/>
                  </a:cubicBezTo>
                  <a:cubicBezTo>
                    <a:pt x="34073" y="25149"/>
                    <a:pt x="33262" y="25961"/>
                    <a:pt x="33262" y="27583"/>
                  </a:cubicBezTo>
                  <a:cubicBezTo>
                    <a:pt x="33262" y="28394"/>
                    <a:pt x="32451" y="30017"/>
                    <a:pt x="32451" y="31639"/>
                  </a:cubicBezTo>
                  <a:lnTo>
                    <a:pt x="25149" y="51110"/>
                  </a:lnTo>
                  <a:close/>
                </a:path>
              </a:pathLst>
            </a:custGeom>
            <a:solidFill>
              <a:srgbClr val="FFFFFF"/>
            </a:solidFill>
            <a:ln w="8049" cap="flat">
              <a:noFill/>
              <a:prstDash val="solid"/>
              <a:miter/>
            </a:ln>
          </p:spPr>
          <p:txBody>
            <a:bodyPr rtlCol="0" anchor="ctr"/>
            <a:lstStyle/>
            <a:p>
              <a:endParaRPr lang="en-US"/>
            </a:p>
          </p:txBody>
        </p:sp>
      </p:grpSp>
      <p:sp>
        <p:nvSpPr>
          <p:cNvPr id="18" name="Graphic 7">
            <a:extLst>
              <a:ext uri="{FF2B5EF4-FFF2-40B4-BE49-F238E27FC236}">
                <a16:creationId xmlns:a16="http://schemas.microsoft.com/office/drawing/2014/main" id="{DCCDBD57-245F-4BB2-BF24-4156F13AE62F}"/>
              </a:ext>
            </a:extLst>
          </p:cNvPr>
          <p:cNvSpPr/>
          <p:nvPr/>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3988438A-79D3-436D-BEFB-573399D37623}"/>
              </a:ext>
            </a:extLst>
          </p:cNvPr>
          <p:cNvGrpSpPr/>
          <p:nvPr/>
        </p:nvGrpSpPr>
        <p:grpSpPr>
          <a:xfrm>
            <a:off x="11001174" y="4938034"/>
            <a:ext cx="306906" cy="306906"/>
            <a:chOff x="11032126" y="4968986"/>
            <a:chExt cx="245002" cy="245002"/>
          </a:xfrm>
          <a:solidFill>
            <a:srgbClr val="FFFFFF"/>
          </a:solidFill>
        </p:grpSpPr>
        <p:sp>
          <p:nvSpPr>
            <p:cNvPr id="20" name="Graphic 7">
              <a:extLst>
                <a:ext uri="{FF2B5EF4-FFF2-40B4-BE49-F238E27FC236}">
                  <a16:creationId xmlns:a16="http://schemas.microsoft.com/office/drawing/2014/main" id="{D2ED583E-4A31-413A-B82E-9D6A642DBD53}"/>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1" name="Graphic 7">
              <a:extLst>
                <a:ext uri="{FF2B5EF4-FFF2-40B4-BE49-F238E27FC236}">
                  <a16:creationId xmlns:a16="http://schemas.microsoft.com/office/drawing/2014/main" id="{5BF87406-F401-4B40-BFD8-9D417524A42F}"/>
                </a:ext>
              </a:extLst>
            </p:cNvPr>
            <p:cNvGrpSpPr/>
            <p:nvPr/>
          </p:nvGrpSpPr>
          <p:grpSpPr>
            <a:xfrm>
              <a:off x="11044701" y="5145507"/>
              <a:ext cx="68888" cy="68482"/>
              <a:chOff x="11044701" y="5145507"/>
              <a:chExt cx="68888" cy="68482"/>
            </a:xfrm>
            <a:solidFill>
              <a:srgbClr val="FFFFFF"/>
            </a:solidFill>
          </p:grpSpPr>
          <p:sp>
            <p:nvSpPr>
              <p:cNvPr id="22" name="Graphic 7">
                <a:extLst>
                  <a:ext uri="{FF2B5EF4-FFF2-40B4-BE49-F238E27FC236}">
                    <a16:creationId xmlns:a16="http://schemas.microsoft.com/office/drawing/2014/main" id="{CC31C257-95A1-4666-884E-293227A42B7D}"/>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3" name="Graphic 7">
                <a:extLst>
                  <a:ext uri="{FF2B5EF4-FFF2-40B4-BE49-F238E27FC236}">
                    <a16:creationId xmlns:a16="http://schemas.microsoft.com/office/drawing/2014/main" id="{6FBC49B4-B73F-4009-95C1-8DCAF95B45FF}"/>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24"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6" name="Graphic 5">
            <a:extLst>
              <a:ext uri="{FF2B5EF4-FFF2-40B4-BE49-F238E27FC236}">
                <a16:creationId xmlns:a16="http://schemas.microsoft.com/office/drawing/2014/main" id="{4CBBFFFA-84C2-480E-85EC-A644E4519C4E}"/>
              </a:ext>
            </a:extLst>
          </p:cNvPr>
          <p:cNvGrpSpPr/>
          <p:nvPr/>
        </p:nvGrpSpPr>
        <p:grpSpPr>
          <a:xfrm>
            <a:off x="9995342" y="1758901"/>
            <a:ext cx="155134" cy="271450"/>
            <a:chOff x="9995342" y="1758901"/>
            <a:chExt cx="155134" cy="271450"/>
          </a:xfrm>
          <a:solidFill>
            <a:srgbClr val="FFFFFF"/>
          </a:solidFill>
        </p:grpSpPr>
        <p:sp>
          <p:nvSpPr>
            <p:cNvPr id="37" name="Graphic 5">
              <a:extLst>
                <a:ext uri="{FF2B5EF4-FFF2-40B4-BE49-F238E27FC236}">
                  <a16:creationId xmlns:a16="http://schemas.microsoft.com/office/drawing/2014/main" id="{BCBF76D5-6400-4A37-B169-C5CBAD2D6AC8}"/>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38" name="Graphic 5">
              <a:extLst>
                <a:ext uri="{FF2B5EF4-FFF2-40B4-BE49-F238E27FC236}">
                  <a16:creationId xmlns:a16="http://schemas.microsoft.com/office/drawing/2014/main" id="{7087D77B-BF49-47D8-97EA-A41065FB59F6}"/>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grpSp>
        <p:nvGrpSpPr>
          <p:cNvPr id="42" name="Graphic 528">
            <a:extLst>
              <a:ext uri="{FF2B5EF4-FFF2-40B4-BE49-F238E27FC236}">
                <a16:creationId xmlns:a16="http://schemas.microsoft.com/office/drawing/2014/main" id="{CCC0859F-7372-4343-BC8E-2078221DC3B4}"/>
              </a:ext>
            </a:extLst>
          </p:cNvPr>
          <p:cNvGrpSpPr/>
          <p:nvPr/>
        </p:nvGrpSpPr>
        <p:grpSpPr>
          <a:xfrm>
            <a:off x="5086281" y="4926423"/>
            <a:ext cx="351278" cy="263459"/>
            <a:chOff x="5086281" y="4926423"/>
            <a:chExt cx="351278" cy="263459"/>
          </a:xfrm>
          <a:solidFill>
            <a:srgbClr val="FFFFFF"/>
          </a:solidFill>
        </p:grpSpPr>
        <p:sp>
          <p:nvSpPr>
            <p:cNvPr id="43" name="Graphic 528">
              <a:extLst>
                <a:ext uri="{FF2B5EF4-FFF2-40B4-BE49-F238E27FC236}">
                  <a16:creationId xmlns:a16="http://schemas.microsoft.com/office/drawing/2014/main" id="{FE0914B9-674E-4FB7-8C9C-96489C487009}"/>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44" name="Graphic 528">
              <a:extLst>
                <a:ext uri="{FF2B5EF4-FFF2-40B4-BE49-F238E27FC236}">
                  <a16:creationId xmlns:a16="http://schemas.microsoft.com/office/drawing/2014/main" id="{9E6CFB17-D96E-48FA-BDF2-308FAC6B7A73}"/>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45" name="Graphic 530">
            <a:extLst>
              <a:ext uri="{FF2B5EF4-FFF2-40B4-BE49-F238E27FC236}">
                <a16:creationId xmlns:a16="http://schemas.microsoft.com/office/drawing/2014/main" id="{D03BB407-5074-4ABB-97DE-191B31B19DB3}"/>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46" name="Graphic 530">
            <a:extLst>
              <a:ext uri="{FF2B5EF4-FFF2-40B4-BE49-F238E27FC236}">
                <a16:creationId xmlns:a16="http://schemas.microsoft.com/office/drawing/2014/main" id="{09B03A09-E432-4CCC-8DBB-4697A494E6A2}"/>
              </a:ext>
            </a:extLst>
          </p:cNvPr>
          <p:cNvGrpSpPr/>
          <p:nvPr/>
        </p:nvGrpSpPr>
        <p:grpSpPr>
          <a:xfrm>
            <a:off x="5162540" y="4937449"/>
            <a:ext cx="215830" cy="269394"/>
            <a:chOff x="5162540" y="4937449"/>
            <a:chExt cx="215830" cy="269394"/>
          </a:xfrm>
          <a:solidFill>
            <a:srgbClr val="FFFFFF"/>
          </a:solidFill>
        </p:grpSpPr>
        <p:sp>
          <p:nvSpPr>
            <p:cNvPr id="47" name="Graphic 530">
              <a:extLst>
                <a:ext uri="{FF2B5EF4-FFF2-40B4-BE49-F238E27FC236}">
                  <a16:creationId xmlns:a16="http://schemas.microsoft.com/office/drawing/2014/main" id="{FD038F6B-15FD-4896-9F52-09A33A607CFE}"/>
                </a:ext>
              </a:extLst>
            </p:cNvPr>
            <p:cNvSpPr/>
            <p:nvPr/>
          </p:nvSpPr>
          <p:spPr>
            <a:xfrm>
              <a:off x="5237988" y="4937449"/>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48" name="Graphic 530">
              <a:extLst>
                <a:ext uri="{FF2B5EF4-FFF2-40B4-BE49-F238E27FC236}">
                  <a16:creationId xmlns:a16="http://schemas.microsoft.com/office/drawing/2014/main" id="{949B03D2-7505-413C-A2A4-11FEB6A425BE}"/>
                </a:ext>
              </a:extLst>
            </p:cNvPr>
            <p:cNvSpPr/>
            <p:nvPr/>
          </p:nvSpPr>
          <p:spPr>
            <a:xfrm>
              <a:off x="5162540" y="4966987"/>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pic>
        <p:nvPicPr>
          <p:cNvPr id="532" name="Graphic 531">
            <a:extLst>
              <a:ext uri="{FF2B5EF4-FFF2-40B4-BE49-F238E27FC236}">
                <a16:creationId xmlns:a16="http://schemas.microsoft.com/office/drawing/2014/main" id="{B0B1D72B-4636-4886-904F-AA16E6B536C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7639" y="4736172"/>
            <a:ext cx="576000" cy="576000"/>
          </a:xfrm>
          <a:prstGeom prst="rect">
            <a:avLst/>
          </a:prstGeom>
        </p:spPr>
      </p:pic>
      <p:pic>
        <p:nvPicPr>
          <p:cNvPr id="533" name="Graphic 532">
            <a:extLst>
              <a:ext uri="{FF2B5EF4-FFF2-40B4-BE49-F238E27FC236}">
                <a16:creationId xmlns:a16="http://schemas.microsoft.com/office/drawing/2014/main" id="{4DD96532-FC08-4965-BC28-438847CE119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sp>
        <p:nvSpPr>
          <p:cNvPr id="534" name="Footer Placeholder 1">
            <a:extLst>
              <a:ext uri="{FF2B5EF4-FFF2-40B4-BE49-F238E27FC236}">
                <a16:creationId xmlns:a16="http://schemas.microsoft.com/office/drawing/2014/main" id="{4075FC05-35D7-47D9-B7F8-9C42050D2B96}"/>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35" name="Slide Number Placeholder 5">
            <a:extLst>
              <a:ext uri="{FF2B5EF4-FFF2-40B4-BE49-F238E27FC236}">
                <a16:creationId xmlns:a16="http://schemas.microsoft.com/office/drawing/2014/main" id="{E810157A-94F2-4A9A-8271-65BA73E5078C}"/>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73512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976A195B-8C57-4867-AEF7-2D0B8F6488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50799" y="1429710"/>
            <a:ext cx="3999600" cy="3999600"/>
          </a:xfrm>
          <a:prstGeom prst="rect">
            <a:avLst/>
          </a:prstGeom>
        </p:spPr>
      </p:pic>
      <p:pic>
        <p:nvPicPr>
          <p:cNvPr id="283" name="Graphic 282">
            <a:extLst>
              <a:ext uri="{FF2B5EF4-FFF2-40B4-BE49-F238E27FC236}">
                <a16:creationId xmlns:a16="http://schemas.microsoft.com/office/drawing/2014/main" id="{62A4CF1F-B7FE-48C4-9C1D-EB9807F98F5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pic>
        <p:nvPicPr>
          <p:cNvPr id="286" name="Graphic 285">
            <a:extLst>
              <a:ext uri="{FF2B5EF4-FFF2-40B4-BE49-F238E27FC236}">
                <a16:creationId xmlns:a16="http://schemas.microsoft.com/office/drawing/2014/main" id="{3A7E6D29-2ACD-436D-A107-4473F3BF630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313816" y="1650852"/>
            <a:ext cx="576000" cy="576000"/>
          </a:xfrm>
          <a:prstGeom prst="rect">
            <a:avLst/>
          </a:prstGeom>
        </p:spPr>
      </p:pic>
      <p:sp>
        <p:nvSpPr>
          <p:cNvPr id="287" name="Graphic 7">
            <a:extLst>
              <a:ext uri="{FF2B5EF4-FFF2-40B4-BE49-F238E27FC236}">
                <a16:creationId xmlns:a16="http://schemas.microsoft.com/office/drawing/2014/main" id="{650BFCFD-9259-4230-A53A-327731B1FA90}"/>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88" name="Graphic 7">
            <a:extLst>
              <a:ext uri="{FF2B5EF4-FFF2-40B4-BE49-F238E27FC236}">
                <a16:creationId xmlns:a16="http://schemas.microsoft.com/office/drawing/2014/main" id="{962010F8-7ECC-448F-A5CA-8E03288A1514}"/>
              </a:ext>
            </a:extLst>
          </p:cNvPr>
          <p:cNvGrpSpPr/>
          <p:nvPr userDrawn="1"/>
        </p:nvGrpSpPr>
        <p:grpSpPr>
          <a:xfrm>
            <a:off x="11001174" y="4938034"/>
            <a:ext cx="306906" cy="306906"/>
            <a:chOff x="11032126" y="4968986"/>
            <a:chExt cx="245002" cy="245002"/>
          </a:xfrm>
          <a:solidFill>
            <a:srgbClr val="FFFFFF"/>
          </a:solidFill>
        </p:grpSpPr>
        <p:sp>
          <p:nvSpPr>
            <p:cNvPr id="289" name="Graphic 7">
              <a:extLst>
                <a:ext uri="{FF2B5EF4-FFF2-40B4-BE49-F238E27FC236}">
                  <a16:creationId xmlns:a16="http://schemas.microsoft.com/office/drawing/2014/main" id="{FEEAA77E-2674-4302-8DF9-7C87B249CC19}"/>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C687F44A-BE9B-448C-A2E9-93476DD52216}"/>
                </a:ext>
              </a:extLst>
            </p:cNvPr>
            <p:cNvGrpSpPr/>
            <p:nvPr/>
          </p:nvGrpSpPr>
          <p:grpSpPr>
            <a:xfrm>
              <a:off x="11044701" y="5145507"/>
              <a:ext cx="68888" cy="68482"/>
              <a:chOff x="11044701" y="5145507"/>
              <a:chExt cx="68888" cy="68482"/>
            </a:xfrm>
            <a:solidFill>
              <a:srgbClr val="FFFFFF"/>
            </a:solidFill>
          </p:grpSpPr>
          <p:sp>
            <p:nvSpPr>
              <p:cNvPr id="291" name="Graphic 7">
                <a:extLst>
                  <a:ext uri="{FF2B5EF4-FFF2-40B4-BE49-F238E27FC236}">
                    <a16:creationId xmlns:a16="http://schemas.microsoft.com/office/drawing/2014/main" id="{F2727B37-274F-4E35-AD12-9FB1A04AB858}"/>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2" name="Graphic 7">
                <a:extLst>
                  <a:ext uri="{FF2B5EF4-FFF2-40B4-BE49-F238E27FC236}">
                    <a16:creationId xmlns:a16="http://schemas.microsoft.com/office/drawing/2014/main" id="{B73070F3-23F7-471E-B726-BCD2E9FBF875}"/>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13" name="Graphic 292">
            <a:extLst>
              <a:ext uri="{FF2B5EF4-FFF2-40B4-BE49-F238E27FC236}">
                <a16:creationId xmlns:a16="http://schemas.microsoft.com/office/drawing/2014/main" id="{11050B99-0BD3-40FF-AB2B-F152F7872B9D}"/>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15" name="Graphic 292">
            <a:extLst>
              <a:ext uri="{FF2B5EF4-FFF2-40B4-BE49-F238E27FC236}">
                <a16:creationId xmlns:a16="http://schemas.microsoft.com/office/drawing/2014/main" id="{37944E69-BB1D-43D9-A432-BFC8C1E4FC9F}"/>
              </a:ext>
            </a:extLst>
          </p:cNvPr>
          <p:cNvGrpSpPr/>
          <p:nvPr/>
        </p:nvGrpSpPr>
        <p:grpSpPr>
          <a:xfrm>
            <a:off x="9995342" y="1758901"/>
            <a:ext cx="155134" cy="271450"/>
            <a:chOff x="9995342" y="1758901"/>
            <a:chExt cx="155134" cy="271450"/>
          </a:xfrm>
          <a:solidFill>
            <a:srgbClr val="FFFFFF"/>
          </a:solidFill>
        </p:grpSpPr>
        <p:sp>
          <p:nvSpPr>
            <p:cNvPr id="17" name="Graphic 292">
              <a:extLst>
                <a:ext uri="{FF2B5EF4-FFF2-40B4-BE49-F238E27FC236}">
                  <a16:creationId xmlns:a16="http://schemas.microsoft.com/office/drawing/2014/main" id="{7D057D22-9CDE-4924-8452-203034041B0C}"/>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18" name="Graphic 292">
              <a:extLst>
                <a:ext uri="{FF2B5EF4-FFF2-40B4-BE49-F238E27FC236}">
                  <a16:creationId xmlns:a16="http://schemas.microsoft.com/office/drawing/2014/main" id="{27DA6F07-14B3-4571-8CFA-6C45485EE68A}"/>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98" name="Footer Placeholder 1">
            <a:extLst>
              <a:ext uri="{FF2B5EF4-FFF2-40B4-BE49-F238E27FC236}">
                <a16:creationId xmlns:a16="http://schemas.microsoft.com/office/drawing/2014/main" id="{948ED185-F42E-445C-A4CE-717D48A69691}"/>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9" name="Slide Number Placeholder 5">
            <a:extLst>
              <a:ext uri="{FF2B5EF4-FFF2-40B4-BE49-F238E27FC236}">
                <a16:creationId xmlns:a16="http://schemas.microsoft.com/office/drawing/2014/main" id="{1D59A79C-1DA1-4C60-BE77-1A33E89EB4F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90339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DDEBF8DA-B4D3-430A-9F39-0583AFD4D6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50799" y="1429710"/>
            <a:ext cx="3999600" cy="3999600"/>
          </a:xfrm>
          <a:prstGeom prst="rect">
            <a:avLst/>
          </a:prstGeom>
        </p:spPr>
      </p:pic>
      <p:pic>
        <p:nvPicPr>
          <p:cNvPr id="282" name="Graphic 281">
            <a:extLst>
              <a:ext uri="{FF2B5EF4-FFF2-40B4-BE49-F238E27FC236}">
                <a16:creationId xmlns:a16="http://schemas.microsoft.com/office/drawing/2014/main" id="{B859C2EE-FBF0-4C18-977E-93541C84A90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sp>
        <p:nvSpPr>
          <p:cNvPr id="11"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12" name="Graphic 5">
            <a:extLst>
              <a:ext uri="{FF2B5EF4-FFF2-40B4-BE49-F238E27FC236}">
                <a16:creationId xmlns:a16="http://schemas.microsoft.com/office/drawing/2014/main" id="{EFEB4C4F-7516-46CB-82EC-D46F55BED491}"/>
              </a:ext>
            </a:extLst>
          </p:cNvPr>
          <p:cNvGrpSpPr/>
          <p:nvPr/>
        </p:nvGrpSpPr>
        <p:grpSpPr>
          <a:xfrm>
            <a:off x="9995342" y="1758901"/>
            <a:ext cx="155134" cy="271450"/>
            <a:chOff x="9995342" y="1758901"/>
            <a:chExt cx="155134" cy="271450"/>
          </a:xfrm>
          <a:solidFill>
            <a:srgbClr val="FFFFFF"/>
          </a:solidFill>
        </p:grpSpPr>
        <p:sp>
          <p:nvSpPr>
            <p:cNvPr id="13" name="Graphic 5">
              <a:extLst>
                <a:ext uri="{FF2B5EF4-FFF2-40B4-BE49-F238E27FC236}">
                  <a16:creationId xmlns:a16="http://schemas.microsoft.com/office/drawing/2014/main" id="{BE91D7C0-DBB6-4D85-8D05-A8C4AB5B58A7}"/>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15" name="Graphic 5">
              <a:extLst>
                <a:ext uri="{FF2B5EF4-FFF2-40B4-BE49-F238E27FC236}">
                  <a16:creationId xmlns:a16="http://schemas.microsoft.com/office/drawing/2014/main" id="{8CB45A2C-43C3-40C1-9957-98F9FE9D67D0}"/>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88" name="Graphic 7">
            <a:extLst>
              <a:ext uri="{FF2B5EF4-FFF2-40B4-BE49-F238E27FC236}">
                <a16:creationId xmlns:a16="http://schemas.microsoft.com/office/drawing/2014/main" id="{B82F8B6D-3E52-4F2B-B029-118BB5EE60A9}"/>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89" name="Graphic 7">
            <a:extLst>
              <a:ext uri="{FF2B5EF4-FFF2-40B4-BE49-F238E27FC236}">
                <a16:creationId xmlns:a16="http://schemas.microsoft.com/office/drawing/2014/main" id="{371A2412-F827-4CF6-BBDA-18D246D1E823}"/>
              </a:ext>
            </a:extLst>
          </p:cNvPr>
          <p:cNvGrpSpPr/>
          <p:nvPr userDrawn="1"/>
        </p:nvGrpSpPr>
        <p:grpSpPr>
          <a:xfrm>
            <a:off x="11001174" y="4938034"/>
            <a:ext cx="306906" cy="306906"/>
            <a:chOff x="11032126" y="4968986"/>
            <a:chExt cx="245002" cy="245002"/>
          </a:xfrm>
          <a:solidFill>
            <a:srgbClr val="FFFFFF"/>
          </a:solidFill>
        </p:grpSpPr>
        <p:sp>
          <p:nvSpPr>
            <p:cNvPr id="290" name="Graphic 7">
              <a:extLst>
                <a:ext uri="{FF2B5EF4-FFF2-40B4-BE49-F238E27FC236}">
                  <a16:creationId xmlns:a16="http://schemas.microsoft.com/office/drawing/2014/main" id="{05A3D735-A862-49A3-AED9-8C5381F5E55A}"/>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1" name="Graphic 7">
              <a:extLst>
                <a:ext uri="{FF2B5EF4-FFF2-40B4-BE49-F238E27FC236}">
                  <a16:creationId xmlns:a16="http://schemas.microsoft.com/office/drawing/2014/main" id="{D963BF16-5151-4E04-AE3A-CD5D9AB3D291}"/>
                </a:ext>
              </a:extLst>
            </p:cNvPr>
            <p:cNvGrpSpPr/>
            <p:nvPr/>
          </p:nvGrpSpPr>
          <p:grpSpPr>
            <a:xfrm>
              <a:off x="11044701" y="5145507"/>
              <a:ext cx="68888" cy="68482"/>
              <a:chOff x="11044701" y="5145507"/>
              <a:chExt cx="68888" cy="68482"/>
            </a:xfrm>
            <a:solidFill>
              <a:srgbClr val="FFFFFF"/>
            </a:solidFill>
          </p:grpSpPr>
          <p:sp>
            <p:nvSpPr>
              <p:cNvPr id="292" name="Graphic 7">
                <a:extLst>
                  <a:ext uri="{FF2B5EF4-FFF2-40B4-BE49-F238E27FC236}">
                    <a16:creationId xmlns:a16="http://schemas.microsoft.com/office/drawing/2014/main" id="{AFFE39A8-E162-4D00-91B2-62C8D11F0844}"/>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3" name="Graphic 7">
                <a:extLst>
                  <a:ext uri="{FF2B5EF4-FFF2-40B4-BE49-F238E27FC236}">
                    <a16:creationId xmlns:a16="http://schemas.microsoft.com/office/drawing/2014/main" id="{A8136EB0-D238-4DFA-B899-D89B52FB074A}"/>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296" name="Graphic 295">
            <a:extLst>
              <a:ext uri="{FF2B5EF4-FFF2-40B4-BE49-F238E27FC236}">
                <a16:creationId xmlns:a16="http://schemas.microsoft.com/office/drawing/2014/main" id="{B24AF1F0-D327-43AA-B266-9EE882A4AC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7639" y="4736172"/>
            <a:ext cx="576000" cy="576000"/>
          </a:xfrm>
          <a:prstGeom prst="rect">
            <a:avLst/>
          </a:prstGeom>
        </p:spPr>
      </p:pic>
      <p:sp>
        <p:nvSpPr>
          <p:cNvPr id="298" name="Footer Placeholder 1">
            <a:extLst>
              <a:ext uri="{FF2B5EF4-FFF2-40B4-BE49-F238E27FC236}">
                <a16:creationId xmlns:a16="http://schemas.microsoft.com/office/drawing/2014/main" id="{729BBB76-2463-4244-8226-C1FF9F4E15B2}"/>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9" name="Slide Number Placeholder 5">
            <a:extLst>
              <a:ext uri="{FF2B5EF4-FFF2-40B4-BE49-F238E27FC236}">
                <a16:creationId xmlns:a16="http://schemas.microsoft.com/office/drawing/2014/main" id="{5B521C57-03C8-4D75-9860-564F107A12D1}"/>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67259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86" name="Group 285">
            <a:extLst>
              <a:ext uri="{FF2B5EF4-FFF2-40B4-BE49-F238E27FC236}">
                <a16:creationId xmlns:a16="http://schemas.microsoft.com/office/drawing/2014/main" id="{9EEEFA9D-4AAB-424B-AB4B-59C238883204}"/>
              </a:ext>
            </a:extLst>
          </p:cNvPr>
          <p:cNvGrpSpPr/>
          <p:nvPr userDrawn="1"/>
        </p:nvGrpSpPr>
        <p:grpSpPr>
          <a:xfrm>
            <a:off x="5649791" y="1429710"/>
            <a:ext cx="3999600" cy="3999600"/>
            <a:chOff x="1320032" y="2263354"/>
            <a:chExt cx="576000" cy="576000"/>
          </a:xfrm>
        </p:grpSpPr>
        <p:sp>
          <p:nvSpPr>
            <p:cNvPr id="287" name="Graphic 17">
              <a:extLst>
                <a:ext uri="{FF2B5EF4-FFF2-40B4-BE49-F238E27FC236}">
                  <a16:creationId xmlns:a16="http://schemas.microsoft.com/office/drawing/2014/main" id="{D558792C-AAE6-4B09-A67E-56E15FBD268B}"/>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88" name="Graphic 17">
              <a:extLst>
                <a:ext uri="{FF2B5EF4-FFF2-40B4-BE49-F238E27FC236}">
                  <a16:creationId xmlns:a16="http://schemas.microsoft.com/office/drawing/2014/main" id="{C3FC62E3-DF83-4515-8D2F-9DA87FF6BDC8}"/>
                </a:ext>
              </a:extLst>
            </p:cNvPr>
            <p:cNvGrpSpPr/>
            <p:nvPr/>
          </p:nvGrpSpPr>
          <p:grpSpPr>
            <a:xfrm>
              <a:off x="1474984" y="2355838"/>
              <a:ext cx="305036" cy="323695"/>
              <a:chOff x="1474984" y="2355838"/>
              <a:chExt cx="305036" cy="323695"/>
            </a:xfrm>
            <a:solidFill>
              <a:srgbClr val="FFFFFF"/>
            </a:solidFill>
          </p:grpSpPr>
          <p:sp>
            <p:nvSpPr>
              <p:cNvPr id="289" name="Graphic 17">
                <a:extLst>
                  <a:ext uri="{FF2B5EF4-FFF2-40B4-BE49-F238E27FC236}">
                    <a16:creationId xmlns:a16="http://schemas.microsoft.com/office/drawing/2014/main" id="{45FCCF1C-3ECE-4A04-96DE-E4689AC9FD08}"/>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290" name="Graphic 17">
                <a:extLst>
                  <a:ext uri="{FF2B5EF4-FFF2-40B4-BE49-F238E27FC236}">
                    <a16:creationId xmlns:a16="http://schemas.microsoft.com/office/drawing/2014/main" id="{91AE113F-A6DB-43FA-9CFE-9FBEFED57144}"/>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291" name="Graphic 17">
                <a:extLst>
                  <a:ext uri="{FF2B5EF4-FFF2-40B4-BE49-F238E27FC236}">
                    <a16:creationId xmlns:a16="http://schemas.microsoft.com/office/drawing/2014/main" id="{DA25AC6F-E912-4FE8-A0B2-4BBE60A94B42}"/>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292" name="Graphic 17">
                <a:extLst>
                  <a:ext uri="{FF2B5EF4-FFF2-40B4-BE49-F238E27FC236}">
                    <a16:creationId xmlns:a16="http://schemas.microsoft.com/office/drawing/2014/main" id="{F0A6551F-555E-4935-91B6-681207230FF3}"/>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293" name="Graphic 17">
                <a:extLst>
                  <a:ext uri="{FF2B5EF4-FFF2-40B4-BE49-F238E27FC236}">
                    <a16:creationId xmlns:a16="http://schemas.microsoft.com/office/drawing/2014/main" id="{A12049EB-1244-4D08-BC6B-402543884D4C}"/>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pic>
        <p:nvPicPr>
          <p:cNvPr id="294" name="Graphic 293">
            <a:extLst>
              <a:ext uri="{FF2B5EF4-FFF2-40B4-BE49-F238E27FC236}">
                <a16:creationId xmlns:a16="http://schemas.microsoft.com/office/drawing/2014/main" id="{14CA34B8-1D68-427F-BD78-93148EE1929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sp>
        <p:nvSpPr>
          <p:cNvPr id="295" name="Graphic 5">
            <a:extLst>
              <a:ext uri="{FF2B5EF4-FFF2-40B4-BE49-F238E27FC236}">
                <a16:creationId xmlns:a16="http://schemas.microsoft.com/office/drawing/2014/main" id="{E13CFD38-F79A-4A34-8459-9B2991854B32}"/>
              </a:ext>
            </a:extLst>
          </p:cNvPr>
          <p:cNvSpPr/>
          <p:nvPr userDrawn="1"/>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96" name="Graphic 5">
            <a:extLst>
              <a:ext uri="{FF2B5EF4-FFF2-40B4-BE49-F238E27FC236}">
                <a16:creationId xmlns:a16="http://schemas.microsoft.com/office/drawing/2014/main" id="{9C290AF1-3414-417B-8591-6A1247E89D28}"/>
              </a:ext>
            </a:extLst>
          </p:cNvPr>
          <p:cNvGrpSpPr/>
          <p:nvPr userDrawn="1"/>
        </p:nvGrpSpPr>
        <p:grpSpPr>
          <a:xfrm>
            <a:off x="9995342" y="1758901"/>
            <a:ext cx="155134" cy="271450"/>
            <a:chOff x="9995342" y="1758901"/>
            <a:chExt cx="155134" cy="271450"/>
          </a:xfrm>
          <a:solidFill>
            <a:srgbClr val="FFFFFF"/>
          </a:solidFill>
        </p:grpSpPr>
        <p:sp>
          <p:nvSpPr>
            <p:cNvPr id="297" name="Graphic 5">
              <a:extLst>
                <a:ext uri="{FF2B5EF4-FFF2-40B4-BE49-F238E27FC236}">
                  <a16:creationId xmlns:a16="http://schemas.microsoft.com/office/drawing/2014/main" id="{7EE1BBB0-90F4-4303-B13A-3C0455E60442}"/>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98" name="Graphic 5">
              <a:extLst>
                <a:ext uri="{FF2B5EF4-FFF2-40B4-BE49-F238E27FC236}">
                  <a16:creationId xmlns:a16="http://schemas.microsoft.com/office/drawing/2014/main" id="{BBA784BE-AEA1-4410-AF6C-D527F1A86D82}"/>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4" name="Graphic 534">
            <a:extLst>
              <a:ext uri="{FF2B5EF4-FFF2-40B4-BE49-F238E27FC236}">
                <a16:creationId xmlns:a16="http://schemas.microsoft.com/office/drawing/2014/main" id="{2F7A8D30-FFD7-44FF-B9CE-1518004A859D}"/>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5" name="Graphic 534">
            <a:extLst>
              <a:ext uri="{FF2B5EF4-FFF2-40B4-BE49-F238E27FC236}">
                <a16:creationId xmlns:a16="http://schemas.microsoft.com/office/drawing/2014/main" id="{566DDAFC-3156-4728-8A5B-C7E4BF5736AA}"/>
              </a:ext>
            </a:extLst>
          </p:cNvPr>
          <p:cNvGrpSpPr/>
          <p:nvPr/>
        </p:nvGrpSpPr>
        <p:grpSpPr>
          <a:xfrm>
            <a:off x="1510679" y="2419596"/>
            <a:ext cx="215830" cy="269394"/>
            <a:chOff x="1510679" y="2419596"/>
            <a:chExt cx="215830" cy="269394"/>
          </a:xfrm>
          <a:solidFill>
            <a:srgbClr val="FFFFFF"/>
          </a:solidFill>
        </p:grpSpPr>
        <p:sp>
          <p:nvSpPr>
            <p:cNvPr id="7" name="Graphic 534">
              <a:extLst>
                <a:ext uri="{FF2B5EF4-FFF2-40B4-BE49-F238E27FC236}">
                  <a16:creationId xmlns:a16="http://schemas.microsoft.com/office/drawing/2014/main" id="{B8DAC238-AA83-44ED-BF65-A6472E1A139F}"/>
                </a:ext>
              </a:extLst>
            </p:cNvPr>
            <p:cNvSpPr/>
            <p:nvPr/>
          </p:nvSpPr>
          <p:spPr>
            <a:xfrm>
              <a:off x="1586127" y="2419596"/>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9" name="Graphic 534">
              <a:extLst>
                <a:ext uri="{FF2B5EF4-FFF2-40B4-BE49-F238E27FC236}">
                  <a16:creationId xmlns:a16="http://schemas.microsoft.com/office/drawing/2014/main" id="{C8F1BB57-D110-4F50-B36C-0278B614C53D}"/>
                </a:ext>
              </a:extLst>
            </p:cNvPr>
            <p:cNvSpPr/>
            <p:nvPr/>
          </p:nvSpPr>
          <p:spPr>
            <a:xfrm>
              <a:off x="1510679" y="2449134"/>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sp>
        <p:nvSpPr>
          <p:cNvPr id="537" name="Graphic 7">
            <a:extLst>
              <a:ext uri="{FF2B5EF4-FFF2-40B4-BE49-F238E27FC236}">
                <a16:creationId xmlns:a16="http://schemas.microsoft.com/office/drawing/2014/main" id="{92CF408B-C2F8-4E43-AB77-B6BF9B21B492}"/>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538" name="Graphic 7">
            <a:extLst>
              <a:ext uri="{FF2B5EF4-FFF2-40B4-BE49-F238E27FC236}">
                <a16:creationId xmlns:a16="http://schemas.microsoft.com/office/drawing/2014/main" id="{3B39CB11-62D7-4F50-814B-7FDC5A0B1B04}"/>
              </a:ext>
            </a:extLst>
          </p:cNvPr>
          <p:cNvGrpSpPr/>
          <p:nvPr userDrawn="1"/>
        </p:nvGrpSpPr>
        <p:grpSpPr>
          <a:xfrm>
            <a:off x="11001174" y="4938034"/>
            <a:ext cx="306906" cy="306906"/>
            <a:chOff x="11032126" y="4968986"/>
            <a:chExt cx="245002" cy="245002"/>
          </a:xfrm>
          <a:solidFill>
            <a:srgbClr val="FFFFFF"/>
          </a:solidFill>
        </p:grpSpPr>
        <p:sp>
          <p:nvSpPr>
            <p:cNvPr id="539" name="Graphic 7">
              <a:extLst>
                <a:ext uri="{FF2B5EF4-FFF2-40B4-BE49-F238E27FC236}">
                  <a16:creationId xmlns:a16="http://schemas.microsoft.com/office/drawing/2014/main" id="{8BA515CA-2357-4079-932F-882D5B677BEC}"/>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540" name="Graphic 7">
              <a:extLst>
                <a:ext uri="{FF2B5EF4-FFF2-40B4-BE49-F238E27FC236}">
                  <a16:creationId xmlns:a16="http://schemas.microsoft.com/office/drawing/2014/main" id="{39906E55-A6C5-420D-A81F-E344D8EF7CF2}"/>
                </a:ext>
              </a:extLst>
            </p:cNvPr>
            <p:cNvGrpSpPr/>
            <p:nvPr/>
          </p:nvGrpSpPr>
          <p:grpSpPr>
            <a:xfrm>
              <a:off x="11044701" y="5145507"/>
              <a:ext cx="68888" cy="68482"/>
              <a:chOff x="11044701" y="5145507"/>
              <a:chExt cx="68888" cy="68482"/>
            </a:xfrm>
            <a:solidFill>
              <a:srgbClr val="FFFFFF"/>
            </a:solidFill>
          </p:grpSpPr>
          <p:sp>
            <p:nvSpPr>
              <p:cNvPr id="541" name="Graphic 7">
                <a:extLst>
                  <a:ext uri="{FF2B5EF4-FFF2-40B4-BE49-F238E27FC236}">
                    <a16:creationId xmlns:a16="http://schemas.microsoft.com/office/drawing/2014/main" id="{B0B62495-B2F6-454A-899F-B028E256ECD1}"/>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542" name="Graphic 7">
                <a:extLst>
                  <a:ext uri="{FF2B5EF4-FFF2-40B4-BE49-F238E27FC236}">
                    <a16:creationId xmlns:a16="http://schemas.microsoft.com/office/drawing/2014/main" id="{A0B95A78-A05A-4139-BEE4-6862E2B39B07}"/>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543" name="Footer Placeholder 1">
            <a:extLst>
              <a:ext uri="{FF2B5EF4-FFF2-40B4-BE49-F238E27FC236}">
                <a16:creationId xmlns:a16="http://schemas.microsoft.com/office/drawing/2014/main" id="{57005799-B69B-4A2C-A0C1-EC30954DE67D}"/>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44" name="Slide Number Placeholder 5">
            <a:extLst>
              <a:ext uri="{FF2B5EF4-FFF2-40B4-BE49-F238E27FC236}">
                <a16:creationId xmlns:a16="http://schemas.microsoft.com/office/drawing/2014/main" id="{0294929B-032C-4C88-AB8E-0E8BCE39A91C}"/>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0913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834" b="41970"/>
          <a:stretch/>
        </p:blipFill>
        <p:spPr>
          <a:xfrm>
            <a:off x="4581526" y="3244430"/>
            <a:ext cx="7619999" cy="3623095"/>
          </a:xfrm>
          <a:prstGeom prst="rect">
            <a:avLst/>
          </a:prstGeom>
        </p:spPr>
      </p:pic>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74097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reak 6">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sp>
        <p:nvSpPr>
          <p:cNvPr id="13" name="Graphic 293">
            <a:extLst>
              <a:ext uri="{FF2B5EF4-FFF2-40B4-BE49-F238E27FC236}">
                <a16:creationId xmlns:a16="http://schemas.microsoft.com/office/drawing/2014/main" id="{AB522841-41A6-4C22-8F3F-0FF14E36B1AC}"/>
              </a:ext>
            </a:extLst>
          </p:cNvPr>
          <p:cNvSpPr/>
          <p:nvPr/>
        </p:nvSpPr>
        <p:spPr>
          <a:xfrm>
            <a:off x="5649791" y="1429710"/>
            <a:ext cx="3999600" cy="3999600"/>
          </a:xfrm>
          <a:custGeom>
            <a:avLst/>
            <a:gdLst>
              <a:gd name="connsiteX0" fmla="*/ 3999600 w 3999600"/>
              <a:gd name="connsiteY0" fmla="*/ 1999800 h 3999600"/>
              <a:gd name="connsiteX1" fmla="*/ 1999800 w 3999600"/>
              <a:gd name="connsiteY1" fmla="*/ 3999600 h 3999600"/>
              <a:gd name="connsiteX2" fmla="*/ 0 w 3999600"/>
              <a:gd name="connsiteY2" fmla="*/ 1999800 h 3999600"/>
              <a:gd name="connsiteX3" fmla="*/ 1999800 w 3999600"/>
              <a:gd name="connsiteY3" fmla="*/ 0 h 3999600"/>
              <a:gd name="connsiteX4" fmla="*/ 3999600 w 3999600"/>
              <a:gd name="connsiteY4" fmla="*/ 1999800 h 399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600" h="3999600">
                <a:moveTo>
                  <a:pt x="3999600" y="1999800"/>
                </a:moveTo>
                <a:cubicBezTo>
                  <a:pt x="3999600" y="3104259"/>
                  <a:pt x="3104259" y="3999600"/>
                  <a:pt x="1999800" y="3999600"/>
                </a:cubicBezTo>
                <a:cubicBezTo>
                  <a:pt x="895341" y="3999600"/>
                  <a:pt x="0" y="3104259"/>
                  <a:pt x="0" y="1999800"/>
                </a:cubicBezTo>
                <a:cubicBezTo>
                  <a:pt x="0" y="895341"/>
                  <a:pt x="895341" y="0"/>
                  <a:pt x="1999800" y="0"/>
                </a:cubicBezTo>
                <a:cubicBezTo>
                  <a:pt x="3104259" y="0"/>
                  <a:pt x="3999600" y="895341"/>
                  <a:pt x="3999600" y="1999800"/>
                </a:cubicBezTo>
                <a:close/>
              </a:path>
            </a:pathLst>
          </a:custGeom>
          <a:solidFill>
            <a:schemeClr val="accent6"/>
          </a:solidFill>
          <a:ln w="56211" cap="flat">
            <a:noFill/>
            <a:prstDash val="solid"/>
            <a:miter/>
          </a:ln>
        </p:spPr>
        <p:txBody>
          <a:bodyPr rtlCol="0" anchor="ctr"/>
          <a:lstStyle/>
          <a:p>
            <a:endParaRPr lang="en-US"/>
          </a:p>
        </p:txBody>
      </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97" name="Graphic 296">
            <a:extLst>
              <a:ext uri="{FF2B5EF4-FFF2-40B4-BE49-F238E27FC236}">
                <a16:creationId xmlns:a16="http://schemas.microsoft.com/office/drawing/2014/main" id="{18ECFBF2-97F5-45B6-9416-A1DB4D2C6D5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grpSp>
        <p:nvGrpSpPr>
          <p:cNvPr id="298" name="Graphic 7">
            <a:extLst>
              <a:ext uri="{FF2B5EF4-FFF2-40B4-BE49-F238E27FC236}">
                <a16:creationId xmlns:a16="http://schemas.microsoft.com/office/drawing/2014/main" id="{871A3CA3-ED1B-4F18-9895-988351FA9234}"/>
              </a:ext>
            </a:extLst>
          </p:cNvPr>
          <p:cNvGrpSpPr/>
          <p:nvPr userDrawn="1"/>
        </p:nvGrpSpPr>
        <p:grpSpPr>
          <a:xfrm>
            <a:off x="11001174" y="4938034"/>
            <a:ext cx="306906" cy="306906"/>
            <a:chOff x="11032126" y="4968986"/>
            <a:chExt cx="245002" cy="245002"/>
          </a:xfrm>
          <a:solidFill>
            <a:srgbClr val="FFFFFF"/>
          </a:solidFill>
        </p:grpSpPr>
        <p:sp>
          <p:nvSpPr>
            <p:cNvPr id="299" name="Graphic 7">
              <a:extLst>
                <a:ext uri="{FF2B5EF4-FFF2-40B4-BE49-F238E27FC236}">
                  <a16:creationId xmlns:a16="http://schemas.microsoft.com/office/drawing/2014/main" id="{C4A6CF73-DCD7-4142-9C5F-F7DE354E3919}"/>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529" name="Graphic 7">
              <a:extLst>
                <a:ext uri="{FF2B5EF4-FFF2-40B4-BE49-F238E27FC236}">
                  <a16:creationId xmlns:a16="http://schemas.microsoft.com/office/drawing/2014/main" id="{EEF2442D-0C6C-4A6F-9416-A2BF20B24DCB}"/>
                </a:ext>
              </a:extLst>
            </p:cNvPr>
            <p:cNvGrpSpPr/>
            <p:nvPr/>
          </p:nvGrpSpPr>
          <p:grpSpPr>
            <a:xfrm>
              <a:off x="11044701" y="5145507"/>
              <a:ext cx="68888" cy="68482"/>
              <a:chOff x="11044701" y="5145507"/>
              <a:chExt cx="68888" cy="68482"/>
            </a:xfrm>
            <a:solidFill>
              <a:srgbClr val="FFFFFF"/>
            </a:solidFill>
          </p:grpSpPr>
          <p:sp>
            <p:nvSpPr>
              <p:cNvPr id="530" name="Graphic 7">
                <a:extLst>
                  <a:ext uri="{FF2B5EF4-FFF2-40B4-BE49-F238E27FC236}">
                    <a16:creationId xmlns:a16="http://schemas.microsoft.com/office/drawing/2014/main" id="{74B7DA0F-6A2B-4411-B067-7B9D103F00EF}"/>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531" name="Graphic 7">
                <a:extLst>
                  <a:ext uri="{FF2B5EF4-FFF2-40B4-BE49-F238E27FC236}">
                    <a16:creationId xmlns:a16="http://schemas.microsoft.com/office/drawing/2014/main" id="{EE5D0693-AE3C-4865-8C66-A7D944ACD2A0}"/>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532" name="Graphic 531">
            <a:extLst>
              <a:ext uri="{FF2B5EF4-FFF2-40B4-BE49-F238E27FC236}">
                <a16:creationId xmlns:a16="http://schemas.microsoft.com/office/drawing/2014/main" id="{222907AE-FA84-42BB-8AD1-56F60B7DDFF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863383" y="4809167"/>
            <a:ext cx="576000" cy="576000"/>
          </a:xfrm>
          <a:prstGeom prst="rect">
            <a:avLst/>
          </a:prstGeom>
        </p:spPr>
      </p:pic>
      <p:sp>
        <p:nvSpPr>
          <p:cNvPr id="21"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2" name="Graphic 5">
            <a:extLst>
              <a:ext uri="{FF2B5EF4-FFF2-40B4-BE49-F238E27FC236}">
                <a16:creationId xmlns:a16="http://schemas.microsoft.com/office/drawing/2014/main" id="{1B91FAD7-31DB-448D-B3EC-EAA595AC872D}"/>
              </a:ext>
            </a:extLst>
          </p:cNvPr>
          <p:cNvGrpSpPr/>
          <p:nvPr/>
        </p:nvGrpSpPr>
        <p:grpSpPr>
          <a:xfrm>
            <a:off x="9995342" y="1758901"/>
            <a:ext cx="155134" cy="271450"/>
            <a:chOff x="9995342" y="1758901"/>
            <a:chExt cx="155134" cy="271450"/>
          </a:xfrm>
          <a:solidFill>
            <a:srgbClr val="FFFFFF"/>
          </a:solidFill>
        </p:grpSpPr>
        <p:sp>
          <p:nvSpPr>
            <p:cNvPr id="23" name="Graphic 5">
              <a:extLst>
                <a:ext uri="{FF2B5EF4-FFF2-40B4-BE49-F238E27FC236}">
                  <a16:creationId xmlns:a16="http://schemas.microsoft.com/office/drawing/2014/main" id="{6249A199-D349-4C6B-A468-C33237259244}"/>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4" name="Graphic 5">
              <a:extLst>
                <a:ext uri="{FF2B5EF4-FFF2-40B4-BE49-F238E27FC236}">
                  <a16:creationId xmlns:a16="http://schemas.microsoft.com/office/drawing/2014/main" id="{D4F15368-A932-41FB-9571-CC4B66FAE447}"/>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533" name="Footer Placeholder 1">
            <a:extLst>
              <a:ext uri="{FF2B5EF4-FFF2-40B4-BE49-F238E27FC236}">
                <a16:creationId xmlns:a16="http://schemas.microsoft.com/office/drawing/2014/main" id="{7F049AB2-80E1-4430-BE1D-53FCD75CA5D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34" name="Slide Number Placeholder 5">
            <a:extLst>
              <a:ext uri="{FF2B5EF4-FFF2-40B4-BE49-F238E27FC236}">
                <a16:creationId xmlns:a16="http://schemas.microsoft.com/office/drawing/2014/main" id="{522F03B0-3074-4550-BEC9-1FA9A2FB7A0D}"/>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8041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7">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82" name="Graphic 281">
            <a:extLst>
              <a:ext uri="{FF2B5EF4-FFF2-40B4-BE49-F238E27FC236}">
                <a16:creationId xmlns:a16="http://schemas.microsoft.com/office/drawing/2014/main" id="{38A111D2-75F4-4086-8712-3B78F772482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649791" y="1429710"/>
            <a:ext cx="3999600" cy="3999600"/>
          </a:xfrm>
          <a:prstGeom prst="rect">
            <a:avLst/>
          </a:prstGeom>
        </p:spPr>
      </p:pic>
      <p:sp>
        <p:nvSpPr>
          <p:cNvPr id="5" name="Graphic 283">
            <a:extLst>
              <a:ext uri="{FF2B5EF4-FFF2-40B4-BE49-F238E27FC236}">
                <a16:creationId xmlns:a16="http://schemas.microsoft.com/office/drawing/2014/main" id="{5322892B-C961-448F-B403-F52C6E32AA82}"/>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7" name="Graphic 283">
            <a:extLst>
              <a:ext uri="{FF2B5EF4-FFF2-40B4-BE49-F238E27FC236}">
                <a16:creationId xmlns:a16="http://schemas.microsoft.com/office/drawing/2014/main" id="{1A743E09-2909-4ECC-8707-08B4DDA2D84D}"/>
              </a:ext>
            </a:extLst>
          </p:cNvPr>
          <p:cNvGrpSpPr/>
          <p:nvPr/>
        </p:nvGrpSpPr>
        <p:grpSpPr>
          <a:xfrm>
            <a:off x="9976865" y="1767980"/>
            <a:ext cx="215830" cy="269394"/>
            <a:chOff x="9976865" y="1767980"/>
            <a:chExt cx="215830" cy="269394"/>
          </a:xfrm>
          <a:solidFill>
            <a:srgbClr val="FFFFFF"/>
          </a:solidFill>
        </p:grpSpPr>
        <p:sp>
          <p:nvSpPr>
            <p:cNvPr id="9" name="Graphic 283">
              <a:extLst>
                <a:ext uri="{FF2B5EF4-FFF2-40B4-BE49-F238E27FC236}">
                  <a16:creationId xmlns:a16="http://schemas.microsoft.com/office/drawing/2014/main" id="{2F2D55DC-A701-4F20-8A42-0A9335C3F1EC}"/>
                </a:ext>
              </a:extLst>
            </p:cNvPr>
            <p:cNvSpPr/>
            <p:nvPr/>
          </p:nvSpPr>
          <p:spPr>
            <a:xfrm>
              <a:off x="10052313" y="1767980"/>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10" name="Graphic 283">
              <a:extLst>
                <a:ext uri="{FF2B5EF4-FFF2-40B4-BE49-F238E27FC236}">
                  <a16:creationId xmlns:a16="http://schemas.microsoft.com/office/drawing/2014/main" id="{65F0F4CA-2170-4714-91B1-54363DCF4515}"/>
                </a:ext>
              </a:extLst>
            </p:cNvPr>
            <p:cNvSpPr/>
            <p:nvPr/>
          </p:nvSpPr>
          <p:spPr>
            <a:xfrm>
              <a:off x="9976865" y="1797518"/>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sp>
        <p:nvSpPr>
          <p:cNvPr id="289" name="Graphic 7">
            <a:extLst>
              <a:ext uri="{FF2B5EF4-FFF2-40B4-BE49-F238E27FC236}">
                <a16:creationId xmlns:a16="http://schemas.microsoft.com/office/drawing/2014/main" id="{A3CE77DE-02F5-4912-9F84-52F6B433D9FD}"/>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10244C9A-700B-4D46-B800-E24524EE9F83}"/>
              </a:ext>
            </a:extLst>
          </p:cNvPr>
          <p:cNvGrpSpPr/>
          <p:nvPr userDrawn="1"/>
        </p:nvGrpSpPr>
        <p:grpSpPr>
          <a:xfrm>
            <a:off x="11001174" y="4938034"/>
            <a:ext cx="306906" cy="306906"/>
            <a:chOff x="11032126" y="4968986"/>
            <a:chExt cx="245002" cy="245002"/>
          </a:xfrm>
          <a:solidFill>
            <a:srgbClr val="FFFFFF"/>
          </a:solidFill>
        </p:grpSpPr>
        <p:sp>
          <p:nvSpPr>
            <p:cNvPr id="291" name="Graphic 7">
              <a:extLst>
                <a:ext uri="{FF2B5EF4-FFF2-40B4-BE49-F238E27FC236}">
                  <a16:creationId xmlns:a16="http://schemas.microsoft.com/office/drawing/2014/main" id="{1FB8DCAA-69AF-41BE-A4FD-8872D432D643}"/>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2" name="Graphic 7">
              <a:extLst>
                <a:ext uri="{FF2B5EF4-FFF2-40B4-BE49-F238E27FC236}">
                  <a16:creationId xmlns:a16="http://schemas.microsoft.com/office/drawing/2014/main" id="{8A29CFDE-023A-4590-9C10-F9915660B372}"/>
                </a:ext>
              </a:extLst>
            </p:cNvPr>
            <p:cNvGrpSpPr/>
            <p:nvPr/>
          </p:nvGrpSpPr>
          <p:grpSpPr>
            <a:xfrm>
              <a:off x="11044701" y="5145507"/>
              <a:ext cx="68888" cy="68482"/>
              <a:chOff x="11044701" y="5145507"/>
              <a:chExt cx="68888" cy="68482"/>
            </a:xfrm>
            <a:solidFill>
              <a:srgbClr val="FFFFFF"/>
            </a:solidFill>
          </p:grpSpPr>
          <p:sp>
            <p:nvSpPr>
              <p:cNvPr id="293" name="Graphic 7">
                <a:extLst>
                  <a:ext uri="{FF2B5EF4-FFF2-40B4-BE49-F238E27FC236}">
                    <a16:creationId xmlns:a16="http://schemas.microsoft.com/office/drawing/2014/main" id="{191A2310-6937-4D11-AA70-EE3A4EE8E631}"/>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4" name="Graphic 7">
                <a:extLst>
                  <a:ext uri="{FF2B5EF4-FFF2-40B4-BE49-F238E27FC236}">
                    <a16:creationId xmlns:a16="http://schemas.microsoft.com/office/drawing/2014/main" id="{C3C90743-D28E-4193-B5A4-F64BF4ECF7DC}"/>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295" name="Graphic 294">
            <a:extLst>
              <a:ext uri="{FF2B5EF4-FFF2-40B4-BE49-F238E27FC236}">
                <a16:creationId xmlns:a16="http://schemas.microsoft.com/office/drawing/2014/main" id="{0BB614C6-4E23-4714-A5B9-8F90C31B783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sp>
        <p:nvSpPr>
          <p:cNvPr id="296" name="Footer Placeholder 1">
            <a:extLst>
              <a:ext uri="{FF2B5EF4-FFF2-40B4-BE49-F238E27FC236}">
                <a16:creationId xmlns:a16="http://schemas.microsoft.com/office/drawing/2014/main" id="{A97122D5-D032-496A-B1A2-BF3C87F2BF49}"/>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7" name="Slide Number Placeholder 5">
            <a:extLst>
              <a:ext uri="{FF2B5EF4-FFF2-40B4-BE49-F238E27FC236}">
                <a16:creationId xmlns:a16="http://schemas.microsoft.com/office/drawing/2014/main" id="{28FAA511-09B1-403B-82E7-AB491458E73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145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8">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83" name="Graphic 282">
            <a:extLst>
              <a:ext uri="{FF2B5EF4-FFF2-40B4-BE49-F238E27FC236}">
                <a16:creationId xmlns:a16="http://schemas.microsoft.com/office/drawing/2014/main" id="{F7079D6D-1F69-44CE-89CD-FC55E7BA7FE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49791" y="1429710"/>
            <a:ext cx="3999600" cy="3999600"/>
          </a:xfrm>
          <a:prstGeom prst="rect">
            <a:avLst/>
          </a:prstGeom>
        </p:spPr>
      </p:pic>
      <p:pic>
        <p:nvPicPr>
          <p:cNvPr id="287" name="Graphic 286">
            <a:extLst>
              <a:ext uri="{FF2B5EF4-FFF2-40B4-BE49-F238E27FC236}">
                <a16:creationId xmlns:a16="http://schemas.microsoft.com/office/drawing/2014/main" id="{5F6E9B87-DE69-4A47-A646-A6AF18E9151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13816" y="1650852"/>
            <a:ext cx="576000" cy="576000"/>
          </a:xfrm>
          <a:prstGeom prst="rect">
            <a:avLst/>
          </a:prstGeom>
        </p:spPr>
      </p:pic>
      <p:pic>
        <p:nvPicPr>
          <p:cNvPr id="288" name="Graphic 287">
            <a:extLst>
              <a:ext uri="{FF2B5EF4-FFF2-40B4-BE49-F238E27FC236}">
                <a16:creationId xmlns:a16="http://schemas.microsoft.com/office/drawing/2014/main" id="{4A8AE68C-BA69-42A8-AE3E-4A9CBCC1721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sp>
        <p:nvSpPr>
          <p:cNvPr id="289" name="Graphic 7">
            <a:extLst>
              <a:ext uri="{FF2B5EF4-FFF2-40B4-BE49-F238E27FC236}">
                <a16:creationId xmlns:a16="http://schemas.microsoft.com/office/drawing/2014/main" id="{B55096BD-2377-4D09-8FA5-537986DF6E02}"/>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057D73C7-5B02-4F8D-839B-714E224E0031}"/>
              </a:ext>
            </a:extLst>
          </p:cNvPr>
          <p:cNvGrpSpPr/>
          <p:nvPr userDrawn="1"/>
        </p:nvGrpSpPr>
        <p:grpSpPr>
          <a:xfrm>
            <a:off x="11001174" y="4938034"/>
            <a:ext cx="306906" cy="306906"/>
            <a:chOff x="11032126" y="4968986"/>
            <a:chExt cx="245002" cy="245002"/>
          </a:xfrm>
          <a:solidFill>
            <a:srgbClr val="FFFFFF"/>
          </a:solidFill>
        </p:grpSpPr>
        <p:sp>
          <p:nvSpPr>
            <p:cNvPr id="291" name="Graphic 7">
              <a:extLst>
                <a:ext uri="{FF2B5EF4-FFF2-40B4-BE49-F238E27FC236}">
                  <a16:creationId xmlns:a16="http://schemas.microsoft.com/office/drawing/2014/main" id="{C6179849-FF7A-4ED6-8100-C4368291D195}"/>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2" name="Graphic 7">
              <a:extLst>
                <a:ext uri="{FF2B5EF4-FFF2-40B4-BE49-F238E27FC236}">
                  <a16:creationId xmlns:a16="http://schemas.microsoft.com/office/drawing/2014/main" id="{B7944408-9BF5-4479-8E1B-28BF49EAEBF1}"/>
                </a:ext>
              </a:extLst>
            </p:cNvPr>
            <p:cNvGrpSpPr/>
            <p:nvPr/>
          </p:nvGrpSpPr>
          <p:grpSpPr>
            <a:xfrm>
              <a:off x="11044701" y="5145507"/>
              <a:ext cx="68888" cy="68482"/>
              <a:chOff x="11044701" y="5145507"/>
              <a:chExt cx="68888" cy="68482"/>
            </a:xfrm>
            <a:solidFill>
              <a:srgbClr val="FFFFFF"/>
            </a:solidFill>
          </p:grpSpPr>
          <p:sp>
            <p:nvSpPr>
              <p:cNvPr id="293" name="Graphic 7">
                <a:extLst>
                  <a:ext uri="{FF2B5EF4-FFF2-40B4-BE49-F238E27FC236}">
                    <a16:creationId xmlns:a16="http://schemas.microsoft.com/office/drawing/2014/main" id="{89A979C7-D43F-49AF-A69D-40D817DC4C80}"/>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4" name="Graphic 7">
                <a:extLst>
                  <a:ext uri="{FF2B5EF4-FFF2-40B4-BE49-F238E27FC236}">
                    <a16:creationId xmlns:a16="http://schemas.microsoft.com/office/drawing/2014/main" id="{FB213163-317C-4291-B6E7-C604E0DE4AC0}"/>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295" name="Graphic 5">
            <a:extLst>
              <a:ext uri="{FF2B5EF4-FFF2-40B4-BE49-F238E27FC236}">
                <a16:creationId xmlns:a16="http://schemas.microsoft.com/office/drawing/2014/main" id="{D805D2B9-6FE9-4A6E-9A86-63CD5841F38A}"/>
              </a:ext>
            </a:extLst>
          </p:cNvPr>
          <p:cNvSpPr/>
          <p:nvPr userDrawn="1"/>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96" name="Graphic 5">
            <a:extLst>
              <a:ext uri="{FF2B5EF4-FFF2-40B4-BE49-F238E27FC236}">
                <a16:creationId xmlns:a16="http://schemas.microsoft.com/office/drawing/2014/main" id="{3E176D69-1DAC-48AB-9F54-85B2F845287E}"/>
              </a:ext>
            </a:extLst>
          </p:cNvPr>
          <p:cNvGrpSpPr/>
          <p:nvPr userDrawn="1"/>
        </p:nvGrpSpPr>
        <p:grpSpPr>
          <a:xfrm>
            <a:off x="9995342" y="1758901"/>
            <a:ext cx="155134" cy="271450"/>
            <a:chOff x="9995342" y="1758901"/>
            <a:chExt cx="155134" cy="271450"/>
          </a:xfrm>
          <a:solidFill>
            <a:srgbClr val="FFFFFF"/>
          </a:solidFill>
        </p:grpSpPr>
        <p:sp>
          <p:nvSpPr>
            <p:cNvPr id="297" name="Graphic 5">
              <a:extLst>
                <a:ext uri="{FF2B5EF4-FFF2-40B4-BE49-F238E27FC236}">
                  <a16:creationId xmlns:a16="http://schemas.microsoft.com/office/drawing/2014/main" id="{91CD653E-7F04-4E58-836C-53AAFAAA5728}"/>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98" name="Graphic 5">
              <a:extLst>
                <a:ext uri="{FF2B5EF4-FFF2-40B4-BE49-F238E27FC236}">
                  <a16:creationId xmlns:a16="http://schemas.microsoft.com/office/drawing/2014/main" id="{7DF49AC8-A974-4775-BBBB-FFBC1DA2F4BB}"/>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99" name="Footer Placeholder 1">
            <a:extLst>
              <a:ext uri="{FF2B5EF4-FFF2-40B4-BE49-F238E27FC236}">
                <a16:creationId xmlns:a16="http://schemas.microsoft.com/office/drawing/2014/main" id="{23D9756D-8FF2-4B88-9B7E-16B7D5103BBA}"/>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29" name="Slide Number Placeholder 5">
            <a:extLst>
              <a:ext uri="{FF2B5EF4-FFF2-40B4-BE49-F238E27FC236}">
                <a16:creationId xmlns:a16="http://schemas.microsoft.com/office/drawing/2014/main" id="{588AF152-4C38-4772-AA38-709644CAFD2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76962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grpSp>
        <p:nvGrpSpPr>
          <p:cNvPr id="643" name="Group 642">
            <a:extLst>
              <a:ext uri="{FF2B5EF4-FFF2-40B4-BE49-F238E27FC236}">
                <a16:creationId xmlns:a16="http://schemas.microsoft.com/office/drawing/2014/main" id="{090F39F6-908A-4EE3-8C38-E08134BB2917}"/>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644" name="Group 643">
              <a:extLst>
                <a:ext uri="{FF2B5EF4-FFF2-40B4-BE49-F238E27FC236}">
                  <a16:creationId xmlns:a16="http://schemas.microsoft.com/office/drawing/2014/main" id="{FA21991A-BAF3-4C4E-BC4F-F97927EE2D1D}"/>
                </a:ext>
              </a:extLst>
            </p:cNvPr>
            <p:cNvGrpSpPr/>
            <p:nvPr userDrawn="1"/>
          </p:nvGrpSpPr>
          <p:grpSpPr>
            <a:xfrm>
              <a:off x="13727" y="6705874"/>
              <a:ext cx="12159138" cy="134976"/>
              <a:chOff x="13727" y="6770644"/>
              <a:chExt cx="12159138" cy="134976"/>
            </a:xfrm>
            <a:grpFill/>
          </p:grpSpPr>
          <p:sp>
            <p:nvSpPr>
              <p:cNvPr id="855" name="Oval 854">
                <a:extLst>
                  <a:ext uri="{FF2B5EF4-FFF2-40B4-BE49-F238E27FC236}">
                    <a16:creationId xmlns:a16="http://schemas.microsoft.com/office/drawing/2014/main" id="{6B0261B6-AC9F-4ADC-B50B-0746FDDCD6D0}"/>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a:extLst>
                  <a:ext uri="{FF2B5EF4-FFF2-40B4-BE49-F238E27FC236}">
                    <a16:creationId xmlns:a16="http://schemas.microsoft.com/office/drawing/2014/main" id="{AA5BFAB6-685C-45C8-AFC9-33DC71D1F0D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a:extLst>
                  <a:ext uri="{FF2B5EF4-FFF2-40B4-BE49-F238E27FC236}">
                    <a16:creationId xmlns:a16="http://schemas.microsoft.com/office/drawing/2014/main" id="{D3AE285D-D068-4712-B7A2-E35A431D4EF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a:extLst>
                  <a:ext uri="{FF2B5EF4-FFF2-40B4-BE49-F238E27FC236}">
                    <a16:creationId xmlns:a16="http://schemas.microsoft.com/office/drawing/2014/main" id="{3BEAD271-91A3-4807-BF25-F7704F7F553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Oval 858">
                <a:extLst>
                  <a:ext uri="{FF2B5EF4-FFF2-40B4-BE49-F238E27FC236}">
                    <a16:creationId xmlns:a16="http://schemas.microsoft.com/office/drawing/2014/main" id="{E00A899E-F800-4CB7-B248-AAD601F3EF0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a:extLst>
                  <a:ext uri="{FF2B5EF4-FFF2-40B4-BE49-F238E27FC236}">
                    <a16:creationId xmlns:a16="http://schemas.microsoft.com/office/drawing/2014/main" id="{AB468897-5293-45C8-996D-E1FEF783AA2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Oval 860">
                <a:extLst>
                  <a:ext uri="{FF2B5EF4-FFF2-40B4-BE49-F238E27FC236}">
                    <a16:creationId xmlns:a16="http://schemas.microsoft.com/office/drawing/2014/main" id="{37270C45-FBA1-435A-8F7F-F1799C1435F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a:extLst>
                  <a:ext uri="{FF2B5EF4-FFF2-40B4-BE49-F238E27FC236}">
                    <a16:creationId xmlns:a16="http://schemas.microsoft.com/office/drawing/2014/main" id="{6FF337D7-0F4B-4184-81D5-24D90D84F1B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D8C0A33F-614E-41EC-8AE0-DD740DC53A6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F5CDD320-867D-48FD-B9FE-D08B7D33EC9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7333C4AC-82D1-4CE4-8FAE-79B95BD3937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a:extLst>
                  <a:ext uri="{FF2B5EF4-FFF2-40B4-BE49-F238E27FC236}">
                    <a16:creationId xmlns:a16="http://schemas.microsoft.com/office/drawing/2014/main" id="{B13D09FC-318F-4F2B-94B4-793471AC38F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a:extLst>
                  <a:ext uri="{FF2B5EF4-FFF2-40B4-BE49-F238E27FC236}">
                    <a16:creationId xmlns:a16="http://schemas.microsoft.com/office/drawing/2014/main" id="{65E6E946-55EB-406F-88AD-88A3BB8CF61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Oval 867">
                <a:extLst>
                  <a:ext uri="{FF2B5EF4-FFF2-40B4-BE49-F238E27FC236}">
                    <a16:creationId xmlns:a16="http://schemas.microsoft.com/office/drawing/2014/main" id="{D6B3BCC1-F314-4AAA-A34A-618CD7B240D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3D21A542-3D34-4D73-94BA-3F944AC4BDA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Oval 869">
                <a:extLst>
                  <a:ext uri="{FF2B5EF4-FFF2-40B4-BE49-F238E27FC236}">
                    <a16:creationId xmlns:a16="http://schemas.microsoft.com/office/drawing/2014/main" id="{9704DDE5-CE20-430D-88C8-A9269BEDF2B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a:extLst>
                  <a:ext uri="{FF2B5EF4-FFF2-40B4-BE49-F238E27FC236}">
                    <a16:creationId xmlns:a16="http://schemas.microsoft.com/office/drawing/2014/main" id="{7C1E5657-F39A-4550-8ED3-0A4A5FE969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a:extLst>
                  <a:ext uri="{FF2B5EF4-FFF2-40B4-BE49-F238E27FC236}">
                    <a16:creationId xmlns:a16="http://schemas.microsoft.com/office/drawing/2014/main" id="{75CA6AD0-0097-46BA-9D91-503D37B44C6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1CCA4A4D-55B6-4909-A9CC-2D4B446AE40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080115DD-DB28-4141-BBE1-E6709AC025B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70C69D86-98CE-439D-9C2E-3E1BC9C7D38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875">
                <a:extLst>
                  <a:ext uri="{FF2B5EF4-FFF2-40B4-BE49-F238E27FC236}">
                    <a16:creationId xmlns:a16="http://schemas.microsoft.com/office/drawing/2014/main" id="{48A95B37-397A-4AD9-AD72-4C962EA329D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3E8E727A-A11A-4C2B-A38E-5D66A9E0226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a:extLst>
                  <a:ext uri="{FF2B5EF4-FFF2-40B4-BE49-F238E27FC236}">
                    <a16:creationId xmlns:a16="http://schemas.microsoft.com/office/drawing/2014/main" id="{6DFF9F5D-B632-4C1C-90C8-5B54E21E22C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a:extLst>
                  <a:ext uri="{FF2B5EF4-FFF2-40B4-BE49-F238E27FC236}">
                    <a16:creationId xmlns:a16="http://schemas.microsoft.com/office/drawing/2014/main" id="{7CE945BF-135D-467D-8C1F-897EA90179B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a:extLst>
                  <a:ext uri="{FF2B5EF4-FFF2-40B4-BE49-F238E27FC236}">
                    <a16:creationId xmlns:a16="http://schemas.microsoft.com/office/drawing/2014/main" id="{A4101F34-81BB-49AE-AC83-51970DFAF05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Oval 880">
                <a:extLst>
                  <a:ext uri="{FF2B5EF4-FFF2-40B4-BE49-F238E27FC236}">
                    <a16:creationId xmlns:a16="http://schemas.microsoft.com/office/drawing/2014/main" id="{99835FE6-282C-40B7-A200-DDCFF163ECE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365B393C-4253-41A1-ABF3-A18009AE518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1BF8C381-BED0-4EE2-980B-F11726C58FB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A0F2BD4C-BB64-4998-97C4-5F622B66E65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a:extLst>
                  <a:ext uri="{FF2B5EF4-FFF2-40B4-BE49-F238E27FC236}">
                    <a16:creationId xmlns:a16="http://schemas.microsoft.com/office/drawing/2014/main" id="{30D536A7-2027-467F-97AB-09C6939FCA7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5955E266-755B-47E1-AE1B-37F85A7A46B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11CAC686-E519-4F30-9F0C-91ECFD794B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Oval 887">
                <a:extLst>
                  <a:ext uri="{FF2B5EF4-FFF2-40B4-BE49-F238E27FC236}">
                    <a16:creationId xmlns:a16="http://schemas.microsoft.com/office/drawing/2014/main" id="{B6B00422-A25C-4AA3-97E4-48E5F09DF29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Oval 888">
                <a:extLst>
                  <a:ext uri="{FF2B5EF4-FFF2-40B4-BE49-F238E27FC236}">
                    <a16:creationId xmlns:a16="http://schemas.microsoft.com/office/drawing/2014/main" id="{36C8645B-FE56-4EE7-8AB6-80335755963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a:extLst>
                  <a:ext uri="{FF2B5EF4-FFF2-40B4-BE49-F238E27FC236}">
                    <a16:creationId xmlns:a16="http://schemas.microsoft.com/office/drawing/2014/main" id="{C5B480B7-3D5D-4E18-9BFB-6B9E1F12E7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a:extLst>
                  <a:ext uri="{FF2B5EF4-FFF2-40B4-BE49-F238E27FC236}">
                    <a16:creationId xmlns:a16="http://schemas.microsoft.com/office/drawing/2014/main" id="{21F9960F-1C44-46DB-9176-D4081FE343D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B820918B-BE94-4D87-8C30-44416DB9FAF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B39B3956-3B05-4C22-B688-E1619B66CC8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Oval 893">
                <a:extLst>
                  <a:ext uri="{FF2B5EF4-FFF2-40B4-BE49-F238E27FC236}">
                    <a16:creationId xmlns:a16="http://schemas.microsoft.com/office/drawing/2014/main" id="{12D01E78-0538-44E2-BB67-F0DC021762B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a:extLst>
                  <a:ext uri="{FF2B5EF4-FFF2-40B4-BE49-F238E27FC236}">
                    <a16:creationId xmlns:a16="http://schemas.microsoft.com/office/drawing/2014/main" id="{69E1A9C4-42BA-4D43-AA29-21B19B85C501}"/>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644">
              <a:extLst>
                <a:ext uri="{FF2B5EF4-FFF2-40B4-BE49-F238E27FC236}">
                  <a16:creationId xmlns:a16="http://schemas.microsoft.com/office/drawing/2014/main" id="{B0AC1952-40DF-48BA-88D6-51C971FE3085}"/>
                </a:ext>
              </a:extLst>
            </p:cNvPr>
            <p:cNvGrpSpPr/>
            <p:nvPr userDrawn="1"/>
          </p:nvGrpSpPr>
          <p:grpSpPr>
            <a:xfrm>
              <a:off x="13727" y="6292119"/>
              <a:ext cx="12159138" cy="134976"/>
              <a:chOff x="13727" y="6770644"/>
              <a:chExt cx="12159138" cy="134976"/>
            </a:xfrm>
            <a:grpFill/>
          </p:grpSpPr>
          <p:sp>
            <p:nvSpPr>
              <p:cNvPr id="814" name="Oval 813">
                <a:extLst>
                  <a:ext uri="{FF2B5EF4-FFF2-40B4-BE49-F238E27FC236}">
                    <a16:creationId xmlns:a16="http://schemas.microsoft.com/office/drawing/2014/main" id="{889B29ED-0E00-46C0-B0A5-26DD0BC5DD4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A176252B-E7AB-4E39-AA19-A6E44CF418A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815">
                <a:extLst>
                  <a:ext uri="{FF2B5EF4-FFF2-40B4-BE49-F238E27FC236}">
                    <a16:creationId xmlns:a16="http://schemas.microsoft.com/office/drawing/2014/main" id="{3991EC46-F181-4A7E-8E67-767B9832F357}"/>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Oval 816">
                <a:extLst>
                  <a:ext uri="{FF2B5EF4-FFF2-40B4-BE49-F238E27FC236}">
                    <a16:creationId xmlns:a16="http://schemas.microsoft.com/office/drawing/2014/main" id="{108AB073-AE1C-4A23-BFED-8EE0412CBCE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a:extLst>
                  <a:ext uri="{FF2B5EF4-FFF2-40B4-BE49-F238E27FC236}">
                    <a16:creationId xmlns:a16="http://schemas.microsoft.com/office/drawing/2014/main" id="{4F0EB08D-11C5-442A-9EDB-5A2EA1D5D1C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a:extLst>
                  <a:ext uri="{FF2B5EF4-FFF2-40B4-BE49-F238E27FC236}">
                    <a16:creationId xmlns:a16="http://schemas.microsoft.com/office/drawing/2014/main" id="{7202B9D4-D910-4AC4-8C36-880FE0EF777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a:extLst>
                  <a:ext uri="{FF2B5EF4-FFF2-40B4-BE49-F238E27FC236}">
                    <a16:creationId xmlns:a16="http://schemas.microsoft.com/office/drawing/2014/main" id="{1C53985C-6FA9-461C-ACB0-3C1BF13B67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E52B352F-9F00-4AE3-8AD1-E493A9164D7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Oval 821">
                <a:extLst>
                  <a:ext uri="{FF2B5EF4-FFF2-40B4-BE49-F238E27FC236}">
                    <a16:creationId xmlns:a16="http://schemas.microsoft.com/office/drawing/2014/main" id="{11D9FEF0-ACFE-44FF-AEA1-C9D9A296687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Oval 822">
                <a:extLst>
                  <a:ext uri="{FF2B5EF4-FFF2-40B4-BE49-F238E27FC236}">
                    <a16:creationId xmlns:a16="http://schemas.microsoft.com/office/drawing/2014/main" id="{B0611DAE-DEE9-4550-B971-654F96F0EF1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a:extLst>
                  <a:ext uri="{FF2B5EF4-FFF2-40B4-BE49-F238E27FC236}">
                    <a16:creationId xmlns:a16="http://schemas.microsoft.com/office/drawing/2014/main" id="{BFE41D2F-C44C-42FD-840D-DFB77AD6ED9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Oval 824">
                <a:extLst>
                  <a:ext uri="{FF2B5EF4-FFF2-40B4-BE49-F238E27FC236}">
                    <a16:creationId xmlns:a16="http://schemas.microsoft.com/office/drawing/2014/main" id="{0266A50F-C89B-4CC4-B4C1-F9136703B2C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a:extLst>
                  <a:ext uri="{FF2B5EF4-FFF2-40B4-BE49-F238E27FC236}">
                    <a16:creationId xmlns:a16="http://schemas.microsoft.com/office/drawing/2014/main" id="{4DFAC434-3351-4796-BABD-5B81114559E5}"/>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48CB564A-527E-45E0-9298-591F4A2077A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a:extLst>
                  <a:ext uri="{FF2B5EF4-FFF2-40B4-BE49-F238E27FC236}">
                    <a16:creationId xmlns:a16="http://schemas.microsoft.com/office/drawing/2014/main" id="{CBB2FE66-1D52-453D-8E2F-C4D8D25BF5E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Oval 828">
                <a:extLst>
                  <a:ext uri="{FF2B5EF4-FFF2-40B4-BE49-F238E27FC236}">
                    <a16:creationId xmlns:a16="http://schemas.microsoft.com/office/drawing/2014/main" id="{EB8E7E56-1539-474D-A1EE-EDC3718004A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829">
                <a:extLst>
                  <a:ext uri="{FF2B5EF4-FFF2-40B4-BE49-F238E27FC236}">
                    <a16:creationId xmlns:a16="http://schemas.microsoft.com/office/drawing/2014/main" id="{991BAAEF-916A-4CDE-BBD0-43F5C52055A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Oval 830">
                <a:extLst>
                  <a:ext uri="{FF2B5EF4-FFF2-40B4-BE49-F238E27FC236}">
                    <a16:creationId xmlns:a16="http://schemas.microsoft.com/office/drawing/2014/main" id="{527B6179-D777-43CE-80CA-A6906AAA16B9}"/>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831">
                <a:extLst>
                  <a:ext uri="{FF2B5EF4-FFF2-40B4-BE49-F238E27FC236}">
                    <a16:creationId xmlns:a16="http://schemas.microsoft.com/office/drawing/2014/main" id="{F04834F3-F013-4BBE-AD34-4C5C5B563A4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7F9EAAD5-B1BF-473A-8591-0009A4D063C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Oval 833">
                <a:extLst>
                  <a:ext uri="{FF2B5EF4-FFF2-40B4-BE49-F238E27FC236}">
                    <a16:creationId xmlns:a16="http://schemas.microsoft.com/office/drawing/2014/main" id="{3169991E-E539-4930-AEEF-CF0B2471554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a:extLst>
                  <a:ext uri="{FF2B5EF4-FFF2-40B4-BE49-F238E27FC236}">
                    <a16:creationId xmlns:a16="http://schemas.microsoft.com/office/drawing/2014/main" id="{AFFC4CD5-A374-455D-9482-F3D4D18820E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a:extLst>
                  <a:ext uri="{FF2B5EF4-FFF2-40B4-BE49-F238E27FC236}">
                    <a16:creationId xmlns:a16="http://schemas.microsoft.com/office/drawing/2014/main" id="{03EA5ABF-4F39-4C69-B4A7-4E2357FC5B0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a:extLst>
                  <a:ext uri="{FF2B5EF4-FFF2-40B4-BE49-F238E27FC236}">
                    <a16:creationId xmlns:a16="http://schemas.microsoft.com/office/drawing/2014/main" id="{9A291ECE-5307-4BF1-9C8A-7A8001EA778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Oval 837">
                <a:extLst>
                  <a:ext uri="{FF2B5EF4-FFF2-40B4-BE49-F238E27FC236}">
                    <a16:creationId xmlns:a16="http://schemas.microsoft.com/office/drawing/2014/main" id="{E3C67D20-1F49-4220-A6C8-2B249506836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AFC0B759-7EF9-4462-9F66-2795069B5D5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Oval 839">
                <a:extLst>
                  <a:ext uri="{FF2B5EF4-FFF2-40B4-BE49-F238E27FC236}">
                    <a16:creationId xmlns:a16="http://schemas.microsoft.com/office/drawing/2014/main" id="{57ECE4AB-D89C-49C1-86F7-A6928A2B5444}"/>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840">
                <a:extLst>
                  <a:ext uri="{FF2B5EF4-FFF2-40B4-BE49-F238E27FC236}">
                    <a16:creationId xmlns:a16="http://schemas.microsoft.com/office/drawing/2014/main" id="{0267A7BF-40EC-442C-BEB3-BE21F8F323A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Oval 841">
                <a:extLst>
                  <a:ext uri="{FF2B5EF4-FFF2-40B4-BE49-F238E27FC236}">
                    <a16:creationId xmlns:a16="http://schemas.microsoft.com/office/drawing/2014/main" id="{DEC15520-5EF6-435C-AAE9-D4544747777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C4E2FFDC-45DD-4ECD-BA3B-1667B162D28C}"/>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Oval 843">
                <a:extLst>
                  <a:ext uri="{FF2B5EF4-FFF2-40B4-BE49-F238E27FC236}">
                    <a16:creationId xmlns:a16="http://schemas.microsoft.com/office/drawing/2014/main" id="{13ED69DE-1854-4005-B85B-0A3A1FFF6343}"/>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Oval 844">
                <a:extLst>
                  <a:ext uri="{FF2B5EF4-FFF2-40B4-BE49-F238E27FC236}">
                    <a16:creationId xmlns:a16="http://schemas.microsoft.com/office/drawing/2014/main" id="{1055600C-B8F5-4AED-9948-9DCCD28E178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79185D3A-63D7-492D-8F57-93EBD17542E8}"/>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Oval 846">
                <a:extLst>
                  <a:ext uri="{FF2B5EF4-FFF2-40B4-BE49-F238E27FC236}">
                    <a16:creationId xmlns:a16="http://schemas.microsoft.com/office/drawing/2014/main" id="{C3EB7ABE-827E-4D9E-82E2-14A89E6D36C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847">
                <a:extLst>
                  <a:ext uri="{FF2B5EF4-FFF2-40B4-BE49-F238E27FC236}">
                    <a16:creationId xmlns:a16="http://schemas.microsoft.com/office/drawing/2014/main" id="{0C642418-27C1-4BE0-97D6-19A3DBFC19D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Oval 848">
                <a:extLst>
                  <a:ext uri="{FF2B5EF4-FFF2-40B4-BE49-F238E27FC236}">
                    <a16:creationId xmlns:a16="http://schemas.microsoft.com/office/drawing/2014/main" id="{61FDA2CF-901C-44EF-9681-B03561A91CD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849">
                <a:extLst>
                  <a:ext uri="{FF2B5EF4-FFF2-40B4-BE49-F238E27FC236}">
                    <a16:creationId xmlns:a16="http://schemas.microsoft.com/office/drawing/2014/main" id="{C39C84CC-A281-446F-8C27-F9A1EA85A75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92D00131-CE0B-4BA2-925F-747628B2ACC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a:extLst>
                  <a:ext uri="{FF2B5EF4-FFF2-40B4-BE49-F238E27FC236}">
                    <a16:creationId xmlns:a16="http://schemas.microsoft.com/office/drawing/2014/main" id="{9DDADA6D-6885-4A81-BD64-186235B12CA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Oval 852">
                <a:extLst>
                  <a:ext uri="{FF2B5EF4-FFF2-40B4-BE49-F238E27FC236}">
                    <a16:creationId xmlns:a16="http://schemas.microsoft.com/office/drawing/2014/main" id="{26E54395-075C-4C75-8BCE-D2DD9266EC0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Oval 853">
                <a:extLst>
                  <a:ext uri="{FF2B5EF4-FFF2-40B4-BE49-F238E27FC236}">
                    <a16:creationId xmlns:a16="http://schemas.microsoft.com/office/drawing/2014/main" id="{C16B652A-F61D-4271-A335-9B2EA0E9365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6" name="Group 645">
              <a:extLst>
                <a:ext uri="{FF2B5EF4-FFF2-40B4-BE49-F238E27FC236}">
                  <a16:creationId xmlns:a16="http://schemas.microsoft.com/office/drawing/2014/main" id="{E536B002-D9CC-43EC-8122-00812AC83A4D}"/>
                </a:ext>
              </a:extLst>
            </p:cNvPr>
            <p:cNvGrpSpPr/>
            <p:nvPr userDrawn="1"/>
          </p:nvGrpSpPr>
          <p:grpSpPr>
            <a:xfrm>
              <a:off x="13727" y="5878365"/>
              <a:ext cx="12159138" cy="134976"/>
              <a:chOff x="13727" y="6770644"/>
              <a:chExt cx="12159138" cy="134976"/>
            </a:xfrm>
            <a:grpFill/>
          </p:grpSpPr>
          <p:sp>
            <p:nvSpPr>
              <p:cNvPr id="773" name="Oval 772">
                <a:extLst>
                  <a:ext uri="{FF2B5EF4-FFF2-40B4-BE49-F238E27FC236}">
                    <a16:creationId xmlns:a16="http://schemas.microsoft.com/office/drawing/2014/main" id="{AF995DF1-A4F0-4CD8-9112-8D7FA9F6542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8DB006F3-353D-4BCD-8367-4AEFD26CB62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32FC2D51-4F78-4DE5-B7A1-91AD2977415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BABB79E3-C991-4EDB-A21A-0CAE5746FC9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B3BA4BAD-E549-42F3-B1C1-5A096C27F8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6229420E-660B-4D74-81D6-9D31B29C43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5CAA0923-A85C-475F-94A4-9F3CF50B8C59}"/>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FF6E5977-A250-4BFD-9816-8A169CD9394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9E3ADF85-43D9-4850-8AA1-E65DB430C5B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8BB2632A-8F26-4F6D-9EFB-075D7E7493D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862E5758-54DF-45D2-B650-CF944D2E65F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16247623-53FB-4C10-87BC-8DD5F5478C5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E92FFAE1-EEB7-4391-AD28-0D98C9A067A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B765F8B8-CA1F-4EAE-8EF7-5125F9C0123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DAFF6F8-158C-4C95-9188-BFFA8E8D87D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BDA07D7E-2FC8-4487-BCB3-51E00B0DBC4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886A1A0C-7573-4D3C-B61D-B31FA997ED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2E90E91C-EF9E-484B-B79D-A309F10FB05E}"/>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7E2CFE6-A8E9-45C6-A558-DF76BBF68BD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283CC9D2-9115-4D25-BEA9-D36E412915A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1A8AF966-738D-4EB4-8E16-C22C4B4AA9C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F65F8778-CF4E-497F-A07C-19BE47A20F2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38E4BAB-13DE-4315-B0DE-E2982D470D8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C66E8980-BE20-4AB0-8114-6A8365CE91E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BCD2DED4-EE0B-4AE9-AE03-0699973B3DB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D5E0637F-C742-4300-B79E-B8933CEE0A2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A20B26D6-1CF6-4565-9153-01D5B0087C2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8466086F-0F7E-4E30-8486-3ECCE997201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C177C84F-0C9D-422D-BE02-7D0CF667F34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40944399-7C5E-46C2-94A9-BAE38B22075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556FCC94-1309-4A39-AE17-222AB677867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4C4F0A0D-A818-4C21-8383-F60E5DC88EC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3694D5F7-7383-4CBE-9297-18808884903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a:extLst>
                  <a:ext uri="{FF2B5EF4-FFF2-40B4-BE49-F238E27FC236}">
                    <a16:creationId xmlns:a16="http://schemas.microsoft.com/office/drawing/2014/main" id="{CFB29EBC-42E5-4D1D-92E3-29EA376991A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806">
                <a:extLst>
                  <a:ext uri="{FF2B5EF4-FFF2-40B4-BE49-F238E27FC236}">
                    <a16:creationId xmlns:a16="http://schemas.microsoft.com/office/drawing/2014/main" id="{D753FF2A-D119-4ACE-BB03-5B09468E1C9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Oval 807">
                <a:extLst>
                  <a:ext uri="{FF2B5EF4-FFF2-40B4-BE49-F238E27FC236}">
                    <a16:creationId xmlns:a16="http://schemas.microsoft.com/office/drawing/2014/main" id="{3AE33696-3A16-49DE-ABF1-ED933ADCC96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a:extLst>
                  <a:ext uri="{FF2B5EF4-FFF2-40B4-BE49-F238E27FC236}">
                    <a16:creationId xmlns:a16="http://schemas.microsoft.com/office/drawing/2014/main" id="{8B490FC9-4689-4E5E-B8EF-721A3FD40B3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a:extLst>
                  <a:ext uri="{FF2B5EF4-FFF2-40B4-BE49-F238E27FC236}">
                    <a16:creationId xmlns:a16="http://schemas.microsoft.com/office/drawing/2014/main" id="{D287449D-EAAD-4A7D-ABA2-FC9D7A78CA4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810">
                <a:extLst>
                  <a:ext uri="{FF2B5EF4-FFF2-40B4-BE49-F238E27FC236}">
                    <a16:creationId xmlns:a16="http://schemas.microsoft.com/office/drawing/2014/main" id="{8ED7C22F-4755-41EE-A729-CD2DA6C8DFB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a:extLst>
                  <a:ext uri="{FF2B5EF4-FFF2-40B4-BE49-F238E27FC236}">
                    <a16:creationId xmlns:a16="http://schemas.microsoft.com/office/drawing/2014/main" id="{D4ACFE74-802C-47E5-BF71-09B8CDB9237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a:extLst>
                  <a:ext uri="{FF2B5EF4-FFF2-40B4-BE49-F238E27FC236}">
                    <a16:creationId xmlns:a16="http://schemas.microsoft.com/office/drawing/2014/main" id="{72C433BB-CB98-41AC-8E71-0C03C3F9740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7" name="Group 646">
              <a:extLst>
                <a:ext uri="{FF2B5EF4-FFF2-40B4-BE49-F238E27FC236}">
                  <a16:creationId xmlns:a16="http://schemas.microsoft.com/office/drawing/2014/main" id="{E6C17355-0DFC-481F-A828-0C37C17E1A3F}"/>
                </a:ext>
              </a:extLst>
            </p:cNvPr>
            <p:cNvGrpSpPr/>
            <p:nvPr userDrawn="1"/>
          </p:nvGrpSpPr>
          <p:grpSpPr>
            <a:xfrm>
              <a:off x="13727" y="5464611"/>
              <a:ext cx="12159138" cy="134976"/>
              <a:chOff x="13727" y="6770644"/>
              <a:chExt cx="12159138" cy="134976"/>
            </a:xfrm>
            <a:grpFill/>
          </p:grpSpPr>
          <p:sp>
            <p:nvSpPr>
              <p:cNvPr id="732" name="Oval 731">
                <a:extLst>
                  <a:ext uri="{FF2B5EF4-FFF2-40B4-BE49-F238E27FC236}">
                    <a16:creationId xmlns:a16="http://schemas.microsoft.com/office/drawing/2014/main" id="{B71DB3CB-F553-48ED-8153-974896782CF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4B43E087-7BA9-4696-9D5B-47EAF29DA41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E3D6F171-03D7-4D46-9DCB-8E286EDD816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4A706CDC-68D7-4522-9030-9A6F0BE53C3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5F314E55-139B-495C-B73A-48B2F76BBB0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DBAF1578-11AE-4056-B48B-27E289962E5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C6FA75E6-65A6-4EA4-AE41-7F30615ED40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50A9EB5-621C-4A62-A51E-CC7B87AC04A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426FDEFF-7746-4878-AAFE-41D1D1E9E8D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A75931E1-B66A-4904-95A0-12E8E3A53A7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A2A61F5D-213E-414C-BACD-300087A9DEC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7128886A-9448-4505-AAE9-C913DBCB2B8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4D97DF76-93F4-48E2-9D3B-5B492D3A446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ECC28FB0-9B89-4919-BF51-98FD72C2103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2BD22AA-725D-434F-BF84-E1F23AC2ACD1}"/>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D585F190-70BA-4688-B38A-EC29A889266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76E975DE-2485-4BD1-A6FF-93F055CC317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A877B029-05A6-4A8F-9E4A-39D701790AF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987A99CC-B06D-497D-B178-7B9D7053966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1F7A81A6-DE02-4E51-8F80-C8300FDA2CF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D1DCDD1B-EB5E-4DB3-8B69-53A6E80AD54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42ADE789-D346-404C-AD6A-85ECC26AA27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CFDD4D24-B81B-4DF9-B8B1-53738E1DFC2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4537329F-E749-4125-926A-6933DDCE5F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F81BDE73-F058-40B4-A7A2-CD41C7F4903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C5F2B62E-881A-4D94-AE7D-23E1C38C09F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5457CB18-419C-4607-B437-96053B6C0B4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6B120621-F9A1-4F85-9EBF-8EB470BFEE0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33B1C941-7043-4249-84E0-2AD209982F0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E1E9ED29-BAA5-4391-8DC6-84AE54EEF4A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4636F611-5CAC-4DE7-A6C8-8BAD2D752E0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F162F157-0A9F-4AC8-95A2-6189E1BE883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022F00E8-AFA0-465A-9A56-A65381984AB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80BC23B7-098F-4AE5-BA34-AA35B560160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9B833C64-7D81-412C-A2CD-0BCA4B21C91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3BB56B93-0744-43BF-B52A-5ACC876DFC2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CCB25365-7489-435E-B353-3B053DC3ECA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927F8E67-74C4-4090-B5F4-404B686A183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E87D94DD-4FA6-40FA-B229-DC24F41C5F8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948E6856-506A-4BE9-B216-11A2FCAF197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8E98C008-2B5F-4906-8649-8DE4109F707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647">
              <a:extLst>
                <a:ext uri="{FF2B5EF4-FFF2-40B4-BE49-F238E27FC236}">
                  <a16:creationId xmlns:a16="http://schemas.microsoft.com/office/drawing/2014/main" id="{DAEC4383-3D78-40B1-A7D2-C77C993B0452}"/>
                </a:ext>
              </a:extLst>
            </p:cNvPr>
            <p:cNvGrpSpPr/>
            <p:nvPr userDrawn="1"/>
          </p:nvGrpSpPr>
          <p:grpSpPr>
            <a:xfrm>
              <a:off x="13727" y="5050857"/>
              <a:ext cx="12159138" cy="134976"/>
              <a:chOff x="13727" y="6770644"/>
              <a:chExt cx="12159138" cy="134976"/>
            </a:xfrm>
            <a:grpFill/>
          </p:grpSpPr>
          <p:sp>
            <p:nvSpPr>
              <p:cNvPr id="691" name="Oval 690">
                <a:extLst>
                  <a:ext uri="{FF2B5EF4-FFF2-40B4-BE49-F238E27FC236}">
                    <a16:creationId xmlns:a16="http://schemas.microsoft.com/office/drawing/2014/main" id="{31BDB0B3-1AD5-4CB0-AEA3-308DF18A2E75}"/>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2BE74747-8259-4FD8-B63C-9B8F3566EAA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5B48C172-756F-4518-BC84-5CA2491E3D1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61A08D26-EC3D-400E-AE58-F2C61FCD1E5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7F782056-CE70-4CBA-817B-6732AB04873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DD970402-F2EB-4D20-BEB0-5BD5F47C75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9DD8BC3-2AEB-47AF-B12F-A6BDD0111A8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C4405095-E377-45AE-8A0A-28820808FA2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89182C14-79AF-4BDD-B0B5-CABDC458335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62B5B693-0A40-4DB6-9614-1B2D4F33D05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563EBA3F-9CCB-4147-88FE-20DD6BCEC2A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5748AC4C-C566-448E-B16E-EB996F449EF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30703FAB-25B6-4B2E-95D4-D17EA1713CC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6785CE55-569F-4EA8-AB21-76DE8D6E952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FCD66F0B-1A11-4B3B-B452-5BED85EB02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F91CD0E0-2E4D-48CF-B800-C7FD5ED094D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55CA5D07-B616-4F9D-8162-C4FFC51E0E9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FEFC6552-E8F0-4F1C-9146-2069B000227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F20FBCAD-44F0-48DF-8CE8-B62A254340F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457C5028-3892-445D-9ADF-E8277F8BE7F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2497365-123F-4636-8150-11189E434D3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6D863BF4-26D5-4839-9634-14C9D576499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A1437440-E84E-45D8-B5BD-4E9D5ED0364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50D8D63B-41A3-438B-B347-36EC1FEBAFA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A9AD53C-D960-43FB-8D3A-6E90E368F43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491E576B-EB81-4581-831B-09F3C376D57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FFB45C28-5606-475F-A9A5-9613BF5E24E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C9B6574A-A90C-4B94-A6A0-5D5AA1BF669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67687BC-99F3-4796-BDDF-43E3DB5D549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913AE72E-19E6-49EA-BBEF-59BF86105FD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FC0F0697-2EA5-4527-9331-CA39FEC88A9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1F1F6384-F0DD-431D-9BC5-E272745A95F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CCEDDAEC-F62B-4D22-9431-6FEF6B459D40}"/>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C25D0D71-14D5-4A80-8C15-F2EEAAC60FE2}"/>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3CDEA7F2-5730-458B-BA45-C764B6D4ABD7}"/>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14FA3DBA-0B65-408C-8C2E-C2613B34AF9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2B24E752-AFDB-46C8-A41B-5F0B61A6FE8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921664F8-A319-488A-B967-DB75718133B9}"/>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5EB12CBD-C44D-48DC-8BB7-6CCFE179B60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20E9CB54-34B9-4FB5-B6D6-A7A54F1AD17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3B7061D8-8633-4DD1-A616-0D9CF5E1244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9" name="Group 648">
              <a:extLst>
                <a:ext uri="{FF2B5EF4-FFF2-40B4-BE49-F238E27FC236}">
                  <a16:creationId xmlns:a16="http://schemas.microsoft.com/office/drawing/2014/main" id="{94DCB48A-E47D-4114-9FE3-EACB5AB2B576}"/>
                </a:ext>
              </a:extLst>
            </p:cNvPr>
            <p:cNvGrpSpPr/>
            <p:nvPr userDrawn="1"/>
          </p:nvGrpSpPr>
          <p:grpSpPr>
            <a:xfrm>
              <a:off x="13727" y="4637103"/>
              <a:ext cx="12159138" cy="134976"/>
              <a:chOff x="13727" y="6770644"/>
              <a:chExt cx="12159138" cy="134976"/>
            </a:xfrm>
            <a:grpFill/>
          </p:grpSpPr>
          <p:sp>
            <p:nvSpPr>
              <p:cNvPr id="650" name="Oval 649">
                <a:extLst>
                  <a:ext uri="{FF2B5EF4-FFF2-40B4-BE49-F238E27FC236}">
                    <a16:creationId xmlns:a16="http://schemas.microsoft.com/office/drawing/2014/main" id="{C1099A7F-F558-4489-844E-08F3400A27D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6BF70906-D6A9-4392-848E-7197B0E12DE8}"/>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AB5BCDEB-18CB-4EBB-AFB7-573EBCACEA7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5996376A-829F-4CC7-A05B-8E36CC49AB9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7F87C6D7-2226-427B-9495-3F37F4F9FFC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CCB91792-9234-4938-B81C-5B5F32365D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4C772475-DC51-409F-93ED-44E534AE839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9497EB41-CB1E-4E75-8978-2C67E221D01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56AB2B18-D282-47CA-8DC1-51A575579E9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47A2FEE8-A3E2-45AD-85F1-910398A4830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6D38F059-A394-4F3B-86E0-4AFE541DB95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5838886B-2461-4D9F-83BB-D5003180C37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288D1929-8D9B-4A3A-A186-CEA07A6C0A45}"/>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0FF401EA-A94F-4673-A05E-EF80AA188F2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25E07A-CCCE-45FE-B652-46181CF76D1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B649F95C-C767-416A-A191-48A1664A09B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6D38402F-3589-4C3A-9F80-48996D81226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32E9B768-24DD-4AC4-8EEC-EC7EB6A3312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87185483-7A27-4098-AF28-97F33403BA2D}"/>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4107CC52-D9D9-4E32-906E-8CC3B191A27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3128C790-3477-4CF4-A18F-6E5501DD8C6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A9804302-93C0-4689-955D-5205E6D1505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2ECA7B2E-1141-48FF-B481-C2C3B6B273F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1CC4CBF8-4956-4245-9F60-CD81AFA4CE4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A79F280D-1BA3-44CB-A8C0-B9578C9C2D1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6EFD94D2-C8DC-43D0-85F7-FD6526A307E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EE4EF110-FC02-4171-A961-8D10C0E27F2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2B4C61F-BCDA-45DD-9C6D-B8DBE1EF5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C2F73F75-B4DD-4171-B8AB-E1A09CF06F5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4E614FBA-8AA1-493D-88FD-994FC5D1958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93B9D4F-586C-4472-9C96-D3EDDF91B4A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ACDD137F-AF04-4F1E-93BB-4F2F20F167A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122031FC-3878-46D4-98DB-253932AB047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05619A15-A8D5-436E-B115-6D3A71BBDAE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2504A019-05DF-47E2-BF93-6722FA0AADC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D98DE693-4B1C-4E4D-98B2-BAD6750CB56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60782D5E-E413-4BE8-8DC9-A624ADDE26D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1B850990-F389-427C-A06F-6A7348DD6C8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3451F7DA-DC41-45A7-B0EE-D6042C79133B}"/>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D612C0EB-3968-4C35-AA59-2140EDD84CF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DE16FA00-EEE4-4E4B-A0C9-0352FE357EA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Footer Placeholder 1">
            <a:extLst>
              <a:ext uri="{FF2B5EF4-FFF2-40B4-BE49-F238E27FC236}">
                <a16:creationId xmlns:a16="http://schemas.microsoft.com/office/drawing/2014/main" id="{E5682263-6855-40AA-A352-2E5CFF19080C}"/>
              </a:ext>
            </a:extLst>
          </p:cNvPr>
          <p:cNvSpPr>
            <a:spLocks noGrp="1"/>
          </p:cNvSpPr>
          <p:nvPr userDrawn="1">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pic>
        <p:nvPicPr>
          <p:cNvPr id="7" name="Graphic 6">
            <a:extLst>
              <a:ext uri="{FF2B5EF4-FFF2-40B4-BE49-F238E27FC236}">
                <a16:creationId xmlns:a16="http://schemas.microsoft.com/office/drawing/2014/main" id="{B06FCD08-826C-4242-88FC-37C4629760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4" name="Title 1">
            <a:extLst>
              <a:ext uri="{FF2B5EF4-FFF2-40B4-BE49-F238E27FC236}">
                <a16:creationId xmlns:a16="http://schemas.microsoft.com/office/drawing/2014/main" id="{01455461-CD7D-4953-9F32-97B57BB8AFCF}"/>
              </a:ext>
            </a:extLst>
          </p:cNvPr>
          <p:cNvSpPr>
            <a:spLocks noGrp="1"/>
          </p:cNvSpPr>
          <p:nvPr userDrawn="1">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386" name="Picture 385">
            <a:extLst>
              <a:ext uri="{FF2B5EF4-FFF2-40B4-BE49-F238E27FC236}">
                <a16:creationId xmlns:a16="http://schemas.microsoft.com/office/drawing/2014/main" id="{54615AD9-8673-4594-9885-915FC3CE8FAE}"/>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387" name="Slide Number Placeholder 5">
            <a:extLst>
              <a:ext uri="{FF2B5EF4-FFF2-40B4-BE49-F238E27FC236}">
                <a16:creationId xmlns:a16="http://schemas.microsoft.com/office/drawing/2014/main" id="{EE4F6B1F-F4CE-46B0-9498-86050947301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46420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890" userDrawn="1">
          <p15:clr>
            <a:srgbClr val="FBAE40"/>
          </p15:clr>
        </p15:guide>
        <p15:guide id="4" orient="horz" pos="102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1A2C3DF0-F421-46B3-8214-A7CB33A69937}"/>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2" name="Group 271">
              <a:extLst>
                <a:ext uri="{FF2B5EF4-FFF2-40B4-BE49-F238E27FC236}">
                  <a16:creationId xmlns:a16="http://schemas.microsoft.com/office/drawing/2014/main" id="{288C7BBF-5D90-4968-905D-B3B08A796009}"/>
                </a:ext>
              </a:extLst>
            </p:cNvPr>
            <p:cNvGrpSpPr/>
            <p:nvPr userDrawn="1"/>
          </p:nvGrpSpPr>
          <p:grpSpPr>
            <a:xfrm>
              <a:off x="13727" y="6705874"/>
              <a:ext cx="12159138" cy="134976"/>
              <a:chOff x="13727" y="6770644"/>
              <a:chExt cx="12159138" cy="134976"/>
            </a:xfrm>
            <a:grpFill/>
          </p:grpSpPr>
          <p:sp>
            <p:nvSpPr>
              <p:cNvPr id="485" name="Oval 484">
                <a:extLst>
                  <a:ext uri="{FF2B5EF4-FFF2-40B4-BE49-F238E27FC236}">
                    <a16:creationId xmlns:a16="http://schemas.microsoft.com/office/drawing/2014/main" id="{8C2796FB-F2B8-4EB8-B28B-39542BF1631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0B5EADE6-E801-4B39-9581-C93BC7F93C9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69DEC1AE-D3AA-4A9C-825D-E571FCD5D12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3DA5D32B-4280-4262-9B14-B1B342A0D09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35483C99-064F-4247-BD39-D1BA7318B11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05DFACDB-7793-4B38-A736-245495352C5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0B6BC23-7DE4-4EAD-8870-18A929291C8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A29C753C-C4B0-4D6B-92F0-6E50E9FB6BE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A2E06F51-AA1F-4974-A220-77765970E0D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45B22785-96D3-4794-8ACF-5905C8FB106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236FB2EA-2CAC-4F0A-AC0A-C46113480E5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86202470-9874-4561-A7EA-5454B86BC39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E16C8274-192B-4A6D-A784-AD8E9AC53B7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224CE1C5-2393-4E1D-B1AE-6FEE9EDF583C}"/>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4D7F9B79-E91D-4DA6-B8E8-30F36E65F8B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0B194267-B6C8-4FA3-B28D-910E133E814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29CC02A-723C-4A27-95E3-5B8BD562FF5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C3605181-CEEB-4C53-9D80-43750C13627D}"/>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F35D6AE8-27F9-4335-8C80-CF2CC0941F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D67680B-F994-4D25-A374-C2FC3959D3A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69903301-2227-4951-8E2F-0EDAA2D0C1D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15F05977-C67E-4BE8-8DA4-09E99231386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1733F405-FBDE-4EAB-B27C-50977292404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98A79132-935E-4E4A-B6D4-50E924A608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7D2526B6-288F-40E6-9215-99739083034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377B25A3-B483-48F2-9B9A-C9828EF539B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EF2B6EB5-3306-40C9-8763-901324693D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F8BF9D04-144E-43B7-BCE5-BCD3F47463F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D74050B-0CB6-49CF-BE46-C2897CE8F15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C1D4E4A3-06C8-46DD-A2FA-F8334548CA4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A590451-6B94-4552-87B0-D43A30C5A99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63A8DB9B-3592-4CC6-88BA-2CFC4E09D3D3}"/>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8BC45234-ED08-4905-B131-89358C2BC38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0D5955CA-4582-4453-84E2-4DC03B34EAA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9F0449FF-C672-4B65-B162-0E2BE14CD10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7F2333AB-0A70-48E2-ACF8-3BCEFAF58289}"/>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359AC0CF-C7DB-4F3A-9460-CBE7CBABB94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57CA8F48-9723-435F-A5B2-084972D7CB9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E7B52036-774B-4382-B22D-03CA64EABE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D9DCFCEB-1687-42A9-B89D-3B3EC832538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50A4D535-4B45-4743-830A-14869A8F5E8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ECD37917-C38B-41BF-BFC8-ECBE86DBE542}"/>
                </a:ext>
              </a:extLst>
            </p:cNvPr>
            <p:cNvGrpSpPr/>
            <p:nvPr userDrawn="1"/>
          </p:nvGrpSpPr>
          <p:grpSpPr>
            <a:xfrm>
              <a:off x="13727" y="6292119"/>
              <a:ext cx="12159138" cy="134976"/>
              <a:chOff x="13727" y="6770644"/>
              <a:chExt cx="12159138" cy="134976"/>
            </a:xfrm>
            <a:grpFill/>
          </p:grpSpPr>
          <p:sp>
            <p:nvSpPr>
              <p:cNvPr id="444" name="Oval 443">
                <a:extLst>
                  <a:ext uri="{FF2B5EF4-FFF2-40B4-BE49-F238E27FC236}">
                    <a16:creationId xmlns:a16="http://schemas.microsoft.com/office/drawing/2014/main" id="{7C02CCD3-143B-499E-ADE6-626E7BCEAAE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05DFF631-F0DD-4992-96AA-00606EE2BFF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50951A6B-3386-4DB2-8F2A-B60EBED3900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47107A39-30D6-49EE-90B2-61469665572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6A5F1279-E859-48B6-8509-ECC74A0820B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970699BD-F469-41F1-83A7-66EDF03FD6D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58F56B3-7B5A-4723-A452-7038DEF252F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D771DFB8-E233-4756-A24F-601E2217BE0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5A57D512-F7D4-4306-8071-38979FF6C661}"/>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4B8D421D-F33A-4808-B13D-C8475E459E9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A0407A70-AE39-42EE-B0E2-AFE4977F1C4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99172E71-A2E4-4C2A-98FE-5C9FF669732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D48DC3D1-7881-4369-82EA-3299C635358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FBAD8852-8DD4-4D94-9A60-66441EF22A2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24C9BD0E-1A65-466D-AAF1-4E4C46C6936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EB6368A-03FF-452D-A31F-CCA4A3E3186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57FE22AD-EFDA-4BB2-8DF6-D4D1C795486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0E59CE75-CB59-42DB-8940-39B4C34ACFE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BA46D8AB-7536-4C51-B7EB-1222645E48D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DC48738A-D155-4066-A1FD-AA0EB28CA23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3FEC4ABF-C858-47EA-AA54-D62CA3D66AB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35C1BB78-23A6-442F-BC0C-EB5D45FF2A7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19DB079C-BFEA-4329-A24A-99341F1D40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5419272F-727D-4477-B400-F44F0917E3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9EC2E971-C732-4167-92A9-09DA78BF947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3EBE2654-C6DB-4200-83E4-A05BC5E41C0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2D73478E-290C-40EA-A29C-BE2BB451962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3E8A667-35C1-4D65-A925-6D098B201B0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03EE676F-8448-4265-BBF3-32E66EDE9E5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FEFB64F7-9281-45D5-9B52-703B2286EAA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C28FD0D9-2962-4443-B7B9-2B5E2A3416F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BC123369-474D-4FF3-A83D-BDE82CC6E56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EFD13E5F-EB05-49D9-99B2-AEF5F416F46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8D92F91F-9795-4CFE-92A0-810AEF671B5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F466F81-2D4F-4F73-B00F-9BBDF459E06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BBB11835-6BF2-4EF8-943E-D18ACEF5539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FAD99046-0675-4559-9262-44882B9EF122}"/>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4891642C-E511-47D0-BE22-3D036A2CA44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17D0B112-188E-4C4E-B78E-589378CBEB4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F072A55C-5C0B-4315-B6FC-95271450012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0FCCA37C-F209-4143-9316-4645C7661B7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B72186A7-7930-466B-82C7-2EA37B93FF78}"/>
                </a:ext>
              </a:extLst>
            </p:cNvPr>
            <p:cNvGrpSpPr/>
            <p:nvPr userDrawn="1"/>
          </p:nvGrpSpPr>
          <p:grpSpPr>
            <a:xfrm>
              <a:off x="13727" y="5878365"/>
              <a:ext cx="12159138" cy="134976"/>
              <a:chOff x="13727" y="6770644"/>
              <a:chExt cx="12159138" cy="134976"/>
            </a:xfrm>
            <a:grpFill/>
          </p:grpSpPr>
          <p:sp>
            <p:nvSpPr>
              <p:cNvPr id="403" name="Oval 402">
                <a:extLst>
                  <a:ext uri="{FF2B5EF4-FFF2-40B4-BE49-F238E27FC236}">
                    <a16:creationId xmlns:a16="http://schemas.microsoft.com/office/drawing/2014/main" id="{14E55F5F-AAC9-4595-9E51-6D4B01BA5E6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F5E41CE-192C-4ECD-9466-AC68571E364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8447A200-A001-4968-BB4C-432C7796EB5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FADFDCA1-2751-4790-AB14-82F5BD72A9A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8217CAD4-3CB3-48D6-8BE0-C362BBAE08A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317F5FBC-05FF-45F8-A24A-95DE345B8B7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9F841A31-FC4C-4EA2-ACB7-9CB4F1FFF65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5FFDFC3A-BBB4-4AC9-8447-0399372CD6C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0FF1C45C-0470-4710-ABC8-843656C2765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A6829C07-D3AA-4EC4-A149-9C5298A306F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5353FCF9-6234-4DDA-A6FE-A59355F0208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1EC72899-82D9-4204-AEA7-4D4E79ABD26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E6C2D6C9-7E77-4805-9762-B48B27CBB9E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8D6BBD27-C553-47AA-B434-ED4EC4E32F5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56A1E517-631E-448C-90D0-E820A635365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E5EFDEA0-9FC8-4CE2-B92B-57A32F21321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AFAD4149-B0AF-43BF-9733-67A50EE89D5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99F7C18D-3DAE-4E8F-8104-9027F9A9A73E}"/>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6316A63E-7B88-4EF3-AD5B-AEA3BD1D9F3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EA159366-080B-4FF7-840B-B3C7364D3A9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A4C24F90-78E1-4BB4-BCCB-45CAB95902B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CD13BE0E-F1F8-464F-8173-64E404744B4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747CE81B-44AE-4C76-ADFE-BA6E69D1B0B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0DC0B32C-BD35-44FD-8812-98A9F283A0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2F9340F7-170B-49B1-B95F-5EFD5CA7711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584F91F6-2B85-4B69-B756-79941413B55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C61041AD-D4F6-4D8F-BE39-89D81FD3135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CFA47BEB-A5E7-4BBC-B6CD-5930DA18463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4DF94C2A-DC18-4F19-B0AE-1942E2FAEBB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E6EBF26F-C934-4FBF-A381-3B11776A036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2A81046F-8186-427E-84DC-8B5CE5E990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C3A98C8D-F09F-46CE-8F57-03DA858B7E5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188C854-3F15-483B-A45A-F17415544C0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50E846C6-BBD4-4554-A411-8E1ECD8AB66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C772047B-0E3B-4B5B-A070-EA356322923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02171488-BE47-41A9-8DA9-AFD4DB9BB0D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8339D15-9138-43F3-9DA7-D0A5240A2DC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F7ECABBF-2594-4A00-B3D7-197DEE71BB7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14170369-2F00-4F8F-9266-12B158B4C75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40F9CB19-5B4D-46A2-83DE-FF892FD8ECC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1C38E22D-BE24-4D6B-B7E3-48A68D780A75}"/>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83B9B1B1-7090-4A77-9C9F-0FFAEA75837A}"/>
                </a:ext>
              </a:extLst>
            </p:cNvPr>
            <p:cNvGrpSpPr/>
            <p:nvPr userDrawn="1"/>
          </p:nvGrpSpPr>
          <p:grpSpPr>
            <a:xfrm>
              <a:off x="13727" y="5464611"/>
              <a:ext cx="12159138" cy="134976"/>
              <a:chOff x="13727" y="6770644"/>
              <a:chExt cx="12159138" cy="134976"/>
            </a:xfrm>
            <a:grpFill/>
          </p:grpSpPr>
          <p:sp>
            <p:nvSpPr>
              <p:cNvPr id="362" name="Oval 361">
                <a:extLst>
                  <a:ext uri="{FF2B5EF4-FFF2-40B4-BE49-F238E27FC236}">
                    <a16:creationId xmlns:a16="http://schemas.microsoft.com/office/drawing/2014/main" id="{15A14F7F-5D86-4C59-A22D-9925BE2F344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8860C0E5-C8B3-427A-845E-80820FC3C92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9B53C02F-32D6-4931-9EF7-F9B4549A834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F4786020-0E7B-4010-B93B-448B2BDA886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C69391E-BB35-404F-A382-F5F790290D8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F842CBBC-84A6-474B-9F6E-8F8EE513738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0F27068F-0078-4B9D-87DD-6F6CBB964968}"/>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2E401F8-EE6A-49C7-AEF0-D319935854B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5E1F460D-F7D6-479E-B28C-DFF8E581C04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A4B28E9-D6AA-4409-8AA7-6BBAD4062E3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63E9E645-41BA-475E-9CCA-B604A1356C4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BA46E87D-4FE4-4207-B6E9-EFC4479EEAE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56942211-5C2B-463D-B4E4-FE680583431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9FA0F14C-CB66-4978-8770-61205EBDDA6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FFEAB048-8C67-4094-BA38-322A4B06956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DB9E3038-23CB-44EE-89D3-E3696536BA8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C62ED60-1740-43C9-953A-A1EE5B0D920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36C3D596-1D01-4705-8FDA-F6ED2591558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4DB68B4-6F40-4647-8174-533E70DC346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8A895628-1C13-4620-BAD3-7BD092DD2BA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E043E7A-C3EA-4483-9B1B-42285A12BC5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2FE890E-7585-4FFA-83D3-5C10D1D95E5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2D08AF9-1D44-4212-9EE2-711FBC3E1D3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F83507ED-E477-4616-9215-A59431ECE2F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7A07A75-ACAA-4240-BA04-384FAD915C7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5DA50C1A-7B2E-4927-9189-052F7CE08BC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ED2C6916-22B3-4214-8C3A-5D66955E307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12398B74-CBCA-49E9-B895-5ECD3F2682AA}"/>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D4C18962-ACF6-4FA9-9480-6D6ACDF340D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784DFEA4-6EAF-489C-84EC-3ED701673B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A7A5BE6-87B1-4832-997E-89DD71B430F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E74DA1F-F7D7-4F1E-B486-D7A69811B1B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E72C072E-5626-4FD3-8487-75BC45CBC17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8057B3AF-ED21-472B-A8FD-C1F185F0A1E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DE24C74A-DB97-4CD6-8425-715821F2D61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E4838667-268E-4527-9FBB-D2008282791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49F54DF9-C4F3-488D-B7ED-81E723C5EFE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4C1E36B6-AB88-45D2-9601-E43E1372094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642AEB7-39B0-436F-8823-8232DC7F39C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82A1588-A9FC-4C9B-9735-969F551C760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E9A91221-3AA4-42F9-AB51-67A8695E044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27910D72-BB84-4DE0-9F3E-CD914650DDDF}"/>
                </a:ext>
              </a:extLst>
            </p:cNvPr>
            <p:cNvGrpSpPr/>
            <p:nvPr userDrawn="1"/>
          </p:nvGrpSpPr>
          <p:grpSpPr>
            <a:xfrm>
              <a:off x="13727" y="5050857"/>
              <a:ext cx="12159138" cy="134976"/>
              <a:chOff x="13727" y="6770644"/>
              <a:chExt cx="12159138" cy="134976"/>
            </a:xfrm>
            <a:grpFill/>
          </p:grpSpPr>
          <p:sp>
            <p:nvSpPr>
              <p:cNvPr id="321" name="Oval 320">
                <a:extLst>
                  <a:ext uri="{FF2B5EF4-FFF2-40B4-BE49-F238E27FC236}">
                    <a16:creationId xmlns:a16="http://schemas.microsoft.com/office/drawing/2014/main" id="{57CC5B33-3257-4985-BEE2-7129B094945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DE1AE951-2F54-48E0-93D4-4A3B6729163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A52BD838-533C-4C64-A238-385177A90F9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BF1862C-6B8B-485C-B89A-1F749AE4CA2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21D213D-E46A-4E2D-9939-622FFB92DA1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E66581E-F790-470B-8792-3CC6238DF23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0535E799-921B-4E21-96D0-6A401209CE3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801EB48E-7AA9-4D1B-B20F-7F8688C2B68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A1A643E6-FB9A-4479-9C4A-A3F6843DA5D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22343F6-733A-48FF-ACF0-7486C6B00948}"/>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C51F7EF7-623E-4E60-9BCF-BC3805C11FC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6DB3AD58-C823-4BAC-AB00-12F32125850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16C6A867-D6E7-4FED-A42E-7975138FCD0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E1DBF35A-436E-4874-8AF0-E72B521ADFD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721086FD-2C93-4AF1-AA2C-420B5413589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256FBB8F-DFDE-471B-AC19-37F67D6FA79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13333EAB-0F86-466B-B4F1-25A2A227919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A02BE536-437B-49E6-BC3D-FD767B748B0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542350E1-A594-4D38-B73E-8759C6DB4A5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587A7F7-D6D7-40A0-BC2E-05FF712121D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49FD31B2-2FA9-4D7A-A452-6B1042A30F4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6AC45BCF-366D-48B9-971A-0D9CFECC358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04212782-90E3-4EA6-96D1-A77D6EC3E8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0A89C48A-AEE3-4ECF-9F9D-92300EFE030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E6858427-6C75-485C-847A-C407A704796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6F48579F-498E-4ED1-BC6A-AE6B0EE782ED}"/>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01031BA5-0AE1-43EA-966C-6518B0CE7890}"/>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542C8938-6ADF-49AA-9D5B-CCA389C4D95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9B200C1E-0B7B-404B-B158-EAA413E6458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AEA3F302-0ECE-4061-B3C1-EB9881EFCC8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FB764DFF-637E-4677-A65D-F51C99A6630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8269F525-383D-44E3-BF41-DF8AB36BFDA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6548AD2-EDB4-4A4C-8525-236EA04052F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518F549A-25FA-4679-9A47-01080AE6696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D82B7A31-660C-45AE-9234-C26B4AB87CB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BFC2B746-C6B2-4A51-AEAE-D6BBD1A11AC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0260CA86-4C33-46AA-8B75-0CE47487D5C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14BF6B2D-AAC7-4CF5-94EE-03C1A95C275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11FE447F-8801-4724-81F9-647B45F95BD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3EA60C45-0685-45D8-8607-F0E7C2DD38D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6C231882-164D-40F7-97BB-FD065C54C23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7A50B78F-66AC-40E8-ABFD-08D22CECB454}"/>
                </a:ext>
              </a:extLst>
            </p:cNvPr>
            <p:cNvGrpSpPr/>
            <p:nvPr userDrawn="1"/>
          </p:nvGrpSpPr>
          <p:grpSpPr>
            <a:xfrm>
              <a:off x="13727" y="4637103"/>
              <a:ext cx="12159138" cy="134976"/>
              <a:chOff x="13727" y="6770644"/>
              <a:chExt cx="12159138" cy="134976"/>
            </a:xfrm>
            <a:grpFill/>
          </p:grpSpPr>
          <p:sp>
            <p:nvSpPr>
              <p:cNvPr id="280" name="Oval 279">
                <a:extLst>
                  <a:ext uri="{FF2B5EF4-FFF2-40B4-BE49-F238E27FC236}">
                    <a16:creationId xmlns:a16="http://schemas.microsoft.com/office/drawing/2014/main" id="{D967BD32-71F8-4004-A509-09564FC2DAE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85CD40DB-3EA3-4C1F-8C16-116A4B77D5F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1604DA4-C329-4F4C-8242-64B981D2089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94F5C9D7-D57E-4544-8578-712CB0058A01}"/>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3EE4BABD-A3AC-4F28-A16C-28F3A540268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02260D39-1B97-47B0-B94C-44C010E47BB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DF31D861-9128-4FE1-AD6A-AA9EC027651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9F251F5-1B4B-4628-8041-33670933D9D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B3CA6AA-B6C6-4788-AB16-673E849982A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D0C978FD-4C71-4DCB-8751-6140A9F30D11}"/>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61D5748F-F8B0-428B-AE9A-F1F3C551184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336E54E3-A35F-4A01-846E-FA07EB5844BD}"/>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9A104C9D-31EB-43FA-BF22-C9FEAFE5F46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BB57EE47-82C9-4AB0-BA98-765A263764B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50FA778A-5793-459D-8BD8-53B06AFB717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AB17180F-1D34-42E3-86A7-4E3ABC85236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0CDCA077-0D1E-406C-9E49-02C060C8F0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5ED9CF3A-C5A1-49C5-AD4F-3CE3051891F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BFC431C2-C669-49E1-9A56-DEC33D0CE41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975A07BD-2058-4C49-896D-C8AA58985F6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1D90C7F8-DDC0-4FB7-AC92-6E6D10CCFBC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F428925-962E-414A-A758-891782C0BD7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6C741F98-DDA5-4DC0-8C72-8DAFD18FFC3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CDFA3B5-1344-4F3D-A699-AAF3224ABED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FE8F7BCA-7853-47A2-A846-82649EE9A0A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9404C70-14B8-4024-A5E5-CA0518A40E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BF512A5F-8EF7-4D69-B5C1-3F8019C02C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6D58D246-9A32-4273-A062-0D720F837A1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49001E45-A2A7-4B09-89AB-AD00F39457E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44F5268C-73BB-401C-B51C-4925317BB62F}"/>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28EB91B3-9FCF-430E-B109-6931BC15BD56}"/>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A923F8E-38D7-4AF2-92F2-DA434413B7F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40A0373F-5CA7-4FE2-B0EB-D7880418600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B9B46025-01B1-4D8E-831B-678D317D774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F13FFEC3-7E70-48BA-85C2-D4E626718E7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CF452F3D-DCBB-48A1-82FF-8C653750929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965BEB42-26CB-418A-8512-DE973C7513B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0FA1BE08-420D-4D88-A018-C5454F4493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8CD8AB2D-A634-4BB8-8FE9-29C443CEDD2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A33B539-CDF3-47A3-8FA6-C69196DC202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27E468B4-60D0-4C83-920F-2C1D942AB48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9" name="Graphic 8">
            <a:extLst>
              <a:ext uri="{FF2B5EF4-FFF2-40B4-BE49-F238E27FC236}">
                <a16:creationId xmlns:a16="http://schemas.microsoft.com/office/drawing/2014/main" id="{A20568F4-9945-424A-8C1D-ED204EA546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2"/>
            <a:ext cx="10944225" cy="4032224"/>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
            <a:extLst>
              <a:ext uri="{FF2B5EF4-FFF2-40B4-BE49-F238E27FC236}">
                <a16:creationId xmlns:a16="http://schemas.microsoft.com/office/drawing/2014/main" id="{C60D50F8-78C9-4745-9C26-85DA76EDF77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pic>
        <p:nvPicPr>
          <p:cNvPr id="269" name="Picture 268">
            <a:extLst>
              <a:ext uri="{FF2B5EF4-FFF2-40B4-BE49-F238E27FC236}">
                <a16:creationId xmlns:a16="http://schemas.microsoft.com/office/drawing/2014/main" id="{6408002F-AA9C-4CFA-ACA2-EF032DAC1959}"/>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0" name="Slide Number Placeholder 5">
            <a:extLst>
              <a:ext uri="{FF2B5EF4-FFF2-40B4-BE49-F238E27FC236}">
                <a16:creationId xmlns:a16="http://schemas.microsoft.com/office/drawing/2014/main" id="{ED7742AF-0113-4DC3-B952-D853485EDA2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75766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grpSp>
        <p:nvGrpSpPr>
          <p:cNvPr id="273" name="Group 272">
            <a:extLst>
              <a:ext uri="{FF2B5EF4-FFF2-40B4-BE49-F238E27FC236}">
                <a16:creationId xmlns:a16="http://schemas.microsoft.com/office/drawing/2014/main" id="{BFAB28C3-CA44-442F-B331-939332DF5CEE}"/>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4" name="Group 273">
              <a:extLst>
                <a:ext uri="{FF2B5EF4-FFF2-40B4-BE49-F238E27FC236}">
                  <a16:creationId xmlns:a16="http://schemas.microsoft.com/office/drawing/2014/main" id="{254FAADD-C745-4396-BE2B-60A57D7F47C5}"/>
                </a:ext>
              </a:extLst>
            </p:cNvPr>
            <p:cNvGrpSpPr/>
            <p:nvPr userDrawn="1"/>
          </p:nvGrpSpPr>
          <p:grpSpPr>
            <a:xfrm>
              <a:off x="13727" y="6705874"/>
              <a:ext cx="12159138" cy="134976"/>
              <a:chOff x="13727" y="6770644"/>
              <a:chExt cx="12159138" cy="134976"/>
            </a:xfrm>
            <a:grpFill/>
          </p:grpSpPr>
          <p:sp>
            <p:nvSpPr>
              <p:cNvPr id="487" name="Oval 486">
                <a:extLst>
                  <a:ext uri="{FF2B5EF4-FFF2-40B4-BE49-F238E27FC236}">
                    <a16:creationId xmlns:a16="http://schemas.microsoft.com/office/drawing/2014/main" id="{DDA750B6-B94F-4478-9CFF-EA4D2866F54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53442536-8079-4DF6-A12F-8218BD9D5A8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F48CA7B3-F87E-49E6-B29C-1A244FC4863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6056BBD-8B16-47E0-97EB-F07E816C247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6BF5ADF8-70A7-43E4-AAA9-D343BA5D52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2DC26676-4218-4589-AA35-4F9ECC1B311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B2E863C2-16DE-4B17-AED1-9A9F0EF00518}"/>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9506985C-FEF7-4EC5-BFD3-966DD7CAD4F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78F5E48D-878C-452D-828B-4EC17B14F3C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B16F9FB4-3B23-43AA-B6D3-EACF38ED3BA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B4DB596-48E0-4722-A183-09D07158F4B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708E19A3-4231-4417-9CBE-8C147590C8A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0E22704E-3F13-43D8-A04C-8D342351815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92FB82FC-3209-46C4-918C-F2AC9EF49F6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EC68D430-F47B-4E66-8F9C-0CA43E2EA4F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C40A1951-240F-4BF6-9DFE-86E1533AE20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91368ED5-F3DA-40DE-99F9-379EAEF9468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7BA12DE-AE92-4409-91A8-BE048118337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0B2EF08F-0A35-412F-8FF4-81775DCD277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AC77C4C7-6988-47D6-8697-B6F31DC5AD8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67F63490-D090-4267-978D-ECBBA15A992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6E9FB2FD-EAA0-4873-AA39-F95C7BEA4B1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BADCD3FE-4FA9-403F-A20F-972CBAA2EFC3}"/>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D15C6F07-6208-4383-8C56-88F80DD741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749F75C0-CEE1-461C-A1F9-1CBB6E46B6A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32FC0BE6-6C97-4683-BA8A-207355EAA58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698020D6-1424-4A25-BC08-1A5B670C04F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461F5730-B406-4025-9AC2-592850301AE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4339E02A-E7F8-4AF7-A644-4F93BC5BEFF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9718CD57-7CB1-4472-B7D0-5BB4C00D54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45DFD8EC-803A-4C70-B252-3E3D02B8AA4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E3E9ADED-EA12-40EE-AEEF-CF93D40FCD9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17978DFB-3CCA-436D-A3E4-9506AC60C14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946C4073-52CF-440F-A35F-AAA148AA92C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4E4E1489-B939-4EFE-89D3-BA0B8FC5522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2CF484E1-75A3-4BD3-9BC3-0B165CE1011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7DB1052C-7080-4EBF-BF08-4F4EE7FB9FA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F0F7A6C1-2945-4D5C-879B-0C93BA8259B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A922F60D-6E76-4623-8ECB-C6976C64420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13849BE3-F22A-4ED5-8F00-67D3E265C93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9EF32B70-5BA8-4D49-85EF-85EF375F15C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935A840-D00F-4022-9CEF-3B22F9566CF9}"/>
                </a:ext>
              </a:extLst>
            </p:cNvPr>
            <p:cNvGrpSpPr/>
            <p:nvPr userDrawn="1"/>
          </p:nvGrpSpPr>
          <p:grpSpPr>
            <a:xfrm>
              <a:off x="13727" y="6292119"/>
              <a:ext cx="12159138" cy="134976"/>
              <a:chOff x="13727" y="6770644"/>
              <a:chExt cx="12159138" cy="134976"/>
            </a:xfrm>
            <a:grpFill/>
          </p:grpSpPr>
          <p:sp>
            <p:nvSpPr>
              <p:cNvPr id="446" name="Oval 445">
                <a:extLst>
                  <a:ext uri="{FF2B5EF4-FFF2-40B4-BE49-F238E27FC236}">
                    <a16:creationId xmlns:a16="http://schemas.microsoft.com/office/drawing/2014/main" id="{AEA1DAC4-3F36-485E-A8AC-C371C7EF566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E2F49974-157A-4AE6-9457-0834A35EC94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ACF1AA76-4309-4258-B3C6-4EF16D411AA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233E98DB-8F4B-45E8-AE1F-222967A6BFCF}"/>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7B00560A-CAC4-431B-A5D9-22DFE4C39EB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6BF1A45-FF69-47F2-B99C-820D117795F5}"/>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2EF80F9-7696-496E-977A-99DE926D63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AE00D2AD-CF4E-4831-AC7D-3B0A40A0139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CC38AF30-3D41-41F4-9BF1-D329D227C7C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421D9631-5A0C-401A-A9AC-36D5E13D4C0F}"/>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1D16F1F1-65A3-40A1-8A6D-DD5EBF07C90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6CCC3E34-3859-4D07-9252-168BF83EC7BC}"/>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C455F3D1-EBD7-4C6C-8175-162C555F253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D190950-51B7-4FC0-B3FF-AF3D06F8408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C0F3B199-7195-4D98-B175-9210AEC4C0F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D2B27F50-2F62-455E-9849-FACCE316763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6AB0FDD-165D-454A-AC42-370585B9668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6545EAFD-2B2E-4000-BC5B-1AA1F0ED87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F43BFEE9-8963-49DA-925E-11E6FEE764C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075DED0B-50C7-4027-8144-B367794174A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3A1542B7-E8BA-412A-9114-3ED76736E8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6FF1D20F-1794-4BB7-BA7A-A10CE749D75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DA04C76-F8AE-4039-83DC-1674FED87CD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AA9D6AC6-D9ED-48FA-A007-C215292BDB3F}"/>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B929D464-5293-43C7-BEA4-18DDC744A08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D70277F-DF87-476F-A975-68FC1E19F22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17297120-84C4-4AAE-8736-B4BFCFF40B9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52B67E65-9AF3-4740-BB09-1305658CA9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4DEB1202-F7AB-4652-9617-8D80033EFB5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3735B760-65F5-4B15-BCA7-61B5C0D8080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63C9C256-84DC-4C09-9FA2-36551E02BCD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408247FD-12FD-4CF2-A83E-50C0530AA7C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F54ED124-E3B2-4224-97DC-B2F3EF9A332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D92D218C-C210-4EAB-9F26-CE3C3A45362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06257C1-1408-4ADC-8C70-CDC5441140B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C732353C-E4B1-46BE-BA75-2248694EAEE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C062A61-790D-4518-8643-AABD14D998A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B8853FFA-3250-4DF2-BED6-3C1811DC022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F983D1FA-49E7-40CA-AC8D-F0A87CBC25B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745BEED3-AD3F-4216-97D9-CFE48CD185E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B03751C9-43F6-4F76-9554-0C17C43527E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A5C22811-ADD6-46BD-83CB-86683886BA91}"/>
                </a:ext>
              </a:extLst>
            </p:cNvPr>
            <p:cNvGrpSpPr/>
            <p:nvPr userDrawn="1"/>
          </p:nvGrpSpPr>
          <p:grpSpPr>
            <a:xfrm>
              <a:off x="13727" y="5878365"/>
              <a:ext cx="12159138" cy="134976"/>
              <a:chOff x="13727" y="6770644"/>
              <a:chExt cx="12159138" cy="134976"/>
            </a:xfrm>
            <a:grpFill/>
          </p:grpSpPr>
          <p:sp>
            <p:nvSpPr>
              <p:cNvPr id="405" name="Oval 404">
                <a:extLst>
                  <a:ext uri="{FF2B5EF4-FFF2-40B4-BE49-F238E27FC236}">
                    <a16:creationId xmlns:a16="http://schemas.microsoft.com/office/drawing/2014/main" id="{FF78BE03-D86B-4444-828E-9482896F60D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88A4F5A-B707-48FD-B66D-4936CF7C8D9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554C6439-DD46-4D83-B8EF-0A9119370C6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44596DED-0289-4480-942D-074F0675113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DB4D532C-6EBB-4391-AEFF-D1DB6B5A7AA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F0A98B9F-C504-4F6F-AA06-55C7F7B7B64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DC3F86F4-FD23-4C51-BD46-66C50A1B5C6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ADDAE9D6-43AE-4244-8DE8-1CF761199E3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1008A6A-B33B-42E4-B97B-6D2B4B9149B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38728F4A-1F37-4DDD-A8A0-4CF6C27943B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2A40F5DB-2ACC-4A87-ACE7-D3B8C45409B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59207D93-0B15-4813-9F69-11392B8E4EA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85A3684C-4769-4468-A14B-9FC9344E4FB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80DD3AF7-A064-43A6-BC7E-EA82616EE76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87DDC0E9-99C6-4976-98E1-3DBA9E6435C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D34DB853-A289-4E6F-81B4-BB6A783C9F9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E7ADDFE5-F51A-407F-B825-83550451F4E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EC7F585C-087B-4500-8C93-D7B8F8674C5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BC47B30A-A614-4275-AC03-784D199CF82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F61F6E72-E0F5-418F-BA34-1FB3FE168AD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F3E810F-2392-412E-8564-ACC8258D4C6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E93DAEB9-8D5F-413E-B3ED-CCC014414AE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F97FA05C-0233-4B7F-AF3E-93E25CE0C720}"/>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82006CD9-DFEA-4B45-ABE7-3EF1090D44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AD108A63-2682-449D-B008-9A38EF99DBB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A3F04BD8-75D0-4B98-A4A7-BBEB93FD743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8E358C52-32E4-4F03-B707-1B11A781E6F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75C3D19B-867B-4283-9F40-EE592DE4786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B3DF2154-0AF3-4E24-A292-BFED6EE8259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ECDCD321-B7F5-42BB-BE99-028ECEA96F5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11CE7125-E0A9-48A6-91A6-22F8E99205F7}"/>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751DE074-C1B5-47B6-AD6A-E772EF0DEBA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D7E5C27B-22DF-4DED-9E49-68BA23A55985}"/>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437593C5-17F3-4F59-9B54-26AFF89D87F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63466695-A006-4CC2-B578-9526C2F3ECF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2B11CA45-55C1-41C8-8002-3CE3840C679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6481F2FC-4AB5-4FC6-9075-E7D8A3601A4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A67DEB1C-6021-4914-88AD-77CB573051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F1E6D7A3-B98C-4F65-8419-E47AB2786986}"/>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585494A4-D0C0-43BD-8861-DFD3CE64828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638A75F-EB9A-4316-8348-83D04B0600E0}"/>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0A9B14C2-66E5-43E3-8076-63148D080A84}"/>
                </a:ext>
              </a:extLst>
            </p:cNvPr>
            <p:cNvGrpSpPr/>
            <p:nvPr userDrawn="1"/>
          </p:nvGrpSpPr>
          <p:grpSpPr>
            <a:xfrm>
              <a:off x="13727" y="5464611"/>
              <a:ext cx="12159138" cy="134976"/>
              <a:chOff x="13727" y="6770644"/>
              <a:chExt cx="12159138" cy="134976"/>
            </a:xfrm>
            <a:grpFill/>
          </p:grpSpPr>
          <p:sp>
            <p:nvSpPr>
              <p:cNvPr id="364" name="Oval 363">
                <a:extLst>
                  <a:ext uri="{FF2B5EF4-FFF2-40B4-BE49-F238E27FC236}">
                    <a16:creationId xmlns:a16="http://schemas.microsoft.com/office/drawing/2014/main" id="{DEB418CE-8DBE-408A-A741-443F0E84C6A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A478B327-B755-496E-BE74-3AB69128689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72905BAE-DDA8-4B89-9667-02BC9AEB3C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57164707-6778-4463-BF21-9146F87FA20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71F1C8C-D74B-4F57-931C-4D0C3B9E5F8A}"/>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7D2C40C-80F4-44AD-91B3-E0DBC47B3FE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E99620F0-BCAB-4438-A709-79EC43AD0E5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44E43FE-8F3B-49D5-BA2E-18CA61BB9D1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6DAF8714-5462-4B14-A84A-BB3B96C26A4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52A55E55-39E9-46E4-9A74-12DE0E0EA41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776A1C21-96DC-4C4F-B436-9193C3BCE1A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0D2C5E7C-F02B-4D40-BC6E-6467CBFF204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1D47B422-A6AA-44A2-995E-F564E5E0FF1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5D33E533-BC1C-47FC-B3DE-CC2AFFF411A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49A9435F-5944-40F9-9EA3-5B0899E06E4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6D0A3BC9-125B-4B27-BB75-0AF19D2F582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2F7523A7-FEE3-469D-A134-CBC7A053A07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DE0B28DE-C1E3-4EE6-82D2-0001D276A62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0146A13-A806-4F8E-99C5-0AA07727D1E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C02B2848-BC76-4F6C-95C5-9D2691906EB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C2349931-DD3F-498E-848F-CB217504B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DA3F568F-14FD-4A32-BE21-E5A9A7541C8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65EC4EA-5FF7-4F23-9FD4-875A5D78911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3D2A05E4-22CE-4045-9B31-9CF0EEDDEAE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93134994-CC80-4479-B111-9B49EBB41EF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56013ECE-7EB0-4FC5-8E81-C62F657884F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AAF0B14D-7E65-4046-9C2B-A2C9DDF2ECA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1F1E61D2-5370-4550-A012-62FF549206B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928F06AF-5884-449E-81E3-C47DBBA25F3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A6833F91-9BBE-4311-9F13-1CD6F6DD3C3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260570C-5EB5-4B6B-B06A-25A1FFBC6B6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0847644B-BB2C-465D-B4D1-F2A9AB2A2AF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0CB1815E-FCF3-447E-8E15-1F87B708CA3B}"/>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EAC06B80-475C-47C9-8264-9B1A52CDD37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A9E8968-A301-44A5-BDDD-3DCE427A19E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5B740B1-7A9E-40B3-9300-B604A532FCB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D436A460-E15E-4E06-A5BF-193C0563AE1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B8E74C87-4089-4A4B-B790-526EA7D980D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A1C31198-6CAF-4204-B705-5104E2204856}"/>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C0A79853-02EF-4EE7-A140-11E5BE0AE44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BE59751-8261-4749-9F99-9FEA80BF2EF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67F54283-306E-411B-ADDB-C0A1B871EBDE}"/>
                </a:ext>
              </a:extLst>
            </p:cNvPr>
            <p:cNvGrpSpPr/>
            <p:nvPr userDrawn="1"/>
          </p:nvGrpSpPr>
          <p:grpSpPr>
            <a:xfrm>
              <a:off x="13727" y="5050857"/>
              <a:ext cx="12159138" cy="134976"/>
              <a:chOff x="13727" y="6770644"/>
              <a:chExt cx="12159138" cy="134976"/>
            </a:xfrm>
            <a:grpFill/>
          </p:grpSpPr>
          <p:sp>
            <p:nvSpPr>
              <p:cNvPr id="323" name="Oval 322">
                <a:extLst>
                  <a:ext uri="{FF2B5EF4-FFF2-40B4-BE49-F238E27FC236}">
                    <a16:creationId xmlns:a16="http://schemas.microsoft.com/office/drawing/2014/main" id="{5AA7BC3D-A1A6-4FC6-8C05-9B0B2D5C82A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5F1ED47B-819C-4D3E-B726-E07AB5C93E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D6179E32-B841-4266-9330-6902C6AB222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830B08FC-5D14-4648-9D1C-1EF91B9EE1A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F14FEDA4-0282-4020-9593-B0D1397C330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DD2ACCC-1E40-4A7D-AE84-3199120A167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7005FFF5-7979-4CCF-9435-C7A1E70E274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653CA51F-EF06-4320-BACA-7E4B203F19A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F0B3993A-9558-4B05-B2F8-B3AF1E57407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01E002D-3BB7-430B-9E34-189CA07C37B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06E0D3F-5A6C-4520-8646-F84920BAE96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433FF8D-228A-4B8B-AB66-C74320636E2D}"/>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A0C37F45-13AD-474F-896B-0311E05AB31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AC69D27B-828C-4421-8F05-6409CB037D5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D4FBABE3-D7F5-4B05-AFA0-68FF410DE7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003633C-78D2-4C4E-B2FC-4AB82810F9E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E7EDD493-7C19-43F0-8978-3AAED7F2F1F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55F2D619-FAFC-440B-BBEE-CA731EDE8C9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E0A195F7-FFB2-432E-AD3A-78EEA86774A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A40EEE3A-304A-46BC-ADB5-F5951EDCF97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36A1E0A6-0086-4994-A4DA-E5FFBCA32A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682F2B45-6901-494A-966D-C6FAB04C1B4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CC9F689-3674-48A5-B9D7-19A01517397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1FFFC25-10C2-49CD-A826-BA57CE28911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734F5AE3-FE52-4D59-98F1-52D42E6AD8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804D13B-C5D1-4BD5-BDD7-628F2015A94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0182821-DC84-4C92-BD63-C203350AFB0F}"/>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976CD64D-F365-47C5-94A2-681515E602C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F3D164C4-FBE5-4546-A6AB-DE5D6B07172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389B8DF-AD97-4705-A585-27A273F8A8B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ED9AF4FE-5412-4E76-BBD7-985CC5634A1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F3EDA032-D68E-462E-B0EC-24C459F4548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598C9E96-74E2-48F8-AFF3-B6BA452A7CD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F73E6900-D5B2-4CE0-856C-5D24DE9599C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92585102-4A5A-4277-BC4B-EF53C5F7F45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7973D848-6BED-40B3-B0ED-FB7CAD04A81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5705D44-F79E-460E-B660-A26F8ECD9E9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4387A7FD-69C9-49CB-A405-78E92600BEE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714651E-FE17-4295-B157-3D6CCDAEA23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C4B30CEE-42DB-4606-BC9F-C1FF3183DC8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88E7AD89-44B8-45DD-8B69-C797E5DCEA6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D7E03177-3B62-473E-AD3B-1A621DBBC86B}"/>
                </a:ext>
              </a:extLst>
            </p:cNvPr>
            <p:cNvGrpSpPr/>
            <p:nvPr userDrawn="1"/>
          </p:nvGrpSpPr>
          <p:grpSpPr>
            <a:xfrm>
              <a:off x="13727" y="4637103"/>
              <a:ext cx="12159138" cy="134976"/>
              <a:chOff x="13727" y="6770644"/>
              <a:chExt cx="12159138" cy="134976"/>
            </a:xfrm>
            <a:grpFill/>
          </p:grpSpPr>
          <p:sp>
            <p:nvSpPr>
              <p:cNvPr id="282" name="Oval 281">
                <a:extLst>
                  <a:ext uri="{FF2B5EF4-FFF2-40B4-BE49-F238E27FC236}">
                    <a16:creationId xmlns:a16="http://schemas.microsoft.com/office/drawing/2014/main" id="{14189104-DD57-4594-A472-FF8F4791479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AFDC7EA0-BB3B-442C-B4CA-03BDB9B333F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13135060-691F-4606-9A24-B64AC073CE5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B3D055B0-3FC7-4D90-9086-63DC1D24E66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733AC143-1420-4412-95E9-5FD0CE621A4A}"/>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15E559C4-92C9-44B0-BC39-713CEDDE2F4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28A48137-208A-44B4-88F4-7BE1506586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3B33DF3A-B632-4515-8A54-4DBDA62B2AC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42DF919-491B-4CD6-8007-334B345DF06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502670C3-90E5-4494-A371-D4FC7A89EAB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F18826FE-B3E7-4082-AF81-DCD9468E0EB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3851E2C7-88CB-49B0-9020-CE18C69E60F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344DA78F-F7F9-4B96-974B-FFADF554C469}"/>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B0C6FDB6-068A-4E83-8A59-78C876A9D4E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F80EB78D-8926-4A27-B7B1-1DE594D45C6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D4341F16-D069-45FC-BAB1-BEACD137B0C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4EEBD373-A93C-4BB8-86BE-110DF6D2C214}"/>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B34B34C-B911-46C8-9444-0CB49CFB27E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F91C913A-9A88-4B24-A573-8AD8504DAD3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163F6B6-DCB3-4E66-95F0-2ED77A59F21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A60173AA-C491-4BFC-9785-E9C09955750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62213AD7-168F-44C6-BEEE-44F1F10DA1A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CF5CFA93-1241-414F-9E52-1BE02EBF20C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C753ACD-37B0-44B1-BC0F-19986020B0C2}"/>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0AF90B92-593E-4E37-BB0B-3D2335FC6C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D6D6D9A6-EB9B-478F-A266-8DAB379036D9}"/>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4555707C-1479-48ED-8CC6-707BBD289BE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207F48A-A8A1-4887-B794-404E9B5EBB3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13E32655-2E3A-42A9-91FB-8A271AB06EE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4ED4F79B-2EA0-420A-8D43-8BCC1A6345C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1F89261E-0FE6-4A5D-A41F-3F29D862312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988D013D-A8A7-4A87-B28C-0F0C1C0DB71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D45BE9D8-A541-4A18-895A-7F48E4F0155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7684AED0-3B9E-40DA-9F3D-914D10DF8F5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2C7C8C53-CD91-4177-BA13-3365E8EEB24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1E5EE85C-6479-4998-9F39-E8BC468B4E35}"/>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99651866-99BC-45EA-B5A3-394FBA7F16F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E4A3DDE3-5F26-429D-AA41-C47037AED1B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239FC26-3B6A-4B78-AFAC-C443A17B78E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DC956C1-7884-4635-909E-03114B36CF5F}"/>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C4C9F032-645A-43C9-B54A-A3A6CB73055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50FF247-5B15-467E-84CD-BE16DE800A09}"/>
              </a:ext>
            </a:extLst>
          </p:cNvPr>
          <p:cNvSpPr>
            <a:spLocks noGrp="1"/>
          </p:cNvSpPr>
          <p:nvPr>
            <p:ph idx="13"/>
          </p:nvPr>
        </p:nvSpPr>
        <p:spPr>
          <a:xfrm>
            <a:off x="616743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05DA0EB-E930-4C1F-A5DE-DDDC0528EA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8" name="Footer Placeholder 1">
            <a:extLst>
              <a:ext uri="{FF2B5EF4-FFF2-40B4-BE49-F238E27FC236}">
                <a16:creationId xmlns:a16="http://schemas.microsoft.com/office/drawing/2014/main" id="{362B8E05-F710-42F5-A04E-91FEA37E2F74}"/>
              </a:ext>
            </a:extLst>
          </p:cNvPr>
          <p:cNvSpPr>
            <a:spLocks noGrp="1"/>
          </p:cNvSpPr>
          <p:nvPr>
            <p:ph type="ftr" sz="quarter" idx="14"/>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72" name="Title 1">
            <a:extLst>
              <a:ext uri="{FF2B5EF4-FFF2-40B4-BE49-F238E27FC236}">
                <a16:creationId xmlns:a16="http://schemas.microsoft.com/office/drawing/2014/main" id="{5A5C701F-F633-480A-9E1F-E378331809CD}"/>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270" name="Picture 269">
            <a:extLst>
              <a:ext uri="{FF2B5EF4-FFF2-40B4-BE49-F238E27FC236}">
                <a16:creationId xmlns:a16="http://schemas.microsoft.com/office/drawing/2014/main" id="{8FB3BDDD-2ACA-422E-A5EC-D1895B81D5C0}"/>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7"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1" name="Slide Number Placeholder 5">
            <a:extLst>
              <a:ext uri="{FF2B5EF4-FFF2-40B4-BE49-F238E27FC236}">
                <a16:creationId xmlns:a16="http://schemas.microsoft.com/office/drawing/2014/main" id="{BC5FB3BD-BE05-4BC0-ABB5-FB0C90668545}"/>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96853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grpSp>
        <p:nvGrpSpPr>
          <p:cNvPr id="278" name="Group 277">
            <a:extLst>
              <a:ext uri="{FF2B5EF4-FFF2-40B4-BE49-F238E27FC236}">
                <a16:creationId xmlns:a16="http://schemas.microsoft.com/office/drawing/2014/main" id="{70CB42C6-E6B1-4DD0-9F34-3E4A4619AC1D}"/>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9" name="Group 278">
              <a:extLst>
                <a:ext uri="{FF2B5EF4-FFF2-40B4-BE49-F238E27FC236}">
                  <a16:creationId xmlns:a16="http://schemas.microsoft.com/office/drawing/2014/main" id="{0D69CAA4-54EB-4AD7-B6BC-F6F5298D809E}"/>
                </a:ext>
              </a:extLst>
            </p:cNvPr>
            <p:cNvGrpSpPr/>
            <p:nvPr userDrawn="1"/>
          </p:nvGrpSpPr>
          <p:grpSpPr>
            <a:xfrm>
              <a:off x="13727" y="6705874"/>
              <a:ext cx="12159138" cy="134976"/>
              <a:chOff x="13727" y="6770644"/>
              <a:chExt cx="12159138" cy="134976"/>
            </a:xfrm>
            <a:grpFill/>
          </p:grpSpPr>
          <p:sp>
            <p:nvSpPr>
              <p:cNvPr id="492" name="Oval 491">
                <a:extLst>
                  <a:ext uri="{FF2B5EF4-FFF2-40B4-BE49-F238E27FC236}">
                    <a16:creationId xmlns:a16="http://schemas.microsoft.com/office/drawing/2014/main" id="{EE5C7081-41B2-44AB-ACEF-B7F9FFBC995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277CC908-F500-4388-9D41-B3423282E90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CABB7923-9C3E-40EA-A27B-A38F395CC10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AB57B4A2-CFCC-41A6-8E13-497BAA375D4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1C37896E-CB00-474A-876B-CF5B7BFE2E3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04F1B1A6-AA4C-4B60-9215-9CE0EEB2648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1BA7F6AF-2073-44FB-9B0F-C0C6BA2663E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E7D60C5-22BF-40D1-A059-4F64BBDEEFE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A104D9D3-2022-41B3-9C42-DB4984B709F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4B0F8F3-8963-42DF-AF32-829E440A969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684FDCA-08E2-4EBD-8C68-FBC902FA491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9C46D252-1BA1-4862-9709-5B5CC62CE05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7F3280D9-8BBD-422C-9C50-5160A28827C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B2A1FC5E-D4D4-4349-8FFD-C8D53CE7449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CA483D8F-31ED-4866-AAE8-502F4A129D4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FF0890C1-8237-4985-AF58-68D687C9CA5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988D5B46-5153-46DC-AC93-B1238E624F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90C2605C-0538-4DC0-A5A8-DD0AB6C9DED9}"/>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9D8BFBAB-C21B-4FB0-B3B3-1F30360505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6FECE6B4-4ED0-48A6-9FA4-13DD0D7DB6A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7CD314AE-4A51-4C68-A563-6728CC2CEC2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C875C67A-61A5-47F8-B4C2-A9A44F81DFC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3447B586-CAA5-4F81-A1F8-6F06A39660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92BA297C-AE92-4463-94B1-525D590DC8E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823252BB-78CC-48BE-AA6B-ED23B1DA0D0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51758F04-C356-415B-A3D5-B3C8FFE6C58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A51C14FD-198F-4205-B95A-A9C36B2361D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D2F635DF-6863-4C42-844D-3B6002F18EB7}"/>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186F9AD4-A805-4DD0-90D2-8958A7FF320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D507004C-2066-45DC-97A3-A3BEBE1922D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3037BF04-9B4C-4710-A9DF-44FEA925AFC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B7E505AF-3EB0-4B2E-B725-861A1EE9471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D05246FF-CF7B-4C99-995A-34A8291FD59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A6EB1764-6FED-4B0D-8E09-B3E063D0560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6AF9D257-3B1F-40D4-A5DE-4615944F17E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8BF3A36-31E5-427C-B572-53813A63DFF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3FFE920B-9B4C-46CF-88AC-E84F22766A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949A0382-07A9-4B60-97DE-2B37F40EA1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5512DA35-A047-4577-BA12-B577A6BCB8B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6D26E348-0572-4A39-886A-8C758C49E52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94B9700-4A0C-4F22-864E-11A047F96AF2}"/>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F505404D-9E2F-4078-B40B-6AAF05B50A6D}"/>
                </a:ext>
              </a:extLst>
            </p:cNvPr>
            <p:cNvGrpSpPr/>
            <p:nvPr userDrawn="1"/>
          </p:nvGrpSpPr>
          <p:grpSpPr>
            <a:xfrm>
              <a:off x="13727" y="6292119"/>
              <a:ext cx="12159138" cy="134976"/>
              <a:chOff x="13727" y="6770644"/>
              <a:chExt cx="12159138" cy="134976"/>
            </a:xfrm>
            <a:grpFill/>
          </p:grpSpPr>
          <p:sp>
            <p:nvSpPr>
              <p:cNvPr id="451" name="Oval 450">
                <a:extLst>
                  <a:ext uri="{FF2B5EF4-FFF2-40B4-BE49-F238E27FC236}">
                    <a16:creationId xmlns:a16="http://schemas.microsoft.com/office/drawing/2014/main" id="{22609F1C-B12D-485F-B51B-D0AE0DA6594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DC104A3-F839-4B66-8BF5-40D1E5E7702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9658C785-268C-4EB8-8D07-72DD4BB6D38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E0F35FB9-FC7E-409E-BFAC-BB4A6B5A6F0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4686F54B-05A7-4997-87CD-50C87927195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98940D86-65E6-4C58-AF40-58DFB5CC928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1E9062A9-E2B9-4FC1-AB09-0E53F78E9F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FDCE3C61-3514-4064-A4F9-C858A22F2C8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EFBEF50C-1061-4C79-BFE2-FB05097963D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6E8B8F2B-47D0-41FE-B6DD-0F7CCB72849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47ADF73E-7B29-4DF6-87AD-8DE6D9A9729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2979C67C-0DEE-4F94-B6EF-6754F5413E6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A7C3CCA6-9E33-4E0B-83F5-9A2A1F33E2B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126060F-1639-4209-B767-48EB44D2FD0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AE6501BD-68B6-4509-AFE4-E423235497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40973FAE-3B7C-4A77-B264-B747385E31B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1051A5DF-5324-436E-9A0B-0708EAE9C35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13D06779-93C6-40D1-B323-1395223549B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9EBA3A0-C337-403E-B37D-F669FDB05494}"/>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7BA083B8-86B4-4B56-B447-A8BCB9F71BF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F75E953-0BAF-4A7B-9787-984FEFE5771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69755C1E-A5C3-4D71-8213-477D4E07B72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CD8ABC91-5087-4F4F-B363-C23ACCA94EF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17B12BE5-B290-49A2-BA3B-E50F8AFD53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84DF90D8-1382-4214-B6F3-D9039775E4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36B00303-9F3E-47F3-8065-DCC5CCFC87A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67FEECAC-8A4D-488F-840F-118D0788A4A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0A2B34B6-E873-4AB9-BE70-C6AB406F80D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F8C14469-F6E9-421D-9DB7-6B3381C2CEE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436BB90-6E13-463C-BB7F-42E6AE91EF5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AC626A8D-FA71-485B-B6FF-D8C1B776DC5A}"/>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30E70101-AF76-438E-BF93-E6162F73E02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3DEDEAB6-55D1-4021-B901-FE426D32616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34CD6FAC-FADA-47E6-B01C-0BFE7720ED9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4F744B0E-B9E1-496A-B730-54CE8C7B22E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920A5546-BF97-41C8-B25E-5D491B31CC2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A3AF7786-C34A-43CE-B98A-2DAC767A7A2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9FC81FAE-26BA-4677-AECF-BE5F99FFAD5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F5254BF6-C18E-4643-896A-5A73E424EBE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C31062D8-DC67-4137-8E52-7F8858F6427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FC773558-6B4E-4EC8-A58A-741048FD81F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45DDA055-88D1-4FF6-9D60-8311A7636E2F}"/>
                </a:ext>
              </a:extLst>
            </p:cNvPr>
            <p:cNvGrpSpPr/>
            <p:nvPr userDrawn="1"/>
          </p:nvGrpSpPr>
          <p:grpSpPr>
            <a:xfrm>
              <a:off x="13727" y="5878365"/>
              <a:ext cx="12159138" cy="134976"/>
              <a:chOff x="13727" y="6770644"/>
              <a:chExt cx="12159138" cy="134976"/>
            </a:xfrm>
            <a:grpFill/>
          </p:grpSpPr>
          <p:sp>
            <p:nvSpPr>
              <p:cNvPr id="410" name="Oval 409">
                <a:extLst>
                  <a:ext uri="{FF2B5EF4-FFF2-40B4-BE49-F238E27FC236}">
                    <a16:creationId xmlns:a16="http://schemas.microsoft.com/office/drawing/2014/main" id="{349393BE-CD89-4677-96A3-142B2D62AE3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8EC78070-C6A4-4EED-9E28-FBB1BABD535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7A1037FE-B506-4B27-A83F-196FDE92A0C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74C7CE83-555F-4D84-9F96-825124C5AE9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86FE1D26-5E24-4720-BF67-4FD3D14AE744}"/>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2ED98A18-AD84-4CCA-B923-D6B7A1C974A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DA1F77C-070D-47AB-B889-C3BA8DBFE0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DF229585-699B-4AB1-9FDF-88CAC1515EE3}"/>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D24C1B6-AC7A-43B3-B2C0-9E706B17E05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8CE5515D-4160-4E1D-A039-BD22172818E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0BCB89F2-59D7-4DF9-A757-2AC3882642D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74672FDB-CB2A-481A-9151-12528C5FB11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29E963F5-494C-4D0D-8AB6-DBF265E885E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9FF70B10-3ED3-47A3-AD7E-81B96EE047B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E9C3ABFC-4431-421A-9DFD-F1CEB21796F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1DA9CAB5-3A53-4449-BC29-0142B440D55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C5544774-45EC-42A9-A6B6-B768C314CCF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93E037-FF52-429F-8967-D8246E73A61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05C93FE-44F4-4617-B347-92F7BABFD234}"/>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7BEC91C5-8732-411F-89BE-630B2DE50F2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CCF04A8-F594-4FCA-A9DE-6F87318C573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421343C-C95F-4E57-BEBC-BA86599651D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4C61ECC6-58A5-4753-9383-16BF6C2242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F20ED195-D018-4912-B930-F9EBCDB06C5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D6FE966-659D-4A84-8871-B91290948BD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A8C44BBC-C653-4883-81B0-D6064010176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CFFEAD3-A063-4EBF-90D4-B4359CD0F1A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63AD9D9-9071-4162-A83C-72577FC85BC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8992D021-9B0D-4B29-99FF-C77CE25365D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1D40BFB-23F5-4A92-AB27-1D6D04C9328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99245C5-B0B7-438E-9C53-9781AC9B8CF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69C00ED-F394-4526-BEE8-797338EB5F9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3A2D4203-FD4B-40F5-809A-54D4FEAD683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D403E87-DE0B-493F-9BFB-62EB570B78F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2F807631-FDBB-4D05-B888-0F7EFDCEA1B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99E72DFF-5EED-4A4F-84E0-6039EC20702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925ABC4C-8CEE-4AB2-9C9E-EA460A9235C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354EFEA0-0E7E-4483-8ADF-AD0EC8DF458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292C51A0-2957-4C81-A4C1-688B973A9F3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F3A366D-C7C4-488E-8ADA-72B17CD5D17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5E01AB58-A9D1-4405-9BBC-C6E09120B3B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2B00E6AB-52FA-412D-987B-866355233131}"/>
                </a:ext>
              </a:extLst>
            </p:cNvPr>
            <p:cNvGrpSpPr/>
            <p:nvPr userDrawn="1"/>
          </p:nvGrpSpPr>
          <p:grpSpPr>
            <a:xfrm>
              <a:off x="13727" y="5464611"/>
              <a:ext cx="12159138" cy="134976"/>
              <a:chOff x="13727" y="6770644"/>
              <a:chExt cx="12159138" cy="134976"/>
            </a:xfrm>
            <a:grpFill/>
          </p:grpSpPr>
          <p:sp>
            <p:nvSpPr>
              <p:cNvPr id="369" name="Oval 368">
                <a:extLst>
                  <a:ext uri="{FF2B5EF4-FFF2-40B4-BE49-F238E27FC236}">
                    <a16:creationId xmlns:a16="http://schemas.microsoft.com/office/drawing/2014/main" id="{0A107C9D-2C0E-4650-9787-1B3417F109E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7A8A397C-3975-458F-AB90-42B3507468F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1362BCA-373F-4204-A92C-5761F3E97ED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2EA49F41-E1E9-4237-8547-BB3892DE0FA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4E2E32F3-C8E3-431B-905D-DE997CF2C7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B3B5CDA-095A-4199-9870-505B72B23CB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81E2313F-6193-4967-87D3-CC29D95A387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2865EADB-F7E7-48DA-8BB3-BC039DF9CC0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1AC5475B-D93F-4EF7-A7DE-3BE65FFCF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55E0722-540E-4696-BD01-1D533231E88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1816E18D-3688-48AB-A9A8-21EC5C0A94F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F4CD6C0B-46CA-48EE-AA9B-5EDA959DBD8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E8FEBD16-ECFE-44D0-BD85-4A98B6C3DB4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A0A97CA6-E0DE-4849-A996-2C894F86D22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087013D3-4923-47C8-84AF-9AFC19B6DA0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F75DA643-FAE0-425A-8254-932ECE94C625}"/>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1B0639F4-61DC-487B-8F18-9B93BCAB521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4C5FD62F-BD02-4BEC-BB6E-C1CA8DD7F4D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16FE0BF2-BBA1-47FC-8B5F-A53E5934065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3F9DAC4C-D5C1-4937-946A-42FFA9766A6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208C7E7A-C2DF-4F84-9E4B-87F0A52D062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F07F554-C864-46DC-AB8B-F01A111611B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2C73168-1D64-48F6-A6C0-74B270FB5D1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6F0E156-969A-4D13-9838-B91FD425D09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A643D98-7371-45FF-B70A-F57E2D1E486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87F92DE5-E163-4ECB-A34E-E02D3B48D7B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B6B4486F-6428-46B0-A176-B403E1EF71D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B12DB033-EBD7-456A-BA59-FFC9C848D8A7}"/>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DE223CE6-0965-4E57-BF43-3C272D2F9B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6BBA8F5-CCBF-436D-8DB9-9FFAA3CC882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22D4A21E-D17C-49EE-A50B-097033E5721D}"/>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7F3B047A-4665-4641-985D-42B4EBAC1BE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8BD4D7D2-3069-4822-B2F1-17162598DB4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E20E8BC6-31B2-4A1D-861B-1161F6BC7BC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DAE647EB-12EF-4F2A-88E3-E21D79744E6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59F26C34-453C-476D-B5BE-52CFA60680D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8D2409D2-F6F4-4D20-A92C-787500441A0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DF3ED08-9FFD-4FA2-81E6-7F33CF6E0F2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5549894C-AB93-4B1C-8916-7EA19D1E43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3D2B7B0-3F3D-447D-98E7-F23B72E7C82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B8A29FDB-D0E6-449C-834E-0829CF49802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C0F88D93-8742-4A4C-94B5-8B15E092C9BF}"/>
                </a:ext>
              </a:extLst>
            </p:cNvPr>
            <p:cNvGrpSpPr/>
            <p:nvPr userDrawn="1"/>
          </p:nvGrpSpPr>
          <p:grpSpPr>
            <a:xfrm>
              <a:off x="13727" y="5050857"/>
              <a:ext cx="12159138" cy="134976"/>
              <a:chOff x="13727" y="6770644"/>
              <a:chExt cx="12159138" cy="134976"/>
            </a:xfrm>
            <a:grpFill/>
          </p:grpSpPr>
          <p:sp>
            <p:nvSpPr>
              <p:cNvPr id="328" name="Oval 327">
                <a:extLst>
                  <a:ext uri="{FF2B5EF4-FFF2-40B4-BE49-F238E27FC236}">
                    <a16:creationId xmlns:a16="http://schemas.microsoft.com/office/drawing/2014/main" id="{E0D4EA32-EB43-46F5-9B8D-5E2DB84973C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AA4A1A69-6CF1-4855-890F-CDCD3CBFC0D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0CB422F9-A363-4102-A115-7A71E3E76AB7}"/>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35A0697-9C75-4E68-A8E3-98430BB38BB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6C15167C-F1A6-417E-810F-CA4F5BA9F6C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771B17F8-0624-47DC-BC83-22BDB5E33D0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EC4A890F-8143-437E-ADD5-0A17E384F15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BAA62755-DAC7-462E-A8E0-E481AD9AA48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C77E18ED-42A0-4177-B79E-EF7ACF9226A3}"/>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BCD7926-A109-4603-87B8-25C3C52517C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AD4BBB9A-3D49-4F9D-91F7-7D82120E2BE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CA2BC860-EC55-48D9-804E-0411F973A05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0CC1EC2-2395-415B-B461-3264ECE4476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59A5313-3BD6-48B8-8A8B-16F56F02CEA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61952236-0F58-4CBA-9054-7F52633762B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EECC802D-8EB2-4AD8-91ED-C385F50AE75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D5E0F1C-9537-4D01-AB50-64E54388C79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1A18294A-836C-4D2F-BAB9-DF8228CCE4A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D0EFFE33-E6E7-4D8E-B418-85E4C066B2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F0D60A13-59FF-4A57-B4D0-C57A0DAD9DC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50217495-083C-42D4-8A4F-9B2CB1785CD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C06619FD-7E06-4757-972B-69067A600A9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5AA643F4-0593-4848-AD59-8F599CF76D5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B5EEC160-5C9F-4536-88C5-BF465F0910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74D11D2B-6E1A-4E45-BBB3-31F2E2CD9CF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98F546BF-D14E-4975-94A0-8ADFC9C455A3}"/>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C1BA7902-8EBA-40C2-BF50-586BC6C0832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220C673-9583-4B56-AE3A-0CEDCDEDE8D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EE1EDAF3-FEA0-4466-AF58-AE851EB6860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CF1B10C7-9ED4-4D5A-83CE-6B9A69167CB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57D86312-987F-4404-9282-1B49F2B9FE7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A4FEF65-B4F5-4291-AB2F-953948DB380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97438E03-7DF0-4D2D-9B0F-6AD33C2CEA1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3F0D7267-4406-4D78-B5E0-3F2AB17F8B5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E85671C5-C7D4-4A62-BEAA-F73547D0971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0091F3BC-1786-4BE7-9FC7-7E61D78CB14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1E45B7E5-A33A-41D7-B82E-D89B93F4ABF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76C5AD18-FBB7-425C-8630-7CBEA689501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C61B4A2-06A3-4335-B322-2922D4BD965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8A547C6-9A42-44B0-B945-13CEB21824C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0E0D95D0-C902-43A5-9C0E-A008B0620FA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115E60DA-4A12-42B0-A326-5A55D7B44FC4}"/>
                </a:ext>
              </a:extLst>
            </p:cNvPr>
            <p:cNvGrpSpPr/>
            <p:nvPr userDrawn="1"/>
          </p:nvGrpSpPr>
          <p:grpSpPr>
            <a:xfrm>
              <a:off x="13727" y="4637103"/>
              <a:ext cx="12159138" cy="134976"/>
              <a:chOff x="13727" y="6770644"/>
              <a:chExt cx="12159138" cy="134976"/>
            </a:xfrm>
            <a:grpFill/>
          </p:grpSpPr>
          <p:sp>
            <p:nvSpPr>
              <p:cNvPr id="287" name="Oval 286">
                <a:extLst>
                  <a:ext uri="{FF2B5EF4-FFF2-40B4-BE49-F238E27FC236}">
                    <a16:creationId xmlns:a16="http://schemas.microsoft.com/office/drawing/2014/main" id="{511677BC-2817-4D76-8DBD-3F8828D3DCC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07B4CDDC-2C4A-4499-84CE-47E1FC843B0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6CB85788-2822-4C41-BF2F-B09724CA639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90A3AB1-7E0D-4A15-B188-D3129CBA3C0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8A1993A1-D827-4771-B4D5-853E81C0B76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043F7DDD-4AD8-4E48-B9DC-7A192F288B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5CB74A3A-7025-49A5-B8B8-8C099E9C8BD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B5D84073-4B8F-4772-A835-FCDED5C38F1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C518E7DE-9E1C-4368-A6E4-322CA0D1483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930B6393-CA86-4CFC-B5BF-8E250F2DCBB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BBC6020C-2D3C-4AB8-89D1-A9AC398DB2C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EBCCEB21-CE5B-476F-872C-1EF5E3E7F8B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D4C8BF74-FE42-437E-AD04-8E21C9859EB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4784446C-D1CA-4AC5-B6C3-1E03210F0CE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1DC7276D-0742-40E2-B619-D9CAF8D148C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36E4C34E-193C-4662-B622-B95208CEEE1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4EFE7128-DE82-4B62-B9D7-874D4FCD0BE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24B0A35E-DE01-45EA-9013-BDA56E9B4C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889D8EA-7F68-4731-B9AF-A52B2A44A06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C4110E54-ABA5-4FC4-A537-A7D1EC25B0F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BEDC3C1D-FBAD-468B-90B2-46441E19D449}"/>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BD2E59BA-AAEA-4535-ABA3-42942FC2ACF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3DD1CB2B-53A6-4599-9648-E6E21098D53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FCAE26E9-1131-4E57-879C-F71F8209337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ACB35FB-93AE-4C2B-B765-4D27783D460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00AFE3B-7981-4452-9A86-890E7DB370F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F10B5B51-11D4-41B4-9892-D8C73FD0AB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814885A-0B68-4905-8CF1-05B4804BE6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3F42EA25-857F-4C41-B77A-819F4B26967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27164230-F2E6-4E8E-946E-21EAA7B6A7FF}"/>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B19C5873-641F-45AE-B7DE-12B30A19A32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13836566-A850-48A2-9032-AD0A71DAC37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647FF961-E11A-4DD1-B9B8-E28615B04A70}"/>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5A08EFC7-6030-49FA-949D-E72AD939182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B079FC30-1207-4A7C-80FB-5C6F5FCEF7E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F4D56E24-61EA-4771-9BC3-F260F72A2CA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D44A9E0-D544-42D5-A3A1-DCACA829A5D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FF0C1B9-6469-44B3-9AB1-24D74A2763DD}"/>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B62791AA-E447-4C86-8DC9-4EC40FB346D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7DB6302D-9A51-47F7-BF1F-34E86069998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1D931840-F1B0-4FCE-BA6B-4E020286D9C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811002"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18300B8-1805-47A9-B6FF-C74D067CBC44}"/>
              </a:ext>
            </a:extLst>
          </p:cNvPr>
          <p:cNvSpPr>
            <a:spLocks noGrp="1"/>
          </p:cNvSpPr>
          <p:nvPr>
            <p:ph idx="13"/>
          </p:nvPr>
        </p:nvSpPr>
        <p:spPr>
          <a:xfrm>
            <a:off x="4521449"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4D80E0C-0C18-4529-8C60-D916E2E312D4}"/>
              </a:ext>
            </a:extLst>
          </p:cNvPr>
          <p:cNvSpPr>
            <a:spLocks noGrp="1"/>
          </p:cNvSpPr>
          <p:nvPr>
            <p:ph idx="14"/>
          </p:nvPr>
        </p:nvSpPr>
        <p:spPr>
          <a:xfrm>
            <a:off x="8231894"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586BEC2-815C-442A-9E7F-0825D3859E2B}"/>
              </a:ext>
            </a:extLst>
          </p:cNvPr>
          <p:cNvCxnSpPr>
            <a:cxnSpLocks/>
          </p:cNvCxnSpPr>
          <p:nvPr userDrawn="1"/>
        </p:nvCxnSpPr>
        <p:spPr>
          <a:xfrm>
            <a:off x="4334335"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8A9719-DF31-41FA-B663-8D8176348BE1}"/>
              </a:ext>
            </a:extLst>
          </p:cNvPr>
          <p:cNvCxnSpPr>
            <a:cxnSpLocks/>
          </p:cNvCxnSpPr>
          <p:nvPr userDrawn="1"/>
        </p:nvCxnSpPr>
        <p:spPr>
          <a:xfrm>
            <a:off x="8044782"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4B0AB1-E438-4795-9B06-494B822E65BE}"/>
              </a:ext>
            </a:extLst>
          </p:cNvPr>
          <p:cNvCxnSpPr>
            <a:cxnSpLocks/>
          </p:cNvCxnSpPr>
          <p:nvPr userDrawn="1"/>
        </p:nvCxnSpPr>
        <p:spPr>
          <a:xfrm>
            <a:off x="623888"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B81136A-689A-4EBA-8444-FCE2F05819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23" name="Footer Placeholder 1">
            <a:extLst>
              <a:ext uri="{FF2B5EF4-FFF2-40B4-BE49-F238E27FC236}">
                <a16:creationId xmlns:a16="http://schemas.microsoft.com/office/drawing/2014/main" id="{2F623A04-087D-4969-B75F-85486E22A4A5}"/>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77" name="Title 1">
            <a:extLst>
              <a:ext uri="{FF2B5EF4-FFF2-40B4-BE49-F238E27FC236}">
                <a16:creationId xmlns:a16="http://schemas.microsoft.com/office/drawing/2014/main" id="{C62DDBD7-D723-42EA-8F21-3E14C4ABF775}"/>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pic>
        <p:nvPicPr>
          <p:cNvPr id="275" name="Picture 274">
            <a:extLst>
              <a:ext uri="{FF2B5EF4-FFF2-40B4-BE49-F238E27FC236}">
                <a16:creationId xmlns:a16="http://schemas.microsoft.com/office/drawing/2014/main" id="{FF8F2CC9-176A-4AA2-8B0C-A435B28B5203}"/>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6" name="Slide Number Placeholder 5">
            <a:extLst>
              <a:ext uri="{FF2B5EF4-FFF2-40B4-BE49-F238E27FC236}">
                <a16:creationId xmlns:a16="http://schemas.microsoft.com/office/drawing/2014/main" id="{69C87C3E-FDBD-4816-A0B2-6679CFAC749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799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grpSp>
        <p:nvGrpSpPr>
          <p:cNvPr id="267" name="Group 266">
            <a:extLst>
              <a:ext uri="{FF2B5EF4-FFF2-40B4-BE49-F238E27FC236}">
                <a16:creationId xmlns:a16="http://schemas.microsoft.com/office/drawing/2014/main" id="{DD86C49C-896D-488D-A798-DBE7114A9314}"/>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68" name="Group 267">
              <a:extLst>
                <a:ext uri="{FF2B5EF4-FFF2-40B4-BE49-F238E27FC236}">
                  <a16:creationId xmlns:a16="http://schemas.microsoft.com/office/drawing/2014/main" id="{FF980BAF-5C00-4077-AFDE-3ECFABEB7D38}"/>
                </a:ext>
              </a:extLst>
            </p:cNvPr>
            <p:cNvGrpSpPr/>
            <p:nvPr userDrawn="1"/>
          </p:nvGrpSpPr>
          <p:grpSpPr>
            <a:xfrm>
              <a:off x="13727" y="6705874"/>
              <a:ext cx="12159138" cy="134976"/>
              <a:chOff x="13727" y="6770644"/>
              <a:chExt cx="12159138" cy="134976"/>
            </a:xfrm>
            <a:grpFill/>
          </p:grpSpPr>
          <p:sp>
            <p:nvSpPr>
              <p:cNvPr id="481" name="Oval 480">
                <a:extLst>
                  <a:ext uri="{FF2B5EF4-FFF2-40B4-BE49-F238E27FC236}">
                    <a16:creationId xmlns:a16="http://schemas.microsoft.com/office/drawing/2014/main" id="{A471D1D3-C464-4F97-A300-7382FFF68440}"/>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7A27B74-2BF2-4C1F-8098-4F8A836B405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FEBAB554-6891-4B03-83D0-98AEBCDC9BD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EC6E1005-6952-4539-94E4-5754428590B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44078BE6-5D76-473E-8F8B-39E6FE5631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9BE00774-15FF-4F61-A111-22C90E8C54CB}"/>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415461AA-8B15-4325-B571-4813495FEEF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99FCFFB7-E3AF-4341-910F-D46D9BE1EC6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C8C0989B-1BFB-4B11-A288-975E0C93156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978B852-45E7-469A-AE5C-818D4062BE1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76532F94-380E-47FA-A260-7AB982C3E03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E38A094-95AB-4915-A2D1-EA4C4CCDF90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D4B521CB-593C-4712-8567-8C0BF8D02CA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9930462-8E58-4766-8C9B-6D8A6E6401C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9BBE72DE-826E-4C53-B673-6AA4916EC41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E17B2A6F-53D9-41D2-9E69-C9A157E2986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6F3E42E-8B0F-4808-AEF8-C5B8C5180C7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9E5AFA2E-B5D6-45F7-AE1D-74C7270B544F}"/>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C2A116E-6D64-4D12-8223-21A29572A03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83BE57CB-E587-433E-A518-D6C8B84A915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76FADD8-5AB7-4251-938C-787CC28B904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81BAFADA-D544-4800-BCE6-337AE04901A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A8AE221-2545-4E75-8DC5-06EEDFD532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1B0CA96-D337-4D5A-B132-EA14142DFF5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711438FF-321C-44B2-A2B3-4E9A82A6FDF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7A400B1-CCC4-4E9B-9DF7-D637B20B059D}"/>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B3172E60-D51C-43B6-93E8-7553961D5004}"/>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B23AE1F-735B-4359-BD45-8C4058A28F8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A02D6049-C90F-4C0C-89F3-49B30E68F9C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0F1D9B6D-B52D-48D2-B763-4ADE4076288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BAC4631B-A49F-4169-AF3C-7CE4DDCCBEBD}"/>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A4FB2892-5B1F-4DAD-92CC-EEFCADDD425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76EEFB5C-BF43-4E65-854B-1E89E0098758}"/>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F88431AB-FB9E-4BAC-8EB3-EBE684384FB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8665E163-7A62-4D0F-A696-3EC023939C6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DA0E8539-DC4C-4184-8D06-657B06C8C00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5D7AE72-8F4D-4050-999E-CFC883731BC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8B52132B-1AEF-4707-9F7E-93C2C9B4048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FE9B6171-45EB-4A78-A1D3-4082C994C2A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67BBABAA-1889-4160-BD17-156CBE82DC6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FE4FBF25-D4A2-43BB-A267-FFCB652BD45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8A5266DB-22F6-440F-B04B-757ADE2BC416}"/>
                </a:ext>
              </a:extLst>
            </p:cNvPr>
            <p:cNvGrpSpPr/>
            <p:nvPr userDrawn="1"/>
          </p:nvGrpSpPr>
          <p:grpSpPr>
            <a:xfrm>
              <a:off x="13727" y="6292119"/>
              <a:ext cx="12159138" cy="134976"/>
              <a:chOff x="13727" y="6770644"/>
              <a:chExt cx="12159138" cy="134976"/>
            </a:xfrm>
            <a:grpFill/>
          </p:grpSpPr>
          <p:sp>
            <p:nvSpPr>
              <p:cNvPr id="440" name="Oval 439">
                <a:extLst>
                  <a:ext uri="{FF2B5EF4-FFF2-40B4-BE49-F238E27FC236}">
                    <a16:creationId xmlns:a16="http://schemas.microsoft.com/office/drawing/2014/main" id="{D277830C-BBD2-474D-B6AD-6F8355DD2E0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D4EA2F11-E467-4079-9B90-341E3908DEC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B4755348-68A1-4E93-B636-392AB8B01A2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E6E941F1-115E-4037-81F2-D1EE907FEA6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DA96590-3CD2-4D7A-B67A-FDD64E7DBBD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0AB13D14-15EC-4144-821F-503E11E0ECA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C73E4AA-5839-49C9-BE28-2CC271D581D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D2CF28BE-F796-4EE6-82CE-0EB1158DC3A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C8B475DE-9F1C-4EE8-8EAC-649119B09F4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35E16138-C29A-462E-9E4B-7A4A55250B4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C1A99C58-AD4D-476D-B35C-5CF9EDE8A88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85533A96-4EC2-47ED-B2A2-6AEC7DBCF1E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307CDB3-F951-420C-B542-A90BC646A57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F6F58185-2D2C-4DD2-AE11-9988840A13C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1F04EC92-603B-49BA-AA5B-7B61B1B6D8C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5E658E3D-F2F1-4AFC-9FCA-E8FCEDAAD9F5}"/>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51669DE4-3538-4250-A5E1-EA6AAA0FAEEB}"/>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2E9A3FD3-6B1E-4AF7-B65A-696BC528155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30953411-7E80-4E5B-952C-F85C707EF0B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62C350C2-2335-43B9-B7D6-5A4A1BB6861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11078DF0-8119-43E6-86A4-9CF852B42414}"/>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263ED0FD-D53F-49A3-A167-4982BD3B9D0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8EC66810-16AF-4857-85B9-2DE6ABF000F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DB488A4F-6792-4A8A-91A2-845B7F78DEC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67B98DA8-EE79-475A-B397-47B648E4A00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75064835-FE3D-4177-82FA-DC1ACD5101E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FF252F44-3D23-486A-BF12-CFB9ABEB28B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24B2050F-7D81-4AE8-A1D1-89048E974AF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902DC68-7FAE-4A4F-BAD8-09EA3EAF8A3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FA3A9EEC-0F38-44E8-A419-F13943F840A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193A4536-5C02-4467-BFA6-0A010E7E57C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C49B1F20-23E3-40BE-BA6D-186D6AC4A2B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DE922C23-D6E1-4B94-B49A-49409CE585C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D24377D5-A05F-4A5D-8359-24C6B302DD03}"/>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AAF61C89-DA82-4261-ABD4-B307BB52296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10018DC1-F6AB-46EF-AE52-149AF3B00CF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BEFF6FF4-F91C-40B3-8F27-2D70A2703D7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69C632F1-2653-4F55-BFC0-68B8A9CECBA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7AABC5E-96F8-4A76-AB14-26E37392ECD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06392ED6-5A6F-4E6B-BC86-352350246932}"/>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5C7D49EF-034F-4DEB-856C-9E6CAE6FEE3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3D85AE26-151D-428C-83AF-B99DF581A2C2}"/>
                </a:ext>
              </a:extLst>
            </p:cNvPr>
            <p:cNvGrpSpPr/>
            <p:nvPr userDrawn="1"/>
          </p:nvGrpSpPr>
          <p:grpSpPr>
            <a:xfrm>
              <a:off x="13727" y="5878365"/>
              <a:ext cx="12159138" cy="134976"/>
              <a:chOff x="13727" y="6770644"/>
              <a:chExt cx="12159138" cy="134976"/>
            </a:xfrm>
            <a:grpFill/>
          </p:grpSpPr>
          <p:sp>
            <p:nvSpPr>
              <p:cNvPr id="399" name="Oval 398">
                <a:extLst>
                  <a:ext uri="{FF2B5EF4-FFF2-40B4-BE49-F238E27FC236}">
                    <a16:creationId xmlns:a16="http://schemas.microsoft.com/office/drawing/2014/main" id="{9E2BC066-F8A0-44BE-86A3-5B09311DC5E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C20C0490-15E0-4D0E-A461-518A01795A7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A24E6518-7688-4675-9BDA-CF10BCDF96D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F75BA8CE-4FE7-4D72-BAFF-120F6B9B329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AEFE3DDB-6E53-42BC-9E70-FF9CAF0DEFC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8BD5E15-361F-457D-8883-919BEA6C5AF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3C9FB4FF-1A1B-4E3A-A33E-0393D40522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00E74FEC-B6AA-47DA-A5D6-5D411F6A9CE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C3C56C38-018B-4E47-9812-B02D8E5A31C6}"/>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E2789854-8D15-4CF6-8083-A8BA5C287EB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244620E7-FEC9-4883-8BA4-4C520A915C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81D75514-F372-4FB6-8D8D-44CFC954851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A901C860-ABE8-4470-8AC1-0D8A623B22E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CED1E39A-FE3E-47EC-B820-C9FAC275F5AE}"/>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4AFC193E-C5C4-4937-887C-B3ED4F3CB7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6EC64CBD-3229-465F-8E00-C2AACCDDA3D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CF0F8BE6-F2AF-48AC-A3EE-395E5FA7611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BD4C217F-BF01-4AE5-B1CD-1B7AD93642A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4A9A10F8-A6D0-4AAF-B6AB-76601133C08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0D8152AA-62E0-482C-9670-4B58B20A342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23FC1F17-17D4-4DFA-AB31-6D663881185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DDED200-4A38-4575-9C5A-0641D03E7A5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F7DC8830-22CC-49AC-BA7E-ADE8FF05951F}"/>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984C1DFB-3576-4209-8B4D-69471E7D304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D41FBB11-18BA-4115-92E3-1EEF20FC2AF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427AA555-611B-4209-8B58-117D976CDB1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EE24D3DB-BC24-48B3-B53E-F059051CE35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56EE1D3-1D32-4262-8C43-8DB9824A3EC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C2BC2373-167F-4904-8BC8-4457AF42AD5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5EE9E024-FD1F-43AC-A89B-7FACDC0E29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A0488B81-09D7-4176-9AEB-F7FC3EFD17D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5BE29FB-5FA8-4CFE-93AD-A5DB40D08A5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FEB28DA4-213C-4379-811C-52623A5E6AC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D4562503-2687-4D72-8432-DD4DA12EE23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74225333-E4D8-4CC8-9F3D-58B58A04F23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1A6A9942-C6CC-4B18-A365-6ACFFDABFC7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AC914712-7F57-484F-A2C2-D8CA890EEA6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29CBF2CD-8C78-4ABB-AD94-9EABE925E71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66D1E0F1-C8EC-4D72-971F-5DDFB721133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1F5BC646-8ECE-4A4B-9B93-DB5CEFB043A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0699253-62A9-4504-B6AB-E818D1F5FDA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8906A52B-17F7-453E-869F-A96171AECEEA}"/>
                </a:ext>
              </a:extLst>
            </p:cNvPr>
            <p:cNvGrpSpPr/>
            <p:nvPr userDrawn="1"/>
          </p:nvGrpSpPr>
          <p:grpSpPr>
            <a:xfrm>
              <a:off x="13727" y="5464611"/>
              <a:ext cx="12159138" cy="134976"/>
              <a:chOff x="13727" y="6770644"/>
              <a:chExt cx="12159138" cy="134976"/>
            </a:xfrm>
            <a:grpFill/>
          </p:grpSpPr>
          <p:sp>
            <p:nvSpPr>
              <p:cNvPr id="358" name="Oval 357">
                <a:extLst>
                  <a:ext uri="{FF2B5EF4-FFF2-40B4-BE49-F238E27FC236}">
                    <a16:creationId xmlns:a16="http://schemas.microsoft.com/office/drawing/2014/main" id="{A2F988AD-3EC5-4B6C-B99A-7876DEAD563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0458DF2D-DFDF-4635-876D-BC1641074A75}"/>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1EE00818-DF8B-4257-A6EB-2275A863220E}"/>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7380AA84-AD59-4D90-B93C-D0193943302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AD6C1149-09DF-40F9-96B7-4CDE45F1893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EF0D4AD-2114-4E68-B92B-6783331CD85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D7236C28-54A1-4D5E-917B-8B79E4025ED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6C4FF12-C6D2-4B82-A1F7-C5D3A61AA5F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8A1FA840-95AC-44CB-BB20-B62ED51B7A1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441DF6A-FE1B-49D3-B169-0CEA279C0048}"/>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C198802-81B8-4A36-983E-27BCA58008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3F1FDD87-F253-49C8-A253-9226E516336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183B4666-CD86-4B17-8AA2-EE173AEAB24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8B464C3A-8B82-4AB7-800E-9AB28CEA81F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4FA2780D-EE78-4B64-ABD4-7A4621E864D1}"/>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BBFF0D22-55A4-44CC-A5E6-6CAF67C66BE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E453DDE1-43F2-417C-B286-BC16798E133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F32F1009-82E4-4797-9020-4F5297CA780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5488D04F-BE8C-449E-B53B-182CEBF26CB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14ABB7A8-7BEC-48AF-B3CD-BC5164E00DE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0DA02D5-6F70-4425-AAAD-4464E2912D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CEE3C81-EF23-4A4E-BD86-24D248F6063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2F73A84-07EA-4340-A581-2C0ED7FB1265}"/>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29B969B7-58C8-4FB5-A990-23A4BAF6A23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378442E4-6BFA-4CA9-8860-E828795144A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12DAC08-4D17-49ED-8054-1FE220C9961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6C98091-3CA9-4D71-A3E1-3D8542CA13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2E4E845B-BC6A-402E-8544-8006A9B8E78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9B4DD56A-FB4B-4698-BE46-B363CA47C0E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2F81F694-BF53-43C1-B95D-403CCD6D6CA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7D13AED3-1458-465D-ACFE-3A459C85118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E11FED1D-A216-4A07-9D83-3411BD5988B3}"/>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826F9006-7676-4CA1-ADD0-9AD68A31304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1743FB87-E149-4B4A-A69C-51C22890BB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B687D70C-FB13-49D0-A722-4599BF67817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8F333D9-754C-46F0-B73F-BA9124A9C52F}"/>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206603B1-8CDD-4D9A-81A7-5C71EADDFA3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BEDDEDEE-7B5E-4237-90DF-7E5B5EA7631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7E60D522-D267-4912-9324-3B761DD1964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1760CE21-094B-4962-9F51-0F2E35DE795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92186AB-25C8-4B00-833A-9BA6B542970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DCC2DB24-1A10-4968-B403-D98B8C3F29B4}"/>
                </a:ext>
              </a:extLst>
            </p:cNvPr>
            <p:cNvGrpSpPr/>
            <p:nvPr userDrawn="1"/>
          </p:nvGrpSpPr>
          <p:grpSpPr>
            <a:xfrm>
              <a:off x="13727" y="5050857"/>
              <a:ext cx="12159138" cy="134976"/>
              <a:chOff x="13727" y="6770644"/>
              <a:chExt cx="12159138" cy="134976"/>
            </a:xfrm>
            <a:grpFill/>
          </p:grpSpPr>
          <p:sp>
            <p:nvSpPr>
              <p:cNvPr id="317" name="Oval 316">
                <a:extLst>
                  <a:ext uri="{FF2B5EF4-FFF2-40B4-BE49-F238E27FC236}">
                    <a16:creationId xmlns:a16="http://schemas.microsoft.com/office/drawing/2014/main" id="{C98097A6-2F93-4C01-8895-FD1ECD22280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75BC373B-CDDA-467F-B80B-63CAB6D05F3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77697C0-CFDC-45B4-A874-C48558F0983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1313ACAD-E357-45DC-8B47-CD0F64E232F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789C67F0-872A-4D9A-947A-351F2485BD3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B2D866C1-BFE8-4D90-BFCB-5302EB21439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D0497A5C-1EEE-4AAB-9433-E00A36D227E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7457AE4B-60F1-4040-B09C-1B6DAC49275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18320064-F47A-46D2-9818-F057E4914E0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C04B4989-9C73-4932-8C9F-DE2DA8F4683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7CA4163-F60F-4BDC-8D9D-96F0C42573A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B64864E-13E8-42CC-975C-65D82E7F0B5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8E1BE364-3435-497E-8B0B-CE5B540E69A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E3E169D8-4AD5-4D55-AE7F-38DAF59BE13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E89A6080-4747-451D-A1ED-1AE0B96E375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DE644AA2-C71D-4771-982B-F4B6E836B01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A8AB0677-21F6-416B-8129-90259BC60D6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469E78F2-57B7-4634-9C14-1541CCFF776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DB9FF756-1E8A-440A-B0F5-98DF7569340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0173E71-9DF6-4616-B076-2811AF7C915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ABBC8524-6A24-456A-8F68-0924170D39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2EE8056-E992-4195-A22F-BBF79688024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35FFD3BA-0F23-4AAE-9567-BB6E28228795}"/>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9BBF651B-C533-4F91-A06F-DCE15A9C566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0BAD9917-435B-4BF3-8ACC-E2C0E4B8AB1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C3CDC51E-B43F-40E1-B2C1-FA2875EFA7B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79E96F1E-A96A-4424-AADB-522232ADADC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9B64613E-B0E4-4F72-8F36-1C2C4C96D70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AE71652C-A14A-43E6-BE9C-67AE67EBC319}"/>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6194C4EC-4522-4C6A-BA55-8F5AB6D741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88F00420-6EA4-4ABB-9231-CDC67EDA8C6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00A17E19-6D26-4FA2-A171-943893B3BD8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CB0C4AD0-F4A7-47B4-8111-1452919CA26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8C6546F-CADF-44C5-9557-D214CF01D483}"/>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074E7289-62D6-4A8D-96B7-9B6BC99A8DF4}"/>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564DF3F2-67F6-4209-9159-CA20AD3FDEC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3805765-F576-4E53-9345-5180761A86B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CE4B6892-4906-42AC-9B2D-8E94CBA3DAAD}"/>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A5928C71-83C7-413B-BB2D-95E97F630CA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96CAFE0E-C231-45A6-8881-34D88E2CEB5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D0419EC0-6B2B-4D4B-93F1-0A67D92C817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971F9ED1-6791-49BA-A703-F13DED2164BA}"/>
                </a:ext>
              </a:extLst>
            </p:cNvPr>
            <p:cNvGrpSpPr/>
            <p:nvPr userDrawn="1"/>
          </p:nvGrpSpPr>
          <p:grpSpPr>
            <a:xfrm>
              <a:off x="13727" y="4637103"/>
              <a:ext cx="12159138" cy="134976"/>
              <a:chOff x="13727" y="6770644"/>
              <a:chExt cx="12159138" cy="134976"/>
            </a:xfrm>
            <a:grpFill/>
          </p:grpSpPr>
          <p:sp>
            <p:nvSpPr>
              <p:cNvPr id="276" name="Oval 275">
                <a:extLst>
                  <a:ext uri="{FF2B5EF4-FFF2-40B4-BE49-F238E27FC236}">
                    <a16:creationId xmlns:a16="http://schemas.microsoft.com/office/drawing/2014/main" id="{D7BBCAD0-535E-4323-BB82-6070CE60C5D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7176E2FE-D878-4AD8-9C82-EC09F9E9CEA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4380C0E6-FE65-4865-A3E2-6F0B165F946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4930CB35-F236-4398-91F1-05CE78E4ECF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BAD292D-7683-4C8F-A889-B8F9EC8A318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D212CEF4-621E-43AC-A39D-6CECFC03D8E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38A7D7E-EC92-494E-A5F8-3E4B877AE2A5}"/>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7F2A3DF6-DBD1-44FB-AF8C-7C6C3E41B02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0641420B-3C4E-42E2-A19B-9AF453E2879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946355A7-CFE1-46BA-BEFC-B94E6F67994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092CD6B0-4D21-40DA-86EC-0B3F7F42710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FB26AEDF-5540-4990-96BA-79020CA683E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4B838E02-B538-4F18-BD38-C553C396FD0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0492C3B5-94EB-4FF0-A8E5-4AADA81CB71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A74CDB5-BA75-4146-BEC2-E32A0EA0944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D08D2FD4-6685-437C-8249-5C28F1D042B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4B27B24-A948-489F-9665-A3A1844BA7E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EFE391D5-5538-442B-BC09-853AAADC658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AFFCB16E-A8B2-41F9-BACA-1C3CDFFCDB0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15E89442-EBBA-4651-8E23-2549B660476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D8A07EB4-8A3D-4E14-B4C2-CA69CAE3D64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F6671554-B919-4C89-9818-BCE2E559EA8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2E9B5621-92A8-4D0B-A20F-4D88F0BB3A4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680CE96D-4088-4F91-B392-1A908EBB4D62}"/>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AFC2246E-B341-4F66-A0A0-B84FE0DF34A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63DF0EE-B5C3-4613-A9E7-9820C92A45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4039FC8A-6BB9-4F1B-B7B3-982A2B22B3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E07A357C-2B17-4AAD-B28C-262CFB41B85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A4F9ED41-B0F7-4767-A465-FBFA52D7DE7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30E508B3-ED5B-4753-A545-917E28B3EE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4DEB1F42-AE01-4A04-A9CE-62E2E9FF196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AD3F7348-A089-4701-A5AC-CD858EA7FD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F3B7A1C3-F996-4B4E-A9CE-AE5565099C2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4CAF960D-6182-4A68-8402-6F69B2D1323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50EAB6E1-BDE0-4B11-A8F2-8CFD1FC6EC6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49D75B6-0F00-4ABC-A87E-6139CFCC27D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EEF1508-A25E-4944-996C-35DB53B3C9D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5928E1E2-FD13-43ED-A81A-15B597B389E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BDBACE34-FD96-4802-B55C-977947516E0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5D659426-41F7-48FF-8D92-08D5996E75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FB7F8B5-DB29-4FCD-B559-C354A67B4252}"/>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9" y="1628801"/>
            <a:ext cx="5382062" cy="4032224"/>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F76438CE-6082-4300-8BA6-05DA73B9F9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1" name="Footer Placeholder 1">
            <a:extLst>
              <a:ext uri="{FF2B5EF4-FFF2-40B4-BE49-F238E27FC236}">
                <a16:creationId xmlns:a16="http://schemas.microsoft.com/office/drawing/2014/main" id="{E9F16B52-E606-4EC6-A6CF-3EE11EC8DE5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66" name="Title 1">
            <a:extLst>
              <a:ext uri="{FF2B5EF4-FFF2-40B4-BE49-F238E27FC236}">
                <a16:creationId xmlns:a16="http://schemas.microsoft.com/office/drawing/2014/main" id="{63F65FCC-6A02-45F5-A7FA-3173BB233DCB}"/>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pic>
        <p:nvPicPr>
          <p:cNvPr id="264" name="Picture 263">
            <a:extLst>
              <a:ext uri="{FF2B5EF4-FFF2-40B4-BE49-F238E27FC236}">
                <a16:creationId xmlns:a16="http://schemas.microsoft.com/office/drawing/2014/main" id="{FA7EA290-BE65-4B54-AF1F-2FA00B60B6B2}"/>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65" name="Slide Number Placeholder 5">
            <a:extLst>
              <a:ext uri="{FF2B5EF4-FFF2-40B4-BE49-F238E27FC236}">
                <a16:creationId xmlns:a16="http://schemas.microsoft.com/office/drawing/2014/main" id="{CFE53B4A-08F0-4196-A2DC-53238FEC0398}"/>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
        <p:nvSpPr>
          <p:cNvPr id="262" name="Content Placeholder 2">
            <a:extLst>
              <a:ext uri="{FF2B5EF4-FFF2-40B4-BE49-F238E27FC236}">
                <a16:creationId xmlns:a16="http://schemas.microsoft.com/office/drawing/2014/main" id="{DEC7C33F-4562-41CF-BB88-3AB7AB710A22}"/>
              </a:ext>
            </a:extLst>
          </p:cNvPr>
          <p:cNvSpPr>
            <a:spLocks noGrp="1"/>
          </p:cNvSpPr>
          <p:nvPr>
            <p:ph idx="1"/>
          </p:nvPr>
        </p:nvSpPr>
        <p:spPr>
          <a:xfrm>
            <a:off x="623889" y="1628802"/>
            <a:ext cx="5400674" cy="4032224"/>
          </a:xfrm>
        </p:spPr>
        <p:txBody>
          <a:bodyPr lIns="0" r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2466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grpSp>
        <p:nvGrpSpPr>
          <p:cNvPr id="264" name="Group 263">
            <a:extLst>
              <a:ext uri="{FF2B5EF4-FFF2-40B4-BE49-F238E27FC236}">
                <a16:creationId xmlns:a16="http://schemas.microsoft.com/office/drawing/2014/main" id="{D374195A-9A53-4231-9F24-7D3BE6099071}"/>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66" name="Group 265">
              <a:extLst>
                <a:ext uri="{FF2B5EF4-FFF2-40B4-BE49-F238E27FC236}">
                  <a16:creationId xmlns:a16="http://schemas.microsoft.com/office/drawing/2014/main" id="{091A701A-287A-45DC-B9CD-E3136C3766ED}"/>
                </a:ext>
              </a:extLst>
            </p:cNvPr>
            <p:cNvGrpSpPr/>
            <p:nvPr userDrawn="1"/>
          </p:nvGrpSpPr>
          <p:grpSpPr>
            <a:xfrm>
              <a:off x="13727" y="6705874"/>
              <a:ext cx="12159138" cy="134976"/>
              <a:chOff x="13727" y="6770644"/>
              <a:chExt cx="12159138" cy="134976"/>
            </a:xfrm>
            <a:grpFill/>
          </p:grpSpPr>
          <p:sp>
            <p:nvSpPr>
              <p:cNvPr id="479" name="Oval 478">
                <a:extLst>
                  <a:ext uri="{FF2B5EF4-FFF2-40B4-BE49-F238E27FC236}">
                    <a16:creationId xmlns:a16="http://schemas.microsoft.com/office/drawing/2014/main" id="{9010648C-9219-4FA1-8A8D-51E58B91DC0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4A5956E1-1F3F-42EA-B1A9-79E544FB5FA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C0385889-B023-46C0-85EE-4015442FD48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919EC34-8CBD-4793-B9FA-CEFCF5765301}"/>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8491AE85-2F10-45E2-AB0A-C8DB6A9C86D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58DACF91-DEF4-4275-8AEB-2BC953BF7D2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5637A927-8AB9-4CB6-B3F1-58B6B640AAB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CC546302-1C80-4FE4-9927-BD83013A7CB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E6045415-1D49-494A-9BB8-75F300E46D9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B6ED729D-17CA-40DC-AA0E-895137EFB7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CCFC4915-B90F-4AEE-AA68-09F30F1B8BD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4C38381-D3D5-47EC-BBCF-8121013D560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5D91389F-82DB-472C-82CB-A387692BA98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10E1117-EFB7-41BD-B177-A33BEF3D39B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CB883227-B7E4-40C8-A48F-40CE68BAAF6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02697CF1-6E38-4AD5-B3CA-694F791A2E4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BC2F9496-6762-4323-8CCB-711EEE49835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08E5405C-72B0-4B28-93ED-B91F0CF4E81D}"/>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864A42C0-21EA-458B-94FD-52DD7A3BB48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7B6FA4CB-0F81-4E95-B420-93714404AD7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893BAF0-501E-4F5A-A11A-E3805A46C5E7}"/>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83F21E8F-AA10-4840-9578-4C35CAA9557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97E6EC8-F079-4671-ADAC-7C5C7893897F}"/>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755321A-281C-42A0-8057-37225F67153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7DB1DDD9-F465-4BDC-8A17-65C5CEC9086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EA7E7F12-49B3-43CE-B5B9-FA712669EE1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26ECAE25-A079-4B64-A79C-447C9385750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0194AFE8-A0DE-41FE-B908-D657F5F14AD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BCB95C65-974D-488B-AD37-0B29304154C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FC79CE7C-9605-4602-901D-9E1F681EA96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CF6B4000-9433-4FA3-B5E9-BA91FFBEB17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F1DF66D6-3D62-4C0A-AB1A-CD1F4D5F7A6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250D84B8-8AD9-4E11-9D9C-D62DDDA6E94D}"/>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3700C13A-0F58-4269-9D78-A81CF9670AA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89F3A45-F05C-443F-AEFB-547430C4DA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98219225-9B8D-453B-B20B-745CC08AB3A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19ED94A4-1360-486F-A75F-EE52A1D5609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82A74E0C-A91D-41D5-A6B1-194E96C8F74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FCA241CD-E7B3-4876-92C4-07F86BE31DF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9C479664-D9BC-41ED-8EFC-87F92681220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662BC92F-BAFA-409D-A402-AB74546E506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9C29B026-27A6-4E41-BBA5-B15FF922B91A}"/>
                </a:ext>
              </a:extLst>
            </p:cNvPr>
            <p:cNvGrpSpPr/>
            <p:nvPr userDrawn="1"/>
          </p:nvGrpSpPr>
          <p:grpSpPr>
            <a:xfrm>
              <a:off x="13727" y="6292119"/>
              <a:ext cx="12159138" cy="134976"/>
              <a:chOff x="13727" y="6770644"/>
              <a:chExt cx="12159138" cy="134976"/>
            </a:xfrm>
            <a:grpFill/>
          </p:grpSpPr>
          <p:sp>
            <p:nvSpPr>
              <p:cNvPr id="438" name="Oval 437">
                <a:extLst>
                  <a:ext uri="{FF2B5EF4-FFF2-40B4-BE49-F238E27FC236}">
                    <a16:creationId xmlns:a16="http://schemas.microsoft.com/office/drawing/2014/main" id="{04F2FB6E-EADA-405D-B2D7-8557F7DEAC5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98393496-1D88-4AF1-BA03-166ECBFEC72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6A07A96D-4D62-404D-A892-73F67991F71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2F18F732-367B-4965-9041-08A4E6F8489F}"/>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61F16FE6-16BE-40AE-82B7-763C67F2516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3FEB33D7-42D1-4B38-979A-A78F3F580CE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D4B091AF-0A7E-4F27-848D-3B792355785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5C97AEC4-96BD-4379-86AB-D759BE38843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8CB3270A-6ABD-41F1-B650-B88C1599E83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52F99472-BD27-45E5-B993-426FA9719B8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0EE897F4-A601-429C-AE11-34116CB589D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1F96C297-5F27-40D7-8C68-B59F63BDB7D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B8E30219-6BBC-4604-B9E8-C1B87327E3D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62B1EE4B-FAAE-445E-B8BC-45AC13446A4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894A6F0D-ADD3-44EB-8CCE-444E666A039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DA2D0FC3-872E-4A94-9483-049B7083C5D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B9B23D9-FE9B-4185-8944-F37463AD814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35566BF9-78D0-44AE-863A-79E8847A1C9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4DAA8C3D-D9DA-44BE-AEF6-28F746E91D3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6345DDEB-B7E8-4FD0-B4F2-2067C1E70F9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C79B8A31-77F9-4B03-B075-6D51E46D58B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04F38323-4BE7-4A07-8F35-4E47FBC3D36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9B888DAD-EBF2-4CA8-9196-14032D930D7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B7212A1B-D677-4E3F-AC75-E57799B37FB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0D901B0-CB83-4678-A034-27756FE68B4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BF901FEF-2095-41D6-AB4A-E88B7386456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F0B389-3B6F-4C94-AF76-CC5C7D0BF08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19F11B70-3AD3-4719-90A2-E096C699558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08BC5E93-9EF1-4471-900E-7DCBF314A93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0E844758-F7E5-4892-9F03-CAE8493421EC}"/>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6C9D1766-AEE6-4B05-ADAF-55ADAFAC6A97}"/>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B1F07498-A6A8-4BE1-85BC-3B80EB6FF2F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404D2567-C15A-4BC5-A94F-4C90538E6F3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6E3FD9CA-EE54-420B-93B2-001741CA504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E5A83D08-CF5C-4DA4-9BE3-7DE2C5FCF86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8792CF4A-26A4-468D-A16F-E09BAA59E75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63C57DC6-B3C1-4642-BA63-3B2AB06A795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ECDC68A0-28F0-4593-9CDF-401EF33C4E3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90464969-849C-4FE0-A5F3-61A48D11602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5FB083F1-515E-4740-8242-9EC4B70B8672}"/>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E872FBA-AF9F-4558-B7A2-EFE8B68E7776}"/>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1067D184-E6A9-42D4-9746-0BF45B4352C9}"/>
                </a:ext>
              </a:extLst>
            </p:cNvPr>
            <p:cNvGrpSpPr/>
            <p:nvPr userDrawn="1"/>
          </p:nvGrpSpPr>
          <p:grpSpPr>
            <a:xfrm>
              <a:off x="13727" y="5878365"/>
              <a:ext cx="12159138" cy="134976"/>
              <a:chOff x="13727" y="6770644"/>
              <a:chExt cx="12159138" cy="134976"/>
            </a:xfrm>
            <a:grpFill/>
          </p:grpSpPr>
          <p:sp>
            <p:nvSpPr>
              <p:cNvPr id="397" name="Oval 396">
                <a:extLst>
                  <a:ext uri="{FF2B5EF4-FFF2-40B4-BE49-F238E27FC236}">
                    <a16:creationId xmlns:a16="http://schemas.microsoft.com/office/drawing/2014/main" id="{4DC25E7A-54E6-495C-B5DC-9A1B7A0704E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1C0A7903-43A9-44F4-8621-95E9D8E5D57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829C397-7BDD-4CF1-9E8B-27CDB134F27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09F1A281-E3BA-40A8-B8F5-0D9B2190AA0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FF6A8B5C-06D0-4C26-A453-007C6FA4E1F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FD9D1425-B782-4E33-BDB2-14806F7F75B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2C444542-134C-436B-996C-E72E534E75D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C111BC6-F3F9-4720-8095-70ED7AF15BC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5EDCFA1C-9CAA-4FBF-B8E3-D2EE3707FB39}"/>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2CA79E19-46E0-4915-9014-4EF95192A86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0BB1D312-8189-4108-90B6-FC808A67A55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DD0532DF-5D68-41FA-AC73-270DAD8E59B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7F2EE877-B8EB-4D07-8271-581CA430813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13217925-B95A-4DED-9B54-666D6320A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E521527A-46A0-4700-8EC1-E112F3BEC7A0}"/>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336B0979-BD59-4BA7-BE7C-73DFE469BB9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BA79970-B20D-435F-A9C9-16A391B6F59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4ED305E9-B376-4F17-AB0F-5F4BA31982F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48254829-F45B-4D25-803B-ADA0E3EE353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5A39EBE2-A5B7-4B0C-B83C-889EBD03D32E}"/>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ADB8C97D-F8FF-4B70-A28F-18D47C40092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5AB3B61A-5B48-4484-AB8B-D292F5E7CB5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E2C77133-0870-44E7-8A0D-10CA264BCB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ABFFEE8-760E-47C6-9466-4B280286CC7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B10A65D8-4C2A-494F-AEF3-290DB2579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DC8080C7-7D67-4A78-89A6-9B8E3068CD1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FC7F3DE9-2357-423C-8FB5-DFC1FC1AB79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A3E32071-7DB2-4C50-BBFA-2E23C065BB8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D1C6C887-B317-4472-B3B7-083AE99DAD3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65E0CDB-FDA8-46E6-AB6C-D4313BCCE62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0A03A5FF-F5C3-45C8-A4C2-763117F0E8B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D0F3ABD0-1395-4569-89BA-DE2AEB7A3FAF}"/>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0B2E5619-B344-4C49-A74D-8359A040E37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8475AEE5-74FF-4607-BAAF-FF18EDDE4D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DF8D8818-AC1C-48C4-8DEB-9EF1F12C474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1252E3A-8C15-4647-9EB2-8AD0BC6EAA2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E4F6C042-2908-4745-A844-2104E8EB3FC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54B7C73A-89E0-4DD7-8BD7-6AA87C60BF11}"/>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368E378F-9630-48F3-BEDD-FBB762DD0FF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008CDA84-9C2D-4148-AEBA-0E7FB1AA28E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FD1CFB5-23C6-4635-BE2A-2A292D58E95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CCA03D0D-89CB-4A34-8F5D-DCCAF8B5CB5B}"/>
                </a:ext>
              </a:extLst>
            </p:cNvPr>
            <p:cNvGrpSpPr/>
            <p:nvPr userDrawn="1"/>
          </p:nvGrpSpPr>
          <p:grpSpPr>
            <a:xfrm>
              <a:off x="13727" y="5464611"/>
              <a:ext cx="12159138" cy="134976"/>
              <a:chOff x="13727" y="6770644"/>
              <a:chExt cx="12159138" cy="134976"/>
            </a:xfrm>
            <a:grpFill/>
          </p:grpSpPr>
          <p:sp>
            <p:nvSpPr>
              <p:cNvPr id="356" name="Oval 355">
                <a:extLst>
                  <a:ext uri="{FF2B5EF4-FFF2-40B4-BE49-F238E27FC236}">
                    <a16:creationId xmlns:a16="http://schemas.microsoft.com/office/drawing/2014/main" id="{32575414-74DA-42DC-B385-7C53A8B267D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EAF3C633-4993-43C1-B45D-DEA6F78222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FD28DD1A-B971-454D-BAAC-F209240DC62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6484682E-E49E-4CA7-9980-FBBDCE142ED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554827EF-2F51-48AE-9EA5-951E82D29A9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867F318B-FA6E-4519-AA19-0380B3FBF3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6F57309C-AA9A-46C2-89FD-6A7497A3E5B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6E74717C-C08D-4292-89BE-CAF00108591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853103DC-89C1-40FF-B77E-BE19DB84825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5AB56417-A037-40C5-8790-22C71D5F3CC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56C8C0D8-11FC-4E39-8FEA-D9D6A342444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800F1C83-B992-48B6-BE22-65DF0BD2891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3B3637B4-7315-41A2-A605-9ED0EEE9B55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ABA4C09E-5097-4428-B7E0-513993DF0A7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99F0109A-62CC-435E-870D-EB98112FA09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A8A61ADC-6311-4DE3-A7D4-8E00B7FB18F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ADE8FA24-7122-4421-8671-A98C10A7A0C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9F0935DD-C375-4129-95A9-3780314EED1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813B041-E491-43D7-8B7E-A034DE15F7D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7CFD16E-A61A-4FAB-9C3A-C0AB437B4CB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ABAF17EA-14E9-40BB-92ED-21E9DB50465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8EC871E9-01A0-482E-9004-F2FE07273B3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ED06EB16-DBCB-4001-9EA7-A7C3E88EB87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C6EE42A4-1DD9-415E-8551-8A1BCFF9F03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AAB30E9D-3E10-4F14-914E-6E67AF99BAF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9EFD52FF-4919-4579-AAAB-E3AB0F64A9C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D70344A0-E26F-4E5F-A950-C3E230D5F49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BE3B0F40-0B9A-4E12-ACB1-F1B59EDF183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34C34B9-64C0-4666-AF5D-A0929CACC2F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59730693-94DB-4F1B-A99D-4D6496A8CEF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666F62A8-B584-4A01-938C-6EF3E2A1F8E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099328B-B092-4DCD-B082-FD9F2B16F02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041522A0-4AA8-4983-837C-77601511E0B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3769A2EB-FC73-409B-A347-66198A976B8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35611ADD-1046-4472-9C22-EB129D84D12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06553A19-B5AE-43FD-91A3-C1C002FDE9F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6314D5FC-8C41-4E63-997B-9B6F5C3D7F4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D6AFFC1D-D90B-44EF-B9BD-1681E9F6EF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D0E38F05-F9B3-45F7-90D5-511C14716CC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F292CA9D-97C3-4F51-A930-324F54565FD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F0FBD032-2B7D-4C6A-9003-0EC0638F883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5D79F0CC-54EA-4A17-B3E2-75BEBED66BEB}"/>
                </a:ext>
              </a:extLst>
            </p:cNvPr>
            <p:cNvGrpSpPr/>
            <p:nvPr userDrawn="1"/>
          </p:nvGrpSpPr>
          <p:grpSpPr>
            <a:xfrm>
              <a:off x="13727" y="5050857"/>
              <a:ext cx="12159138" cy="134976"/>
              <a:chOff x="13727" y="6770644"/>
              <a:chExt cx="12159138" cy="134976"/>
            </a:xfrm>
            <a:grpFill/>
          </p:grpSpPr>
          <p:sp>
            <p:nvSpPr>
              <p:cNvPr id="315" name="Oval 314">
                <a:extLst>
                  <a:ext uri="{FF2B5EF4-FFF2-40B4-BE49-F238E27FC236}">
                    <a16:creationId xmlns:a16="http://schemas.microsoft.com/office/drawing/2014/main" id="{16D65C00-728A-4CA1-A736-BEFE9D28BB0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1937EFB7-D2C9-4D20-8F66-F1717E54470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7AF4DC2B-287A-4C95-9A6D-7618E9DDB53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9A85AB6-4611-44A7-96AB-CB5D4888A7F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AE4E1FB8-D910-43F5-8A6A-C4E773565CF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8D4F4AC-4773-4838-AB62-233294ACF4E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2F626CD-7864-4F74-8896-783A49B186D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24DE1F7D-48BB-4FCA-B04E-71D126A4F6F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90881300-5335-42E1-96B1-EC8F368F2A3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821BBA43-965A-447C-864F-5062F106339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A1360FF7-4DF4-4A01-8F12-90F4254FB87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43CD3780-0EB0-44A2-AFD4-C5566C0C72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3AD9505B-3218-4A04-9A6B-C10CDB94D68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CF93893-A9D3-4989-8757-A59E39D55FA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4909D99A-7617-4484-801D-6C520E85DF29}"/>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3E729E7D-5407-422F-9E8E-70B140C92D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75309F2-FC80-41EC-BF0D-B3B766FA4E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3112A632-6B03-42C7-962D-1C0B250AB25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05220033-F4B4-4869-B90E-6D6C5EE0B2AD}"/>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DC7F681B-CF90-447D-9A0A-F54F91084E5E}"/>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3121FC5E-D250-4515-8FC6-D80DBF2CA2A5}"/>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5A5C08FB-D3C6-4999-A807-6BBA15133C9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58164804-4CC2-4A87-9906-773B2A947A4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C5163A2-688F-4998-AB31-3FBE77947A7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0DAA7C77-345F-4182-8E67-A8729E6CCE9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4FD62C36-CAB4-4BD2-AD5B-7414AD525EB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48706E4-2259-4843-B645-15962317010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493C7B4-2B5B-44C7-B1BF-CC38B48E6E8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B55C2BAB-9DF6-4288-A1BF-E0C77D9136E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65C92C-B86C-4C7D-867B-965035A95258}"/>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949F12AD-A9C7-48D2-AFC0-1F9C2E20B88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31380367-996C-4230-BDD3-6853954CE5A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82C88163-AEDC-4E27-B537-6C6E95C3205D}"/>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6CBD3696-7406-4749-A64A-69537804145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804F12C-EF06-4FF6-A91A-FC06B346EA3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838976E8-D2E6-4B3D-A9DA-ED2BD8C7433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00DD6C9D-7A13-478B-B9F1-1F2FBAEB11F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8EDC8D4A-502B-4E7A-9889-B9453A326A91}"/>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D1A3F5BC-4B9B-4665-86DB-C595A57474E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F4A446B-52BC-4D20-A294-C13F005C3D7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8765ADFA-7A46-4590-9C7D-B6EACEA0B10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6310A898-2B66-49AB-95AF-194FE5A867F1}"/>
                </a:ext>
              </a:extLst>
            </p:cNvPr>
            <p:cNvGrpSpPr/>
            <p:nvPr userDrawn="1"/>
          </p:nvGrpSpPr>
          <p:grpSpPr>
            <a:xfrm>
              <a:off x="13727" y="4637103"/>
              <a:ext cx="12159138" cy="134976"/>
              <a:chOff x="13727" y="6770644"/>
              <a:chExt cx="12159138" cy="134976"/>
            </a:xfrm>
            <a:grpFill/>
          </p:grpSpPr>
          <p:sp>
            <p:nvSpPr>
              <p:cNvPr id="274" name="Oval 273">
                <a:extLst>
                  <a:ext uri="{FF2B5EF4-FFF2-40B4-BE49-F238E27FC236}">
                    <a16:creationId xmlns:a16="http://schemas.microsoft.com/office/drawing/2014/main" id="{335B5D64-5F8E-449E-95B6-3C7E934FAB9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1304D3BA-8BA0-4447-8CFB-F840D241A51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0162A8DF-E82A-441F-9E18-EDFAC147126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078F0962-DAD1-4FA4-92A4-37B44960AC2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ACB32FD3-7E9B-4365-B0E5-465067726AB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C8B02048-8267-4C11-9E90-B9D64F4F535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35C1CAF8-AB92-4401-AA96-DFD72290071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1F2EE988-E4F8-4BC7-BB52-9AB3A4B4A49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E785BE0-9A51-4BCB-AA48-809856140CE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9778C63-0E7E-4A05-8714-DCAAEA441C0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657A7232-71C5-4F92-818A-7D8A6232F63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2199E5CA-E5E2-4BA9-A78E-82CA3C79BC3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995181AE-342F-45D9-A173-18DBD3D42C5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DED8E93-AD3A-41FF-98CF-F17ADD0A992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36046F9-0BD8-4AB6-8BC4-707A613531F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03B31C2D-9539-4C01-A7AC-66AB54CA2B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BAE791CC-14E1-40D8-8CE4-84269C5A3BB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C3913D61-41BF-44D8-A136-0EBB90C7963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2D26719-7E4B-45EB-A62B-4D515638C4E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40D8663C-5BD9-4879-B43F-65B23CF931B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3DAB77FE-3167-4DBA-9572-45E03EFCF67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C737BEBE-6D7D-4721-8C9A-08816A5D539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76A113C1-C829-4065-9BAB-2D1CD865732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36A346C6-5493-44E4-BAFA-2B9634D595D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64B4B09A-14E5-4730-9071-20469DF3F57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F5F8584-1549-4CEB-BCC7-43A6D2D752F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E9D5A88B-7352-4B39-929B-0085239FF45C}"/>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A5F372D-8A33-4E4A-AE72-30D40043F8F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9B1D627A-307D-492B-B0C3-231E7C4A570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583ABC03-BDA2-40C5-BAD4-3EA0DA37F10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B0393E66-5721-4A84-AB74-291FF09E730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1967876D-971D-408C-AC13-E5B490A04C9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1F359833-4284-4735-8C99-76B2DAA0027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E1217BFC-D666-4F78-B46D-BA3309C7D04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A1B2B256-7985-49C4-B4CF-E56FEF43D42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18E657ED-08BE-42D3-913C-671AB76CFC6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B5A6EAC1-7699-462F-A0F7-939470B86B1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3817B26-AD83-429B-A320-536E4FE5973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A6DBA8F-2D1A-4E4B-B9C7-6A1F4D46309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77A70F78-94D6-4C4E-AD11-A1A064AB8DA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119D5AD1-430C-4AC8-BB03-C4C1796F568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23888" y="1628800"/>
            <a:ext cx="10944225" cy="4032225"/>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9F33050F-2AD5-4734-911A-080457830C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8" name="Footer Placeholder 1">
            <a:extLst>
              <a:ext uri="{FF2B5EF4-FFF2-40B4-BE49-F238E27FC236}">
                <a16:creationId xmlns:a16="http://schemas.microsoft.com/office/drawing/2014/main" id="{F6274D17-2FCF-403C-8660-89FA94D7F0F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65" name="Title 1">
            <a:extLst>
              <a:ext uri="{FF2B5EF4-FFF2-40B4-BE49-F238E27FC236}">
                <a16:creationId xmlns:a16="http://schemas.microsoft.com/office/drawing/2014/main" id="{B37A4296-2F77-4C6E-AC90-0E90ECC67A5C}"/>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263" name="Picture 262">
            <a:extLst>
              <a:ext uri="{FF2B5EF4-FFF2-40B4-BE49-F238E27FC236}">
                <a16:creationId xmlns:a16="http://schemas.microsoft.com/office/drawing/2014/main" id="{A8703164-BD98-4994-8877-81D176ADAA1A}"/>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69" name="Slide Number Placeholder 5">
            <a:extLst>
              <a:ext uri="{FF2B5EF4-FFF2-40B4-BE49-F238E27FC236}">
                <a16:creationId xmlns:a16="http://schemas.microsoft.com/office/drawing/2014/main" id="{D25A76D5-49BC-487C-AABA-BBE44B80E7F0}"/>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6019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1000" b="1">
                <a:solidFill>
                  <a:schemeClr val="tx1"/>
                </a:solidFill>
              </a:defRPr>
            </a:lvl1pPr>
          </a:lstStyle>
          <a:p>
            <a:r>
              <a:rPr lang="en-GB"/>
              <a:t>Click icon to insert picture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Tree>
    <p:extLst>
      <p:ext uri="{BB962C8B-B14F-4D97-AF65-F5344CB8AC3E}">
        <p14:creationId xmlns:p14="http://schemas.microsoft.com/office/powerpoint/2010/main" val="9057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
        <p:nvSpPr>
          <p:cNvPr id="10" name="Picture Placeholder 9"/>
          <p:cNvSpPr>
            <a:spLocks noGrp="1"/>
          </p:cNvSpPr>
          <p:nvPr>
            <p:ph type="pic" sz="quarter" idx="13" hasCustomPrompt="1"/>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1000">
                <a:solidFill>
                  <a:schemeClr val="tx1"/>
                </a:solidFill>
              </a:defRPr>
            </a:lvl1pPr>
          </a:lstStyle>
          <a:p>
            <a:r>
              <a:rPr lang="en-GB"/>
              <a:t>Click icon to insert picture</a:t>
            </a:r>
          </a:p>
        </p:txBody>
      </p:sp>
      <p:sp>
        <p:nvSpPr>
          <p:cNvPr id="12" name="Text Placeholder 11"/>
          <p:cNvSpPr>
            <a:spLocks noGrp="1"/>
          </p:cNvSpPr>
          <p:nvPr>
            <p:ph type="body" sz="quarter" idx="14"/>
          </p:nvPr>
        </p:nvSpPr>
        <p:spPr>
          <a:xfrm>
            <a:off x="8288338" y="5876925"/>
            <a:ext cx="3413125" cy="247650"/>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nchorCtr="0"/>
          <a:lstStyle>
            <a:lvl1pPr>
              <a:defRPr sz="100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Edit Master text styles</a:t>
            </a:r>
          </a:p>
        </p:txBody>
      </p:sp>
    </p:spTree>
    <p:extLst>
      <p:ext uri="{BB962C8B-B14F-4D97-AF65-F5344CB8AC3E}">
        <p14:creationId xmlns:p14="http://schemas.microsoft.com/office/powerpoint/2010/main" val="176725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53604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1062" y="2393949"/>
            <a:ext cx="53604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7377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8288662"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691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a:t>00.0%</a:t>
            </a:r>
          </a:p>
          <a:p>
            <a:pPr lvl="1"/>
            <a:r>
              <a:rPr lang="en-US"/>
              <a:t>Supporting text</a:t>
            </a:r>
            <a:endParaRPr lang="en-GB"/>
          </a:p>
        </p:txBody>
      </p:sp>
    </p:spTree>
    <p:extLst>
      <p:ext uri="{BB962C8B-B14F-4D97-AF65-F5344CB8AC3E}">
        <p14:creationId xmlns:p14="http://schemas.microsoft.com/office/powerpoint/2010/main" val="3481291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0.png"/><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538" y="1423195"/>
            <a:ext cx="11210924" cy="72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90538" y="2393950"/>
            <a:ext cx="11210924" cy="34829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0538" y="6870450"/>
            <a:ext cx="2743200" cy="216000"/>
          </a:xfrm>
          <a:prstGeom prst="rect">
            <a:avLst/>
          </a:prstGeom>
        </p:spPr>
        <p:txBody>
          <a:bodyPr vert="horz" lIns="0" tIns="0" rIns="0" bIns="0" rtlCol="0" anchor="ctr">
            <a:noAutofit/>
          </a:bodyPr>
          <a:lstStyle>
            <a:lvl1pPr algn="l">
              <a:defRPr sz="1000">
                <a:noFill/>
              </a:defRPr>
            </a:lvl1pPr>
          </a:lstStyle>
          <a:p>
            <a:r>
              <a:rPr lang="en-GB"/>
              <a:t>Date: Monday / 01 / October / 2019</a:t>
            </a:r>
          </a:p>
        </p:txBody>
      </p:sp>
      <p:sp>
        <p:nvSpPr>
          <p:cNvPr id="5" name="Footer Placeholder 4"/>
          <p:cNvSpPr>
            <a:spLocks noGrp="1"/>
          </p:cNvSpPr>
          <p:nvPr>
            <p:ph type="ftr" sz="quarter" idx="3"/>
          </p:nvPr>
        </p:nvSpPr>
        <p:spPr>
          <a:xfrm>
            <a:off x="490538" y="6337302"/>
            <a:ext cx="5605462" cy="180000"/>
          </a:xfrm>
          <a:prstGeom prst="rect">
            <a:avLst/>
          </a:prstGeom>
        </p:spPr>
        <p:txBody>
          <a:bodyPr vert="horz" lIns="0" tIns="0" rIns="0" bIns="0" rtlCol="0" anchor="t" anchorCtr="0">
            <a:noAutofit/>
          </a:bodyPr>
          <a:lstStyle>
            <a:lvl1pPr algn="l">
              <a:defRPr sz="1000" b="1">
                <a:solidFill>
                  <a:schemeClr val="tx1"/>
                </a:solidFill>
              </a:defRPr>
            </a:lvl1pPr>
          </a:lstStyle>
          <a:p>
            <a:r>
              <a:rPr lang="en-GB"/>
              <a:t>Advancing social justice, promoting decent work</a:t>
            </a:r>
          </a:p>
        </p:txBody>
      </p:sp>
      <p:sp>
        <p:nvSpPr>
          <p:cNvPr id="6" name="Slide Number Placeholder 5"/>
          <p:cNvSpPr>
            <a:spLocks noGrp="1"/>
          </p:cNvSpPr>
          <p:nvPr>
            <p:ph type="sldNum" sz="quarter" idx="4"/>
          </p:nvPr>
        </p:nvSpPr>
        <p:spPr>
          <a:xfrm>
            <a:off x="11161462" y="432000"/>
            <a:ext cx="540000" cy="288000"/>
          </a:xfrm>
          <a:prstGeom prst="rect">
            <a:avLst/>
          </a:prstGeom>
        </p:spPr>
        <p:txBody>
          <a:bodyPr vert="horz" lIns="0" tIns="0" rIns="0" bIns="0" rtlCol="0" anchor="t" anchorCtr="0">
            <a:noAutofit/>
          </a:bodyPr>
          <a:lstStyle>
            <a:lvl1pPr algn="r">
              <a:defRPr sz="1800">
                <a:solidFill>
                  <a:schemeClr val="accent1"/>
                </a:solidFill>
              </a:defRPr>
            </a:lvl1pPr>
          </a:lstStyle>
          <a:p>
            <a:fld id="{856227C0-AD57-4F9B-BAE3-EEFB0D0EE427}" type="slidenum">
              <a:rPr lang="en-GB" smtClean="0"/>
              <a:pPr/>
              <a:t>‹#›</a:t>
            </a:fld>
            <a:endParaRPr lang="en-GB"/>
          </a:p>
        </p:txBody>
      </p:sp>
      <p:pic>
        <p:nvPicPr>
          <p:cNvPr id="8" name="Picture 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11" name="Picture 10"/>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381" y="1519079"/>
            <a:ext cx="119513" cy="140298"/>
          </a:xfrm>
          <a:prstGeom prst="rect">
            <a:avLst/>
          </a:prstGeom>
        </p:spPr>
      </p:pic>
      <p:pic>
        <p:nvPicPr>
          <p:cNvPr id="12" name="Picture 11"/>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1209939058"/>
      </p:ext>
    </p:extLst>
  </p:cSld>
  <p:clrMap bg1="lt1" tx1="dk1" bg2="lt2" tx2="dk2" accent1="accent1" accent2="accent2" accent3="accent3" accent4="accent4" accent5="accent5" accent6="accent6" hlink="hlink" folHlink="folHlink"/>
  <p:sldLayoutIdLst>
    <p:sldLayoutId id="2147483649"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3699" r:id="rId13"/>
    <p:sldLayoutId id="2147483673" r:id="rId14"/>
    <p:sldLayoutId id="2147483674" r:id="rId15"/>
    <p:sldLayoutId id="2147483675" r:id="rId16"/>
    <p:sldLayoutId id="2147483655" r:id="rId17"/>
    <p:sldLayoutId id="2147483676" r:id="rId18"/>
    <p:sldLayoutId id="2147483677" r:id="rId19"/>
    <p:sldLayoutId id="2147483678" r:id="rId20"/>
  </p:sldLayoutIdLst>
  <p:hf hdr="0"/>
  <p:txStyles>
    <p:title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9">
          <p15:clr>
            <a:srgbClr val="F26B43"/>
          </p15:clr>
        </p15:guide>
        <p15:guide id="4" pos="7371">
          <p15:clr>
            <a:srgbClr val="F26B43"/>
          </p15:clr>
        </p15:guide>
        <p15:guide id="5" orient="horz" pos="309">
          <p15:clr>
            <a:srgbClr val="F26B43"/>
          </p15:clr>
        </p15:guide>
        <p15:guide id="6" orient="horz" pos="4011">
          <p15:clr>
            <a:srgbClr val="F26B43"/>
          </p15:clr>
        </p15:guide>
        <p15:guide id="7" orient="horz" pos="1508">
          <p15:clr>
            <a:srgbClr val="F26B43"/>
          </p15:clr>
        </p15:guide>
        <p15:guide id="8" orient="horz" pos="3702">
          <p15:clr>
            <a:srgbClr val="F26B43"/>
          </p15:clr>
        </p15:guide>
        <p15:guide id="9" orient="horz" pos="15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2" y="6356353"/>
            <a:ext cx="28448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pic>
        <p:nvPicPr>
          <p:cNvPr id="2050"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744406" y="5877275"/>
            <a:ext cx="1869018"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57061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69" r:id="rId8"/>
  </p:sldLayoutIdLst>
  <p:hf sldNum="0" hdr="0" ftr="0" dt="0"/>
  <p:txStyles>
    <p:titleStyle>
      <a:lvl1pPr algn="ctr" defTabSz="914400" rtl="0" eaLnBrk="1" latinLnBrk="0" hangingPunct="1">
        <a:spcBef>
          <a:spcPct val="0"/>
        </a:spcBef>
        <a:buNone/>
        <a:defRPr sz="4400" kern="1200">
          <a:solidFill>
            <a:schemeClr val="tx1"/>
          </a:solidFill>
          <a:latin typeface="Palatino Linotype"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AD922-EA03-4217-A070-4B0BFD26913A}"/>
              </a:ext>
            </a:extLst>
          </p:cNvPr>
          <p:cNvSpPr>
            <a:spLocks noGrp="1"/>
          </p:cNvSpPr>
          <p:nvPr>
            <p:ph type="title"/>
          </p:nvPr>
        </p:nvSpPr>
        <p:spPr>
          <a:xfrm>
            <a:off x="623888" y="332657"/>
            <a:ext cx="10932794" cy="108012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D6E9F-29AC-4892-A3B9-571A571A8B1B}"/>
              </a:ext>
            </a:extLst>
          </p:cNvPr>
          <p:cNvSpPr>
            <a:spLocks noGrp="1"/>
          </p:cNvSpPr>
          <p:nvPr>
            <p:ph type="body" idx="1"/>
          </p:nvPr>
        </p:nvSpPr>
        <p:spPr>
          <a:xfrm>
            <a:off x="623888" y="1628775"/>
            <a:ext cx="10932794" cy="45370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ED9A19B-0FE4-4FFE-95F7-CB189F96000F}"/>
              </a:ext>
            </a:extLst>
          </p:cNvPr>
          <p:cNvSpPr>
            <a:spLocks noGrp="1"/>
          </p:cNvSpPr>
          <p:nvPr>
            <p:ph type="sldNum" sz="quarter" idx="4"/>
          </p:nvPr>
        </p:nvSpPr>
        <p:spPr>
          <a:xfrm>
            <a:off x="11280576" y="6237312"/>
            <a:ext cx="287536" cy="293663"/>
          </a:xfrm>
          <a:prstGeom prst="rect">
            <a:avLst/>
          </a:prstGeom>
        </p:spPr>
        <p:txBody>
          <a:bodyPr vert="horz" lIns="91440" tIns="45720" rIns="0" bIns="45720" rtlCol="0" anchor="ctr"/>
          <a:lstStyle>
            <a:lvl1pPr algn="r">
              <a:defRPr sz="900">
                <a:solidFill>
                  <a:schemeClr val="tx1"/>
                </a:solidFill>
              </a:defRPr>
            </a:lvl1pPr>
          </a:lstStyle>
          <a:p>
            <a:fld id="{3DB84476-BC29-4407-9D57-B2E562B8968B}" type="slidenum">
              <a:rPr lang="en-US" smtClean="0"/>
              <a:pPr/>
              <a:t>‹#›</a:t>
            </a:fld>
            <a:endParaRPr lang="en-US"/>
          </a:p>
        </p:txBody>
      </p:sp>
      <p:sp>
        <p:nvSpPr>
          <p:cNvPr id="11" name="Footer Placeholder 4">
            <a:extLst>
              <a:ext uri="{FF2B5EF4-FFF2-40B4-BE49-F238E27FC236}">
                <a16:creationId xmlns:a16="http://schemas.microsoft.com/office/drawing/2014/main" id="{21C5C687-4C9D-423C-ADED-17FE857E037E}"/>
              </a:ext>
            </a:extLst>
          </p:cNvPr>
          <p:cNvSpPr>
            <a:spLocks noGrp="1"/>
          </p:cNvSpPr>
          <p:nvPr>
            <p:ph type="ftr" sz="quarter" idx="3"/>
          </p:nvPr>
        </p:nvSpPr>
        <p:spPr>
          <a:xfrm>
            <a:off x="2963900" y="6237312"/>
            <a:ext cx="6264200" cy="293663"/>
          </a:xfrm>
          <a:prstGeom prst="rect">
            <a:avLst/>
          </a:prstGeom>
        </p:spPr>
        <p:txBody>
          <a:bodyPr vert="horz" lIns="91440" tIns="45720" rIns="91440" bIns="45720" rtlCol="0" anchor="ctr"/>
          <a:lstStyle>
            <a:lvl1pPr algn="ctr">
              <a:defRPr sz="900">
                <a:solidFill>
                  <a:schemeClr val="tx1"/>
                </a:solidFill>
                <a:latin typeface="+mn-lt"/>
              </a:defRPr>
            </a:lvl1pPr>
          </a:lstStyle>
          <a:p>
            <a:r>
              <a:rPr lang="en-GB"/>
              <a:t>INTPA VET training, 8-9-10 November 2022, Lilongwe, Malawi </a:t>
            </a:r>
            <a:endParaRPr lang="en-US"/>
          </a:p>
        </p:txBody>
      </p:sp>
    </p:spTree>
    <p:custDataLst>
      <p:tags r:id="rId22"/>
    </p:custDataLst>
    <p:extLst>
      <p:ext uri="{BB962C8B-B14F-4D97-AF65-F5344CB8AC3E}">
        <p14:creationId xmlns:p14="http://schemas.microsoft.com/office/powerpoint/2010/main" val="2563683484"/>
      </p:ext>
    </p:extLst>
  </p:cSld>
  <p:clrMap bg1="lt1" tx1="dk1" bg2="lt2" tx2="dk2" accent1="accent1" accent2="accent2" accent3="accent3" accent4="accent4" accent5="accent5" accent6="accent6" hlink="hlink" folHlink="folHlink"/>
  <p:sldLayoutIdLst>
    <p:sldLayoutId id="2147484030" r:id="rId1"/>
    <p:sldLayoutId id="2147484020" r:id="rId2"/>
    <p:sldLayoutId id="2147484028" r:id="rId3"/>
    <p:sldLayoutId id="2147484033" r:id="rId4"/>
    <p:sldLayoutId id="2147484034" r:id="rId5"/>
    <p:sldLayoutId id="2147484032" r:id="rId6"/>
    <p:sldLayoutId id="2147484035" r:id="rId7"/>
    <p:sldLayoutId id="2147484043" r:id="rId8"/>
    <p:sldLayoutId id="2147484038" r:id="rId9"/>
    <p:sldLayoutId id="2147484037" r:id="rId10"/>
    <p:sldLayoutId id="2147484036" r:id="rId11"/>
    <p:sldLayoutId id="2147484039" r:id="rId12"/>
    <p:sldLayoutId id="2147484040" r:id="rId13"/>
    <p:sldLayoutId id="2147484042" r:id="rId14"/>
    <p:sldLayoutId id="2147483858" r:id="rId15"/>
    <p:sldLayoutId id="2147483859" r:id="rId16"/>
    <p:sldLayoutId id="2147483861" r:id="rId17"/>
    <p:sldLayoutId id="2147483862" r:id="rId18"/>
    <p:sldLayoutId id="2147483863" r:id="rId19"/>
    <p:sldLayoutId id="2147483864" r:id="rId20"/>
  </p:sldLayoutIdLst>
  <p:hf hdr="0" dt="0"/>
  <p:txStyles>
    <p:title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7" userDrawn="1">
          <p15:clr>
            <a:srgbClr val="F26B43"/>
          </p15:clr>
        </p15:guide>
        <p15:guide id="5" orient="horz" pos="210" userDrawn="1">
          <p15:clr>
            <a:srgbClr val="F26B43"/>
          </p15:clr>
        </p15:guide>
        <p15:guide id="6" orient="horz" pos="3884" userDrawn="1">
          <p15:clr>
            <a:srgbClr val="F26B43"/>
          </p15:clr>
        </p15:guide>
        <p15:guide id="7" pos="3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9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2.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emf"/><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1c9NCjHJMtw" TargetMode="External"/><Relationship Id="rId2" Type="http://schemas.openxmlformats.org/officeDocument/2006/relationships/slideLayout" Target="../slideLayouts/slideLayout20.xml"/><Relationship Id="rId1" Type="http://schemas.openxmlformats.org/officeDocument/2006/relationships/video" Target="https://www.youtube.com/embed/1c9NCjHJMtw?feature=oembed" TargetMode="External"/><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0.xml"/><Relationship Id="rId1" Type="http://schemas.openxmlformats.org/officeDocument/2006/relationships/themeOverride" Target="../theme/themeOverride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0.xml"/><Relationship Id="rId5" Type="http://schemas.openxmlformats.org/officeDocument/2006/relationships/image" Target="../media/image109.png"/><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 Id="rId5" Type="http://schemas.openxmlformats.org/officeDocument/2006/relationships/image" Target="../media/image117.jpeg"/><Relationship Id="rId4" Type="http://schemas.openxmlformats.org/officeDocument/2006/relationships/image" Target="../media/image11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Layout" Target="../diagrams/layout13.xml"/><Relationship Id="rId7" Type="http://schemas.openxmlformats.org/officeDocument/2006/relationships/hyperlink" Target="https://www.ilo.org/skills/areas/skills-training-for-poverty-reduction/WCMS_752822/lang--en/index.htm" TargetMode="External"/><Relationship Id="rId2" Type="http://schemas.openxmlformats.org/officeDocument/2006/relationships/diagramData" Target="../diagrams/data13.xml"/><Relationship Id="rId1" Type="http://schemas.openxmlformats.org/officeDocument/2006/relationships/slideLayout" Target="../slideLayouts/slideLayout2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3" Type="http://schemas.openxmlformats.org/officeDocument/2006/relationships/hyperlink" Target="https://www.ilo.org/wcmsp5/groups/public/---asia/---ro-bangkok/documents/publication/wcms_832478.pdf" TargetMode="External"/><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44.jpe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137.jpeg"/><Relationship Id="rId11" Type="http://schemas.openxmlformats.org/officeDocument/2006/relationships/image" Target="../media/image142.png"/><Relationship Id="rId5" Type="http://schemas.openxmlformats.org/officeDocument/2006/relationships/image" Target="../media/image136.jpeg"/><Relationship Id="rId10" Type="http://schemas.openxmlformats.org/officeDocument/2006/relationships/image" Target="../media/image141.png"/><Relationship Id="rId4" Type="http://schemas.openxmlformats.org/officeDocument/2006/relationships/image" Target="../media/image135.jpeg"/><Relationship Id="rId9" Type="http://schemas.openxmlformats.org/officeDocument/2006/relationships/image" Target="../media/image140.jpeg"/></Relationships>
</file>

<file path=ppt/slides/_rels/slide6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93.jpeg"/><Relationship Id="rId3" Type="http://schemas.openxmlformats.org/officeDocument/2006/relationships/image" Target="../media/image145.jpeg"/><Relationship Id="rId7" Type="http://schemas.openxmlformats.org/officeDocument/2006/relationships/image" Target="../media/image148.png"/><Relationship Id="rId12" Type="http://schemas.openxmlformats.org/officeDocument/2006/relationships/image" Target="../media/image153.jpeg"/><Relationship Id="rId2" Type="http://schemas.openxmlformats.org/officeDocument/2006/relationships/notesSlide" Target="../notesSlides/notesSlide36.xml"/><Relationship Id="rId16" Type="http://schemas.openxmlformats.org/officeDocument/2006/relationships/image" Target="../media/image156.png"/><Relationship Id="rId1" Type="http://schemas.openxmlformats.org/officeDocument/2006/relationships/slideLayout" Target="../slideLayouts/slideLayout20.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97.png"/><Relationship Id="rId15" Type="http://schemas.openxmlformats.org/officeDocument/2006/relationships/image" Target="../media/image155.png"/><Relationship Id="rId10" Type="http://schemas.openxmlformats.org/officeDocument/2006/relationships/image" Target="../media/image151.png"/><Relationship Id="rId4" Type="http://schemas.openxmlformats.org/officeDocument/2006/relationships/image" Target="../media/image146.jpeg"/><Relationship Id="rId9" Type="http://schemas.openxmlformats.org/officeDocument/2006/relationships/image" Target="../media/image150.png"/><Relationship Id="rId14" Type="http://schemas.openxmlformats.org/officeDocument/2006/relationships/image" Target="../media/image154.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ilo.org/skills" TargetMode="External"/><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hyperlink" Target="http://www.skillsforemployment.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dirty="0"/>
              <a:t>An introduction to skill needs assessments</a:t>
            </a:r>
          </a:p>
        </p:txBody>
      </p:sp>
      <p:sp>
        <p:nvSpPr>
          <p:cNvPr id="5" name="Subtitle 4">
            <a:extLst>
              <a:ext uri="{FF2B5EF4-FFF2-40B4-BE49-F238E27FC236}">
                <a16:creationId xmlns:a16="http://schemas.microsoft.com/office/drawing/2014/main" id="{6BBD6E2C-B490-44CD-BFBD-A040D05F409B}"/>
              </a:ext>
            </a:extLst>
          </p:cNvPr>
          <p:cNvSpPr>
            <a:spLocks noGrp="1"/>
          </p:cNvSpPr>
          <p:nvPr>
            <p:ph type="subTitle" idx="1"/>
          </p:nvPr>
        </p:nvSpPr>
        <p:spPr>
          <a:xfrm>
            <a:off x="490537" y="4493419"/>
            <a:ext cx="9921823" cy="1483234"/>
          </a:xfrm>
        </p:spPr>
        <p:txBody>
          <a:bodyPr vert="horz" lIns="0" tIns="0" rIns="0" bIns="0" rtlCol="0" anchor="t">
            <a:noAutofit/>
          </a:bodyPr>
          <a:lstStyle/>
          <a:p>
            <a:pPr>
              <a:lnSpc>
                <a:spcPct val="150000"/>
              </a:lnSpc>
              <a:spcBef>
                <a:spcPts val="0"/>
              </a:spcBef>
              <a:spcAft>
                <a:spcPts val="0"/>
              </a:spcAft>
            </a:pPr>
            <a:r>
              <a:rPr lang="en-GB" sz="1400" dirty="0"/>
              <a:t>Olga Strietska-</a:t>
            </a:r>
            <a:r>
              <a:rPr lang="en-GB" sz="1600" dirty="0"/>
              <a:t>Ilina</a:t>
            </a:r>
            <a:r>
              <a:rPr lang="en-GB" sz="1400" dirty="0"/>
              <a:t>, Area Lead ”Skills Strategies for Future Labour Markets”, ILO, Geneva</a:t>
            </a:r>
          </a:p>
          <a:p>
            <a:pPr>
              <a:lnSpc>
                <a:spcPct val="150000"/>
              </a:lnSpc>
              <a:spcBef>
                <a:spcPts val="0"/>
              </a:spcBef>
              <a:spcAft>
                <a:spcPts val="0"/>
              </a:spcAft>
            </a:pPr>
            <a:r>
              <a:rPr lang="en-US" sz="1400" dirty="0">
                <a:cs typeface="Arial"/>
              </a:rPr>
              <a:t>Jordi Prat Tuca, Regional Coordinator – Skills for Prosperity in Southeast Asia, ILO Regional Office for Asia and the Pacific</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257478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Climate Change</a:t>
            </a:r>
            <a:endParaRPr lang="en-GB" dirty="0">
              <a:cs typeface="Arial" pitchFamily="34" charset="0"/>
            </a:endParaRPr>
          </a:p>
        </p:txBody>
      </p:sp>
      <p:sp>
        <p:nvSpPr>
          <p:cNvPr id="10" name="Content Placeholder 9">
            <a:extLst>
              <a:ext uri="{FF2B5EF4-FFF2-40B4-BE49-F238E27FC236}">
                <a16:creationId xmlns:a16="http://schemas.microsoft.com/office/drawing/2014/main" id="{0594F290-CF61-E924-B642-FD23883230D2}"/>
              </a:ext>
            </a:extLst>
          </p:cNvPr>
          <p:cNvSpPr>
            <a:spLocks noGrp="1"/>
          </p:cNvSpPr>
          <p:nvPr>
            <p:ph sz="half" idx="1"/>
          </p:nvPr>
        </p:nvSpPr>
        <p:spPr>
          <a:xfrm>
            <a:off x="323389" y="2187473"/>
            <a:ext cx="3943811" cy="3482976"/>
          </a:xfrm>
        </p:spPr>
        <p:txBody>
          <a:bodyPr/>
          <a:lstStyle/>
          <a:p>
            <a:r>
              <a:rPr lang="fr-CH" sz="1600" dirty="0"/>
              <a:t>Working </a:t>
            </a:r>
            <a:r>
              <a:rPr lang="fr-CH" sz="1600" dirty="0" err="1"/>
              <a:t>hours</a:t>
            </a:r>
            <a:r>
              <a:rPr lang="fr-CH" sz="1600" dirty="0"/>
              <a:t> </a:t>
            </a:r>
            <a:r>
              <a:rPr lang="fr-CH" sz="1600" dirty="0" err="1"/>
              <a:t>lost</a:t>
            </a:r>
            <a:r>
              <a:rPr lang="fr-CH" sz="1600" dirty="0"/>
              <a:t> due to </a:t>
            </a:r>
            <a:r>
              <a:rPr lang="fr-CH" sz="1600" dirty="0" err="1"/>
              <a:t>heat</a:t>
            </a:r>
            <a:r>
              <a:rPr lang="fr-CH" sz="1600" dirty="0"/>
              <a:t> stress</a:t>
            </a:r>
            <a:endParaRPr lang="en-GB" sz="1600" dirty="0"/>
          </a:p>
        </p:txBody>
      </p:sp>
      <p:pic>
        <p:nvPicPr>
          <p:cNvPr id="14" name="Content Placeholder 13">
            <a:extLst>
              <a:ext uri="{FF2B5EF4-FFF2-40B4-BE49-F238E27FC236}">
                <a16:creationId xmlns:a16="http://schemas.microsoft.com/office/drawing/2014/main" id="{723B6F40-1A61-AEDA-7599-071B5F5793FB}"/>
              </a:ext>
            </a:extLst>
          </p:cNvPr>
          <p:cNvPicPr>
            <a:picLocks noGrp="1" noChangeAspect="1"/>
          </p:cNvPicPr>
          <p:nvPr>
            <p:ph sz="half" idx="2"/>
          </p:nvPr>
        </p:nvPicPr>
        <p:blipFill>
          <a:blip r:embed="rId3"/>
          <a:stretch>
            <a:fillRect/>
          </a:stretch>
        </p:blipFill>
        <p:spPr>
          <a:xfrm>
            <a:off x="4409840" y="3184758"/>
            <a:ext cx="3876031" cy="2529274"/>
          </a:xfrm>
        </p:spPr>
      </p:pic>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Arial" charset="0"/>
              </a:rPr>
              <a:t>Date: Monday / 01 / October / 2019</a:t>
            </a:r>
          </a:p>
        </p:txBody>
      </p:sp>
      <p:pic>
        <p:nvPicPr>
          <p:cNvPr id="23" name="Content Placeholder 22">
            <a:extLst>
              <a:ext uri="{FF2B5EF4-FFF2-40B4-BE49-F238E27FC236}">
                <a16:creationId xmlns:a16="http://schemas.microsoft.com/office/drawing/2014/main" id="{2E60CD26-1956-902D-2BBA-73D723688AA5}"/>
              </a:ext>
            </a:extLst>
          </p:cNvPr>
          <p:cNvPicPr>
            <a:picLocks noGrp="1" noChangeAspect="1"/>
          </p:cNvPicPr>
          <p:nvPr>
            <p:ph sz="half" idx="13"/>
          </p:nvPr>
        </p:nvPicPr>
        <p:blipFill>
          <a:blip r:embed="rId4"/>
          <a:stretch>
            <a:fillRect/>
          </a:stretch>
        </p:blipFill>
        <p:spPr>
          <a:xfrm>
            <a:off x="8370661" y="3165233"/>
            <a:ext cx="3753296" cy="2553562"/>
          </a:xfrm>
        </p:spPr>
      </p:pic>
      <p:sp>
        <p:nvSpPr>
          <p:cNvPr id="31" name="TextBox 30"/>
          <p:cNvSpPr txBox="1"/>
          <p:nvPr/>
        </p:nvSpPr>
        <p:spPr bwMode="auto">
          <a:xfrm>
            <a:off x="427736" y="6270254"/>
            <a:ext cx="7152795" cy="276999"/>
          </a:xfrm>
          <a:prstGeom prst="rect">
            <a:avLst/>
          </a:prstGeom>
          <a:noFill/>
          <a:ln w="9525">
            <a:noFill/>
            <a:miter lim="800000"/>
            <a:headEnd/>
            <a:tailEnd/>
          </a:ln>
          <a:effectLst/>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Arial" charset="0"/>
              </a:rPr>
              <a:t>Sources: ILO (2018) WESO</a:t>
            </a:r>
            <a:endParaRPr kumimoji="0" lang="en-GB" sz="1200" b="0" i="0" u="none" strike="noStrike" kern="1200" cap="none" spc="0" normalizeH="0" baseline="0" noProof="0" dirty="0">
              <a:ln>
                <a:noFill/>
              </a:ln>
              <a:solidFill>
                <a:prstClr val="white">
                  <a:lumMod val="50000"/>
                </a:prstClr>
              </a:solidFill>
              <a:effectLst/>
              <a:uLnTx/>
              <a:uFillTx/>
              <a:latin typeface="Arial" panose="020B0604020202020204"/>
              <a:ea typeface="+mn-ea"/>
              <a:cs typeface="Arial" charset="0"/>
            </a:endParaRPr>
          </a:p>
        </p:txBody>
      </p:sp>
      <p:pic>
        <p:nvPicPr>
          <p:cNvPr id="4" name="Picture 3">
            <a:extLst>
              <a:ext uri="{FF2B5EF4-FFF2-40B4-BE49-F238E27FC236}">
                <a16:creationId xmlns:a16="http://schemas.microsoft.com/office/drawing/2014/main" id="{AA51C228-A3AA-F910-74DC-6EF895B912F2}"/>
              </a:ext>
            </a:extLst>
          </p:cNvPr>
          <p:cNvPicPr>
            <a:picLocks noChangeAspect="1"/>
          </p:cNvPicPr>
          <p:nvPr/>
        </p:nvPicPr>
        <p:blipFill>
          <a:blip r:embed="rId5"/>
          <a:stretch>
            <a:fillRect/>
          </a:stretch>
        </p:blipFill>
        <p:spPr>
          <a:xfrm>
            <a:off x="316179" y="2583640"/>
            <a:ext cx="4008467" cy="3558848"/>
          </a:xfrm>
          <a:prstGeom prst="rect">
            <a:avLst/>
          </a:prstGeom>
        </p:spPr>
      </p:pic>
      <p:sp>
        <p:nvSpPr>
          <p:cNvPr id="21" name="TextBox 20">
            <a:extLst>
              <a:ext uri="{FF2B5EF4-FFF2-40B4-BE49-F238E27FC236}">
                <a16:creationId xmlns:a16="http://schemas.microsoft.com/office/drawing/2014/main" id="{87054295-B45D-302D-6097-5C93B1327C87}"/>
              </a:ext>
            </a:extLst>
          </p:cNvPr>
          <p:cNvSpPr txBox="1"/>
          <p:nvPr/>
        </p:nvSpPr>
        <p:spPr>
          <a:xfrm>
            <a:off x="5553220" y="2178708"/>
            <a:ext cx="6098344" cy="338554"/>
          </a:xfrm>
          <a:prstGeom prst="rect">
            <a:avLst/>
          </a:prstGeom>
          <a:noFill/>
        </p:spPr>
        <p:txBody>
          <a:bodyPr wrap="square">
            <a:spAutoFit/>
          </a:bodyPr>
          <a:lstStyle/>
          <a:p>
            <a:r>
              <a:rPr lang="en-US" sz="1600" b="1" dirty="0">
                <a:solidFill>
                  <a:srgbClr val="FF0000"/>
                </a:solidFill>
              </a:rPr>
              <a:t>Employment change by region, 2030 (%) - two scenarios</a:t>
            </a:r>
            <a:endParaRPr lang="en-GB" sz="1600" b="1" dirty="0">
              <a:solidFill>
                <a:srgbClr val="FF0000"/>
              </a:solidFill>
            </a:endParaRPr>
          </a:p>
        </p:txBody>
      </p:sp>
      <p:sp>
        <p:nvSpPr>
          <p:cNvPr id="24" name="TextBox 23">
            <a:extLst>
              <a:ext uri="{FF2B5EF4-FFF2-40B4-BE49-F238E27FC236}">
                <a16:creationId xmlns:a16="http://schemas.microsoft.com/office/drawing/2014/main" id="{B7732DB0-68A8-8095-BD03-573DF60651DF}"/>
              </a:ext>
            </a:extLst>
          </p:cNvPr>
          <p:cNvSpPr txBox="1"/>
          <p:nvPr/>
        </p:nvSpPr>
        <p:spPr>
          <a:xfrm>
            <a:off x="4557932" y="2696868"/>
            <a:ext cx="3305908" cy="338554"/>
          </a:xfrm>
          <a:prstGeom prst="rect">
            <a:avLst/>
          </a:prstGeom>
          <a:noFill/>
        </p:spPr>
        <p:txBody>
          <a:bodyPr wrap="square">
            <a:spAutoFit/>
          </a:bodyPr>
          <a:lstStyle/>
          <a:p>
            <a:r>
              <a:rPr lang="en-US" sz="1600" b="1" dirty="0">
                <a:solidFill>
                  <a:srgbClr val="FF0000"/>
                </a:solidFill>
              </a:rPr>
              <a:t>Transition to Renewable Energy</a:t>
            </a:r>
            <a:endParaRPr lang="en-GB" sz="1600" b="1" dirty="0">
              <a:solidFill>
                <a:srgbClr val="FF0000"/>
              </a:solidFill>
            </a:endParaRPr>
          </a:p>
        </p:txBody>
      </p:sp>
      <p:sp>
        <p:nvSpPr>
          <p:cNvPr id="25" name="TextBox 24">
            <a:extLst>
              <a:ext uri="{FF2B5EF4-FFF2-40B4-BE49-F238E27FC236}">
                <a16:creationId xmlns:a16="http://schemas.microsoft.com/office/drawing/2014/main" id="{FC9C1CF0-25E1-7403-6CED-FB0F1CF9B345}"/>
              </a:ext>
            </a:extLst>
          </p:cNvPr>
          <p:cNvSpPr txBox="1"/>
          <p:nvPr/>
        </p:nvSpPr>
        <p:spPr>
          <a:xfrm>
            <a:off x="8559019" y="2722656"/>
            <a:ext cx="3255498" cy="338554"/>
          </a:xfrm>
          <a:prstGeom prst="rect">
            <a:avLst/>
          </a:prstGeom>
          <a:noFill/>
        </p:spPr>
        <p:txBody>
          <a:bodyPr wrap="square">
            <a:spAutoFit/>
          </a:bodyPr>
          <a:lstStyle/>
          <a:p>
            <a:r>
              <a:rPr lang="en-US" sz="1600" b="1" dirty="0">
                <a:solidFill>
                  <a:srgbClr val="FF0000"/>
                </a:solidFill>
              </a:rPr>
              <a:t>Transition to Circular Economy</a:t>
            </a:r>
            <a:endParaRPr lang="en-GB" sz="1600" b="1" dirty="0">
              <a:solidFill>
                <a:srgbClr val="FF0000"/>
              </a:solidFill>
            </a:endParaRPr>
          </a:p>
        </p:txBody>
      </p:sp>
    </p:spTree>
    <p:extLst>
      <p:ext uri="{BB962C8B-B14F-4D97-AF65-F5344CB8AC3E}">
        <p14:creationId xmlns:p14="http://schemas.microsoft.com/office/powerpoint/2010/main" val="3053806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6F32FB-6464-9980-2DDC-29786181B376}"/>
              </a:ext>
            </a:extLst>
          </p:cNvPr>
          <p:cNvSpPr>
            <a:spLocks noGrp="1"/>
          </p:cNvSpPr>
          <p:nvPr>
            <p:ph type="title"/>
          </p:nvPr>
        </p:nvSpPr>
        <p:spPr/>
        <p:txBody>
          <a:bodyPr/>
          <a:lstStyle/>
          <a:p>
            <a:r>
              <a:rPr lang="en-US" dirty="0"/>
              <a:t>Median age of the </a:t>
            </a:r>
            <a:r>
              <a:rPr lang="en-US" dirty="0" err="1"/>
              <a:t>labour</a:t>
            </a:r>
            <a:r>
              <a:rPr lang="en-US" dirty="0"/>
              <a:t> force (years), 1990–2030</a:t>
            </a:r>
            <a:endParaRPr lang="en-GB" dirty="0"/>
          </a:p>
        </p:txBody>
      </p:sp>
      <p:sp>
        <p:nvSpPr>
          <p:cNvPr id="10" name="Content Placeholder 9">
            <a:extLst>
              <a:ext uri="{FF2B5EF4-FFF2-40B4-BE49-F238E27FC236}">
                <a16:creationId xmlns:a16="http://schemas.microsoft.com/office/drawing/2014/main" id="{DFFA7CA5-508C-607A-FF92-1E29BEDEEE71}"/>
              </a:ext>
            </a:extLst>
          </p:cNvPr>
          <p:cNvSpPr>
            <a:spLocks noGrp="1"/>
          </p:cNvSpPr>
          <p:nvPr>
            <p:ph idx="1"/>
          </p:nvPr>
        </p:nvSpPr>
        <p:spPr/>
        <p:txBody>
          <a:bodyPr/>
          <a:lstStyle/>
          <a:p>
            <a:endParaRPr lang="en-GB"/>
          </a:p>
        </p:txBody>
      </p:sp>
      <p:sp>
        <p:nvSpPr>
          <p:cNvPr id="5" name="Date Placeholder 4">
            <a:extLst>
              <a:ext uri="{FF2B5EF4-FFF2-40B4-BE49-F238E27FC236}">
                <a16:creationId xmlns:a16="http://schemas.microsoft.com/office/drawing/2014/main" id="{3BF5EDF2-A513-3029-7043-ED65F1018656}"/>
              </a:ext>
            </a:extLst>
          </p:cNvPr>
          <p:cNvSpPr>
            <a:spLocks noGrp="1"/>
          </p:cNvSpPr>
          <p:nvPr>
            <p:ph type="dt" sz="half" idx="10"/>
          </p:nvPr>
        </p:nvSpPr>
        <p:spPr/>
        <p:txBody>
          <a:bodyPr/>
          <a:lstStyle/>
          <a:p>
            <a:r>
              <a:rPr lang="en-GB"/>
              <a:t>Date: Monday / 01 / October / 2019</a:t>
            </a:r>
          </a:p>
        </p:txBody>
      </p:sp>
      <p:sp>
        <p:nvSpPr>
          <p:cNvPr id="7" name="Slide Number Placeholder 6">
            <a:extLst>
              <a:ext uri="{FF2B5EF4-FFF2-40B4-BE49-F238E27FC236}">
                <a16:creationId xmlns:a16="http://schemas.microsoft.com/office/drawing/2014/main" id="{D5477719-76D2-E2F0-EFCB-36BC288B21FD}"/>
              </a:ext>
            </a:extLst>
          </p:cNvPr>
          <p:cNvSpPr>
            <a:spLocks noGrp="1"/>
          </p:cNvSpPr>
          <p:nvPr>
            <p:ph type="sldNum" sz="quarter" idx="12"/>
          </p:nvPr>
        </p:nvSpPr>
        <p:spPr/>
        <p:txBody>
          <a:bodyPr/>
          <a:lstStyle/>
          <a:p>
            <a:fld id="{856227C0-AD57-4F9B-BAE3-EEFB0D0EE427}" type="slidenum">
              <a:rPr lang="en-GB" smtClean="0"/>
              <a:t>11</a:t>
            </a:fld>
            <a:endParaRPr lang="en-GB"/>
          </a:p>
        </p:txBody>
      </p:sp>
      <p:pic>
        <p:nvPicPr>
          <p:cNvPr id="12" name="Picture 11">
            <a:extLst>
              <a:ext uri="{FF2B5EF4-FFF2-40B4-BE49-F238E27FC236}">
                <a16:creationId xmlns:a16="http://schemas.microsoft.com/office/drawing/2014/main" id="{850BDBB3-A2EC-1E62-1B1B-10B1D5FE05EB}"/>
              </a:ext>
            </a:extLst>
          </p:cNvPr>
          <p:cNvPicPr>
            <a:picLocks noChangeAspect="1"/>
          </p:cNvPicPr>
          <p:nvPr/>
        </p:nvPicPr>
        <p:blipFill>
          <a:blip r:embed="rId2"/>
          <a:stretch>
            <a:fillRect/>
          </a:stretch>
        </p:blipFill>
        <p:spPr>
          <a:xfrm>
            <a:off x="374231" y="2014438"/>
            <a:ext cx="11378498" cy="4743726"/>
          </a:xfrm>
          <a:prstGeom prst="rect">
            <a:avLst/>
          </a:prstGeom>
        </p:spPr>
      </p:pic>
    </p:spTree>
    <p:extLst>
      <p:ext uri="{BB962C8B-B14F-4D97-AF65-F5344CB8AC3E}">
        <p14:creationId xmlns:p14="http://schemas.microsoft.com/office/powerpoint/2010/main" val="407200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3"/>
          <p:cNvSpPr txBox="1">
            <a:spLocks/>
          </p:cNvSpPr>
          <p:nvPr/>
        </p:nvSpPr>
        <p:spPr>
          <a:xfrm>
            <a:off x="1891905" y="2652714"/>
            <a:ext cx="8408193" cy="2612231"/>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1800"/>
              </a:spcBef>
              <a:spcAft>
                <a:spcPts val="450"/>
              </a:spcAft>
              <a:defRPr/>
            </a:pPr>
            <a:endParaRPr lang="en-GB" sz="1350" b="0" dirty="0">
              <a:solidFill>
                <a:srgbClr val="230050"/>
              </a:solidFill>
              <a:latin typeface="Arial" panose="020B0604020202020204"/>
            </a:endParaRPr>
          </a:p>
        </p:txBody>
      </p:sp>
      <p:sp>
        <p:nvSpPr>
          <p:cNvPr id="6" name="Title 22"/>
          <p:cNvSpPr txBox="1">
            <a:spLocks/>
          </p:cNvSpPr>
          <p:nvPr/>
        </p:nvSpPr>
        <p:spPr>
          <a:xfrm>
            <a:off x="2363853" y="526178"/>
            <a:ext cx="9503682" cy="53465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lvl="0"/>
            <a:r>
              <a:rPr lang="fr-CH" sz="2400" b="0" dirty="0">
                <a:solidFill>
                  <a:srgbClr val="0000FF"/>
                </a:solidFill>
                <a:latin typeface="Arial" panose="020B0604020202020204"/>
              </a:rPr>
              <a:t>The COVID-19 </a:t>
            </a:r>
            <a:r>
              <a:rPr lang="fr-CH" sz="2400" b="0" dirty="0" err="1">
                <a:solidFill>
                  <a:srgbClr val="0000FF"/>
                </a:solidFill>
                <a:latin typeface="Arial" panose="020B0604020202020204"/>
              </a:rPr>
              <a:t>caused</a:t>
            </a:r>
            <a:r>
              <a:rPr lang="fr-CH" sz="2400" b="0" dirty="0">
                <a:solidFill>
                  <a:srgbClr val="0000FF"/>
                </a:solidFill>
                <a:latin typeface="Arial" panose="020B0604020202020204"/>
              </a:rPr>
              <a:t> </a:t>
            </a:r>
            <a:r>
              <a:rPr lang="fr-CH" sz="2400" b="0" dirty="0" err="1">
                <a:solidFill>
                  <a:srgbClr val="0000FF"/>
                </a:solidFill>
                <a:latin typeface="Arial" panose="020B0604020202020204"/>
              </a:rPr>
              <a:t>unprecedented</a:t>
            </a:r>
            <a:r>
              <a:rPr lang="fr-CH" sz="2400" b="0" dirty="0">
                <a:solidFill>
                  <a:srgbClr val="0000FF"/>
                </a:solidFill>
                <a:latin typeface="Arial" panose="020B0604020202020204"/>
              </a:rPr>
              <a:t> disruption on the labour </a:t>
            </a:r>
            <a:r>
              <a:rPr lang="fr-CH" sz="2400" b="0" dirty="0" err="1">
                <a:solidFill>
                  <a:srgbClr val="0000FF"/>
                </a:solidFill>
                <a:latin typeface="Arial" panose="020B0604020202020204"/>
              </a:rPr>
              <a:t>market</a:t>
            </a:r>
            <a:endParaRPr lang="en-US" sz="2400" b="0" dirty="0">
              <a:solidFill>
                <a:srgbClr val="0000FF"/>
              </a:solidFill>
              <a:latin typeface="Arial" panose="020B0604020202020204"/>
            </a:endParaRPr>
          </a:p>
          <a:p>
            <a:pPr lvl="0"/>
            <a:endParaRPr lang="en-GB" sz="2400" b="0" dirty="0">
              <a:solidFill>
                <a:srgbClr val="0000FF"/>
              </a:solidFill>
              <a:latin typeface="Arial" panose="020B0604020202020204"/>
            </a:endParaRPr>
          </a:p>
        </p:txBody>
      </p:sp>
      <p:sp>
        <p:nvSpPr>
          <p:cNvPr id="13" name="Content Placeholder 2"/>
          <p:cNvSpPr>
            <a:spLocks noGrp="1"/>
          </p:cNvSpPr>
          <p:nvPr>
            <p:ph idx="1"/>
          </p:nvPr>
        </p:nvSpPr>
        <p:spPr>
          <a:xfrm>
            <a:off x="5960358" y="2726360"/>
            <a:ext cx="4352424" cy="2033337"/>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normAutofit fontScale="77500" lnSpcReduction="20000"/>
          </a:bodyPr>
          <a:lstStyle/>
          <a:p>
            <a:r>
              <a:rPr lang="en-US" dirty="0">
                <a:solidFill>
                  <a:schemeClr val="bg1"/>
                </a:solidFill>
              </a:rPr>
              <a:t>Skills development has a key role in</a:t>
            </a:r>
          </a:p>
          <a:p>
            <a:pPr marL="214313" indent="-214313">
              <a:buFont typeface="Arial" panose="020B0604020202020204" pitchFamily="34" charset="0"/>
              <a:buChar char="•"/>
            </a:pPr>
            <a:r>
              <a:rPr lang="en-US" dirty="0">
                <a:solidFill>
                  <a:schemeClr val="bg1"/>
                </a:solidFill>
              </a:rPr>
              <a:t>the immediate response to the economic crisis, </a:t>
            </a:r>
          </a:p>
          <a:p>
            <a:pPr marL="214313" indent="-214313">
              <a:buFont typeface="Arial" panose="020B0604020202020204" pitchFamily="34" charset="0"/>
              <a:buChar char="•"/>
            </a:pPr>
            <a:r>
              <a:rPr lang="en-US" dirty="0">
                <a:solidFill>
                  <a:schemeClr val="bg1"/>
                </a:solidFill>
              </a:rPr>
              <a:t>in getting people back to work as well as </a:t>
            </a:r>
          </a:p>
          <a:p>
            <a:pPr marL="214313" indent="-214313">
              <a:buFont typeface="Arial" panose="020B0604020202020204" pitchFamily="34" charset="0"/>
              <a:buChar char="•"/>
            </a:pPr>
            <a:r>
              <a:rPr lang="en-US" dirty="0">
                <a:solidFill>
                  <a:schemeClr val="bg1"/>
                </a:solidFill>
              </a:rPr>
              <a:t>in building resilience and implementing longer-term recovery strategies. COV</a:t>
            </a:r>
            <a:endParaRPr lang="en-GB" dirty="0">
              <a:solidFill>
                <a:schemeClr val="bg1"/>
              </a:solidFill>
            </a:endParaRPr>
          </a:p>
        </p:txBody>
      </p:sp>
      <p:sp>
        <p:nvSpPr>
          <p:cNvPr id="11" name="Rectangle 10"/>
          <p:cNvSpPr/>
          <p:nvPr/>
        </p:nvSpPr>
        <p:spPr>
          <a:xfrm>
            <a:off x="9234226" y="2956858"/>
            <a:ext cx="4087327" cy="1585049"/>
          </a:xfrm>
          <a:prstGeom prst="rect">
            <a:avLst/>
          </a:prstGeom>
        </p:spPr>
        <p:txBody>
          <a:bodyPr wrap="square">
            <a:spAutoFit/>
          </a:bodyPr>
          <a:lstStyle/>
          <a:p>
            <a:r>
              <a:rPr lang="en-US" sz="2800" dirty="0">
                <a:solidFill>
                  <a:srgbClr val="FF0000"/>
                </a:solidFill>
              </a:rPr>
              <a:t>Globally</a:t>
            </a:r>
          </a:p>
          <a:p>
            <a:r>
              <a:rPr lang="en-US" sz="2700" dirty="0">
                <a:solidFill>
                  <a:srgbClr val="FF0000"/>
                </a:solidFill>
                <a:latin typeface="Arial" panose="020B0604020202020204"/>
              </a:rPr>
              <a:t>8.6% in 2020 = </a:t>
            </a:r>
          </a:p>
          <a:p>
            <a:r>
              <a:rPr lang="en-US" sz="2400" dirty="0">
                <a:solidFill>
                  <a:srgbClr val="FF0000"/>
                </a:solidFill>
                <a:latin typeface="Arial" panose="020B0604020202020204"/>
              </a:rPr>
              <a:t>245 </a:t>
            </a:r>
            <a:r>
              <a:rPr lang="en-US" sz="2400" dirty="0" err="1">
                <a:solidFill>
                  <a:srgbClr val="FF0000"/>
                </a:solidFill>
                <a:latin typeface="Arial" panose="020B0604020202020204"/>
              </a:rPr>
              <a:t>mln</a:t>
            </a:r>
            <a:r>
              <a:rPr lang="en-US" sz="2400" dirty="0">
                <a:solidFill>
                  <a:srgbClr val="FF0000"/>
                </a:solidFill>
                <a:latin typeface="Arial" panose="020B0604020202020204"/>
              </a:rPr>
              <a:t> jobs lost</a:t>
            </a:r>
          </a:p>
          <a:p>
            <a:endParaRPr lang="en-US" dirty="0">
              <a:solidFill>
                <a:srgbClr val="230050"/>
              </a:solidFill>
              <a:latin typeface="Arial" panose="020B0604020202020204"/>
            </a:endParaRPr>
          </a:p>
        </p:txBody>
      </p:sp>
      <p:pic>
        <p:nvPicPr>
          <p:cNvPr id="5" name="Picture 4">
            <a:extLst>
              <a:ext uri="{FF2B5EF4-FFF2-40B4-BE49-F238E27FC236}">
                <a16:creationId xmlns:a16="http://schemas.microsoft.com/office/drawing/2014/main" id="{A0C88572-50AF-07C8-B44F-A5AD1A393E30}"/>
              </a:ext>
            </a:extLst>
          </p:cNvPr>
          <p:cNvPicPr>
            <a:picLocks noChangeAspect="1"/>
          </p:cNvPicPr>
          <p:nvPr/>
        </p:nvPicPr>
        <p:blipFill>
          <a:blip r:embed="rId3"/>
          <a:stretch>
            <a:fillRect/>
          </a:stretch>
        </p:blipFill>
        <p:spPr>
          <a:xfrm>
            <a:off x="510989" y="1531190"/>
            <a:ext cx="7839635" cy="5326810"/>
          </a:xfrm>
          <a:prstGeom prst="rect">
            <a:avLst/>
          </a:prstGeom>
        </p:spPr>
      </p:pic>
      <p:sp>
        <p:nvSpPr>
          <p:cNvPr id="10" name="TextBox 9">
            <a:extLst>
              <a:ext uri="{FF2B5EF4-FFF2-40B4-BE49-F238E27FC236}">
                <a16:creationId xmlns:a16="http://schemas.microsoft.com/office/drawing/2014/main" id="{5AE501CA-321A-A41F-E722-DB1CC52D90F3}"/>
              </a:ext>
            </a:extLst>
          </p:cNvPr>
          <p:cNvSpPr txBox="1"/>
          <p:nvPr/>
        </p:nvSpPr>
        <p:spPr>
          <a:xfrm>
            <a:off x="0" y="1071300"/>
            <a:ext cx="8999444" cy="369332"/>
          </a:xfrm>
          <a:prstGeom prst="rect">
            <a:avLst/>
          </a:prstGeom>
          <a:noFill/>
        </p:spPr>
        <p:txBody>
          <a:bodyPr wrap="square">
            <a:spAutoFit/>
          </a:bodyPr>
          <a:lstStyle/>
          <a:p>
            <a:r>
              <a:rPr lang="en-US" dirty="0">
                <a:solidFill>
                  <a:srgbClr val="FF0000"/>
                </a:solidFill>
              </a:rPr>
              <a:t>Working hour losses relative to the 2019 fourth quarter level, A&amp;P region, 2020–22 (%)</a:t>
            </a:r>
            <a:endParaRPr lang="en-GB" dirty="0">
              <a:solidFill>
                <a:srgbClr val="FF0000"/>
              </a:solidFill>
            </a:endParaRPr>
          </a:p>
        </p:txBody>
      </p:sp>
    </p:spTree>
    <p:extLst>
      <p:ext uri="{BB962C8B-B14F-4D97-AF65-F5344CB8AC3E}">
        <p14:creationId xmlns:p14="http://schemas.microsoft.com/office/powerpoint/2010/main" val="29373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384" y="1124744"/>
            <a:ext cx="10491787" cy="720725"/>
          </a:xfrm>
        </p:spPr>
        <p:txBody>
          <a:bodyPr/>
          <a:lstStyle/>
          <a:p>
            <a:r>
              <a:rPr lang="fr-CH" err="1"/>
              <a:t>Changing</a:t>
            </a:r>
            <a:r>
              <a:rPr lang="fr-CH"/>
              <a:t> </a:t>
            </a:r>
            <a:r>
              <a:rPr lang="fr-CH" err="1"/>
              <a:t>demand</a:t>
            </a:r>
            <a:r>
              <a:rPr lang="fr-CH"/>
              <a:t> for </a:t>
            </a:r>
            <a:r>
              <a:rPr lang="fr-CH" err="1"/>
              <a:t>skills</a:t>
            </a:r>
            <a:r>
              <a:rPr lang="fr-CH"/>
              <a:t> </a:t>
            </a:r>
            <a:r>
              <a:rPr lang="fr-CH" err="1"/>
              <a:t>is</a:t>
            </a:r>
            <a:r>
              <a:rPr lang="fr-CH"/>
              <a:t> </a:t>
            </a:r>
            <a:r>
              <a:rPr lang="fr-CH" err="1"/>
              <a:t>faster</a:t>
            </a:r>
            <a:r>
              <a:rPr lang="fr-CH"/>
              <a:t> </a:t>
            </a:r>
            <a:r>
              <a:rPr lang="fr-CH" err="1"/>
              <a:t>than</a:t>
            </a:r>
            <a:r>
              <a:rPr lang="fr-CH"/>
              <a:t> training </a:t>
            </a:r>
            <a:r>
              <a:rPr lang="fr-CH" err="1"/>
              <a:t>delivery</a:t>
            </a:r>
            <a:endParaRPr lang="en-GB"/>
          </a:p>
        </p:txBody>
      </p:sp>
      <p:sp>
        <p:nvSpPr>
          <p:cNvPr id="3" name="TextBox 2">
            <a:extLst>
              <a:ext uri="{FF2B5EF4-FFF2-40B4-BE49-F238E27FC236}">
                <a16:creationId xmlns:a16="http://schemas.microsoft.com/office/drawing/2014/main" id="{0EAADD38-4AF8-4BB3-9225-D88D19363B33}"/>
              </a:ext>
            </a:extLst>
          </p:cNvPr>
          <p:cNvSpPr txBox="1"/>
          <p:nvPr/>
        </p:nvSpPr>
        <p:spPr bwMode="auto">
          <a:xfrm>
            <a:off x="18604" y="6525344"/>
            <a:ext cx="3496470" cy="261610"/>
          </a:xfrm>
          <a:prstGeom prst="rect">
            <a:avLst/>
          </a:prstGeom>
          <a:noFill/>
          <a:ln w="9525">
            <a:noFill/>
            <a:miter lim="800000"/>
            <a:headEnd/>
            <a:tailEnd/>
          </a:ln>
          <a:effectLst/>
        </p:spPr>
        <p:txBody>
          <a:bodyPr wrap="non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30050"/>
                </a:solidFill>
                <a:effectLst/>
                <a:uLnTx/>
                <a:uFillTx/>
                <a:latin typeface="Arial" charset="0"/>
                <a:cs typeface="Arial" charset="0"/>
              </a:rPr>
              <a:t>TVET : Technical, Vocational Education and Training</a:t>
            </a:r>
            <a:endParaRPr kumimoji="0" lang="en-GB" sz="1100" b="0" i="0" u="none" strike="noStrike" kern="1200" cap="none" spc="0" normalizeH="0" baseline="0" noProof="0">
              <a:ln>
                <a:noFill/>
              </a:ln>
              <a:solidFill>
                <a:srgbClr val="230050"/>
              </a:solidFill>
              <a:effectLst/>
              <a:uLnTx/>
              <a:uFillTx/>
              <a:latin typeface="Arial" charset="0"/>
              <a:cs typeface="Arial" charset="0"/>
            </a:endParaRPr>
          </a:p>
        </p:txBody>
      </p:sp>
      <p:pic>
        <p:nvPicPr>
          <p:cNvPr id="5" name="Picture 4">
            <a:extLst>
              <a:ext uri="{FF2B5EF4-FFF2-40B4-BE49-F238E27FC236}">
                <a16:creationId xmlns:a16="http://schemas.microsoft.com/office/drawing/2014/main" id="{7C6CFDCA-3D6D-4832-9068-67410F0954D1}"/>
              </a:ext>
            </a:extLst>
          </p:cNvPr>
          <p:cNvPicPr>
            <a:picLocks noChangeAspect="1"/>
          </p:cNvPicPr>
          <p:nvPr/>
        </p:nvPicPr>
        <p:blipFill>
          <a:blip r:embed="rId3"/>
          <a:stretch>
            <a:fillRect/>
          </a:stretch>
        </p:blipFill>
        <p:spPr>
          <a:xfrm>
            <a:off x="2279576" y="1628800"/>
            <a:ext cx="7776864" cy="4486652"/>
          </a:xfrm>
          <a:prstGeom prst="rect">
            <a:avLst/>
          </a:prstGeom>
        </p:spPr>
      </p:pic>
    </p:spTree>
    <p:extLst>
      <p:ext uri="{BB962C8B-B14F-4D97-AF65-F5344CB8AC3E}">
        <p14:creationId xmlns:p14="http://schemas.microsoft.com/office/powerpoint/2010/main" val="482198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8307A-0779-4596-AED7-6C17E892D455}"/>
              </a:ext>
            </a:extLst>
          </p:cNvPr>
          <p:cNvPicPr>
            <a:picLocks noChangeAspect="1"/>
          </p:cNvPicPr>
          <p:nvPr/>
        </p:nvPicPr>
        <p:blipFill>
          <a:blip r:embed="rId3"/>
          <a:stretch>
            <a:fillRect/>
          </a:stretch>
        </p:blipFill>
        <p:spPr>
          <a:xfrm>
            <a:off x="1919536" y="1196752"/>
            <a:ext cx="8582025" cy="4930303"/>
          </a:xfrm>
          <a:prstGeom prst="rect">
            <a:avLst/>
          </a:prstGeom>
        </p:spPr>
      </p:pic>
    </p:spTree>
    <p:extLst>
      <p:ext uri="{BB962C8B-B14F-4D97-AF65-F5344CB8AC3E}">
        <p14:creationId xmlns:p14="http://schemas.microsoft.com/office/powerpoint/2010/main" val="356979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8C9D49-A6C7-43F6-A0F0-8EB899220EC9}"/>
              </a:ext>
            </a:extLst>
          </p:cNvPr>
          <p:cNvGrpSpPr/>
          <p:nvPr/>
        </p:nvGrpSpPr>
        <p:grpSpPr>
          <a:xfrm>
            <a:off x="2094553" y="743800"/>
            <a:ext cx="8740460" cy="5799865"/>
            <a:chOff x="2207568" y="476672"/>
            <a:chExt cx="8740460" cy="5799865"/>
          </a:xfrm>
        </p:grpSpPr>
        <p:sp>
          <p:nvSpPr>
            <p:cNvPr id="3" name="Shape 49">
              <a:extLst>
                <a:ext uri="{FF2B5EF4-FFF2-40B4-BE49-F238E27FC236}">
                  <a16:creationId xmlns:a16="http://schemas.microsoft.com/office/drawing/2014/main" id="{1CC20975-6FFD-49D1-B154-66AB4EDB9641}"/>
                </a:ext>
              </a:extLst>
            </p:cNvPr>
            <p:cNvSpPr/>
            <p:nvPr/>
          </p:nvSpPr>
          <p:spPr>
            <a:xfrm>
              <a:off x="5284230" y="476672"/>
              <a:ext cx="2487639" cy="1730783"/>
            </a:xfrm>
            <a:prstGeom prst="ellipse">
              <a:avLst/>
            </a:prstGeom>
            <a:solidFill>
              <a:srgbClr val="4DADB5"/>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 name="Shape 50">
              <a:extLst>
                <a:ext uri="{FF2B5EF4-FFF2-40B4-BE49-F238E27FC236}">
                  <a16:creationId xmlns:a16="http://schemas.microsoft.com/office/drawing/2014/main" id="{941F8123-CAA9-474B-B869-296FDA8167B7}"/>
                </a:ext>
              </a:extLst>
            </p:cNvPr>
            <p:cNvSpPr/>
            <p:nvPr/>
          </p:nvSpPr>
          <p:spPr>
            <a:xfrm>
              <a:off x="7120296" y="4545753"/>
              <a:ext cx="2487639" cy="1730783"/>
            </a:xfrm>
            <a:prstGeom prst="ellipse">
              <a:avLst/>
            </a:prstGeom>
            <a:solidFill>
              <a:srgbClr val="2B526A"/>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 name="Shape 51">
              <a:extLst>
                <a:ext uri="{FF2B5EF4-FFF2-40B4-BE49-F238E27FC236}">
                  <a16:creationId xmlns:a16="http://schemas.microsoft.com/office/drawing/2014/main" id="{A9E09BA8-A3E1-43CD-B699-3458E6DF449F}"/>
                </a:ext>
              </a:extLst>
            </p:cNvPr>
            <p:cNvSpPr/>
            <p:nvPr/>
          </p:nvSpPr>
          <p:spPr>
            <a:xfrm>
              <a:off x="3448158" y="4545753"/>
              <a:ext cx="2487645" cy="1730784"/>
            </a:xfrm>
            <a:prstGeom prst="ellipse">
              <a:avLst/>
            </a:prstGeom>
            <a:solidFill>
              <a:srgbClr val="6C88B7"/>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6" name="Shape 52">
              <a:extLst>
                <a:ext uri="{FF2B5EF4-FFF2-40B4-BE49-F238E27FC236}">
                  <a16:creationId xmlns:a16="http://schemas.microsoft.com/office/drawing/2014/main" id="{2DC9B406-B877-423C-B9D0-E9D0EC43B2F8}"/>
                </a:ext>
              </a:extLst>
            </p:cNvPr>
            <p:cNvSpPr/>
            <p:nvPr/>
          </p:nvSpPr>
          <p:spPr>
            <a:xfrm>
              <a:off x="8360883" y="2207455"/>
              <a:ext cx="2587145" cy="1738062"/>
            </a:xfrm>
            <a:prstGeom prst="ellipse">
              <a:avLst/>
            </a:prstGeom>
            <a:solidFill>
              <a:srgbClr val="3984A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7" name="Shape 53">
              <a:extLst>
                <a:ext uri="{FF2B5EF4-FFF2-40B4-BE49-F238E27FC236}">
                  <a16:creationId xmlns:a16="http://schemas.microsoft.com/office/drawing/2014/main" id="{1FB45C71-C6BE-4B46-90C7-E8A8ECA8DFA4}"/>
                </a:ext>
              </a:extLst>
            </p:cNvPr>
            <p:cNvSpPr/>
            <p:nvPr/>
          </p:nvSpPr>
          <p:spPr>
            <a:xfrm>
              <a:off x="2207568" y="2214733"/>
              <a:ext cx="2487645" cy="1730784"/>
            </a:xfrm>
            <a:prstGeom prst="ellipse">
              <a:avLst/>
            </a:prstGeom>
            <a:solidFill>
              <a:srgbClr val="4C597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8" name="Shape 58">
              <a:extLst>
                <a:ext uri="{FF2B5EF4-FFF2-40B4-BE49-F238E27FC236}">
                  <a16:creationId xmlns:a16="http://schemas.microsoft.com/office/drawing/2014/main" id="{52763005-562F-4F6F-A6CE-1074FC99E1D9}"/>
                </a:ext>
              </a:extLst>
            </p:cNvPr>
            <p:cNvSpPr/>
            <p:nvPr/>
          </p:nvSpPr>
          <p:spPr>
            <a:xfrm rot="13473801" flipH="1">
              <a:off x="8258785" y="1750208"/>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9" name="TextBox 8">
              <a:extLst>
                <a:ext uri="{FF2B5EF4-FFF2-40B4-BE49-F238E27FC236}">
                  <a16:creationId xmlns:a16="http://schemas.microsoft.com/office/drawing/2014/main" id="{0ADE41F7-D36F-49D8-84CC-A215B8331E81}"/>
                </a:ext>
              </a:extLst>
            </p:cNvPr>
            <p:cNvSpPr txBox="1"/>
            <p:nvPr/>
          </p:nvSpPr>
          <p:spPr>
            <a:xfrm>
              <a:off x="5418764" y="880399"/>
              <a:ext cx="2218562" cy="923330"/>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Skill needs assessment &amp;</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anticipation</a:t>
              </a:r>
            </a:p>
          </p:txBody>
        </p:sp>
        <p:sp>
          <p:nvSpPr>
            <p:cNvPr id="10" name="TextBox 9">
              <a:extLst>
                <a:ext uri="{FF2B5EF4-FFF2-40B4-BE49-F238E27FC236}">
                  <a16:creationId xmlns:a16="http://schemas.microsoft.com/office/drawing/2014/main" id="{7ED4138C-589A-4E24-A348-A913E50B59F3}"/>
                </a:ext>
              </a:extLst>
            </p:cNvPr>
            <p:cNvSpPr txBox="1"/>
            <p:nvPr/>
          </p:nvSpPr>
          <p:spPr>
            <a:xfrm>
              <a:off x="8513271" y="2623263"/>
              <a:ext cx="2353103" cy="1077218"/>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Skills development policy &amp; Curriculum design &amp; Competency standards</a:t>
              </a:r>
            </a:p>
          </p:txBody>
        </p:sp>
        <p:sp>
          <p:nvSpPr>
            <p:cNvPr id="11" name="TextBox 10">
              <a:extLst>
                <a:ext uri="{FF2B5EF4-FFF2-40B4-BE49-F238E27FC236}">
                  <a16:creationId xmlns:a16="http://schemas.microsoft.com/office/drawing/2014/main" id="{D970E74F-2A1D-4111-AE51-0C3142A47663}"/>
                </a:ext>
              </a:extLst>
            </p:cNvPr>
            <p:cNvSpPr txBox="1"/>
            <p:nvPr/>
          </p:nvSpPr>
          <p:spPr>
            <a:xfrm>
              <a:off x="2338877" y="2541516"/>
              <a:ext cx="2218562" cy="1077218"/>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Evaluation of training outcomes &amp; their relevance to the labour market needs </a:t>
              </a:r>
            </a:p>
          </p:txBody>
        </p:sp>
        <p:sp>
          <p:nvSpPr>
            <p:cNvPr id="12" name="TextBox 11">
              <a:extLst>
                <a:ext uri="{FF2B5EF4-FFF2-40B4-BE49-F238E27FC236}">
                  <a16:creationId xmlns:a16="http://schemas.microsoft.com/office/drawing/2014/main" id="{E7E5F58B-AC3B-4A3E-9D40-A035D8AE14BE}"/>
                </a:ext>
              </a:extLst>
            </p:cNvPr>
            <p:cNvSpPr txBox="1"/>
            <p:nvPr/>
          </p:nvSpPr>
          <p:spPr>
            <a:xfrm>
              <a:off x="3582699" y="5118757"/>
              <a:ext cx="2218562" cy="584775"/>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Monitoring of  training relevance</a:t>
              </a:r>
            </a:p>
          </p:txBody>
        </p:sp>
        <p:sp>
          <p:nvSpPr>
            <p:cNvPr id="13" name="TextBox 12">
              <a:extLst>
                <a:ext uri="{FF2B5EF4-FFF2-40B4-BE49-F238E27FC236}">
                  <a16:creationId xmlns:a16="http://schemas.microsoft.com/office/drawing/2014/main" id="{446E61AC-F49D-4FB7-977D-30BF5970835B}"/>
                </a:ext>
              </a:extLst>
            </p:cNvPr>
            <p:cNvSpPr txBox="1"/>
            <p:nvPr/>
          </p:nvSpPr>
          <p:spPr>
            <a:xfrm>
              <a:off x="7251602" y="5118757"/>
              <a:ext cx="2218562" cy="584775"/>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Skills development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(delivery)</a:t>
              </a:r>
            </a:p>
          </p:txBody>
        </p:sp>
        <p:sp>
          <p:nvSpPr>
            <p:cNvPr id="14" name="Shape 58">
              <a:extLst>
                <a:ext uri="{FF2B5EF4-FFF2-40B4-BE49-F238E27FC236}">
                  <a16:creationId xmlns:a16="http://schemas.microsoft.com/office/drawing/2014/main" id="{BE5EF976-FD62-4A89-B963-45999D33C128}"/>
                </a:ext>
              </a:extLst>
            </p:cNvPr>
            <p:cNvSpPr/>
            <p:nvPr/>
          </p:nvSpPr>
          <p:spPr>
            <a:xfrm rot="17664124" flipH="1">
              <a:off x="8769905" y="4053103"/>
              <a:ext cx="497656"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15" name="Shape 58">
              <a:extLst>
                <a:ext uri="{FF2B5EF4-FFF2-40B4-BE49-F238E27FC236}">
                  <a16:creationId xmlns:a16="http://schemas.microsoft.com/office/drawing/2014/main" id="{0F60C17A-B61F-4033-9AAC-468F43562DA1}"/>
                </a:ext>
              </a:extLst>
            </p:cNvPr>
            <p:cNvSpPr/>
            <p:nvPr/>
          </p:nvSpPr>
          <p:spPr>
            <a:xfrm flipH="1">
              <a:off x="6297435" y="5248321"/>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16" name="Shape 58">
              <a:extLst>
                <a:ext uri="{FF2B5EF4-FFF2-40B4-BE49-F238E27FC236}">
                  <a16:creationId xmlns:a16="http://schemas.microsoft.com/office/drawing/2014/main" id="{E2869AB5-EA44-48A8-8E98-85AD2BB7535B}"/>
                </a:ext>
              </a:extLst>
            </p:cNvPr>
            <p:cNvSpPr/>
            <p:nvPr/>
          </p:nvSpPr>
          <p:spPr>
            <a:xfrm rot="4195034" flipH="1">
              <a:off x="3582699" y="4053102"/>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17" name="Shape 58">
              <a:extLst>
                <a:ext uri="{FF2B5EF4-FFF2-40B4-BE49-F238E27FC236}">
                  <a16:creationId xmlns:a16="http://schemas.microsoft.com/office/drawing/2014/main" id="{B67276E7-8178-474C-9923-31C6AF93D73E}"/>
                </a:ext>
              </a:extLst>
            </p:cNvPr>
            <p:cNvSpPr/>
            <p:nvPr/>
          </p:nvSpPr>
          <p:spPr>
            <a:xfrm rot="8178891" flipH="1">
              <a:off x="4403493" y="1617997"/>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grpSp>
      <p:sp>
        <p:nvSpPr>
          <p:cNvPr id="18" name="Title 1">
            <a:extLst>
              <a:ext uri="{FF2B5EF4-FFF2-40B4-BE49-F238E27FC236}">
                <a16:creationId xmlns:a16="http://schemas.microsoft.com/office/drawing/2014/main" id="{DD2F9006-D01D-42CA-A33D-E952F35D5DF7}"/>
              </a:ext>
            </a:extLst>
          </p:cNvPr>
          <p:cNvSpPr txBox="1">
            <a:spLocks/>
          </p:cNvSpPr>
          <p:nvPr/>
        </p:nvSpPr>
        <p:spPr>
          <a:xfrm>
            <a:off x="352339" y="1311187"/>
            <a:ext cx="2760731" cy="720000"/>
          </a:xfrm>
          <a:prstGeom prst="rect">
            <a:avLst/>
          </a:prstGeom>
        </p:spPr>
        <p:txBody>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1E2DBE"/>
                </a:solidFill>
                <a:effectLst/>
                <a:uLnTx/>
                <a:uFillTx/>
                <a:latin typeface="Overpass" panose="00000500000000000000" pitchFamily="2" charset="0"/>
                <a:ea typeface="+mj-ea"/>
                <a:cs typeface="Arial" pitchFamily="34" charset="0"/>
              </a:rPr>
              <a:t>Policy Cycle</a:t>
            </a:r>
          </a:p>
        </p:txBody>
      </p:sp>
    </p:spTree>
    <p:extLst>
      <p:ext uri="{BB962C8B-B14F-4D97-AF65-F5344CB8AC3E}">
        <p14:creationId xmlns:p14="http://schemas.microsoft.com/office/powerpoint/2010/main" val="2684987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E8471E-CE00-47DA-BA5B-399C224348BD}"/>
              </a:ext>
            </a:extLst>
          </p:cNvPr>
          <p:cNvSpPr>
            <a:spLocks noGrp="1"/>
          </p:cNvSpPr>
          <p:nvPr>
            <p:ph type="dt" sz="half" idx="10"/>
          </p:nvPr>
        </p:nvSpPr>
        <p:spPr/>
        <p:txBody>
          <a:bodyPr/>
          <a:lstStyle/>
          <a:p>
            <a:r>
              <a:rPr lang="en-GB"/>
              <a:t>Date: Monday / 01 / October / 2019</a:t>
            </a:r>
          </a:p>
        </p:txBody>
      </p:sp>
      <p:sp>
        <p:nvSpPr>
          <p:cNvPr id="6" name="Slide Number Placeholder 5">
            <a:extLst>
              <a:ext uri="{FF2B5EF4-FFF2-40B4-BE49-F238E27FC236}">
                <a16:creationId xmlns:a16="http://schemas.microsoft.com/office/drawing/2014/main" id="{FBF0E5DC-1879-47C4-BDDE-D0B991315972}"/>
              </a:ext>
            </a:extLst>
          </p:cNvPr>
          <p:cNvSpPr>
            <a:spLocks noGrp="1"/>
          </p:cNvSpPr>
          <p:nvPr>
            <p:ph type="sldNum" sz="quarter" idx="4294967295"/>
          </p:nvPr>
        </p:nvSpPr>
        <p:spPr>
          <a:xfrm>
            <a:off x="11652250" y="431800"/>
            <a:ext cx="539750" cy="288925"/>
          </a:xfrm>
        </p:spPr>
        <p:txBody>
          <a:bodyPr/>
          <a:lstStyle/>
          <a:p>
            <a:fld id="{856227C0-AD57-4F9B-BAE3-EEFB0D0EE427}" type="slidenum">
              <a:rPr lang="en-GB" smtClean="0"/>
              <a:t>16</a:t>
            </a:fld>
            <a:endParaRPr lang="en-GB"/>
          </a:p>
        </p:txBody>
      </p:sp>
      <p:pic>
        <p:nvPicPr>
          <p:cNvPr id="12" name="Picture 11" descr="Text&#10;&#10;Description automatically generated">
            <a:extLst>
              <a:ext uri="{FF2B5EF4-FFF2-40B4-BE49-F238E27FC236}">
                <a16:creationId xmlns:a16="http://schemas.microsoft.com/office/drawing/2014/main" id="{BAFB8E54-36AB-4FFC-B335-B389FDC9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76" y="1228164"/>
            <a:ext cx="3532285" cy="4840941"/>
          </a:xfrm>
          <a:prstGeom prst="rect">
            <a:avLst/>
          </a:prstGeom>
        </p:spPr>
      </p:pic>
      <p:pic>
        <p:nvPicPr>
          <p:cNvPr id="14" name="Picture 13" descr="Logo&#10;&#10;Description automatically generated">
            <a:extLst>
              <a:ext uri="{FF2B5EF4-FFF2-40B4-BE49-F238E27FC236}">
                <a16:creationId xmlns:a16="http://schemas.microsoft.com/office/drawing/2014/main" id="{D06CED5D-26EB-40C1-9A32-18D9DD492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1402" y="6190130"/>
            <a:ext cx="1100024" cy="599162"/>
          </a:xfrm>
          <a:prstGeom prst="rect">
            <a:avLst/>
          </a:prstGeom>
        </p:spPr>
      </p:pic>
    </p:spTree>
    <p:extLst>
      <p:ext uri="{BB962C8B-B14F-4D97-AF65-F5344CB8AC3E}">
        <p14:creationId xmlns:p14="http://schemas.microsoft.com/office/powerpoint/2010/main" val="3341894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865" y="407607"/>
            <a:ext cx="8525821" cy="720080"/>
          </a:xfrm>
        </p:spPr>
        <p:txBody>
          <a:bodyPr/>
          <a:lstStyle/>
          <a:p>
            <a:r>
              <a:rPr lang="cs-CZ" sz="2800">
                <a:solidFill>
                  <a:schemeClr val="accent1">
                    <a:lumMod val="75000"/>
                  </a:schemeClr>
                </a:solidFill>
                <a:latin typeface="+mj-lt"/>
              </a:rPr>
              <a:t>Labour market information</a:t>
            </a:r>
            <a:r>
              <a:rPr lang="fr-CH" sz="2800">
                <a:solidFill>
                  <a:schemeClr val="accent1">
                    <a:lumMod val="75000"/>
                  </a:schemeClr>
                </a:solidFill>
                <a:latin typeface="+mj-lt"/>
              </a:rPr>
              <a:t> system </a:t>
            </a:r>
            <a:r>
              <a:rPr lang="en-GB" sz="2800">
                <a:solidFill>
                  <a:schemeClr val="accent1">
                    <a:lumMod val="75000"/>
                  </a:schemeClr>
                </a:solidFill>
                <a:latin typeface="+mj-lt"/>
              </a:rPr>
              <a:t> </a:t>
            </a:r>
            <a:r>
              <a:rPr lang="cs-CZ" sz="2800">
                <a:solidFill>
                  <a:schemeClr val="accent1">
                    <a:lumMod val="75000"/>
                  </a:schemeClr>
                </a:solidFill>
                <a:latin typeface="+mj-lt"/>
              </a:rPr>
              <a:t>(LMI</a:t>
            </a:r>
            <a:r>
              <a:rPr lang="fr-CH" sz="2800">
                <a:solidFill>
                  <a:schemeClr val="accent1">
                    <a:lumMod val="75000"/>
                  </a:schemeClr>
                </a:solidFill>
                <a:latin typeface="+mj-lt"/>
              </a:rPr>
              <a:t>S</a:t>
            </a:r>
            <a:r>
              <a:rPr lang="cs-CZ" sz="2800">
                <a:solidFill>
                  <a:schemeClr val="accent1">
                    <a:lumMod val="75000"/>
                  </a:schemeClr>
                </a:solidFill>
                <a:latin typeface="+mj-lt"/>
              </a:rPr>
              <a:t>)</a:t>
            </a:r>
            <a:endParaRPr lang="en-GB" sz="2800">
              <a:solidFill>
                <a:schemeClr val="accent1">
                  <a:lumMod val="75000"/>
                </a:schemeClr>
              </a:solidFill>
              <a:latin typeface="+mj-lt"/>
            </a:endParaRPr>
          </a:p>
        </p:txBody>
      </p:sp>
      <p:sp>
        <p:nvSpPr>
          <p:cNvPr id="5" name="Content Placeholder 3"/>
          <p:cNvSpPr>
            <a:spLocks noGrp="1"/>
          </p:cNvSpPr>
          <p:nvPr>
            <p:ph sz="quarter" idx="13"/>
          </p:nvPr>
        </p:nvSpPr>
        <p:spPr>
          <a:xfrm>
            <a:off x="1628562" y="1804573"/>
            <a:ext cx="2928250" cy="4497727"/>
          </a:xfrm>
          <a:prstGeom prst="rect">
            <a:avLst/>
          </a:prstGeom>
        </p:spPr>
        <p:txBody>
          <a:bodyPr>
            <a:normAutofit/>
          </a:bodyPr>
          <a:lstStyle/>
          <a:p>
            <a:pPr marL="0" indent="0">
              <a:buNone/>
            </a:pPr>
            <a:r>
              <a:rPr lang="en-GB" sz="2400" b="0">
                <a:solidFill>
                  <a:schemeClr val="accent1">
                    <a:lumMod val="75000"/>
                  </a:schemeClr>
                </a:solidFill>
                <a:latin typeface="+mn-lt"/>
              </a:rPr>
              <a:t>Any information concerning the size and composition of the labour market, the way it functions, its problems, opportunities and employment-related intentions of its actors. </a:t>
            </a:r>
          </a:p>
        </p:txBody>
      </p:sp>
      <p:graphicFrame>
        <p:nvGraphicFramePr>
          <p:cNvPr id="6" name="Diagram 5"/>
          <p:cNvGraphicFramePr/>
          <p:nvPr>
            <p:extLst>
              <p:ext uri="{D42A27DB-BD31-4B8C-83A1-F6EECF244321}">
                <p14:modId xmlns:p14="http://schemas.microsoft.com/office/powerpoint/2010/main" val="3366696167"/>
              </p:ext>
            </p:extLst>
          </p:nvPr>
        </p:nvGraphicFramePr>
        <p:xfrm>
          <a:off x="3797164" y="153646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p:cNvSpPr/>
          <p:nvPr/>
        </p:nvSpPr>
        <p:spPr>
          <a:xfrm rot="8679551" flipV="1">
            <a:off x="8191298" y="1661379"/>
            <a:ext cx="1974667" cy="1146057"/>
          </a:xfrm>
          <a:prstGeom prst="rightArrow">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a:solidFill>
                  <a:schemeClr val="tx1"/>
                </a:solidFill>
              </a:rPr>
              <a:t>Institutions</a:t>
            </a:r>
          </a:p>
          <a:p>
            <a:pPr algn="ctr"/>
            <a:r>
              <a:rPr lang="en-GB" sz="1200" b="1">
                <a:solidFill>
                  <a:schemeClr val="tx1"/>
                </a:solidFill>
              </a:rPr>
              <a:t>(</a:t>
            </a:r>
            <a:r>
              <a:rPr lang="en-GB" sz="1200" b="1" err="1">
                <a:solidFill>
                  <a:schemeClr val="tx1"/>
                </a:solidFill>
              </a:rPr>
              <a:t>soc.</a:t>
            </a:r>
            <a:r>
              <a:rPr lang="en-GB" sz="1200" b="1">
                <a:solidFill>
                  <a:schemeClr val="tx1"/>
                </a:solidFill>
              </a:rPr>
              <a:t> Dialogue)</a:t>
            </a:r>
          </a:p>
        </p:txBody>
      </p:sp>
      <p:sp>
        <p:nvSpPr>
          <p:cNvPr id="8" name="Right Arrow 7"/>
          <p:cNvSpPr/>
          <p:nvPr/>
        </p:nvSpPr>
        <p:spPr>
          <a:xfrm rot="10645055" flipV="1">
            <a:off x="8567569" y="2970789"/>
            <a:ext cx="2097347" cy="1012114"/>
          </a:xfrm>
          <a:prstGeom prst="rightArrow">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a:solidFill>
                  <a:schemeClr val="tx1"/>
                </a:solidFill>
              </a:rPr>
              <a:t>Analytical capacity</a:t>
            </a:r>
          </a:p>
        </p:txBody>
      </p:sp>
      <p:sp>
        <p:nvSpPr>
          <p:cNvPr id="9" name="Right Arrow 8"/>
          <p:cNvSpPr/>
          <p:nvPr/>
        </p:nvSpPr>
        <p:spPr>
          <a:xfrm rot="11853703" flipV="1">
            <a:off x="7969736" y="4921617"/>
            <a:ext cx="1445126" cy="886445"/>
          </a:xfrm>
          <a:prstGeom prst="rightArrow">
            <a:avLst/>
          </a:prstGeom>
          <a:solidFill>
            <a:schemeClr val="accent4">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b="1">
                <a:solidFill>
                  <a:schemeClr val="tx1"/>
                </a:solidFill>
              </a:rPr>
              <a:t>Data</a:t>
            </a:r>
          </a:p>
        </p:txBody>
      </p:sp>
      <p:sp>
        <p:nvSpPr>
          <p:cNvPr id="10" name="Right Arrow 9"/>
          <p:cNvSpPr/>
          <p:nvPr/>
        </p:nvSpPr>
        <p:spPr>
          <a:xfrm rot="11225480" flipV="1">
            <a:off x="8467791" y="4026205"/>
            <a:ext cx="1708781" cy="939038"/>
          </a:xfrm>
          <a:prstGeom prst="rightArrow">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b="1">
                <a:solidFill>
                  <a:schemeClr val="tx1"/>
                </a:solidFill>
              </a:rPr>
              <a:t>Tools</a:t>
            </a:r>
          </a:p>
        </p:txBody>
      </p:sp>
    </p:spTree>
    <p:extLst>
      <p:ext uri="{BB962C8B-B14F-4D97-AF65-F5344CB8AC3E}">
        <p14:creationId xmlns:p14="http://schemas.microsoft.com/office/powerpoint/2010/main" val="23282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dirty="0"/>
              <a:t>Examples of a project intervention on skill needs anticipation system and related LMIS </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395936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537" y="2873014"/>
            <a:ext cx="8142395" cy="608525"/>
          </a:xfrm>
        </p:spPr>
        <p:txBody>
          <a:bodyPr/>
          <a:lstStyle/>
          <a:p>
            <a:r>
              <a:rPr lang="en-GB" sz="3600" dirty="0"/>
              <a:t>LMI for skills anticipation</a:t>
            </a:r>
            <a:br>
              <a:rPr lang="en-GB" sz="3600" dirty="0"/>
            </a:br>
            <a:r>
              <a:rPr lang="en-GB" sz="3600" dirty="0"/>
              <a:t>Case studies </a:t>
            </a:r>
            <a:r>
              <a:rPr lang="en-US" sz="3600" dirty="0"/>
              <a:t>from South-East Asia</a:t>
            </a:r>
            <a:br>
              <a:rPr lang="es-ES" sz="3600" dirty="0"/>
            </a:br>
            <a:br>
              <a:rPr lang="es-ES" sz="3600" dirty="0"/>
            </a:br>
            <a:br>
              <a:rPr lang="es-ES" sz="3600" dirty="0"/>
            </a:br>
            <a:br>
              <a:rPr lang="es-ES" sz="3600" dirty="0"/>
            </a:br>
            <a:br>
              <a:rPr lang="es-ES" sz="3200" dirty="0"/>
            </a:br>
            <a:br>
              <a:rPr lang="en-GB" sz="3600" dirty="0"/>
            </a:br>
            <a:br>
              <a:rPr lang="en-GB" sz="3600" dirty="0"/>
            </a:br>
            <a:br>
              <a:rPr lang="en-GB" sz="3600" dirty="0"/>
            </a:br>
            <a:br>
              <a:rPr lang="en-GB" sz="3600" dirty="0"/>
            </a:br>
            <a:br>
              <a:rPr lang="en-GB" sz="1200" b="0" dirty="0"/>
            </a:br>
            <a:br>
              <a:rPr lang="en-GB" sz="3600" dirty="0"/>
            </a:br>
            <a:br>
              <a:rPr lang="en-GB" sz="3600" dirty="0"/>
            </a:br>
            <a:br>
              <a:rPr lang="en-GB" sz="6000" dirty="0"/>
            </a:br>
            <a:endParaRPr lang="en-GB" sz="5400" dirty="0"/>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19</a:t>
            </a:fld>
            <a:endParaRPr lang="en-GB"/>
          </a:p>
        </p:txBody>
      </p:sp>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049605" y="0"/>
            <a:ext cx="8142395" cy="5321300"/>
          </a:xfrm>
        </p:spPr>
      </p:pic>
    </p:spTree>
    <p:extLst>
      <p:ext uri="{BB962C8B-B14F-4D97-AF65-F5344CB8AC3E}">
        <p14:creationId xmlns:p14="http://schemas.microsoft.com/office/powerpoint/2010/main" val="272152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394160" y="1432660"/>
            <a:ext cx="3470786" cy="1170902"/>
          </a:xfrm>
        </p:spPr>
        <p:txBody>
          <a:bodyPr/>
          <a:lstStyle/>
          <a:p>
            <a:r>
              <a:rPr lang="fr-CH" sz="3200">
                <a:latin typeface="Overpass" panose="00000500000000000000" pitchFamily="2" charset="0"/>
              </a:rPr>
              <a:t>World </a:t>
            </a:r>
            <a:r>
              <a:rPr lang="fr-CH" sz="3200" err="1">
                <a:latin typeface="Overpass" panose="00000500000000000000" pitchFamily="2" charset="0"/>
              </a:rPr>
              <a:t>is</a:t>
            </a:r>
            <a:r>
              <a:rPr lang="fr-CH" sz="3200">
                <a:latin typeface="Overpass" panose="00000500000000000000" pitchFamily="2" charset="0"/>
              </a:rPr>
              <a:t> </a:t>
            </a:r>
            <a:r>
              <a:rPr lang="fr-CH" sz="3200" err="1">
                <a:latin typeface="Overpass" panose="00000500000000000000" pitchFamily="2" charset="0"/>
              </a:rPr>
              <a:t>changing</a:t>
            </a:r>
            <a:r>
              <a:rPr lang="fr-CH" sz="3200">
                <a:latin typeface="Overpass" panose="00000500000000000000" pitchFamily="2" charset="0"/>
              </a:rPr>
              <a:t> </a:t>
            </a:r>
            <a:br>
              <a:rPr lang="fr-CH" sz="2800">
                <a:latin typeface="Overpass" panose="00000500000000000000" pitchFamily="2" charset="0"/>
              </a:rPr>
            </a:br>
            <a:br>
              <a:rPr lang="fr-CH" sz="2800">
                <a:latin typeface="Overpass" panose="00000500000000000000" pitchFamily="2" charset="0"/>
              </a:rPr>
            </a:br>
            <a:r>
              <a:rPr lang="fr-CH" sz="2000" b="0">
                <a:latin typeface="Overpass" panose="00000500000000000000" pitchFamily="2" charset="0"/>
              </a:rPr>
              <a:t>Global drivers of change</a:t>
            </a:r>
            <a:endParaRPr lang="en-GB" sz="2000" b="0">
              <a:latin typeface="Overpass" panose="00000500000000000000" pitchFamily="2" charset="0"/>
            </a:endParaRPr>
          </a:p>
        </p:txBody>
      </p:sp>
      <p:grpSp>
        <p:nvGrpSpPr>
          <p:cNvPr id="6" name="Group 5">
            <a:extLst>
              <a:ext uri="{FF2B5EF4-FFF2-40B4-BE49-F238E27FC236}">
                <a16:creationId xmlns:a16="http://schemas.microsoft.com/office/drawing/2014/main" id="{73CDBB36-B252-4451-97A3-C8E0E052C201}"/>
              </a:ext>
            </a:extLst>
          </p:cNvPr>
          <p:cNvGrpSpPr/>
          <p:nvPr/>
        </p:nvGrpSpPr>
        <p:grpSpPr>
          <a:xfrm>
            <a:off x="4226853" y="1472306"/>
            <a:ext cx="7033702" cy="5161867"/>
            <a:chOff x="2868917" y="2525327"/>
            <a:chExt cx="5865257" cy="4343159"/>
          </a:xfrm>
        </p:grpSpPr>
        <p:grpSp>
          <p:nvGrpSpPr>
            <p:cNvPr id="7" name="Group 6">
              <a:extLst>
                <a:ext uri="{FF2B5EF4-FFF2-40B4-BE49-F238E27FC236}">
                  <a16:creationId xmlns:a16="http://schemas.microsoft.com/office/drawing/2014/main" id="{78922434-8AA0-485E-876D-7F0A9ACC4F3A}"/>
                </a:ext>
              </a:extLst>
            </p:cNvPr>
            <p:cNvGrpSpPr/>
            <p:nvPr/>
          </p:nvGrpSpPr>
          <p:grpSpPr>
            <a:xfrm>
              <a:off x="2868917" y="3125093"/>
              <a:ext cx="5097453" cy="3743393"/>
              <a:chOff x="2028678" y="3080405"/>
              <a:chExt cx="5097453" cy="3788205"/>
            </a:xfrm>
          </p:grpSpPr>
          <p:sp>
            <p:nvSpPr>
              <p:cNvPr id="16" name="Freeform 16">
                <a:extLst>
                  <a:ext uri="{FF2B5EF4-FFF2-40B4-BE49-F238E27FC236}">
                    <a16:creationId xmlns:a16="http://schemas.microsoft.com/office/drawing/2014/main" id="{AFB10F9B-4DD8-4253-9A10-9A9198452EE5}"/>
                  </a:ext>
                </a:extLst>
              </p:cNvPr>
              <p:cNvSpPr/>
              <p:nvPr/>
            </p:nvSpPr>
            <p:spPr>
              <a:xfrm>
                <a:off x="2805997" y="5288058"/>
                <a:ext cx="4320134" cy="1523047"/>
              </a:xfrm>
              <a:custGeom>
                <a:avLst/>
                <a:gdLst>
                  <a:gd name="connsiteX0" fmla="*/ 4184629 w 11706668"/>
                  <a:gd name="connsiteY0" fmla="*/ 595751 h 4374894"/>
                  <a:gd name="connsiteX1" fmla="*/ 6344073 w 11706668"/>
                  <a:gd name="connsiteY1" fmla="*/ 1585823 h 4374894"/>
                  <a:gd name="connsiteX2" fmla="*/ 8745154 w 11706668"/>
                  <a:gd name="connsiteY2" fmla="*/ 1583514 h 4374894"/>
                  <a:gd name="connsiteX3" fmla="*/ 9155894 w 11706668"/>
                  <a:gd name="connsiteY3" fmla="*/ 1776570 h 4374894"/>
                  <a:gd name="connsiteX4" fmla="*/ 9278788 w 11706668"/>
                  <a:gd name="connsiteY4" fmla="*/ 2114881 h 4374894"/>
                  <a:gd name="connsiteX5" fmla="*/ 9178288 w 11706668"/>
                  <a:gd name="connsiteY5" fmla="*/ 2427328 h 4374894"/>
                  <a:gd name="connsiteX6" fmla="*/ 9018798 w 11706668"/>
                  <a:gd name="connsiteY6" fmla="*/ 2572120 h 4374894"/>
                  <a:gd name="connsiteX7" fmla="*/ 8748431 w 11706668"/>
                  <a:gd name="connsiteY7" fmla="*/ 2646479 h 4374894"/>
                  <a:gd name="connsiteX8" fmla="*/ 6081353 w 11706668"/>
                  <a:gd name="connsiteY8" fmla="*/ 2654562 h 4374894"/>
                  <a:gd name="connsiteX9" fmla="*/ 5978122 w 11706668"/>
                  <a:gd name="connsiteY9" fmla="*/ 2752014 h 4374894"/>
                  <a:gd name="connsiteX10" fmla="*/ 6063875 w 11706668"/>
                  <a:gd name="connsiteY10" fmla="*/ 2834686 h 4374894"/>
                  <a:gd name="connsiteX11" fmla="*/ 6143073 w 11706668"/>
                  <a:gd name="connsiteY11" fmla="*/ 2834917 h 4374894"/>
                  <a:gd name="connsiteX12" fmla="*/ 8749524 w 11706668"/>
                  <a:gd name="connsiteY12" fmla="*/ 2833762 h 4374894"/>
                  <a:gd name="connsiteX13" fmla="*/ 9129676 w 11706668"/>
                  <a:gd name="connsiteY13" fmla="*/ 2699131 h 4374894"/>
                  <a:gd name="connsiteX14" fmla="*/ 9562264 w 11706668"/>
                  <a:gd name="connsiteY14" fmla="*/ 2307014 h 4374894"/>
                  <a:gd name="connsiteX15" fmla="*/ 10702176 w 11706668"/>
                  <a:gd name="connsiteY15" fmla="*/ 1382144 h 4374894"/>
                  <a:gd name="connsiteX16" fmla="*/ 11450466 w 11706668"/>
                  <a:gd name="connsiteY16" fmla="*/ 1453039 h 4374894"/>
                  <a:gd name="connsiteX17" fmla="*/ 11381645 w 11706668"/>
                  <a:gd name="connsiteY17" fmla="*/ 2200324 h 4374894"/>
                  <a:gd name="connsiteX18" fmla="*/ 9565541 w 11706668"/>
                  <a:gd name="connsiteY18" fmla="*/ 3704595 h 4374894"/>
                  <a:gd name="connsiteX19" fmla="*/ 9075603 w 11706668"/>
                  <a:gd name="connsiteY19" fmla="*/ 3860934 h 4374894"/>
                  <a:gd name="connsiteX20" fmla="*/ 8757716 w 11706668"/>
                  <a:gd name="connsiteY20" fmla="*/ 3874789 h 4374894"/>
                  <a:gd name="connsiteX21" fmla="*/ 6032195 w 11706668"/>
                  <a:gd name="connsiteY21" fmla="*/ 3876868 h 4374894"/>
                  <a:gd name="connsiteX22" fmla="*/ 5978668 w 11706668"/>
                  <a:gd name="connsiteY22" fmla="*/ 3874328 h 4374894"/>
                  <a:gd name="connsiteX23" fmla="*/ 5926779 w 11706668"/>
                  <a:gd name="connsiteY23" fmla="*/ 3866707 h 4374894"/>
                  <a:gd name="connsiteX24" fmla="*/ 5229833 w 11706668"/>
                  <a:gd name="connsiteY24" fmla="*/ 3717758 h 4374894"/>
                  <a:gd name="connsiteX25" fmla="*/ 4175127 w 11706668"/>
                  <a:gd name="connsiteY25" fmla="*/ 3158679 h 4374894"/>
                  <a:gd name="connsiteX26" fmla="*/ 2725155 w 11706668"/>
                  <a:gd name="connsiteY26" fmla="*/ 4374894 h 4374894"/>
                  <a:gd name="connsiteX27" fmla="*/ 1242029 w 11706668"/>
                  <a:gd name="connsiteY27" fmla="*/ 4374894 h 4374894"/>
                  <a:gd name="connsiteX28" fmla="*/ 0 w 11706668"/>
                  <a:gd name="connsiteY28" fmla="*/ 3472511 h 4374894"/>
                  <a:gd name="connsiteX29" fmla="*/ 2609181 w 11706668"/>
                  <a:gd name="connsiteY29" fmla="*/ 1322564 h 4374894"/>
                  <a:gd name="connsiteX30" fmla="*/ 3425745 w 11706668"/>
                  <a:gd name="connsiteY30" fmla="*/ 767873 h 4374894"/>
                  <a:gd name="connsiteX31" fmla="*/ 4184629 w 11706668"/>
                  <a:gd name="connsiteY31" fmla="*/ 595751 h 4374894"/>
                  <a:gd name="connsiteX32" fmla="*/ 11170131 w 11706668"/>
                  <a:gd name="connsiteY32" fmla="*/ 84439 h 4374894"/>
                  <a:gd name="connsiteX33" fmla="*/ 11418240 w 11706668"/>
                  <a:gd name="connsiteY33" fmla="*/ 143673 h 4374894"/>
                  <a:gd name="connsiteX34" fmla="*/ 11505632 w 11706668"/>
                  <a:gd name="connsiteY34" fmla="*/ 199788 h 4374894"/>
                  <a:gd name="connsiteX35" fmla="*/ 11582099 w 11706668"/>
                  <a:gd name="connsiteY35" fmla="*/ 275533 h 4374894"/>
                  <a:gd name="connsiteX36" fmla="*/ 11437357 w 11706668"/>
                  <a:gd name="connsiteY36" fmla="*/ 1087248 h 4374894"/>
                  <a:gd name="connsiteX37" fmla="*/ 11004223 w 11706668"/>
                  <a:gd name="connsiteY37" fmla="*/ 999726 h 4374894"/>
                  <a:gd name="connsiteX38" fmla="*/ 10586929 w 11706668"/>
                  <a:gd name="connsiteY38" fmla="*/ 1171999 h 4374894"/>
                  <a:gd name="connsiteX39" fmla="*/ 9522392 w 11706668"/>
                  <a:gd name="connsiteY39" fmla="*/ 2053685 h 4374894"/>
                  <a:gd name="connsiteX40" fmla="*/ 9522392 w 11706668"/>
                  <a:gd name="connsiteY40" fmla="*/ 2052992 h 4374894"/>
                  <a:gd name="connsiteX41" fmla="*/ 9522938 w 11706668"/>
                  <a:gd name="connsiteY41" fmla="*/ 2052068 h 4374894"/>
                  <a:gd name="connsiteX42" fmla="*/ 9464495 w 11706668"/>
                  <a:gd name="connsiteY42" fmla="*/ 2099870 h 4374894"/>
                  <a:gd name="connsiteX43" fmla="*/ 9299544 w 11706668"/>
                  <a:gd name="connsiteY43" fmla="*/ 1657411 h 4374894"/>
                  <a:gd name="connsiteX44" fmla="*/ 9198497 w 11706668"/>
                  <a:gd name="connsiteY44" fmla="*/ 1558573 h 4374894"/>
                  <a:gd name="connsiteX45" fmla="*/ 10833810 w 11706668"/>
                  <a:gd name="connsiteY45" fmla="*/ 206254 h 4374894"/>
                  <a:gd name="connsiteX46" fmla="*/ 10922840 w 11706668"/>
                  <a:gd name="connsiteY46" fmla="*/ 146444 h 4374894"/>
                  <a:gd name="connsiteX47" fmla="*/ 11170131 w 11706668"/>
                  <a:gd name="connsiteY47" fmla="*/ 84439 h 4374894"/>
                  <a:gd name="connsiteX48" fmla="*/ 10042792 w 11706668"/>
                  <a:gd name="connsiteY48" fmla="*/ 18601 h 4374894"/>
                  <a:gd name="connsiteX49" fmla="*/ 10264127 w 11706668"/>
                  <a:gd name="connsiteY49" fmla="*/ 77627 h 4374894"/>
                  <a:gd name="connsiteX50" fmla="*/ 10351518 w 11706668"/>
                  <a:gd name="connsiteY50" fmla="*/ 134666 h 4374894"/>
                  <a:gd name="connsiteX51" fmla="*/ 10427986 w 11706668"/>
                  <a:gd name="connsiteY51" fmla="*/ 210411 h 4374894"/>
                  <a:gd name="connsiteX52" fmla="*/ 10440002 w 11706668"/>
                  <a:gd name="connsiteY52" fmla="*/ 225422 h 4374894"/>
                  <a:gd name="connsiteX53" fmla="*/ 8985480 w 11706668"/>
                  <a:gd name="connsiteY53" fmla="*/ 1430177 h 4374894"/>
                  <a:gd name="connsiteX54" fmla="*/ 8869687 w 11706668"/>
                  <a:gd name="connsiteY54" fmla="*/ 1400387 h 4374894"/>
                  <a:gd name="connsiteX55" fmla="*/ 8749524 w 11706668"/>
                  <a:gd name="connsiteY55" fmla="*/ 1390226 h 4374894"/>
                  <a:gd name="connsiteX56" fmla="*/ 8168917 w 11706668"/>
                  <a:gd name="connsiteY56" fmla="*/ 1391150 h 4374894"/>
                  <a:gd name="connsiteX57" fmla="*/ 9679150 w 11706668"/>
                  <a:gd name="connsiteY57" fmla="*/ 140671 h 4374894"/>
                  <a:gd name="connsiteX58" fmla="*/ 10042792 w 11706668"/>
                  <a:gd name="connsiteY58" fmla="*/ 18601 h 4374894"/>
                  <a:gd name="connsiteX59" fmla="*/ 8875743 w 11706668"/>
                  <a:gd name="connsiteY59" fmla="*/ 544 h 4374894"/>
                  <a:gd name="connsiteX60" fmla="*/ 9096905 w 11706668"/>
                  <a:gd name="connsiteY60" fmla="*/ 59615 h 4374894"/>
                  <a:gd name="connsiteX61" fmla="*/ 9184842 w 11706668"/>
                  <a:gd name="connsiteY61" fmla="*/ 116885 h 4374894"/>
                  <a:gd name="connsiteX62" fmla="*/ 9261310 w 11706668"/>
                  <a:gd name="connsiteY62" fmla="*/ 192630 h 4374894"/>
                  <a:gd name="connsiteX63" fmla="*/ 9273872 w 11706668"/>
                  <a:gd name="connsiteY63" fmla="*/ 208102 h 4374894"/>
                  <a:gd name="connsiteX64" fmla="*/ 7836829 w 11706668"/>
                  <a:gd name="connsiteY64" fmla="*/ 1397847 h 4374894"/>
                  <a:gd name="connsiteX65" fmla="*/ 7405880 w 11706668"/>
                  <a:gd name="connsiteY65" fmla="*/ 1391381 h 4374894"/>
                  <a:gd name="connsiteX66" fmla="*/ 6987493 w 11706668"/>
                  <a:gd name="connsiteY66" fmla="*/ 1385608 h 4374894"/>
                  <a:gd name="connsiteX67" fmla="*/ 8512474 w 11706668"/>
                  <a:gd name="connsiteY67" fmla="*/ 122196 h 4374894"/>
                  <a:gd name="connsiteX68" fmla="*/ 8875743 w 11706668"/>
                  <a:gd name="connsiteY68" fmla="*/ 544 h 437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706668" h="4374894">
                    <a:moveTo>
                      <a:pt x="4184629" y="595751"/>
                    </a:moveTo>
                    <a:cubicBezTo>
                      <a:pt x="4767166" y="606966"/>
                      <a:pt x="5431959" y="925684"/>
                      <a:pt x="6344073" y="1585823"/>
                    </a:cubicBezTo>
                    <a:lnTo>
                      <a:pt x="8745154" y="1583514"/>
                    </a:lnTo>
                    <a:cubicBezTo>
                      <a:pt x="8910105" y="1583514"/>
                      <a:pt x="9058125" y="1658566"/>
                      <a:pt x="9155894" y="1776570"/>
                    </a:cubicBezTo>
                    <a:cubicBezTo>
                      <a:pt x="9232361" y="1868480"/>
                      <a:pt x="9278788" y="1986715"/>
                      <a:pt x="9278788" y="2114881"/>
                    </a:cubicBezTo>
                    <a:cubicBezTo>
                      <a:pt x="9279334" y="2228729"/>
                      <a:pt x="9243285" y="2337496"/>
                      <a:pt x="9178288" y="2427328"/>
                    </a:cubicBezTo>
                    <a:cubicBezTo>
                      <a:pt x="9135685" y="2485984"/>
                      <a:pt x="9081065" y="2535171"/>
                      <a:pt x="9018798" y="2572120"/>
                    </a:cubicBezTo>
                    <a:cubicBezTo>
                      <a:pt x="8936869" y="2620384"/>
                      <a:pt x="8843469" y="2646017"/>
                      <a:pt x="8748431" y="2646479"/>
                    </a:cubicBezTo>
                    <a:lnTo>
                      <a:pt x="6081353" y="2654562"/>
                    </a:lnTo>
                    <a:cubicBezTo>
                      <a:pt x="6024003" y="2647634"/>
                      <a:pt x="5974299" y="2694512"/>
                      <a:pt x="5978122" y="2752014"/>
                    </a:cubicBezTo>
                    <a:cubicBezTo>
                      <a:pt x="5981399" y="2797506"/>
                      <a:pt x="6018541" y="2833300"/>
                      <a:pt x="6063875" y="2834686"/>
                    </a:cubicBezTo>
                    <a:cubicBezTo>
                      <a:pt x="6090092" y="2834686"/>
                      <a:pt x="6116309" y="2834686"/>
                      <a:pt x="6143073" y="2834917"/>
                    </a:cubicBezTo>
                    <a:cubicBezTo>
                      <a:pt x="7011526" y="2836534"/>
                      <a:pt x="7880525" y="2835840"/>
                      <a:pt x="8749524" y="2833762"/>
                    </a:cubicBezTo>
                    <a:cubicBezTo>
                      <a:pt x="8771371" y="2833531"/>
                      <a:pt x="8954893" y="2814826"/>
                      <a:pt x="9129676" y="2699131"/>
                    </a:cubicBezTo>
                    <a:cubicBezTo>
                      <a:pt x="9262402" y="2611609"/>
                      <a:pt x="9437185" y="2405620"/>
                      <a:pt x="9562264" y="2307014"/>
                    </a:cubicBezTo>
                    <a:cubicBezTo>
                      <a:pt x="10102453" y="1881181"/>
                      <a:pt x="10702176" y="1382144"/>
                      <a:pt x="10702176" y="1382144"/>
                    </a:cubicBezTo>
                    <a:cubicBezTo>
                      <a:pt x="10928302" y="1195322"/>
                      <a:pt x="11263120" y="1227191"/>
                      <a:pt x="11450466" y="1453039"/>
                    </a:cubicBezTo>
                    <a:cubicBezTo>
                      <a:pt x="11637265" y="1678656"/>
                      <a:pt x="11606678" y="2012580"/>
                      <a:pt x="11381645" y="2200324"/>
                    </a:cubicBezTo>
                    <a:lnTo>
                      <a:pt x="9565541" y="3704595"/>
                    </a:lnTo>
                    <a:cubicBezTo>
                      <a:pt x="9450840" y="3799738"/>
                      <a:pt x="9248747" y="3842228"/>
                      <a:pt x="9075603" y="3860934"/>
                    </a:cubicBezTo>
                    <a:cubicBezTo>
                      <a:pt x="8901912" y="3879639"/>
                      <a:pt x="8757716" y="3874789"/>
                      <a:pt x="8757716" y="3874789"/>
                    </a:cubicBezTo>
                    <a:lnTo>
                      <a:pt x="6032195" y="3876868"/>
                    </a:lnTo>
                    <a:cubicBezTo>
                      <a:pt x="6014171" y="3876868"/>
                      <a:pt x="5996147" y="3875944"/>
                      <a:pt x="5978668" y="3874328"/>
                    </a:cubicBezTo>
                    <a:cubicBezTo>
                      <a:pt x="5961190" y="3872480"/>
                      <a:pt x="5943711" y="3869940"/>
                      <a:pt x="5926779" y="3866707"/>
                    </a:cubicBezTo>
                    <a:cubicBezTo>
                      <a:pt x="5789684" y="3849156"/>
                      <a:pt x="5539526" y="3817750"/>
                      <a:pt x="5229833" y="3717758"/>
                    </a:cubicBezTo>
                    <a:cubicBezTo>
                      <a:pt x="4920139" y="3617766"/>
                      <a:pt x="4550910" y="3449649"/>
                      <a:pt x="4175127" y="3158679"/>
                    </a:cubicBezTo>
                    <a:lnTo>
                      <a:pt x="2725155" y="4374894"/>
                    </a:lnTo>
                    <a:lnTo>
                      <a:pt x="1242029" y="4374894"/>
                    </a:lnTo>
                    <a:lnTo>
                      <a:pt x="0" y="3472511"/>
                    </a:lnTo>
                    <a:cubicBezTo>
                      <a:pt x="860806" y="2744855"/>
                      <a:pt x="1731990" y="2029899"/>
                      <a:pt x="2609181" y="1322564"/>
                    </a:cubicBezTo>
                    <a:cubicBezTo>
                      <a:pt x="2889926" y="1096023"/>
                      <a:pt x="3100213" y="924905"/>
                      <a:pt x="3425745" y="767873"/>
                    </a:cubicBezTo>
                    <a:cubicBezTo>
                      <a:pt x="3672046" y="649089"/>
                      <a:pt x="3919840" y="590653"/>
                      <a:pt x="4184629" y="595751"/>
                    </a:cubicBezTo>
                    <a:close/>
                    <a:moveTo>
                      <a:pt x="11170131" y="84439"/>
                    </a:moveTo>
                    <a:cubicBezTo>
                      <a:pt x="11255201" y="84035"/>
                      <a:pt x="11340407" y="103838"/>
                      <a:pt x="11418240" y="143673"/>
                    </a:cubicBezTo>
                    <a:cubicBezTo>
                      <a:pt x="11449373" y="159376"/>
                      <a:pt x="11478322" y="177388"/>
                      <a:pt x="11505632" y="199788"/>
                    </a:cubicBezTo>
                    <a:cubicBezTo>
                      <a:pt x="11532941" y="222419"/>
                      <a:pt x="11558613" y="247591"/>
                      <a:pt x="11582099" y="275533"/>
                    </a:cubicBezTo>
                    <a:cubicBezTo>
                      <a:pt x="11797847" y="532326"/>
                      <a:pt x="11723018" y="917746"/>
                      <a:pt x="11437357" y="1087248"/>
                    </a:cubicBezTo>
                    <a:cubicBezTo>
                      <a:pt x="11304085" y="1016122"/>
                      <a:pt x="11152789" y="986332"/>
                      <a:pt x="11004223" y="999726"/>
                    </a:cubicBezTo>
                    <a:cubicBezTo>
                      <a:pt x="10855658" y="1013120"/>
                      <a:pt x="10709823" y="1069928"/>
                      <a:pt x="10586929" y="1171999"/>
                    </a:cubicBezTo>
                    <a:lnTo>
                      <a:pt x="9522392" y="2053685"/>
                    </a:lnTo>
                    <a:cubicBezTo>
                      <a:pt x="9522392" y="2053454"/>
                      <a:pt x="9522392" y="2053223"/>
                      <a:pt x="9522392" y="2052992"/>
                    </a:cubicBezTo>
                    <a:cubicBezTo>
                      <a:pt x="9522392" y="2052761"/>
                      <a:pt x="9522938" y="2052299"/>
                      <a:pt x="9522938" y="2052068"/>
                    </a:cubicBezTo>
                    <a:lnTo>
                      <a:pt x="9464495" y="2099870"/>
                    </a:lnTo>
                    <a:cubicBezTo>
                      <a:pt x="9460672" y="1937990"/>
                      <a:pt x="9403321" y="1781651"/>
                      <a:pt x="9299544" y="1657411"/>
                    </a:cubicBezTo>
                    <a:cubicBezTo>
                      <a:pt x="9269503" y="1621155"/>
                      <a:pt x="9235092" y="1588132"/>
                      <a:pt x="9198497" y="1558573"/>
                    </a:cubicBezTo>
                    <a:lnTo>
                      <a:pt x="10833810" y="206254"/>
                    </a:lnTo>
                    <a:cubicBezTo>
                      <a:pt x="10861120" y="183162"/>
                      <a:pt x="10891160" y="163071"/>
                      <a:pt x="10922840" y="146444"/>
                    </a:cubicBezTo>
                    <a:cubicBezTo>
                      <a:pt x="11000127" y="105454"/>
                      <a:pt x="11085061" y="84844"/>
                      <a:pt x="11170131" y="84439"/>
                    </a:cubicBezTo>
                    <a:close/>
                    <a:moveTo>
                      <a:pt x="10042792" y="18601"/>
                    </a:moveTo>
                    <a:cubicBezTo>
                      <a:pt x="10119393" y="21966"/>
                      <a:pt x="10195101" y="41776"/>
                      <a:pt x="10264127" y="77627"/>
                    </a:cubicBezTo>
                    <a:cubicBezTo>
                      <a:pt x="10294714" y="93330"/>
                      <a:pt x="10323662" y="112497"/>
                      <a:pt x="10351518" y="134666"/>
                    </a:cubicBezTo>
                    <a:cubicBezTo>
                      <a:pt x="10378828" y="156836"/>
                      <a:pt x="10405045" y="182238"/>
                      <a:pt x="10427986" y="210411"/>
                    </a:cubicBezTo>
                    <a:cubicBezTo>
                      <a:pt x="10432355" y="215492"/>
                      <a:pt x="10436179" y="220341"/>
                      <a:pt x="10440002" y="225422"/>
                    </a:cubicBezTo>
                    <a:lnTo>
                      <a:pt x="8985480" y="1430177"/>
                    </a:lnTo>
                    <a:cubicBezTo>
                      <a:pt x="8947793" y="1417014"/>
                      <a:pt x="8909013" y="1407084"/>
                      <a:pt x="8869687" y="1400387"/>
                    </a:cubicBezTo>
                    <a:cubicBezTo>
                      <a:pt x="8829814" y="1393690"/>
                      <a:pt x="8789396" y="1390226"/>
                      <a:pt x="8749524" y="1390226"/>
                    </a:cubicBezTo>
                    <a:lnTo>
                      <a:pt x="8168917" y="1391150"/>
                    </a:lnTo>
                    <a:lnTo>
                      <a:pt x="9679150" y="140671"/>
                    </a:lnTo>
                    <a:cubicBezTo>
                      <a:pt x="9784976" y="53062"/>
                      <a:pt x="9915124" y="12993"/>
                      <a:pt x="10042792" y="18601"/>
                    </a:cubicBezTo>
                    <a:close/>
                    <a:moveTo>
                      <a:pt x="8875743" y="544"/>
                    </a:moveTo>
                    <a:cubicBezTo>
                      <a:pt x="8952248" y="3997"/>
                      <a:pt x="9027879" y="23850"/>
                      <a:pt x="9096905" y="59615"/>
                    </a:cubicBezTo>
                    <a:cubicBezTo>
                      <a:pt x="9128038" y="75549"/>
                      <a:pt x="9156986" y="94716"/>
                      <a:pt x="9184842" y="116885"/>
                    </a:cubicBezTo>
                    <a:cubicBezTo>
                      <a:pt x="9212152" y="139054"/>
                      <a:pt x="9237823" y="164456"/>
                      <a:pt x="9261310" y="192630"/>
                    </a:cubicBezTo>
                    <a:cubicBezTo>
                      <a:pt x="9265679" y="197710"/>
                      <a:pt x="9269503" y="202790"/>
                      <a:pt x="9273872" y="208102"/>
                    </a:cubicBezTo>
                    <a:lnTo>
                      <a:pt x="7836829" y="1397847"/>
                    </a:lnTo>
                    <a:cubicBezTo>
                      <a:pt x="7828090" y="1397385"/>
                      <a:pt x="7616165" y="1394383"/>
                      <a:pt x="7405880" y="1391381"/>
                    </a:cubicBezTo>
                    <a:cubicBezTo>
                      <a:pt x="7195594" y="1388379"/>
                      <a:pt x="6987493" y="1385608"/>
                      <a:pt x="6987493" y="1385608"/>
                    </a:cubicBezTo>
                    <a:lnTo>
                      <a:pt x="8512474" y="122196"/>
                    </a:lnTo>
                    <a:cubicBezTo>
                      <a:pt x="8618300" y="34588"/>
                      <a:pt x="8748235" y="-5211"/>
                      <a:pt x="8875743" y="544"/>
                    </a:cubicBezTo>
                    <a:close/>
                  </a:path>
                </a:pathLst>
              </a:custGeom>
              <a:solidFill>
                <a:schemeClr val="bg1">
                  <a:lumMod val="85000"/>
                </a:schemeClr>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AAAAAA"/>
                  </a:solidFill>
                  <a:effectLst/>
                  <a:uLnTx/>
                  <a:uFillTx/>
                  <a:latin typeface="Lato Light" panose="020F0502020204030203" pitchFamily="34" charset="0"/>
                  <a:ea typeface="+mn-ea"/>
                  <a:cs typeface="Arial" charset="0"/>
                </a:endParaRPr>
              </a:p>
            </p:txBody>
          </p:sp>
          <p:sp>
            <p:nvSpPr>
              <p:cNvPr id="18" name="Freeform 17">
                <a:extLst>
                  <a:ext uri="{FF2B5EF4-FFF2-40B4-BE49-F238E27FC236}">
                    <a16:creationId xmlns:a16="http://schemas.microsoft.com/office/drawing/2014/main" id="{339317DA-536C-4602-AA73-F3BD80B1A605}"/>
                  </a:ext>
                </a:extLst>
              </p:cNvPr>
              <p:cNvSpPr/>
              <p:nvPr/>
            </p:nvSpPr>
            <p:spPr>
              <a:xfrm>
                <a:off x="2028678" y="5806156"/>
                <a:ext cx="2206675" cy="1062454"/>
              </a:xfrm>
              <a:custGeom>
                <a:avLst/>
                <a:gdLst>
                  <a:gd name="connsiteX0" fmla="*/ 3637236 w 5909459"/>
                  <a:gd name="connsiteY0" fmla="*/ 0 h 3051856"/>
                  <a:gd name="connsiteX1" fmla="*/ 5909459 w 5909459"/>
                  <a:gd name="connsiteY1" fmla="*/ 2707321 h 3051856"/>
                  <a:gd name="connsiteX2" fmla="*/ 5498894 w 5909459"/>
                  <a:gd name="connsiteY2" fmla="*/ 3051856 h 3051856"/>
                  <a:gd name="connsiteX3" fmla="*/ 0 w 5909459"/>
                  <a:gd name="connsiteY3" fmla="*/ 3051856 h 3051856"/>
                </a:gdLst>
                <a:ahLst/>
                <a:cxnLst>
                  <a:cxn ang="0">
                    <a:pos x="connsiteX0" y="connsiteY0"/>
                  </a:cxn>
                  <a:cxn ang="0">
                    <a:pos x="connsiteX1" y="connsiteY1"/>
                  </a:cxn>
                  <a:cxn ang="0">
                    <a:pos x="connsiteX2" y="connsiteY2"/>
                  </a:cxn>
                  <a:cxn ang="0">
                    <a:pos x="connsiteX3" y="connsiteY3"/>
                  </a:cxn>
                </a:cxnLst>
                <a:rect l="l" t="t" r="r" b="b"/>
                <a:pathLst>
                  <a:path w="5909459" h="3051856">
                    <a:moveTo>
                      <a:pt x="3637236" y="0"/>
                    </a:moveTo>
                    <a:lnTo>
                      <a:pt x="5909459" y="2707321"/>
                    </a:lnTo>
                    <a:lnTo>
                      <a:pt x="5498894" y="3051856"/>
                    </a:lnTo>
                    <a:lnTo>
                      <a:pt x="0" y="3051856"/>
                    </a:lnTo>
                    <a:close/>
                  </a:path>
                </a:pathLst>
              </a:custGeom>
              <a:solidFill>
                <a:schemeClr val="accent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960A55"/>
                  </a:solidFill>
                  <a:effectLst/>
                  <a:uLnTx/>
                  <a:uFillTx/>
                  <a:latin typeface="Lato Light" panose="020F0502020204030203" pitchFamily="34" charset="0"/>
                  <a:ea typeface="+mn-ea"/>
                  <a:cs typeface="Arial" charset="0"/>
                </a:endParaRPr>
              </a:p>
            </p:txBody>
          </p:sp>
          <p:grpSp>
            <p:nvGrpSpPr>
              <p:cNvPr id="19" name="Group 63505">
                <a:extLst>
                  <a:ext uri="{FF2B5EF4-FFF2-40B4-BE49-F238E27FC236}">
                    <a16:creationId xmlns:a16="http://schemas.microsoft.com/office/drawing/2014/main" id="{2D3240F1-1010-41AC-939C-C2389B687A62}"/>
                  </a:ext>
                </a:extLst>
              </p:cNvPr>
              <p:cNvGrpSpPr/>
              <p:nvPr/>
            </p:nvGrpSpPr>
            <p:grpSpPr>
              <a:xfrm>
                <a:off x="4080912" y="3080405"/>
                <a:ext cx="2559847" cy="2333711"/>
                <a:chOff x="53145" y="-21298"/>
                <a:chExt cx="3069808" cy="2831506"/>
              </a:xfrm>
            </p:grpSpPr>
            <p:sp>
              <p:nvSpPr>
                <p:cNvPr id="20" name="Shape 63503">
                  <a:extLst>
                    <a:ext uri="{FF2B5EF4-FFF2-40B4-BE49-F238E27FC236}">
                      <a16:creationId xmlns:a16="http://schemas.microsoft.com/office/drawing/2014/main" id="{D9E67C58-3C18-4524-AC57-7104B96A6095}"/>
                    </a:ext>
                  </a:extLst>
                </p:cNvPr>
                <p:cNvSpPr/>
                <p:nvPr/>
              </p:nvSpPr>
              <p:spPr>
                <a:xfrm>
                  <a:off x="53145" y="-21298"/>
                  <a:ext cx="3069807" cy="2831506"/>
                </a:xfrm>
                <a:prstGeom prst="ellipse">
                  <a:avLst/>
                </a:prstGeom>
                <a:solidFill>
                  <a:srgbClr val="3333CC"/>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solidFill>
                        <a:srgbClr val="4C4C4C"/>
                      </a:solidFill>
                    </a:defRPr>
                  </a:pPr>
                  <a:endParaRPr kumimoji="0" sz="2532" b="0" i="0" u="none" strike="noStrike" kern="1200" cap="none" spc="0" normalizeH="0" baseline="0" noProof="0">
                    <a:ln>
                      <a:noFill/>
                    </a:ln>
                    <a:solidFill>
                      <a:srgbClr val="4C4C4C"/>
                    </a:solidFill>
                    <a:effectLst/>
                    <a:uLnTx/>
                    <a:uFillTx/>
                    <a:latin typeface="Lato Light" panose="020F0502020204030203" pitchFamily="34" charset="0"/>
                    <a:ea typeface="+mn-ea"/>
                    <a:cs typeface="Arial" charset="0"/>
                  </a:endParaRPr>
                </a:p>
              </p:txBody>
            </p:sp>
            <p:sp>
              <p:nvSpPr>
                <p:cNvPr id="21" name="Shape 63504">
                  <a:extLst>
                    <a:ext uri="{FF2B5EF4-FFF2-40B4-BE49-F238E27FC236}">
                      <a16:creationId xmlns:a16="http://schemas.microsoft.com/office/drawing/2014/main" id="{CA9E909E-4775-448B-9C02-7FCB3CDE54E5}"/>
                    </a:ext>
                  </a:extLst>
                </p:cNvPr>
                <p:cNvSpPr/>
                <p:nvPr/>
              </p:nvSpPr>
              <p:spPr>
                <a:xfrm>
                  <a:off x="655011" y="9068"/>
                  <a:ext cx="2467942" cy="2478347"/>
                </a:xfrm>
                <a:custGeom>
                  <a:avLst/>
                  <a:gdLst/>
                  <a:ahLst/>
                  <a:cxnLst>
                    <a:cxn ang="0">
                      <a:pos x="wd2" y="hd2"/>
                    </a:cxn>
                    <a:cxn ang="5400000">
                      <a:pos x="wd2" y="hd2"/>
                    </a:cxn>
                    <a:cxn ang="10800000">
                      <a:pos x="wd2" y="hd2"/>
                    </a:cxn>
                    <a:cxn ang="16200000">
                      <a:pos x="wd2" y="hd2"/>
                    </a:cxn>
                  </a:cxnLst>
                  <a:rect l="0" t="0" r="r" b="b"/>
                  <a:pathLst>
                    <a:path w="21553" h="21589" extrusionOk="0">
                      <a:moveTo>
                        <a:pt x="10732" y="10893"/>
                      </a:moveTo>
                      <a:cubicBezTo>
                        <a:pt x="10794" y="10887"/>
                        <a:pt x="10623" y="10842"/>
                        <a:pt x="10413" y="10800"/>
                      </a:cubicBezTo>
                      <a:cubicBezTo>
                        <a:pt x="10203" y="10757"/>
                        <a:pt x="9955" y="10718"/>
                        <a:pt x="9863" y="10724"/>
                      </a:cubicBezTo>
                      <a:cubicBezTo>
                        <a:pt x="9903" y="10753"/>
                        <a:pt x="9939" y="10786"/>
                        <a:pt x="9971" y="10821"/>
                      </a:cubicBezTo>
                      <a:cubicBezTo>
                        <a:pt x="10002" y="10857"/>
                        <a:pt x="10030" y="10895"/>
                        <a:pt x="10052" y="10935"/>
                      </a:cubicBezTo>
                      <a:cubicBezTo>
                        <a:pt x="9988" y="10970"/>
                        <a:pt x="9911" y="10964"/>
                        <a:pt x="9834" y="10953"/>
                      </a:cubicBezTo>
                      <a:cubicBezTo>
                        <a:pt x="9756" y="10942"/>
                        <a:pt x="9677" y="10927"/>
                        <a:pt x="9608" y="10943"/>
                      </a:cubicBezTo>
                      <a:cubicBezTo>
                        <a:pt x="9629" y="11075"/>
                        <a:pt x="9909" y="11050"/>
                        <a:pt x="10184" y="10998"/>
                      </a:cubicBezTo>
                      <a:cubicBezTo>
                        <a:pt x="10459" y="10946"/>
                        <a:pt x="10730" y="10868"/>
                        <a:pt x="10732" y="10893"/>
                      </a:cubicBezTo>
                      <a:cubicBezTo>
                        <a:pt x="10854" y="10881"/>
                        <a:pt x="10854" y="10880"/>
                        <a:pt x="10823" y="10883"/>
                      </a:cubicBezTo>
                      <a:cubicBezTo>
                        <a:pt x="10793" y="10885"/>
                        <a:pt x="10732" y="10891"/>
                        <a:pt x="10732" y="10893"/>
                      </a:cubicBezTo>
                      <a:close/>
                      <a:moveTo>
                        <a:pt x="9589" y="10652"/>
                      </a:moveTo>
                      <a:cubicBezTo>
                        <a:pt x="9462" y="10414"/>
                        <a:pt x="8791" y="10337"/>
                        <a:pt x="8541" y="10298"/>
                      </a:cubicBezTo>
                      <a:cubicBezTo>
                        <a:pt x="8428" y="10280"/>
                        <a:pt x="7349" y="10154"/>
                        <a:pt x="7560" y="10427"/>
                      </a:cubicBezTo>
                      <a:cubicBezTo>
                        <a:pt x="7658" y="10411"/>
                        <a:pt x="7790" y="10338"/>
                        <a:pt x="7920" y="10296"/>
                      </a:cubicBezTo>
                      <a:cubicBezTo>
                        <a:pt x="8049" y="10254"/>
                        <a:pt x="8176" y="10243"/>
                        <a:pt x="8263" y="10351"/>
                      </a:cubicBezTo>
                      <a:cubicBezTo>
                        <a:pt x="8337" y="10424"/>
                        <a:pt x="8468" y="10486"/>
                        <a:pt x="8609" y="10534"/>
                      </a:cubicBezTo>
                      <a:cubicBezTo>
                        <a:pt x="8749" y="10581"/>
                        <a:pt x="8897" y="10615"/>
                        <a:pt x="9005" y="10631"/>
                      </a:cubicBezTo>
                      <a:cubicBezTo>
                        <a:pt x="9023" y="10722"/>
                        <a:pt x="8834" y="10819"/>
                        <a:pt x="9145" y="10761"/>
                      </a:cubicBezTo>
                      <a:cubicBezTo>
                        <a:pt x="9291" y="10733"/>
                        <a:pt x="9439" y="10661"/>
                        <a:pt x="9589" y="10652"/>
                      </a:cubicBezTo>
                      <a:cubicBezTo>
                        <a:pt x="9559" y="10596"/>
                        <a:pt x="9558" y="10596"/>
                        <a:pt x="9564" y="10610"/>
                      </a:cubicBezTo>
                      <a:cubicBezTo>
                        <a:pt x="9571" y="10624"/>
                        <a:pt x="9586" y="10653"/>
                        <a:pt x="9589" y="10652"/>
                      </a:cubicBezTo>
                      <a:close/>
                      <a:moveTo>
                        <a:pt x="2547" y="9958"/>
                      </a:moveTo>
                      <a:cubicBezTo>
                        <a:pt x="2251" y="9850"/>
                        <a:pt x="2237" y="9503"/>
                        <a:pt x="2204" y="9169"/>
                      </a:cubicBezTo>
                      <a:cubicBezTo>
                        <a:pt x="2172" y="8836"/>
                        <a:pt x="2120" y="8517"/>
                        <a:pt x="1748" y="8466"/>
                      </a:cubicBezTo>
                      <a:cubicBezTo>
                        <a:pt x="1721" y="8534"/>
                        <a:pt x="1855" y="8719"/>
                        <a:pt x="1938" y="8879"/>
                      </a:cubicBezTo>
                      <a:cubicBezTo>
                        <a:pt x="2022" y="9040"/>
                        <a:pt x="2054" y="9177"/>
                        <a:pt x="1826" y="9149"/>
                      </a:cubicBezTo>
                      <a:cubicBezTo>
                        <a:pt x="1822" y="9195"/>
                        <a:pt x="1981" y="9435"/>
                        <a:pt x="2148" y="9664"/>
                      </a:cubicBezTo>
                      <a:cubicBezTo>
                        <a:pt x="2315" y="9893"/>
                        <a:pt x="2491" y="10111"/>
                        <a:pt x="2521" y="10115"/>
                      </a:cubicBezTo>
                      <a:cubicBezTo>
                        <a:pt x="2524" y="10095"/>
                        <a:pt x="2530" y="10056"/>
                        <a:pt x="2536" y="10021"/>
                      </a:cubicBezTo>
                      <a:cubicBezTo>
                        <a:pt x="2541" y="9986"/>
                        <a:pt x="2546" y="9957"/>
                        <a:pt x="2547" y="9958"/>
                      </a:cubicBezTo>
                      <a:cubicBezTo>
                        <a:pt x="2320" y="9876"/>
                        <a:pt x="2322" y="9882"/>
                        <a:pt x="2379" y="9906"/>
                      </a:cubicBezTo>
                      <a:cubicBezTo>
                        <a:pt x="2436" y="9930"/>
                        <a:pt x="2549" y="9971"/>
                        <a:pt x="2547" y="9958"/>
                      </a:cubicBezTo>
                      <a:close/>
                      <a:moveTo>
                        <a:pt x="16437" y="15664"/>
                      </a:moveTo>
                      <a:cubicBezTo>
                        <a:pt x="16749" y="15093"/>
                        <a:pt x="17913" y="14164"/>
                        <a:pt x="16621" y="13904"/>
                      </a:cubicBezTo>
                      <a:cubicBezTo>
                        <a:pt x="16377" y="13855"/>
                        <a:pt x="15948" y="13952"/>
                        <a:pt x="15701" y="14006"/>
                      </a:cubicBezTo>
                      <a:cubicBezTo>
                        <a:pt x="15649" y="13878"/>
                        <a:pt x="15477" y="13717"/>
                        <a:pt x="15316" y="13758"/>
                      </a:cubicBezTo>
                      <a:cubicBezTo>
                        <a:pt x="15137" y="13802"/>
                        <a:pt x="14979" y="13932"/>
                        <a:pt x="14804" y="13968"/>
                      </a:cubicBezTo>
                      <a:cubicBezTo>
                        <a:pt x="14766" y="13968"/>
                        <a:pt x="14708" y="13957"/>
                        <a:pt x="14652" y="13946"/>
                      </a:cubicBezTo>
                      <a:cubicBezTo>
                        <a:pt x="14596" y="13936"/>
                        <a:pt x="14542" y="13926"/>
                        <a:pt x="14515" y="13932"/>
                      </a:cubicBezTo>
                      <a:cubicBezTo>
                        <a:pt x="14477" y="13941"/>
                        <a:pt x="14451" y="13990"/>
                        <a:pt x="14423" y="14037"/>
                      </a:cubicBezTo>
                      <a:cubicBezTo>
                        <a:pt x="14396" y="14084"/>
                        <a:pt x="14368" y="14131"/>
                        <a:pt x="14325" y="14137"/>
                      </a:cubicBezTo>
                      <a:cubicBezTo>
                        <a:pt x="14341" y="14071"/>
                        <a:pt x="14332" y="13946"/>
                        <a:pt x="14348" y="13834"/>
                      </a:cubicBezTo>
                      <a:cubicBezTo>
                        <a:pt x="14365" y="13722"/>
                        <a:pt x="14406" y="13622"/>
                        <a:pt x="14524" y="13607"/>
                      </a:cubicBezTo>
                      <a:cubicBezTo>
                        <a:pt x="14498" y="13687"/>
                        <a:pt x="14528" y="13691"/>
                        <a:pt x="14567" y="13660"/>
                      </a:cubicBezTo>
                      <a:cubicBezTo>
                        <a:pt x="14605" y="13629"/>
                        <a:pt x="14654" y="13565"/>
                        <a:pt x="14665" y="13510"/>
                      </a:cubicBezTo>
                      <a:cubicBezTo>
                        <a:pt x="14638" y="13511"/>
                        <a:pt x="14614" y="13517"/>
                        <a:pt x="14592" y="13528"/>
                      </a:cubicBezTo>
                      <a:cubicBezTo>
                        <a:pt x="14569" y="13538"/>
                        <a:pt x="14552" y="13553"/>
                        <a:pt x="14536" y="13573"/>
                      </a:cubicBezTo>
                      <a:cubicBezTo>
                        <a:pt x="14538" y="13566"/>
                        <a:pt x="14556" y="13519"/>
                        <a:pt x="14577" y="13470"/>
                      </a:cubicBezTo>
                      <a:cubicBezTo>
                        <a:pt x="14597" y="13422"/>
                        <a:pt x="14619" y="13372"/>
                        <a:pt x="14628" y="13363"/>
                      </a:cubicBezTo>
                      <a:cubicBezTo>
                        <a:pt x="14608" y="13347"/>
                        <a:pt x="14589" y="13339"/>
                        <a:pt x="14568" y="13339"/>
                      </a:cubicBezTo>
                      <a:cubicBezTo>
                        <a:pt x="14548" y="13339"/>
                        <a:pt x="14527" y="13346"/>
                        <a:pt x="14506" y="13361"/>
                      </a:cubicBezTo>
                      <a:cubicBezTo>
                        <a:pt x="14579" y="12962"/>
                        <a:pt x="14234" y="12823"/>
                        <a:pt x="13838" y="12787"/>
                      </a:cubicBezTo>
                      <a:cubicBezTo>
                        <a:pt x="13443" y="12752"/>
                        <a:pt x="12996" y="12820"/>
                        <a:pt x="12865" y="12836"/>
                      </a:cubicBezTo>
                      <a:cubicBezTo>
                        <a:pt x="12865" y="12604"/>
                        <a:pt x="12777" y="12533"/>
                        <a:pt x="12643" y="12526"/>
                      </a:cubicBezTo>
                      <a:cubicBezTo>
                        <a:pt x="12510" y="12520"/>
                        <a:pt x="12330" y="12577"/>
                        <a:pt x="12145" y="12599"/>
                      </a:cubicBezTo>
                      <a:cubicBezTo>
                        <a:pt x="12174" y="12560"/>
                        <a:pt x="12239" y="12512"/>
                        <a:pt x="12295" y="12460"/>
                      </a:cubicBezTo>
                      <a:cubicBezTo>
                        <a:pt x="12352" y="12409"/>
                        <a:pt x="12399" y="12354"/>
                        <a:pt x="12391" y="12303"/>
                      </a:cubicBezTo>
                      <a:cubicBezTo>
                        <a:pt x="12352" y="12283"/>
                        <a:pt x="12312" y="12277"/>
                        <a:pt x="12271" y="12283"/>
                      </a:cubicBezTo>
                      <a:cubicBezTo>
                        <a:pt x="12231" y="12289"/>
                        <a:pt x="12191" y="12307"/>
                        <a:pt x="12150" y="12338"/>
                      </a:cubicBezTo>
                      <a:cubicBezTo>
                        <a:pt x="12126" y="12282"/>
                        <a:pt x="12134" y="12267"/>
                        <a:pt x="12146" y="12257"/>
                      </a:cubicBezTo>
                      <a:cubicBezTo>
                        <a:pt x="12158" y="12247"/>
                        <a:pt x="12174" y="12243"/>
                        <a:pt x="12166" y="12207"/>
                      </a:cubicBezTo>
                      <a:cubicBezTo>
                        <a:pt x="12059" y="12109"/>
                        <a:pt x="11831" y="12188"/>
                        <a:pt x="11593" y="12263"/>
                      </a:cubicBezTo>
                      <a:cubicBezTo>
                        <a:pt x="11355" y="12338"/>
                        <a:pt x="11107" y="12409"/>
                        <a:pt x="10960" y="12295"/>
                      </a:cubicBezTo>
                      <a:cubicBezTo>
                        <a:pt x="10968" y="12295"/>
                        <a:pt x="10897" y="12240"/>
                        <a:pt x="10809" y="12190"/>
                      </a:cubicBezTo>
                      <a:cubicBezTo>
                        <a:pt x="10720" y="12140"/>
                        <a:pt x="10612" y="12094"/>
                        <a:pt x="10545" y="12111"/>
                      </a:cubicBezTo>
                      <a:cubicBezTo>
                        <a:pt x="10565" y="12129"/>
                        <a:pt x="10586" y="12146"/>
                        <a:pt x="10607" y="12162"/>
                      </a:cubicBezTo>
                      <a:cubicBezTo>
                        <a:pt x="10628" y="12179"/>
                        <a:pt x="10650" y="12196"/>
                        <a:pt x="10671" y="12212"/>
                      </a:cubicBezTo>
                      <a:cubicBezTo>
                        <a:pt x="10535" y="12232"/>
                        <a:pt x="10439" y="12284"/>
                        <a:pt x="10386" y="12360"/>
                      </a:cubicBezTo>
                      <a:cubicBezTo>
                        <a:pt x="10333" y="12435"/>
                        <a:pt x="10323" y="12534"/>
                        <a:pt x="10360" y="12645"/>
                      </a:cubicBezTo>
                      <a:cubicBezTo>
                        <a:pt x="10309" y="12616"/>
                        <a:pt x="10238" y="12498"/>
                        <a:pt x="10208" y="12378"/>
                      </a:cubicBezTo>
                      <a:cubicBezTo>
                        <a:pt x="10177" y="12258"/>
                        <a:pt x="10189" y="12135"/>
                        <a:pt x="10304" y="12095"/>
                      </a:cubicBezTo>
                      <a:cubicBezTo>
                        <a:pt x="9852" y="12250"/>
                        <a:pt x="9681" y="12407"/>
                        <a:pt x="9418" y="12731"/>
                      </a:cubicBezTo>
                      <a:cubicBezTo>
                        <a:pt x="9086" y="13140"/>
                        <a:pt x="8962" y="12478"/>
                        <a:pt x="8477" y="12692"/>
                      </a:cubicBezTo>
                      <a:cubicBezTo>
                        <a:pt x="8046" y="12636"/>
                        <a:pt x="7814" y="12705"/>
                        <a:pt x="7820" y="12158"/>
                      </a:cubicBezTo>
                      <a:cubicBezTo>
                        <a:pt x="7826" y="11497"/>
                        <a:pt x="7293" y="11582"/>
                        <a:pt x="6670" y="11587"/>
                      </a:cubicBezTo>
                      <a:cubicBezTo>
                        <a:pt x="6742" y="11516"/>
                        <a:pt x="6788" y="11428"/>
                        <a:pt x="6813" y="11336"/>
                      </a:cubicBezTo>
                      <a:cubicBezTo>
                        <a:pt x="6839" y="11244"/>
                        <a:pt x="6843" y="11146"/>
                        <a:pt x="6830" y="11055"/>
                      </a:cubicBezTo>
                      <a:cubicBezTo>
                        <a:pt x="6978" y="11310"/>
                        <a:pt x="7096" y="10608"/>
                        <a:pt x="6986" y="10536"/>
                      </a:cubicBezTo>
                      <a:cubicBezTo>
                        <a:pt x="6751" y="10381"/>
                        <a:pt x="6418" y="10720"/>
                        <a:pt x="6331" y="10849"/>
                      </a:cubicBezTo>
                      <a:cubicBezTo>
                        <a:pt x="5970" y="11386"/>
                        <a:pt x="5512" y="11107"/>
                        <a:pt x="5128" y="10806"/>
                      </a:cubicBezTo>
                      <a:cubicBezTo>
                        <a:pt x="4843" y="10583"/>
                        <a:pt x="4839" y="10639"/>
                        <a:pt x="4906" y="10300"/>
                      </a:cubicBezTo>
                      <a:cubicBezTo>
                        <a:pt x="4960" y="10027"/>
                        <a:pt x="4835" y="9538"/>
                        <a:pt x="5114" y="9343"/>
                      </a:cubicBezTo>
                      <a:cubicBezTo>
                        <a:pt x="5306" y="9209"/>
                        <a:pt x="6207" y="8843"/>
                        <a:pt x="6207" y="9177"/>
                      </a:cubicBezTo>
                      <a:cubicBezTo>
                        <a:pt x="6294" y="9177"/>
                        <a:pt x="6378" y="9157"/>
                        <a:pt x="6459" y="9151"/>
                      </a:cubicBezTo>
                      <a:cubicBezTo>
                        <a:pt x="6541" y="9145"/>
                        <a:pt x="6619" y="9153"/>
                        <a:pt x="6695" y="9211"/>
                      </a:cubicBezTo>
                      <a:cubicBezTo>
                        <a:pt x="6696" y="9186"/>
                        <a:pt x="6663" y="9143"/>
                        <a:pt x="6625" y="9103"/>
                      </a:cubicBezTo>
                      <a:cubicBezTo>
                        <a:pt x="6586" y="9063"/>
                        <a:pt x="6543" y="9027"/>
                        <a:pt x="6523" y="9015"/>
                      </a:cubicBezTo>
                      <a:cubicBezTo>
                        <a:pt x="6777" y="8940"/>
                        <a:pt x="7070" y="8933"/>
                        <a:pt x="7328" y="8993"/>
                      </a:cubicBezTo>
                      <a:cubicBezTo>
                        <a:pt x="7645" y="9066"/>
                        <a:pt x="7805" y="9404"/>
                        <a:pt x="8000" y="9390"/>
                      </a:cubicBezTo>
                      <a:cubicBezTo>
                        <a:pt x="7966" y="9533"/>
                        <a:pt x="8038" y="9591"/>
                        <a:pt x="8119" y="9643"/>
                      </a:cubicBezTo>
                      <a:cubicBezTo>
                        <a:pt x="8200" y="9696"/>
                        <a:pt x="8289" y="9745"/>
                        <a:pt x="8289" y="9870"/>
                      </a:cubicBezTo>
                      <a:cubicBezTo>
                        <a:pt x="8623" y="9670"/>
                        <a:pt x="8102" y="9179"/>
                        <a:pt x="8193" y="8885"/>
                      </a:cubicBezTo>
                      <a:cubicBezTo>
                        <a:pt x="8259" y="8676"/>
                        <a:pt x="9028" y="8167"/>
                        <a:pt x="8854" y="8042"/>
                      </a:cubicBezTo>
                      <a:cubicBezTo>
                        <a:pt x="8892" y="8054"/>
                        <a:pt x="8929" y="8058"/>
                        <a:pt x="8965" y="8055"/>
                      </a:cubicBezTo>
                      <a:cubicBezTo>
                        <a:pt x="9001" y="8051"/>
                        <a:pt x="9036" y="8040"/>
                        <a:pt x="9070" y="8021"/>
                      </a:cubicBezTo>
                      <a:cubicBezTo>
                        <a:pt x="9041" y="8012"/>
                        <a:pt x="9012" y="8001"/>
                        <a:pt x="8985" y="7987"/>
                      </a:cubicBezTo>
                      <a:cubicBezTo>
                        <a:pt x="8958" y="7973"/>
                        <a:pt x="8933" y="7956"/>
                        <a:pt x="8910" y="7938"/>
                      </a:cubicBezTo>
                      <a:cubicBezTo>
                        <a:pt x="8928" y="7934"/>
                        <a:pt x="8946" y="7930"/>
                        <a:pt x="8965" y="7926"/>
                      </a:cubicBezTo>
                      <a:cubicBezTo>
                        <a:pt x="8983" y="7922"/>
                        <a:pt x="9001" y="7917"/>
                        <a:pt x="9019" y="7913"/>
                      </a:cubicBezTo>
                      <a:cubicBezTo>
                        <a:pt x="8981" y="7890"/>
                        <a:pt x="8946" y="7864"/>
                        <a:pt x="8914" y="7836"/>
                      </a:cubicBezTo>
                      <a:cubicBezTo>
                        <a:pt x="8881" y="7807"/>
                        <a:pt x="8852" y="7776"/>
                        <a:pt x="8826" y="7743"/>
                      </a:cubicBezTo>
                      <a:cubicBezTo>
                        <a:pt x="8859" y="7739"/>
                        <a:pt x="8839" y="7658"/>
                        <a:pt x="8843" y="7561"/>
                      </a:cubicBezTo>
                      <a:cubicBezTo>
                        <a:pt x="8847" y="7463"/>
                        <a:pt x="8876" y="7349"/>
                        <a:pt x="9007" y="7276"/>
                      </a:cubicBezTo>
                      <a:cubicBezTo>
                        <a:pt x="8991" y="7329"/>
                        <a:pt x="8977" y="7383"/>
                        <a:pt x="8965" y="7437"/>
                      </a:cubicBezTo>
                      <a:cubicBezTo>
                        <a:pt x="8952" y="7491"/>
                        <a:pt x="8941" y="7545"/>
                        <a:pt x="8932" y="7599"/>
                      </a:cubicBezTo>
                      <a:cubicBezTo>
                        <a:pt x="8968" y="7603"/>
                        <a:pt x="8992" y="7583"/>
                        <a:pt x="9007" y="7576"/>
                      </a:cubicBezTo>
                      <a:cubicBezTo>
                        <a:pt x="9022" y="7569"/>
                        <a:pt x="9029" y="7576"/>
                        <a:pt x="9029" y="7633"/>
                      </a:cubicBezTo>
                      <a:cubicBezTo>
                        <a:pt x="9122" y="7592"/>
                        <a:pt x="9134" y="7552"/>
                        <a:pt x="9122" y="7506"/>
                      </a:cubicBezTo>
                      <a:cubicBezTo>
                        <a:pt x="9110" y="7459"/>
                        <a:pt x="9075" y="7407"/>
                        <a:pt x="9072" y="7343"/>
                      </a:cubicBezTo>
                      <a:cubicBezTo>
                        <a:pt x="9156" y="7327"/>
                        <a:pt x="9360" y="7226"/>
                        <a:pt x="9369" y="7142"/>
                      </a:cubicBezTo>
                      <a:cubicBezTo>
                        <a:pt x="9382" y="7003"/>
                        <a:pt x="9532" y="6823"/>
                        <a:pt x="9871" y="6823"/>
                      </a:cubicBezTo>
                      <a:cubicBezTo>
                        <a:pt x="9713" y="6670"/>
                        <a:pt x="9750" y="6612"/>
                        <a:pt x="9827" y="6565"/>
                      </a:cubicBezTo>
                      <a:cubicBezTo>
                        <a:pt x="9904" y="6518"/>
                        <a:pt x="10021" y="6481"/>
                        <a:pt x="10022" y="6369"/>
                      </a:cubicBezTo>
                      <a:cubicBezTo>
                        <a:pt x="10027" y="6372"/>
                        <a:pt x="10108" y="6387"/>
                        <a:pt x="10169" y="6376"/>
                      </a:cubicBezTo>
                      <a:cubicBezTo>
                        <a:pt x="10230" y="6366"/>
                        <a:pt x="10269" y="6329"/>
                        <a:pt x="10190" y="6230"/>
                      </a:cubicBezTo>
                      <a:cubicBezTo>
                        <a:pt x="10254" y="6210"/>
                        <a:pt x="10288" y="6202"/>
                        <a:pt x="10308" y="6198"/>
                      </a:cubicBezTo>
                      <a:cubicBezTo>
                        <a:pt x="10327" y="6194"/>
                        <a:pt x="10332" y="6193"/>
                        <a:pt x="10339" y="6189"/>
                      </a:cubicBezTo>
                      <a:cubicBezTo>
                        <a:pt x="10341" y="6187"/>
                        <a:pt x="10371" y="6154"/>
                        <a:pt x="10412" y="6119"/>
                      </a:cubicBezTo>
                      <a:cubicBezTo>
                        <a:pt x="10453" y="6084"/>
                        <a:pt x="10504" y="6047"/>
                        <a:pt x="10549" y="6035"/>
                      </a:cubicBezTo>
                      <a:cubicBezTo>
                        <a:pt x="10619" y="6035"/>
                        <a:pt x="10520" y="6069"/>
                        <a:pt x="10479" y="6096"/>
                      </a:cubicBezTo>
                      <a:cubicBezTo>
                        <a:pt x="10438" y="6123"/>
                        <a:pt x="10455" y="6143"/>
                        <a:pt x="10756" y="6117"/>
                      </a:cubicBezTo>
                      <a:cubicBezTo>
                        <a:pt x="10771" y="6165"/>
                        <a:pt x="10059" y="6403"/>
                        <a:pt x="10543" y="6457"/>
                      </a:cubicBezTo>
                      <a:cubicBezTo>
                        <a:pt x="10768" y="6482"/>
                        <a:pt x="10787" y="6131"/>
                        <a:pt x="11052" y="6102"/>
                      </a:cubicBezTo>
                      <a:cubicBezTo>
                        <a:pt x="11006" y="6040"/>
                        <a:pt x="10958" y="6025"/>
                        <a:pt x="10898" y="6029"/>
                      </a:cubicBezTo>
                      <a:cubicBezTo>
                        <a:pt x="10839" y="6033"/>
                        <a:pt x="10767" y="6056"/>
                        <a:pt x="10672" y="6068"/>
                      </a:cubicBezTo>
                      <a:cubicBezTo>
                        <a:pt x="10663" y="6012"/>
                        <a:pt x="10626" y="5976"/>
                        <a:pt x="10579" y="5947"/>
                      </a:cubicBezTo>
                      <a:cubicBezTo>
                        <a:pt x="10533" y="5917"/>
                        <a:pt x="10476" y="5893"/>
                        <a:pt x="10427" y="5858"/>
                      </a:cubicBezTo>
                      <a:cubicBezTo>
                        <a:pt x="10458" y="5825"/>
                        <a:pt x="10472" y="5797"/>
                        <a:pt x="10470" y="5775"/>
                      </a:cubicBezTo>
                      <a:cubicBezTo>
                        <a:pt x="10467" y="5753"/>
                        <a:pt x="10448" y="5736"/>
                        <a:pt x="10413" y="5725"/>
                      </a:cubicBezTo>
                      <a:cubicBezTo>
                        <a:pt x="10392" y="5732"/>
                        <a:pt x="10359" y="5741"/>
                        <a:pt x="10330" y="5748"/>
                      </a:cubicBezTo>
                      <a:cubicBezTo>
                        <a:pt x="10301" y="5756"/>
                        <a:pt x="10277" y="5761"/>
                        <a:pt x="10275" y="5761"/>
                      </a:cubicBezTo>
                      <a:cubicBezTo>
                        <a:pt x="10270" y="5752"/>
                        <a:pt x="10264" y="5725"/>
                        <a:pt x="10261" y="5699"/>
                      </a:cubicBezTo>
                      <a:cubicBezTo>
                        <a:pt x="10257" y="5674"/>
                        <a:pt x="10257" y="5648"/>
                        <a:pt x="10263" y="5642"/>
                      </a:cubicBezTo>
                      <a:cubicBezTo>
                        <a:pt x="10385" y="5795"/>
                        <a:pt x="10602" y="5365"/>
                        <a:pt x="10301" y="5388"/>
                      </a:cubicBezTo>
                      <a:cubicBezTo>
                        <a:pt x="10010" y="5410"/>
                        <a:pt x="9829" y="5749"/>
                        <a:pt x="9652" y="5909"/>
                      </a:cubicBezTo>
                      <a:cubicBezTo>
                        <a:pt x="9734" y="5696"/>
                        <a:pt x="9979" y="5166"/>
                        <a:pt x="10371" y="5183"/>
                      </a:cubicBezTo>
                      <a:cubicBezTo>
                        <a:pt x="10755" y="5199"/>
                        <a:pt x="11339" y="5061"/>
                        <a:pt x="11200" y="4595"/>
                      </a:cubicBezTo>
                      <a:cubicBezTo>
                        <a:pt x="11188" y="4604"/>
                        <a:pt x="11075" y="4621"/>
                        <a:pt x="10955" y="4638"/>
                      </a:cubicBezTo>
                      <a:cubicBezTo>
                        <a:pt x="10835" y="4655"/>
                        <a:pt x="10709" y="4672"/>
                        <a:pt x="10671" y="4680"/>
                      </a:cubicBezTo>
                      <a:cubicBezTo>
                        <a:pt x="11001" y="4583"/>
                        <a:pt x="10914" y="4502"/>
                        <a:pt x="10730" y="4420"/>
                      </a:cubicBezTo>
                      <a:cubicBezTo>
                        <a:pt x="10546" y="4338"/>
                        <a:pt x="10266" y="4256"/>
                        <a:pt x="10208" y="4157"/>
                      </a:cubicBezTo>
                      <a:cubicBezTo>
                        <a:pt x="10303" y="4155"/>
                        <a:pt x="10192" y="4043"/>
                        <a:pt x="10050" y="3909"/>
                      </a:cubicBezTo>
                      <a:cubicBezTo>
                        <a:pt x="9909" y="3774"/>
                        <a:pt x="9738" y="3615"/>
                        <a:pt x="9714" y="3518"/>
                      </a:cubicBezTo>
                      <a:cubicBezTo>
                        <a:pt x="9657" y="3535"/>
                        <a:pt x="9638" y="3617"/>
                        <a:pt x="9622" y="3704"/>
                      </a:cubicBezTo>
                      <a:cubicBezTo>
                        <a:pt x="9607" y="3791"/>
                        <a:pt x="9594" y="3884"/>
                        <a:pt x="9550" y="3922"/>
                      </a:cubicBezTo>
                      <a:cubicBezTo>
                        <a:pt x="9553" y="3925"/>
                        <a:pt x="9424" y="3813"/>
                        <a:pt x="9313" y="3700"/>
                      </a:cubicBezTo>
                      <a:cubicBezTo>
                        <a:pt x="9201" y="3587"/>
                        <a:pt x="9108" y="3474"/>
                        <a:pt x="9182" y="3474"/>
                      </a:cubicBezTo>
                      <a:cubicBezTo>
                        <a:pt x="9001" y="3474"/>
                        <a:pt x="8189" y="3015"/>
                        <a:pt x="8237" y="3478"/>
                      </a:cubicBezTo>
                      <a:cubicBezTo>
                        <a:pt x="8261" y="3710"/>
                        <a:pt x="8294" y="4351"/>
                        <a:pt x="8515" y="4312"/>
                      </a:cubicBezTo>
                      <a:cubicBezTo>
                        <a:pt x="8591" y="4455"/>
                        <a:pt x="8302" y="4656"/>
                        <a:pt x="8269" y="4793"/>
                      </a:cubicBezTo>
                      <a:cubicBezTo>
                        <a:pt x="8235" y="4938"/>
                        <a:pt x="8277" y="5068"/>
                        <a:pt x="8224" y="5220"/>
                      </a:cubicBezTo>
                      <a:cubicBezTo>
                        <a:pt x="8200" y="5288"/>
                        <a:pt x="7845" y="4892"/>
                        <a:pt x="7839" y="4877"/>
                      </a:cubicBezTo>
                      <a:cubicBezTo>
                        <a:pt x="7614" y="4650"/>
                        <a:pt x="7760" y="4700"/>
                        <a:pt x="7408" y="4531"/>
                      </a:cubicBezTo>
                      <a:cubicBezTo>
                        <a:pt x="7032" y="4351"/>
                        <a:pt x="6080" y="4116"/>
                        <a:pt x="6500" y="3636"/>
                      </a:cubicBezTo>
                      <a:cubicBezTo>
                        <a:pt x="6632" y="3485"/>
                        <a:pt x="6832" y="3375"/>
                        <a:pt x="6906" y="3189"/>
                      </a:cubicBezTo>
                      <a:cubicBezTo>
                        <a:pt x="6906" y="3072"/>
                        <a:pt x="7007" y="3061"/>
                        <a:pt x="7108" y="3050"/>
                      </a:cubicBezTo>
                      <a:cubicBezTo>
                        <a:pt x="7209" y="3038"/>
                        <a:pt x="7311" y="3026"/>
                        <a:pt x="7311" y="2906"/>
                      </a:cubicBezTo>
                      <a:cubicBezTo>
                        <a:pt x="7257" y="2898"/>
                        <a:pt x="7203" y="2892"/>
                        <a:pt x="7149" y="2888"/>
                      </a:cubicBezTo>
                      <a:cubicBezTo>
                        <a:pt x="7094" y="2885"/>
                        <a:pt x="7040" y="2884"/>
                        <a:pt x="6985" y="2885"/>
                      </a:cubicBezTo>
                      <a:cubicBezTo>
                        <a:pt x="7023" y="2818"/>
                        <a:pt x="7077" y="2812"/>
                        <a:pt x="7138" y="2827"/>
                      </a:cubicBezTo>
                      <a:cubicBezTo>
                        <a:pt x="7199" y="2842"/>
                        <a:pt x="7267" y="2877"/>
                        <a:pt x="7334" y="2892"/>
                      </a:cubicBezTo>
                      <a:cubicBezTo>
                        <a:pt x="7350" y="2867"/>
                        <a:pt x="7361" y="2843"/>
                        <a:pt x="7365" y="2816"/>
                      </a:cubicBezTo>
                      <a:cubicBezTo>
                        <a:pt x="7369" y="2789"/>
                        <a:pt x="7367" y="2762"/>
                        <a:pt x="7359" y="2735"/>
                      </a:cubicBezTo>
                      <a:cubicBezTo>
                        <a:pt x="7398" y="2737"/>
                        <a:pt x="7438" y="2739"/>
                        <a:pt x="7477" y="2743"/>
                      </a:cubicBezTo>
                      <a:cubicBezTo>
                        <a:pt x="7517" y="2748"/>
                        <a:pt x="7556" y="2753"/>
                        <a:pt x="7595" y="2759"/>
                      </a:cubicBezTo>
                      <a:cubicBezTo>
                        <a:pt x="7595" y="2754"/>
                        <a:pt x="7591" y="2745"/>
                        <a:pt x="7585" y="2735"/>
                      </a:cubicBezTo>
                      <a:cubicBezTo>
                        <a:pt x="7579" y="2725"/>
                        <a:pt x="7571" y="2714"/>
                        <a:pt x="7561" y="2705"/>
                      </a:cubicBezTo>
                      <a:cubicBezTo>
                        <a:pt x="7636" y="2707"/>
                        <a:pt x="7760" y="2668"/>
                        <a:pt x="7793" y="2554"/>
                      </a:cubicBezTo>
                      <a:cubicBezTo>
                        <a:pt x="7847" y="2366"/>
                        <a:pt x="7794" y="2110"/>
                        <a:pt x="7509" y="2117"/>
                      </a:cubicBezTo>
                      <a:cubicBezTo>
                        <a:pt x="7537" y="2151"/>
                        <a:pt x="7541" y="2261"/>
                        <a:pt x="7520" y="2364"/>
                      </a:cubicBezTo>
                      <a:cubicBezTo>
                        <a:pt x="7500" y="2466"/>
                        <a:pt x="7456" y="2559"/>
                        <a:pt x="7388" y="2559"/>
                      </a:cubicBezTo>
                      <a:cubicBezTo>
                        <a:pt x="7229" y="2602"/>
                        <a:pt x="7222" y="2535"/>
                        <a:pt x="7243" y="2447"/>
                      </a:cubicBezTo>
                      <a:cubicBezTo>
                        <a:pt x="7265" y="2358"/>
                        <a:pt x="7316" y="2247"/>
                        <a:pt x="7275" y="2201"/>
                      </a:cubicBezTo>
                      <a:cubicBezTo>
                        <a:pt x="7228" y="2224"/>
                        <a:pt x="7192" y="2253"/>
                        <a:pt x="7168" y="2288"/>
                      </a:cubicBezTo>
                      <a:cubicBezTo>
                        <a:pt x="7144" y="2322"/>
                        <a:pt x="7131" y="2363"/>
                        <a:pt x="7131" y="2410"/>
                      </a:cubicBezTo>
                      <a:cubicBezTo>
                        <a:pt x="6889" y="2358"/>
                        <a:pt x="7225" y="1914"/>
                        <a:pt x="7019" y="1914"/>
                      </a:cubicBezTo>
                      <a:cubicBezTo>
                        <a:pt x="6690" y="1914"/>
                        <a:pt x="7240" y="1555"/>
                        <a:pt x="7267" y="1499"/>
                      </a:cubicBezTo>
                      <a:cubicBezTo>
                        <a:pt x="7085" y="1421"/>
                        <a:pt x="6959" y="1539"/>
                        <a:pt x="6869" y="1698"/>
                      </a:cubicBezTo>
                      <a:cubicBezTo>
                        <a:pt x="6779" y="1858"/>
                        <a:pt x="6726" y="2059"/>
                        <a:pt x="6691" y="2149"/>
                      </a:cubicBezTo>
                      <a:cubicBezTo>
                        <a:pt x="6701" y="2140"/>
                        <a:pt x="6709" y="2135"/>
                        <a:pt x="6714" y="2133"/>
                      </a:cubicBezTo>
                      <a:cubicBezTo>
                        <a:pt x="6719" y="2131"/>
                        <a:pt x="6721" y="2133"/>
                        <a:pt x="6722" y="2138"/>
                      </a:cubicBezTo>
                      <a:cubicBezTo>
                        <a:pt x="6727" y="2099"/>
                        <a:pt x="6769" y="2095"/>
                        <a:pt x="6816" y="2102"/>
                      </a:cubicBezTo>
                      <a:cubicBezTo>
                        <a:pt x="6863" y="2109"/>
                        <a:pt x="6916" y="2127"/>
                        <a:pt x="6944" y="2132"/>
                      </a:cubicBezTo>
                      <a:cubicBezTo>
                        <a:pt x="6980" y="2164"/>
                        <a:pt x="6891" y="2205"/>
                        <a:pt x="6823" y="2239"/>
                      </a:cubicBezTo>
                      <a:cubicBezTo>
                        <a:pt x="6754" y="2273"/>
                        <a:pt x="6708" y="2298"/>
                        <a:pt x="6830" y="2298"/>
                      </a:cubicBezTo>
                      <a:cubicBezTo>
                        <a:pt x="6795" y="2316"/>
                        <a:pt x="6738" y="2397"/>
                        <a:pt x="6683" y="2472"/>
                      </a:cubicBezTo>
                      <a:cubicBezTo>
                        <a:pt x="6629" y="2548"/>
                        <a:pt x="6578" y="2617"/>
                        <a:pt x="6554" y="2612"/>
                      </a:cubicBezTo>
                      <a:cubicBezTo>
                        <a:pt x="6725" y="2458"/>
                        <a:pt x="6594" y="2408"/>
                        <a:pt x="6403" y="2393"/>
                      </a:cubicBezTo>
                      <a:cubicBezTo>
                        <a:pt x="6212" y="2379"/>
                        <a:pt x="5960" y="2401"/>
                        <a:pt x="5890" y="2391"/>
                      </a:cubicBezTo>
                      <a:cubicBezTo>
                        <a:pt x="5911" y="2376"/>
                        <a:pt x="5884" y="2306"/>
                        <a:pt x="5825" y="2268"/>
                      </a:cubicBezTo>
                      <a:cubicBezTo>
                        <a:pt x="5766" y="2230"/>
                        <a:pt x="5675" y="2224"/>
                        <a:pt x="5567" y="2337"/>
                      </a:cubicBezTo>
                      <a:cubicBezTo>
                        <a:pt x="5585" y="2343"/>
                        <a:pt x="5647" y="2325"/>
                        <a:pt x="5707" y="2309"/>
                      </a:cubicBezTo>
                      <a:cubicBezTo>
                        <a:pt x="5767" y="2292"/>
                        <a:pt x="5824" y="2277"/>
                        <a:pt x="5831" y="2291"/>
                      </a:cubicBezTo>
                      <a:cubicBezTo>
                        <a:pt x="5745" y="2335"/>
                        <a:pt x="5677" y="2369"/>
                        <a:pt x="5617" y="2411"/>
                      </a:cubicBezTo>
                      <a:cubicBezTo>
                        <a:pt x="5557" y="2453"/>
                        <a:pt x="5505" y="2502"/>
                        <a:pt x="5450" y="2577"/>
                      </a:cubicBezTo>
                      <a:cubicBezTo>
                        <a:pt x="5452" y="2568"/>
                        <a:pt x="5450" y="2507"/>
                        <a:pt x="5447" y="2449"/>
                      </a:cubicBezTo>
                      <a:cubicBezTo>
                        <a:pt x="5444" y="2391"/>
                        <a:pt x="5440" y="2335"/>
                        <a:pt x="5438" y="2338"/>
                      </a:cubicBezTo>
                      <a:cubicBezTo>
                        <a:pt x="5419" y="2344"/>
                        <a:pt x="5325" y="2353"/>
                        <a:pt x="5238" y="2359"/>
                      </a:cubicBezTo>
                      <a:cubicBezTo>
                        <a:pt x="5151" y="2364"/>
                        <a:pt x="5071" y="2365"/>
                        <a:pt x="5080" y="2354"/>
                      </a:cubicBezTo>
                      <a:cubicBezTo>
                        <a:pt x="5147" y="2277"/>
                        <a:pt x="5170" y="2156"/>
                        <a:pt x="5131" y="2071"/>
                      </a:cubicBezTo>
                      <a:cubicBezTo>
                        <a:pt x="5091" y="1986"/>
                        <a:pt x="4989" y="1938"/>
                        <a:pt x="4805" y="2008"/>
                      </a:cubicBezTo>
                      <a:cubicBezTo>
                        <a:pt x="4822" y="1988"/>
                        <a:pt x="4839" y="1968"/>
                        <a:pt x="4856" y="1949"/>
                      </a:cubicBezTo>
                      <a:cubicBezTo>
                        <a:pt x="4874" y="1929"/>
                        <a:pt x="4891" y="1910"/>
                        <a:pt x="4909" y="1890"/>
                      </a:cubicBezTo>
                      <a:cubicBezTo>
                        <a:pt x="4885" y="1918"/>
                        <a:pt x="4856" y="1942"/>
                        <a:pt x="4824" y="1963"/>
                      </a:cubicBezTo>
                      <a:cubicBezTo>
                        <a:pt x="4793" y="1984"/>
                        <a:pt x="4758" y="2001"/>
                        <a:pt x="4721" y="2015"/>
                      </a:cubicBezTo>
                      <a:cubicBezTo>
                        <a:pt x="4776" y="1969"/>
                        <a:pt x="4778" y="1913"/>
                        <a:pt x="4783" y="1858"/>
                      </a:cubicBezTo>
                      <a:cubicBezTo>
                        <a:pt x="4788" y="1803"/>
                        <a:pt x="4796" y="1749"/>
                        <a:pt x="4862" y="1706"/>
                      </a:cubicBezTo>
                      <a:cubicBezTo>
                        <a:pt x="4701" y="1799"/>
                        <a:pt x="4615" y="1838"/>
                        <a:pt x="4586" y="1845"/>
                      </a:cubicBezTo>
                      <a:cubicBezTo>
                        <a:pt x="4556" y="1851"/>
                        <a:pt x="4584" y="1825"/>
                        <a:pt x="4652" y="1786"/>
                      </a:cubicBezTo>
                      <a:cubicBezTo>
                        <a:pt x="4641" y="1788"/>
                        <a:pt x="4563" y="1802"/>
                        <a:pt x="4479" y="1819"/>
                      </a:cubicBezTo>
                      <a:cubicBezTo>
                        <a:pt x="4396" y="1835"/>
                        <a:pt x="4306" y="1854"/>
                        <a:pt x="4273" y="1863"/>
                      </a:cubicBezTo>
                      <a:cubicBezTo>
                        <a:pt x="4276" y="1850"/>
                        <a:pt x="4281" y="1839"/>
                        <a:pt x="4290" y="1829"/>
                      </a:cubicBezTo>
                      <a:cubicBezTo>
                        <a:pt x="4297" y="1819"/>
                        <a:pt x="4307" y="1811"/>
                        <a:pt x="4318" y="1804"/>
                      </a:cubicBezTo>
                      <a:cubicBezTo>
                        <a:pt x="4289" y="1804"/>
                        <a:pt x="4216" y="1847"/>
                        <a:pt x="4148" y="1889"/>
                      </a:cubicBezTo>
                      <a:cubicBezTo>
                        <a:pt x="4079" y="1931"/>
                        <a:pt x="4015" y="1972"/>
                        <a:pt x="4003" y="1969"/>
                      </a:cubicBezTo>
                      <a:cubicBezTo>
                        <a:pt x="4212" y="1789"/>
                        <a:pt x="3980" y="1616"/>
                        <a:pt x="3927" y="1573"/>
                      </a:cubicBezTo>
                      <a:cubicBezTo>
                        <a:pt x="3759" y="1438"/>
                        <a:pt x="3794" y="1387"/>
                        <a:pt x="3856" y="1317"/>
                      </a:cubicBezTo>
                      <a:cubicBezTo>
                        <a:pt x="3739" y="1317"/>
                        <a:pt x="3421" y="1341"/>
                        <a:pt x="3131" y="1401"/>
                      </a:cubicBezTo>
                      <a:cubicBezTo>
                        <a:pt x="2841" y="1462"/>
                        <a:pt x="2581" y="1558"/>
                        <a:pt x="2581" y="1701"/>
                      </a:cubicBezTo>
                      <a:cubicBezTo>
                        <a:pt x="2590" y="1699"/>
                        <a:pt x="2599" y="1697"/>
                        <a:pt x="2609" y="1696"/>
                      </a:cubicBezTo>
                      <a:cubicBezTo>
                        <a:pt x="2618" y="1694"/>
                        <a:pt x="2627" y="1694"/>
                        <a:pt x="2637" y="1693"/>
                      </a:cubicBezTo>
                      <a:cubicBezTo>
                        <a:pt x="2618" y="1701"/>
                        <a:pt x="2609" y="1708"/>
                        <a:pt x="2609" y="1713"/>
                      </a:cubicBezTo>
                      <a:cubicBezTo>
                        <a:pt x="2610" y="1717"/>
                        <a:pt x="2620" y="1720"/>
                        <a:pt x="2639" y="1722"/>
                      </a:cubicBezTo>
                      <a:cubicBezTo>
                        <a:pt x="2612" y="1726"/>
                        <a:pt x="2556" y="1779"/>
                        <a:pt x="2498" y="1821"/>
                      </a:cubicBezTo>
                      <a:cubicBezTo>
                        <a:pt x="2439" y="1864"/>
                        <a:pt x="2377" y="1896"/>
                        <a:pt x="2337" y="1863"/>
                      </a:cubicBezTo>
                      <a:cubicBezTo>
                        <a:pt x="2360" y="1835"/>
                        <a:pt x="2384" y="1808"/>
                        <a:pt x="2411" y="1784"/>
                      </a:cubicBezTo>
                      <a:cubicBezTo>
                        <a:pt x="2438" y="1759"/>
                        <a:pt x="2466" y="1736"/>
                        <a:pt x="2497" y="1714"/>
                      </a:cubicBezTo>
                      <a:cubicBezTo>
                        <a:pt x="2376" y="1662"/>
                        <a:pt x="2296" y="1705"/>
                        <a:pt x="2225" y="1769"/>
                      </a:cubicBezTo>
                      <a:cubicBezTo>
                        <a:pt x="2155" y="1832"/>
                        <a:pt x="2094" y="1916"/>
                        <a:pt x="2011" y="1946"/>
                      </a:cubicBezTo>
                      <a:cubicBezTo>
                        <a:pt x="2032" y="1944"/>
                        <a:pt x="2041" y="1950"/>
                        <a:pt x="2038" y="1961"/>
                      </a:cubicBezTo>
                      <a:cubicBezTo>
                        <a:pt x="2036" y="1973"/>
                        <a:pt x="2021" y="1990"/>
                        <a:pt x="1994" y="2015"/>
                      </a:cubicBezTo>
                      <a:cubicBezTo>
                        <a:pt x="2015" y="2008"/>
                        <a:pt x="2035" y="2006"/>
                        <a:pt x="2056" y="2007"/>
                      </a:cubicBezTo>
                      <a:cubicBezTo>
                        <a:pt x="2076" y="2008"/>
                        <a:pt x="2095" y="2013"/>
                        <a:pt x="2114" y="2022"/>
                      </a:cubicBezTo>
                      <a:cubicBezTo>
                        <a:pt x="2111" y="2025"/>
                        <a:pt x="1985" y="2106"/>
                        <a:pt x="1872" y="2159"/>
                      </a:cubicBezTo>
                      <a:cubicBezTo>
                        <a:pt x="1758" y="2213"/>
                        <a:pt x="1658" y="2239"/>
                        <a:pt x="1706" y="2132"/>
                      </a:cubicBezTo>
                      <a:cubicBezTo>
                        <a:pt x="1675" y="2142"/>
                        <a:pt x="1644" y="2154"/>
                        <a:pt x="1614" y="2168"/>
                      </a:cubicBezTo>
                      <a:cubicBezTo>
                        <a:pt x="1585" y="2182"/>
                        <a:pt x="1557" y="2198"/>
                        <a:pt x="1530" y="2216"/>
                      </a:cubicBezTo>
                      <a:cubicBezTo>
                        <a:pt x="1534" y="2213"/>
                        <a:pt x="1538" y="2209"/>
                        <a:pt x="1541" y="2205"/>
                      </a:cubicBezTo>
                      <a:cubicBezTo>
                        <a:pt x="1544" y="2201"/>
                        <a:pt x="1547" y="2197"/>
                        <a:pt x="1549" y="2192"/>
                      </a:cubicBezTo>
                      <a:cubicBezTo>
                        <a:pt x="1450" y="2225"/>
                        <a:pt x="1341" y="2285"/>
                        <a:pt x="1241" y="2357"/>
                      </a:cubicBezTo>
                      <a:cubicBezTo>
                        <a:pt x="1142" y="2428"/>
                        <a:pt x="1051" y="2511"/>
                        <a:pt x="990" y="2589"/>
                      </a:cubicBezTo>
                      <a:cubicBezTo>
                        <a:pt x="1020" y="2599"/>
                        <a:pt x="1049" y="2599"/>
                        <a:pt x="1076" y="2586"/>
                      </a:cubicBezTo>
                      <a:cubicBezTo>
                        <a:pt x="1103" y="2574"/>
                        <a:pt x="1128" y="2551"/>
                        <a:pt x="1152" y="2516"/>
                      </a:cubicBezTo>
                      <a:cubicBezTo>
                        <a:pt x="1143" y="2571"/>
                        <a:pt x="1083" y="2616"/>
                        <a:pt x="1015" y="2657"/>
                      </a:cubicBezTo>
                      <a:cubicBezTo>
                        <a:pt x="948" y="2697"/>
                        <a:pt x="872" y="2732"/>
                        <a:pt x="829" y="2765"/>
                      </a:cubicBezTo>
                      <a:cubicBezTo>
                        <a:pt x="854" y="2756"/>
                        <a:pt x="863" y="2753"/>
                        <a:pt x="857" y="2758"/>
                      </a:cubicBezTo>
                      <a:cubicBezTo>
                        <a:pt x="851" y="2762"/>
                        <a:pt x="830" y="2774"/>
                        <a:pt x="794" y="2792"/>
                      </a:cubicBezTo>
                      <a:cubicBezTo>
                        <a:pt x="821" y="2792"/>
                        <a:pt x="848" y="2792"/>
                        <a:pt x="875" y="2794"/>
                      </a:cubicBezTo>
                      <a:cubicBezTo>
                        <a:pt x="902" y="2795"/>
                        <a:pt x="929" y="2796"/>
                        <a:pt x="956" y="2798"/>
                      </a:cubicBezTo>
                      <a:cubicBezTo>
                        <a:pt x="953" y="2804"/>
                        <a:pt x="942" y="2820"/>
                        <a:pt x="930" y="2836"/>
                      </a:cubicBezTo>
                      <a:cubicBezTo>
                        <a:pt x="918" y="2852"/>
                        <a:pt x="904" y="2869"/>
                        <a:pt x="893" y="2878"/>
                      </a:cubicBezTo>
                      <a:cubicBezTo>
                        <a:pt x="908" y="2869"/>
                        <a:pt x="925" y="2861"/>
                        <a:pt x="942" y="2855"/>
                      </a:cubicBezTo>
                      <a:cubicBezTo>
                        <a:pt x="960" y="2849"/>
                        <a:pt x="978" y="2845"/>
                        <a:pt x="997" y="2843"/>
                      </a:cubicBezTo>
                      <a:cubicBezTo>
                        <a:pt x="969" y="2865"/>
                        <a:pt x="961" y="2878"/>
                        <a:pt x="974" y="2882"/>
                      </a:cubicBezTo>
                      <a:cubicBezTo>
                        <a:pt x="986" y="2886"/>
                        <a:pt x="1018" y="2882"/>
                        <a:pt x="1070" y="2868"/>
                      </a:cubicBezTo>
                      <a:cubicBezTo>
                        <a:pt x="928" y="2990"/>
                        <a:pt x="745" y="3061"/>
                        <a:pt x="556" y="3119"/>
                      </a:cubicBezTo>
                      <a:cubicBezTo>
                        <a:pt x="366" y="3176"/>
                        <a:pt x="169" y="3221"/>
                        <a:pt x="0" y="3292"/>
                      </a:cubicBezTo>
                      <a:cubicBezTo>
                        <a:pt x="14" y="3287"/>
                        <a:pt x="68" y="3270"/>
                        <a:pt x="118" y="3256"/>
                      </a:cubicBezTo>
                      <a:cubicBezTo>
                        <a:pt x="169" y="3241"/>
                        <a:pt x="217" y="3229"/>
                        <a:pt x="222" y="3234"/>
                      </a:cubicBezTo>
                      <a:cubicBezTo>
                        <a:pt x="104" y="3309"/>
                        <a:pt x="528" y="3230"/>
                        <a:pt x="640" y="3187"/>
                      </a:cubicBezTo>
                      <a:cubicBezTo>
                        <a:pt x="1056" y="3026"/>
                        <a:pt x="1445" y="2819"/>
                        <a:pt x="1858" y="2657"/>
                      </a:cubicBezTo>
                      <a:cubicBezTo>
                        <a:pt x="1883" y="2669"/>
                        <a:pt x="1793" y="2698"/>
                        <a:pt x="1749" y="2714"/>
                      </a:cubicBezTo>
                      <a:cubicBezTo>
                        <a:pt x="1704" y="2729"/>
                        <a:pt x="1705" y="2730"/>
                        <a:pt x="1914" y="2683"/>
                      </a:cubicBezTo>
                      <a:cubicBezTo>
                        <a:pt x="1826" y="2741"/>
                        <a:pt x="1726" y="2782"/>
                        <a:pt x="1626" y="2824"/>
                      </a:cubicBezTo>
                      <a:cubicBezTo>
                        <a:pt x="1525" y="2865"/>
                        <a:pt x="1425" y="2906"/>
                        <a:pt x="1336" y="2964"/>
                      </a:cubicBezTo>
                      <a:cubicBezTo>
                        <a:pt x="1383" y="3014"/>
                        <a:pt x="1521" y="2959"/>
                        <a:pt x="1663" y="2898"/>
                      </a:cubicBezTo>
                      <a:cubicBezTo>
                        <a:pt x="1804" y="2837"/>
                        <a:pt x="1949" y="2769"/>
                        <a:pt x="2008" y="2795"/>
                      </a:cubicBezTo>
                      <a:cubicBezTo>
                        <a:pt x="1950" y="2832"/>
                        <a:pt x="1939" y="2847"/>
                        <a:pt x="1931" y="2863"/>
                      </a:cubicBezTo>
                      <a:cubicBezTo>
                        <a:pt x="1924" y="2879"/>
                        <a:pt x="1921" y="2897"/>
                        <a:pt x="1881" y="2937"/>
                      </a:cubicBezTo>
                      <a:cubicBezTo>
                        <a:pt x="1908" y="2942"/>
                        <a:pt x="1944" y="2980"/>
                        <a:pt x="1992" y="3026"/>
                      </a:cubicBezTo>
                      <a:cubicBezTo>
                        <a:pt x="2040" y="3072"/>
                        <a:pt x="2100" y="3125"/>
                        <a:pt x="2176" y="3158"/>
                      </a:cubicBezTo>
                      <a:cubicBezTo>
                        <a:pt x="2147" y="3202"/>
                        <a:pt x="2111" y="3229"/>
                        <a:pt x="2101" y="3245"/>
                      </a:cubicBezTo>
                      <a:cubicBezTo>
                        <a:pt x="2091" y="3260"/>
                        <a:pt x="2107" y="3265"/>
                        <a:pt x="2184" y="3265"/>
                      </a:cubicBezTo>
                      <a:cubicBezTo>
                        <a:pt x="2130" y="3320"/>
                        <a:pt x="2091" y="3379"/>
                        <a:pt x="2066" y="3442"/>
                      </a:cubicBezTo>
                      <a:cubicBezTo>
                        <a:pt x="2041" y="3505"/>
                        <a:pt x="2030" y="3572"/>
                        <a:pt x="2033" y="3644"/>
                      </a:cubicBezTo>
                      <a:cubicBezTo>
                        <a:pt x="2054" y="3631"/>
                        <a:pt x="2071" y="3627"/>
                        <a:pt x="2081" y="3631"/>
                      </a:cubicBezTo>
                      <a:cubicBezTo>
                        <a:pt x="2092" y="3634"/>
                        <a:pt x="2097" y="3646"/>
                        <a:pt x="2097" y="3666"/>
                      </a:cubicBezTo>
                      <a:cubicBezTo>
                        <a:pt x="2168" y="3656"/>
                        <a:pt x="2167" y="3622"/>
                        <a:pt x="2150" y="3586"/>
                      </a:cubicBezTo>
                      <a:cubicBezTo>
                        <a:pt x="2134" y="3549"/>
                        <a:pt x="2102" y="3510"/>
                        <a:pt x="2115" y="3492"/>
                      </a:cubicBezTo>
                      <a:cubicBezTo>
                        <a:pt x="2127" y="3506"/>
                        <a:pt x="2146" y="3507"/>
                        <a:pt x="2164" y="3506"/>
                      </a:cubicBezTo>
                      <a:cubicBezTo>
                        <a:pt x="2183" y="3506"/>
                        <a:pt x="2202" y="3505"/>
                        <a:pt x="2213" y="3518"/>
                      </a:cubicBezTo>
                      <a:cubicBezTo>
                        <a:pt x="2229" y="3500"/>
                        <a:pt x="2246" y="3482"/>
                        <a:pt x="2264" y="3465"/>
                      </a:cubicBezTo>
                      <a:cubicBezTo>
                        <a:pt x="2282" y="3448"/>
                        <a:pt x="2302" y="3432"/>
                        <a:pt x="2322" y="3417"/>
                      </a:cubicBezTo>
                      <a:cubicBezTo>
                        <a:pt x="2307" y="3427"/>
                        <a:pt x="2298" y="3456"/>
                        <a:pt x="2290" y="3471"/>
                      </a:cubicBezTo>
                      <a:cubicBezTo>
                        <a:pt x="2279" y="3491"/>
                        <a:pt x="2270" y="3512"/>
                        <a:pt x="2262" y="3533"/>
                      </a:cubicBezTo>
                      <a:cubicBezTo>
                        <a:pt x="2246" y="3573"/>
                        <a:pt x="2234" y="3615"/>
                        <a:pt x="2222" y="3657"/>
                      </a:cubicBezTo>
                      <a:cubicBezTo>
                        <a:pt x="2198" y="3738"/>
                        <a:pt x="2185" y="3828"/>
                        <a:pt x="2144" y="3905"/>
                      </a:cubicBezTo>
                      <a:cubicBezTo>
                        <a:pt x="2138" y="3916"/>
                        <a:pt x="2129" y="3927"/>
                        <a:pt x="2123" y="3938"/>
                      </a:cubicBezTo>
                      <a:cubicBezTo>
                        <a:pt x="2117" y="3950"/>
                        <a:pt x="2110" y="3961"/>
                        <a:pt x="2107" y="3973"/>
                      </a:cubicBezTo>
                      <a:cubicBezTo>
                        <a:pt x="2102" y="3994"/>
                        <a:pt x="2113" y="4000"/>
                        <a:pt x="2128" y="4000"/>
                      </a:cubicBezTo>
                      <a:cubicBezTo>
                        <a:pt x="2142" y="4000"/>
                        <a:pt x="2162" y="3994"/>
                        <a:pt x="2175" y="3990"/>
                      </a:cubicBezTo>
                      <a:cubicBezTo>
                        <a:pt x="2158" y="3999"/>
                        <a:pt x="2129" y="4029"/>
                        <a:pt x="2122" y="4037"/>
                      </a:cubicBezTo>
                      <a:cubicBezTo>
                        <a:pt x="2112" y="4049"/>
                        <a:pt x="2099" y="4067"/>
                        <a:pt x="2099" y="4082"/>
                      </a:cubicBezTo>
                      <a:cubicBezTo>
                        <a:pt x="2098" y="4095"/>
                        <a:pt x="2093" y="4096"/>
                        <a:pt x="2107" y="4091"/>
                      </a:cubicBezTo>
                      <a:cubicBezTo>
                        <a:pt x="2130" y="4082"/>
                        <a:pt x="2158" y="4040"/>
                        <a:pt x="2172" y="4024"/>
                      </a:cubicBezTo>
                      <a:cubicBezTo>
                        <a:pt x="2159" y="4055"/>
                        <a:pt x="2143" y="4086"/>
                        <a:pt x="2124" y="4114"/>
                      </a:cubicBezTo>
                      <a:cubicBezTo>
                        <a:pt x="2104" y="4143"/>
                        <a:pt x="2081" y="4170"/>
                        <a:pt x="2056" y="4195"/>
                      </a:cubicBezTo>
                      <a:cubicBezTo>
                        <a:pt x="2081" y="4194"/>
                        <a:pt x="2105" y="4191"/>
                        <a:pt x="2129" y="4185"/>
                      </a:cubicBezTo>
                      <a:cubicBezTo>
                        <a:pt x="2153" y="4179"/>
                        <a:pt x="2176" y="4170"/>
                        <a:pt x="2197" y="4160"/>
                      </a:cubicBezTo>
                      <a:cubicBezTo>
                        <a:pt x="2182" y="4214"/>
                        <a:pt x="2139" y="4276"/>
                        <a:pt x="2090" y="4334"/>
                      </a:cubicBezTo>
                      <a:cubicBezTo>
                        <a:pt x="2042" y="4393"/>
                        <a:pt x="1988" y="4450"/>
                        <a:pt x="1948" y="4494"/>
                      </a:cubicBezTo>
                      <a:cubicBezTo>
                        <a:pt x="1965" y="4482"/>
                        <a:pt x="1983" y="4471"/>
                        <a:pt x="2003" y="4463"/>
                      </a:cubicBezTo>
                      <a:cubicBezTo>
                        <a:pt x="2022" y="4454"/>
                        <a:pt x="2043" y="4448"/>
                        <a:pt x="2064" y="4444"/>
                      </a:cubicBezTo>
                      <a:cubicBezTo>
                        <a:pt x="2048" y="4481"/>
                        <a:pt x="2020" y="4500"/>
                        <a:pt x="1995" y="4520"/>
                      </a:cubicBezTo>
                      <a:cubicBezTo>
                        <a:pt x="1970" y="4539"/>
                        <a:pt x="1949" y="4559"/>
                        <a:pt x="1948" y="4599"/>
                      </a:cubicBezTo>
                      <a:cubicBezTo>
                        <a:pt x="1960" y="4602"/>
                        <a:pt x="1972" y="4602"/>
                        <a:pt x="1983" y="4599"/>
                      </a:cubicBezTo>
                      <a:cubicBezTo>
                        <a:pt x="1994" y="4596"/>
                        <a:pt x="2005" y="4591"/>
                        <a:pt x="2013" y="4585"/>
                      </a:cubicBezTo>
                      <a:cubicBezTo>
                        <a:pt x="1953" y="4644"/>
                        <a:pt x="1907" y="4722"/>
                        <a:pt x="1863" y="4803"/>
                      </a:cubicBezTo>
                      <a:cubicBezTo>
                        <a:pt x="1820" y="4884"/>
                        <a:pt x="1780" y="4967"/>
                        <a:pt x="1733" y="5036"/>
                      </a:cubicBezTo>
                      <a:cubicBezTo>
                        <a:pt x="1840" y="5036"/>
                        <a:pt x="1865" y="5113"/>
                        <a:pt x="1904" y="5196"/>
                      </a:cubicBezTo>
                      <a:cubicBezTo>
                        <a:pt x="1943" y="5279"/>
                        <a:pt x="1995" y="5370"/>
                        <a:pt x="2156" y="5398"/>
                      </a:cubicBezTo>
                      <a:cubicBezTo>
                        <a:pt x="2223" y="5273"/>
                        <a:pt x="2146" y="5199"/>
                        <a:pt x="2052" y="5131"/>
                      </a:cubicBezTo>
                      <a:cubicBezTo>
                        <a:pt x="1958" y="5064"/>
                        <a:pt x="1848" y="5004"/>
                        <a:pt x="1848" y="4905"/>
                      </a:cubicBezTo>
                      <a:cubicBezTo>
                        <a:pt x="1966" y="4920"/>
                        <a:pt x="1955" y="4946"/>
                        <a:pt x="1956" y="4962"/>
                      </a:cubicBezTo>
                      <a:cubicBezTo>
                        <a:pt x="1956" y="4978"/>
                        <a:pt x="1969" y="4985"/>
                        <a:pt x="2134" y="4962"/>
                      </a:cubicBezTo>
                      <a:cubicBezTo>
                        <a:pt x="2069" y="5018"/>
                        <a:pt x="2168" y="5171"/>
                        <a:pt x="2206" y="5300"/>
                      </a:cubicBezTo>
                      <a:cubicBezTo>
                        <a:pt x="2244" y="5429"/>
                        <a:pt x="2222" y="5534"/>
                        <a:pt x="1916" y="5492"/>
                      </a:cubicBezTo>
                      <a:cubicBezTo>
                        <a:pt x="1987" y="5490"/>
                        <a:pt x="2042" y="5498"/>
                        <a:pt x="2084" y="5492"/>
                      </a:cubicBezTo>
                      <a:cubicBezTo>
                        <a:pt x="2127" y="5486"/>
                        <a:pt x="2157" y="5466"/>
                        <a:pt x="2178" y="5411"/>
                      </a:cubicBezTo>
                      <a:cubicBezTo>
                        <a:pt x="2134" y="5409"/>
                        <a:pt x="2091" y="5403"/>
                        <a:pt x="2049" y="5394"/>
                      </a:cubicBezTo>
                      <a:cubicBezTo>
                        <a:pt x="2007" y="5385"/>
                        <a:pt x="1966" y="5373"/>
                        <a:pt x="1926" y="5357"/>
                      </a:cubicBezTo>
                      <a:cubicBezTo>
                        <a:pt x="1778" y="5653"/>
                        <a:pt x="1679" y="5963"/>
                        <a:pt x="1583" y="6273"/>
                      </a:cubicBezTo>
                      <a:cubicBezTo>
                        <a:pt x="1487" y="6583"/>
                        <a:pt x="1392" y="6893"/>
                        <a:pt x="1252" y="7190"/>
                      </a:cubicBezTo>
                      <a:cubicBezTo>
                        <a:pt x="1268" y="7196"/>
                        <a:pt x="1293" y="7195"/>
                        <a:pt x="1318" y="7192"/>
                      </a:cubicBezTo>
                      <a:cubicBezTo>
                        <a:pt x="1342" y="7189"/>
                        <a:pt x="1366" y="7183"/>
                        <a:pt x="1379" y="7181"/>
                      </a:cubicBezTo>
                      <a:cubicBezTo>
                        <a:pt x="1073" y="7477"/>
                        <a:pt x="1612" y="8229"/>
                        <a:pt x="1966" y="8438"/>
                      </a:cubicBezTo>
                      <a:cubicBezTo>
                        <a:pt x="2006" y="8462"/>
                        <a:pt x="2126" y="8461"/>
                        <a:pt x="2188" y="8471"/>
                      </a:cubicBezTo>
                      <a:cubicBezTo>
                        <a:pt x="2309" y="8490"/>
                        <a:pt x="2348" y="8876"/>
                        <a:pt x="2451" y="9022"/>
                      </a:cubicBezTo>
                      <a:cubicBezTo>
                        <a:pt x="2606" y="9243"/>
                        <a:pt x="2776" y="9338"/>
                        <a:pt x="2785" y="9558"/>
                      </a:cubicBezTo>
                      <a:cubicBezTo>
                        <a:pt x="2795" y="9789"/>
                        <a:pt x="3214" y="9864"/>
                        <a:pt x="3214" y="10097"/>
                      </a:cubicBezTo>
                      <a:cubicBezTo>
                        <a:pt x="3214" y="10202"/>
                        <a:pt x="3338" y="10746"/>
                        <a:pt x="3406" y="10808"/>
                      </a:cubicBezTo>
                      <a:cubicBezTo>
                        <a:pt x="3678" y="11056"/>
                        <a:pt x="4114" y="11262"/>
                        <a:pt x="4494" y="11359"/>
                      </a:cubicBezTo>
                      <a:cubicBezTo>
                        <a:pt x="5152" y="11528"/>
                        <a:pt x="5626" y="11520"/>
                        <a:pt x="6228" y="11836"/>
                      </a:cubicBezTo>
                      <a:cubicBezTo>
                        <a:pt x="6475" y="11966"/>
                        <a:pt x="6741" y="12038"/>
                        <a:pt x="7030" y="11971"/>
                      </a:cubicBezTo>
                      <a:cubicBezTo>
                        <a:pt x="7038" y="12021"/>
                        <a:pt x="7129" y="12167"/>
                        <a:pt x="7229" y="12311"/>
                      </a:cubicBezTo>
                      <a:cubicBezTo>
                        <a:pt x="7329" y="12456"/>
                        <a:pt x="7439" y="12599"/>
                        <a:pt x="7485" y="12642"/>
                      </a:cubicBezTo>
                      <a:cubicBezTo>
                        <a:pt x="7544" y="12503"/>
                        <a:pt x="7649" y="12596"/>
                        <a:pt x="7732" y="12694"/>
                      </a:cubicBezTo>
                      <a:cubicBezTo>
                        <a:pt x="7816" y="12792"/>
                        <a:pt x="7878" y="12894"/>
                        <a:pt x="7849" y="12774"/>
                      </a:cubicBezTo>
                      <a:cubicBezTo>
                        <a:pt x="7920" y="12818"/>
                        <a:pt x="8051" y="12886"/>
                        <a:pt x="8187" y="12931"/>
                      </a:cubicBezTo>
                      <a:cubicBezTo>
                        <a:pt x="8323" y="12975"/>
                        <a:pt x="8464" y="12997"/>
                        <a:pt x="8552" y="12950"/>
                      </a:cubicBezTo>
                      <a:cubicBezTo>
                        <a:pt x="8517" y="12797"/>
                        <a:pt x="8514" y="12731"/>
                        <a:pt x="8810" y="12777"/>
                      </a:cubicBezTo>
                      <a:cubicBezTo>
                        <a:pt x="9173" y="12834"/>
                        <a:pt x="8835" y="12855"/>
                        <a:pt x="8926" y="13007"/>
                      </a:cubicBezTo>
                      <a:cubicBezTo>
                        <a:pt x="9029" y="13179"/>
                        <a:pt x="9217" y="12964"/>
                        <a:pt x="9134" y="13273"/>
                      </a:cubicBezTo>
                      <a:cubicBezTo>
                        <a:pt x="9117" y="13337"/>
                        <a:pt x="8991" y="13626"/>
                        <a:pt x="9172" y="13622"/>
                      </a:cubicBezTo>
                      <a:cubicBezTo>
                        <a:pt x="9020" y="13817"/>
                        <a:pt x="8780" y="13910"/>
                        <a:pt x="8661" y="14079"/>
                      </a:cubicBezTo>
                      <a:cubicBezTo>
                        <a:pt x="8557" y="14227"/>
                        <a:pt x="8629" y="14694"/>
                        <a:pt x="8434" y="14765"/>
                      </a:cubicBezTo>
                      <a:cubicBezTo>
                        <a:pt x="8580" y="14834"/>
                        <a:pt x="8589" y="14835"/>
                        <a:pt x="8588" y="14818"/>
                      </a:cubicBezTo>
                      <a:cubicBezTo>
                        <a:pt x="8587" y="14802"/>
                        <a:pt x="8576" y="14768"/>
                        <a:pt x="8682" y="14768"/>
                      </a:cubicBezTo>
                      <a:cubicBezTo>
                        <a:pt x="8682" y="14929"/>
                        <a:pt x="8314" y="14879"/>
                        <a:pt x="8339" y="15107"/>
                      </a:cubicBezTo>
                      <a:cubicBezTo>
                        <a:pt x="8363" y="15328"/>
                        <a:pt x="8698" y="15501"/>
                        <a:pt x="8878" y="15624"/>
                      </a:cubicBezTo>
                      <a:cubicBezTo>
                        <a:pt x="9401" y="15981"/>
                        <a:pt x="9372" y="16672"/>
                        <a:pt x="10002" y="16892"/>
                      </a:cubicBezTo>
                      <a:cubicBezTo>
                        <a:pt x="10211" y="16965"/>
                        <a:pt x="10545" y="16936"/>
                        <a:pt x="10668" y="17130"/>
                      </a:cubicBezTo>
                      <a:cubicBezTo>
                        <a:pt x="10850" y="17418"/>
                        <a:pt x="10787" y="17763"/>
                        <a:pt x="10700" y="18065"/>
                      </a:cubicBezTo>
                      <a:cubicBezTo>
                        <a:pt x="10631" y="18311"/>
                        <a:pt x="10524" y="18547"/>
                        <a:pt x="10434" y="18787"/>
                      </a:cubicBezTo>
                      <a:cubicBezTo>
                        <a:pt x="10384" y="18920"/>
                        <a:pt x="10359" y="19058"/>
                        <a:pt x="10332" y="19196"/>
                      </a:cubicBezTo>
                      <a:cubicBezTo>
                        <a:pt x="10306" y="19331"/>
                        <a:pt x="10277" y="19470"/>
                        <a:pt x="10213" y="19597"/>
                      </a:cubicBezTo>
                      <a:cubicBezTo>
                        <a:pt x="10162" y="19698"/>
                        <a:pt x="10068" y="19780"/>
                        <a:pt x="10020" y="19881"/>
                      </a:cubicBezTo>
                      <a:cubicBezTo>
                        <a:pt x="9966" y="19996"/>
                        <a:pt x="9893" y="20188"/>
                        <a:pt x="9975" y="20305"/>
                      </a:cubicBezTo>
                      <a:cubicBezTo>
                        <a:pt x="10077" y="20451"/>
                        <a:pt x="10044" y="20404"/>
                        <a:pt x="9973" y="20614"/>
                      </a:cubicBezTo>
                      <a:cubicBezTo>
                        <a:pt x="9876" y="20903"/>
                        <a:pt x="9774" y="20847"/>
                        <a:pt x="9560" y="20897"/>
                      </a:cubicBezTo>
                      <a:cubicBezTo>
                        <a:pt x="9593" y="20912"/>
                        <a:pt x="9606" y="20927"/>
                        <a:pt x="9601" y="20941"/>
                      </a:cubicBezTo>
                      <a:cubicBezTo>
                        <a:pt x="9595" y="20955"/>
                        <a:pt x="9571" y="20969"/>
                        <a:pt x="9527" y="20983"/>
                      </a:cubicBezTo>
                      <a:cubicBezTo>
                        <a:pt x="9655" y="20950"/>
                        <a:pt x="9711" y="20956"/>
                        <a:pt x="9726" y="20997"/>
                      </a:cubicBezTo>
                      <a:cubicBezTo>
                        <a:pt x="9740" y="21039"/>
                        <a:pt x="9713" y="21116"/>
                        <a:pt x="9675" y="21225"/>
                      </a:cubicBezTo>
                      <a:cubicBezTo>
                        <a:pt x="9687" y="21226"/>
                        <a:pt x="9699" y="21225"/>
                        <a:pt x="9710" y="21223"/>
                      </a:cubicBezTo>
                      <a:cubicBezTo>
                        <a:pt x="9721" y="21220"/>
                        <a:pt x="9732" y="21216"/>
                        <a:pt x="9741" y="21211"/>
                      </a:cubicBezTo>
                      <a:cubicBezTo>
                        <a:pt x="9692" y="21250"/>
                        <a:pt x="9672" y="21280"/>
                        <a:pt x="9675" y="21296"/>
                      </a:cubicBezTo>
                      <a:cubicBezTo>
                        <a:pt x="9677" y="21312"/>
                        <a:pt x="9702" y="21315"/>
                        <a:pt x="9740" y="21299"/>
                      </a:cubicBezTo>
                      <a:cubicBezTo>
                        <a:pt x="9671" y="21328"/>
                        <a:pt x="9692" y="21483"/>
                        <a:pt x="9721" y="21525"/>
                      </a:cubicBezTo>
                      <a:cubicBezTo>
                        <a:pt x="9764" y="21592"/>
                        <a:pt x="9841" y="21594"/>
                        <a:pt x="9922" y="21585"/>
                      </a:cubicBezTo>
                      <a:cubicBezTo>
                        <a:pt x="9984" y="21578"/>
                        <a:pt x="10434" y="21399"/>
                        <a:pt x="10462" y="21434"/>
                      </a:cubicBezTo>
                      <a:cubicBezTo>
                        <a:pt x="10449" y="21418"/>
                        <a:pt x="10435" y="21407"/>
                        <a:pt x="10418" y="21401"/>
                      </a:cubicBezTo>
                      <a:cubicBezTo>
                        <a:pt x="10401" y="21394"/>
                        <a:pt x="10384" y="21391"/>
                        <a:pt x="10363" y="21393"/>
                      </a:cubicBezTo>
                      <a:cubicBezTo>
                        <a:pt x="10381" y="21382"/>
                        <a:pt x="10410" y="21335"/>
                        <a:pt x="10438" y="21291"/>
                      </a:cubicBezTo>
                      <a:cubicBezTo>
                        <a:pt x="10466" y="21246"/>
                        <a:pt x="10495" y="21203"/>
                        <a:pt x="10513" y="21200"/>
                      </a:cubicBezTo>
                      <a:cubicBezTo>
                        <a:pt x="10508" y="21216"/>
                        <a:pt x="10612" y="21174"/>
                        <a:pt x="10731" y="21120"/>
                      </a:cubicBezTo>
                      <a:cubicBezTo>
                        <a:pt x="10849" y="21065"/>
                        <a:pt x="10981" y="20999"/>
                        <a:pt x="11029" y="20966"/>
                      </a:cubicBezTo>
                      <a:cubicBezTo>
                        <a:pt x="10996" y="20933"/>
                        <a:pt x="10959" y="20906"/>
                        <a:pt x="10916" y="20885"/>
                      </a:cubicBezTo>
                      <a:cubicBezTo>
                        <a:pt x="10874" y="20865"/>
                        <a:pt x="10827" y="20850"/>
                        <a:pt x="10776" y="20842"/>
                      </a:cubicBezTo>
                      <a:cubicBezTo>
                        <a:pt x="10769" y="20823"/>
                        <a:pt x="10918" y="20718"/>
                        <a:pt x="11074" y="20611"/>
                      </a:cubicBezTo>
                      <a:cubicBezTo>
                        <a:pt x="11231" y="20504"/>
                        <a:pt x="11395" y="20396"/>
                        <a:pt x="11418" y="20371"/>
                      </a:cubicBezTo>
                      <a:cubicBezTo>
                        <a:pt x="11400" y="20378"/>
                        <a:pt x="11383" y="20380"/>
                        <a:pt x="11365" y="20379"/>
                      </a:cubicBezTo>
                      <a:cubicBezTo>
                        <a:pt x="11346" y="20378"/>
                        <a:pt x="11329" y="20374"/>
                        <a:pt x="11312" y="20365"/>
                      </a:cubicBezTo>
                      <a:cubicBezTo>
                        <a:pt x="11332" y="20359"/>
                        <a:pt x="11387" y="20341"/>
                        <a:pt x="11442" y="20326"/>
                      </a:cubicBezTo>
                      <a:cubicBezTo>
                        <a:pt x="11497" y="20312"/>
                        <a:pt x="11552" y="20299"/>
                        <a:pt x="11571" y="20303"/>
                      </a:cubicBezTo>
                      <a:cubicBezTo>
                        <a:pt x="11537" y="20296"/>
                        <a:pt x="11485" y="20273"/>
                        <a:pt x="11433" y="20255"/>
                      </a:cubicBezTo>
                      <a:cubicBezTo>
                        <a:pt x="11381" y="20237"/>
                        <a:pt x="11329" y="20223"/>
                        <a:pt x="11296" y="20236"/>
                      </a:cubicBezTo>
                      <a:cubicBezTo>
                        <a:pt x="11332" y="20204"/>
                        <a:pt x="11488" y="20114"/>
                        <a:pt x="11638" y="20032"/>
                      </a:cubicBezTo>
                      <a:cubicBezTo>
                        <a:pt x="11788" y="19950"/>
                        <a:pt x="11932" y="19876"/>
                        <a:pt x="11948" y="19876"/>
                      </a:cubicBezTo>
                      <a:cubicBezTo>
                        <a:pt x="11958" y="19914"/>
                        <a:pt x="12173" y="19837"/>
                        <a:pt x="12394" y="19739"/>
                      </a:cubicBezTo>
                      <a:cubicBezTo>
                        <a:pt x="12615" y="19641"/>
                        <a:pt x="12842" y="19523"/>
                        <a:pt x="12876" y="19478"/>
                      </a:cubicBezTo>
                      <a:lnTo>
                        <a:pt x="12871" y="19479"/>
                      </a:lnTo>
                      <a:cubicBezTo>
                        <a:pt x="12909" y="19363"/>
                        <a:pt x="12795" y="19310"/>
                        <a:pt x="12712" y="19254"/>
                      </a:cubicBezTo>
                      <a:cubicBezTo>
                        <a:pt x="12629" y="19198"/>
                        <a:pt x="12578" y="19138"/>
                        <a:pt x="12739" y="19005"/>
                      </a:cubicBezTo>
                      <a:cubicBezTo>
                        <a:pt x="12739" y="19378"/>
                        <a:pt x="13027" y="19263"/>
                        <a:pt x="13341" y="19051"/>
                      </a:cubicBezTo>
                      <a:cubicBezTo>
                        <a:pt x="13656" y="18839"/>
                        <a:pt x="13998" y="18530"/>
                        <a:pt x="14105" y="18515"/>
                      </a:cubicBezTo>
                      <a:cubicBezTo>
                        <a:pt x="14082" y="18543"/>
                        <a:pt x="14060" y="18571"/>
                        <a:pt x="14038" y="18600"/>
                      </a:cubicBezTo>
                      <a:cubicBezTo>
                        <a:pt x="14016" y="18629"/>
                        <a:pt x="13996" y="18658"/>
                        <a:pt x="13976" y="18688"/>
                      </a:cubicBezTo>
                      <a:cubicBezTo>
                        <a:pt x="14141" y="18536"/>
                        <a:pt x="14316" y="18386"/>
                        <a:pt x="14443" y="18208"/>
                      </a:cubicBezTo>
                      <a:cubicBezTo>
                        <a:pt x="14557" y="18048"/>
                        <a:pt x="14489" y="17831"/>
                        <a:pt x="14653" y="17702"/>
                      </a:cubicBezTo>
                      <a:cubicBezTo>
                        <a:pt x="14942" y="17474"/>
                        <a:pt x="15363" y="17362"/>
                        <a:pt x="15675" y="17185"/>
                      </a:cubicBezTo>
                      <a:cubicBezTo>
                        <a:pt x="16022" y="16988"/>
                        <a:pt x="16194" y="16726"/>
                        <a:pt x="16288" y="16390"/>
                      </a:cubicBezTo>
                      <a:cubicBezTo>
                        <a:pt x="16317" y="16285"/>
                        <a:pt x="16486" y="15650"/>
                        <a:pt x="16437" y="15664"/>
                      </a:cubicBezTo>
                      <a:close/>
                      <a:moveTo>
                        <a:pt x="14628" y="13362"/>
                      </a:moveTo>
                      <a:lnTo>
                        <a:pt x="14630" y="13364"/>
                      </a:lnTo>
                      <a:lnTo>
                        <a:pt x="14632" y="13365"/>
                      </a:lnTo>
                      <a:cubicBezTo>
                        <a:pt x="14632" y="13363"/>
                        <a:pt x="14632" y="13361"/>
                        <a:pt x="14631" y="13361"/>
                      </a:cubicBezTo>
                      <a:cubicBezTo>
                        <a:pt x="14630" y="13360"/>
                        <a:pt x="14628" y="13361"/>
                        <a:pt x="14628" y="13362"/>
                      </a:cubicBezTo>
                      <a:close/>
                      <a:moveTo>
                        <a:pt x="1952" y="1957"/>
                      </a:moveTo>
                      <a:cubicBezTo>
                        <a:pt x="1962" y="1957"/>
                        <a:pt x="1973" y="1956"/>
                        <a:pt x="1983" y="1954"/>
                      </a:cubicBezTo>
                      <a:cubicBezTo>
                        <a:pt x="1993" y="1952"/>
                        <a:pt x="2002" y="1949"/>
                        <a:pt x="2012" y="1946"/>
                      </a:cubicBezTo>
                      <a:cubicBezTo>
                        <a:pt x="2004" y="1946"/>
                        <a:pt x="1996" y="1947"/>
                        <a:pt x="1986" y="1949"/>
                      </a:cubicBezTo>
                      <a:cubicBezTo>
                        <a:pt x="1976" y="1951"/>
                        <a:pt x="1965" y="1953"/>
                        <a:pt x="1952" y="1957"/>
                      </a:cubicBezTo>
                      <a:close/>
                      <a:moveTo>
                        <a:pt x="10376" y="5716"/>
                      </a:moveTo>
                      <a:cubicBezTo>
                        <a:pt x="10382" y="5717"/>
                        <a:pt x="10389" y="5718"/>
                        <a:pt x="10395" y="5720"/>
                      </a:cubicBezTo>
                      <a:cubicBezTo>
                        <a:pt x="10401" y="5721"/>
                        <a:pt x="10407" y="5723"/>
                        <a:pt x="10412" y="5724"/>
                      </a:cubicBezTo>
                      <a:cubicBezTo>
                        <a:pt x="10426" y="5720"/>
                        <a:pt x="10434" y="5716"/>
                        <a:pt x="10429" y="5714"/>
                      </a:cubicBezTo>
                      <a:cubicBezTo>
                        <a:pt x="10425" y="5712"/>
                        <a:pt x="10409" y="5712"/>
                        <a:pt x="10376" y="5716"/>
                      </a:cubicBezTo>
                      <a:close/>
                      <a:moveTo>
                        <a:pt x="18164" y="4518"/>
                      </a:moveTo>
                      <a:cubicBezTo>
                        <a:pt x="18146" y="4555"/>
                        <a:pt x="18204" y="4604"/>
                        <a:pt x="18270" y="4648"/>
                      </a:cubicBezTo>
                      <a:cubicBezTo>
                        <a:pt x="18335" y="4693"/>
                        <a:pt x="18410" y="4732"/>
                        <a:pt x="18427" y="4751"/>
                      </a:cubicBezTo>
                      <a:cubicBezTo>
                        <a:pt x="18434" y="4707"/>
                        <a:pt x="18391" y="4618"/>
                        <a:pt x="18330" y="4544"/>
                      </a:cubicBezTo>
                      <a:cubicBezTo>
                        <a:pt x="18268" y="4470"/>
                        <a:pt x="18190" y="4410"/>
                        <a:pt x="18127" y="4423"/>
                      </a:cubicBezTo>
                      <a:cubicBezTo>
                        <a:pt x="18131" y="4439"/>
                        <a:pt x="18137" y="4455"/>
                        <a:pt x="18143" y="4471"/>
                      </a:cubicBezTo>
                      <a:cubicBezTo>
                        <a:pt x="18149" y="4487"/>
                        <a:pt x="18156" y="4502"/>
                        <a:pt x="18164" y="4518"/>
                      </a:cubicBezTo>
                      <a:cubicBezTo>
                        <a:pt x="18154" y="4538"/>
                        <a:pt x="18155" y="4536"/>
                        <a:pt x="18158" y="4530"/>
                      </a:cubicBezTo>
                      <a:cubicBezTo>
                        <a:pt x="18161" y="4525"/>
                        <a:pt x="18165" y="4514"/>
                        <a:pt x="18164" y="4518"/>
                      </a:cubicBezTo>
                      <a:close/>
                      <a:moveTo>
                        <a:pt x="18030" y="4236"/>
                      </a:moveTo>
                      <a:cubicBezTo>
                        <a:pt x="18011" y="4219"/>
                        <a:pt x="17992" y="4203"/>
                        <a:pt x="17972" y="4186"/>
                      </a:cubicBezTo>
                      <a:cubicBezTo>
                        <a:pt x="17952" y="4170"/>
                        <a:pt x="17932" y="4154"/>
                        <a:pt x="17911" y="4139"/>
                      </a:cubicBezTo>
                      <a:cubicBezTo>
                        <a:pt x="17897" y="4168"/>
                        <a:pt x="17942" y="4238"/>
                        <a:pt x="18000" y="4298"/>
                      </a:cubicBezTo>
                      <a:cubicBezTo>
                        <a:pt x="18057" y="4357"/>
                        <a:pt x="18127" y="4405"/>
                        <a:pt x="18163" y="4389"/>
                      </a:cubicBezTo>
                      <a:cubicBezTo>
                        <a:pt x="18141" y="4364"/>
                        <a:pt x="18119" y="4338"/>
                        <a:pt x="18096" y="4313"/>
                      </a:cubicBezTo>
                      <a:cubicBezTo>
                        <a:pt x="18074" y="4287"/>
                        <a:pt x="18052" y="4262"/>
                        <a:pt x="18030" y="4236"/>
                      </a:cubicBezTo>
                      <a:cubicBezTo>
                        <a:pt x="18016" y="4222"/>
                        <a:pt x="18018" y="4224"/>
                        <a:pt x="18022" y="4229"/>
                      </a:cubicBezTo>
                      <a:cubicBezTo>
                        <a:pt x="18027" y="4233"/>
                        <a:pt x="18034" y="4240"/>
                        <a:pt x="18030" y="4236"/>
                      </a:cubicBezTo>
                      <a:close/>
                      <a:moveTo>
                        <a:pt x="15747" y="3694"/>
                      </a:moveTo>
                      <a:cubicBezTo>
                        <a:pt x="15680" y="3615"/>
                        <a:pt x="15630" y="3527"/>
                        <a:pt x="15582" y="3439"/>
                      </a:cubicBezTo>
                      <a:cubicBezTo>
                        <a:pt x="15526" y="3337"/>
                        <a:pt x="15469" y="3209"/>
                        <a:pt x="15354" y="3146"/>
                      </a:cubicBezTo>
                      <a:cubicBezTo>
                        <a:pt x="15327" y="3132"/>
                        <a:pt x="15299" y="3122"/>
                        <a:pt x="15269" y="3115"/>
                      </a:cubicBezTo>
                      <a:cubicBezTo>
                        <a:pt x="15263" y="3114"/>
                        <a:pt x="15241" y="3113"/>
                        <a:pt x="15221" y="3111"/>
                      </a:cubicBezTo>
                      <a:cubicBezTo>
                        <a:pt x="15200" y="3109"/>
                        <a:pt x="15180" y="3107"/>
                        <a:pt x="15178" y="3104"/>
                      </a:cubicBezTo>
                      <a:cubicBezTo>
                        <a:pt x="15199" y="3138"/>
                        <a:pt x="15222" y="3173"/>
                        <a:pt x="15245" y="3206"/>
                      </a:cubicBezTo>
                      <a:cubicBezTo>
                        <a:pt x="15268" y="3240"/>
                        <a:pt x="15292" y="3273"/>
                        <a:pt x="15317" y="3306"/>
                      </a:cubicBezTo>
                      <a:cubicBezTo>
                        <a:pt x="15317" y="3304"/>
                        <a:pt x="15295" y="3305"/>
                        <a:pt x="15273" y="3307"/>
                      </a:cubicBezTo>
                      <a:cubicBezTo>
                        <a:pt x="15251" y="3309"/>
                        <a:pt x="15227" y="3312"/>
                        <a:pt x="15224" y="3314"/>
                      </a:cubicBezTo>
                      <a:cubicBezTo>
                        <a:pt x="15249" y="3334"/>
                        <a:pt x="15280" y="3349"/>
                        <a:pt x="15306" y="3367"/>
                      </a:cubicBezTo>
                      <a:cubicBezTo>
                        <a:pt x="15330" y="3383"/>
                        <a:pt x="15356" y="3395"/>
                        <a:pt x="15380" y="3410"/>
                      </a:cubicBezTo>
                      <a:cubicBezTo>
                        <a:pt x="15391" y="3418"/>
                        <a:pt x="15402" y="3426"/>
                        <a:pt x="15410" y="3436"/>
                      </a:cubicBezTo>
                      <a:cubicBezTo>
                        <a:pt x="15433" y="3462"/>
                        <a:pt x="15449" y="3492"/>
                        <a:pt x="15475" y="3517"/>
                      </a:cubicBezTo>
                      <a:cubicBezTo>
                        <a:pt x="15499" y="3538"/>
                        <a:pt x="15525" y="3557"/>
                        <a:pt x="15551" y="3576"/>
                      </a:cubicBezTo>
                      <a:cubicBezTo>
                        <a:pt x="15605" y="3616"/>
                        <a:pt x="15659" y="3652"/>
                        <a:pt x="15717" y="3686"/>
                      </a:cubicBezTo>
                      <a:cubicBezTo>
                        <a:pt x="15729" y="3693"/>
                        <a:pt x="15740" y="3702"/>
                        <a:pt x="15755" y="3704"/>
                      </a:cubicBezTo>
                      <a:cubicBezTo>
                        <a:pt x="15752" y="3700"/>
                        <a:pt x="15749" y="3697"/>
                        <a:pt x="15747" y="3694"/>
                      </a:cubicBezTo>
                      <a:close/>
                      <a:moveTo>
                        <a:pt x="14632" y="2497"/>
                      </a:moveTo>
                      <a:cubicBezTo>
                        <a:pt x="14726" y="2583"/>
                        <a:pt x="14730" y="2581"/>
                        <a:pt x="14708" y="2559"/>
                      </a:cubicBezTo>
                      <a:cubicBezTo>
                        <a:pt x="14687" y="2537"/>
                        <a:pt x="14640" y="2494"/>
                        <a:pt x="14632" y="2497"/>
                      </a:cubicBezTo>
                      <a:cubicBezTo>
                        <a:pt x="14639" y="2494"/>
                        <a:pt x="14755" y="2601"/>
                        <a:pt x="14768" y="2612"/>
                      </a:cubicBezTo>
                      <a:cubicBezTo>
                        <a:pt x="14817" y="2650"/>
                        <a:pt x="14866" y="2687"/>
                        <a:pt x="14917" y="2724"/>
                      </a:cubicBezTo>
                      <a:cubicBezTo>
                        <a:pt x="14968" y="2760"/>
                        <a:pt x="15019" y="2796"/>
                        <a:pt x="15070" y="2832"/>
                      </a:cubicBezTo>
                      <a:cubicBezTo>
                        <a:pt x="15114" y="2863"/>
                        <a:pt x="15148" y="2898"/>
                        <a:pt x="15197" y="2924"/>
                      </a:cubicBezTo>
                      <a:cubicBezTo>
                        <a:pt x="15203" y="2916"/>
                        <a:pt x="15199" y="2906"/>
                        <a:pt x="15193" y="2897"/>
                      </a:cubicBezTo>
                      <a:cubicBezTo>
                        <a:pt x="15186" y="2887"/>
                        <a:pt x="15176" y="2879"/>
                        <a:pt x="15167" y="2876"/>
                      </a:cubicBezTo>
                      <a:cubicBezTo>
                        <a:pt x="15183" y="2882"/>
                        <a:pt x="15191" y="2885"/>
                        <a:pt x="15192" y="2884"/>
                      </a:cubicBezTo>
                      <a:cubicBezTo>
                        <a:pt x="15194" y="2883"/>
                        <a:pt x="15187" y="2879"/>
                        <a:pt x="15174" y="2871"/>
                      </a:cubicBezTo>
                      <a:cubicBezTo>
                        <a:pt x="15224" y="2867"/>
                        <a:pt x="15273" y="2906"/>
                        <a:pt x="15322" y="2948"/>
                      </a:cubicBezTo>
                      <a:cubicBezTo>
                        <a:pt x="15370" y="2990"/>
                        <a:pt x="15418" y="3036"/>
                        <a:pt x="15464" y="3046"/>
                      </a:cubicBezTo>
                      <a:cubicBezTo>
                        <a:pt x="15450" y="3023"/>
                        <a:pt x="15446" y="3005"/>
                        <a:pt x="15452" y="2993"/>
                      </a:cubicBezTo>
                      <a:cubicBezTo>
                        <a:pt x="15459" y="2981"/>
                        <a:pt x="15475" y="2974"/>
                        <a:pt x="15502" y="2973"/>
                      </a:cubicBezTo>
                      <a:cubicBezTo>
                        <a:pt x="15475" y="2994"/>
                        <a:pt x="15495" y="3010"/>
                        <a:pt x="15523" y="3019"/>
                      </a:cubicBezTo>
                      <a:cubicBezTo>
                        <a:pt x="15552" y="3028"/>
                        <a:pt x="15589" y="3030"/>
                        <a:pt x="15598" y="3022"/>
                      </a:cubicBezTo>
                      <a:cubicBezTo>
                        <a:pt x="15643" y="3037"/>
                        <a:pt x="15680" y="3057"/>
                        <a:pt x="15708" y="3082"/>
                      </a:cubicBezTo>
                      <a:cubicBezTo>
                        <a:pt x="15735" y="3106"/>
                        <a:pt x="15756" y="3136"/>
                        <a:pt x="15767" y="3170"/>
                      </a:cubicBezTo>
                      <a:cubicBezTo>
                        <a:pt x="15749" y="3172"/>
                        <a:pt x="15731" y="3174"/>
                        <a:pt x="15713" y="3176"/>
                      </a:cubicBezTo>
                      <a:cubicBezTo>
                        <a:pt x="15695" y="3177"/>
                        <a:pt x="15677" y="3178"/>
                        <a:pt x="15659" y="3179"/>
                      </a:cubicBezTo>
                      <a:cubicBezTo>
                        <a:pt x="15671" y="3183"/>
                        <a:pt x="15755" y="3255"/>
                        <a:pt x="15835" y="3327"/>
                      </a:cubicBezTo>
                      <a:cubicBezTo>
                        <a:pt x="15915" y="3399"/>
                        <a:pt x="15989" y="3471"/>
                        <a:pt x="15981" y="3477"/>
                      </a:cubicBezTo>
                      <a:cubicBezTo>
                        <a:pt x="16007" y="3500"/>
                        <a:pt x="16026" y="3478"/>
                        <a:pt x="16039" y="3449"/>
                      </a:cubicBezTo>
                      <a:cubicBezTo>
                        <a:pt x="16053" y="3419"/>
                        <a:pt x="16061" y="3381"/>
                        <a:pt x="16067" y="3369"/>
                      </a:cubicBezTo>
                      <a:cubicBezTo>
                        <a:pt x="16113" y="3381"/>
                        <a:pt x="16132" y="3448"/>
                        <a:pt x="16154" y="3523"/>
                      </a:cubicBezTo>
                      <a:cubicBezTo>
                        <a:pt x="16177" y="3599"/>
                        <a:pt x="16202" y="3684"/>
                        <a:pt x="16262" y="3732"/>
                      </a:cubicBezTo>
                      <a:cubicBezTo>
                        <a:pt x="16276" y="3660"/>
                        <a:pt x="16276" y="3607"/>
                        <a:pt x="16287" y="3556"/>
                      </a:cubicBezTo>
                      <a:cubicBezTo>
                        <a:pt x="16299" y="3505"/>
                        <a:pt x="16321" y="3456"/>
                        <a:pt x="16379" y="3395"/>
                      </a:cubicBezTo>
                      <a:cubicBezTo>
                        <a:pt x="16362" y="3378"/>
                        <a:pt x="16279" y="3286"/>
                        <a:pt x="16194" y="3204"/>
                      </a:cubicBezTo>
                      <a:cubicBezTo>
                        <a:pt x="16109" y="3122"/>
                        <a:pt x="16023" y="3051"/>
                        <a:pt x="15998" y="3077"/>
                      </a:cubicBezTo>
                      <a:cubicBezTo>
                        <a:pt x="16001" y="3087"/>
                        <a:pt x="16007" y="3096"/>
                        <a:pt x="16014" y="3105"/>
                      </a:cubicBezTo>
                      <a:cubicBezTo>
                        <a:pt x="16020" y="3114"/>
                        <a:pt x="16028" y="3122"/>
                        <a:pt x="16037" y="3129"/>
                      </a:cubicBezTo>
                      <a:cubicBezTo>
                        <a:pt x="15996" y="3110"/>
                        <a:pt x="15956" y="3090"/>
                        <a:pt x="15916" y="3070"/>
                      </a:cubicBezTo>
                      <a:cubicBezTo>
                        <a:pt x="15876" y="3049"/>
                        <a:pt x="15837" y="3027"/>
                        <a:pt x="15799" y="3005"/>
                      </a:cubicBezTo>
                      <a:cubicBezTo>
                        <a:pt x="15809" y="3004"/>
                        <a:pt x="15819" y="3004"/>
                        <a:pt x="15829" y="3005"/>
                      </a:cubicBezTo>
                      <a:cubicBezTo>
                        <a:pt x="15839" y="3006"/>
                        <a:pt x="15848" y="3007"/>
                        <a:pt x="15858" y="3009"/>
                      </a:cubicBezTo>
                      <a:cubicBezTo>
                        <a:pt x="15798" y="2968"/>
                        <a:pt x="15555" y="2832"/>
                        <a:pt x="15330" y="2728"/>
                      </a:cubicBezTo>
                      <a:cubicBezTo>
                        <a:pt x="15105" y="2623"/>
                        <a:pt x="14898" y="2550"/>
                        <a:pt x="14908" y="2631"/>
                      </a:cubicBezTo>
                      <a:cubicBezTo>
                        <a:pt x="14843" y="2619"/>
                        <a:pt x="14822" y="2570"/>
                        <a:pt x="14796" y="2526"/>
                      </a:cubicBezTo>
                      <a:cubicBezTo>
                        <a:pt x="14771" y="2481"/>
                        <a:pt x="14741" y="2441"/>
                        <a:pt x="14660" y="2446"/>
                      </a:cubicBezTo>
                      <a:cubicBezTo>
                        <a:pt x="14674" y="2465"/>
                        <a:pt x="14677" y="2474"/>
                        <a:pt x="14672" y="2480"/>
                      </a:cubicBezTo>
                      <a:cubicBezTo>
                        <a:pt x="14667" y="2486"/>
                        <a:pt x="14653" y="2489"/>
                        <a:pt x="14632" y="2497"/>
                      </a:cubicBezTo>
                      <a:close/>
                      <a:moveTo>
                        <a:pt x="12239" y="1976"/>
                      </a:moveTo>
                      <a:cubicBezTo>
                        <a:pt x="12186" y="1952"/>
                        <a:pt x="12161" y="1943"/>
                        <a:pt x="12165" y="1950"/>
                      </a:cubicBezTo>
                      <a:cubicBezTo>
                        <a:pt x="12169" y="1957"/>
                        <a:pt x="12201" y="1980"/>
                        <a:pt x="12262" y="2018"/>
                      </a:cubicBezTo>
                      <a:cubicBezTo>
                        <a:pt x="12237" y="2017"/>
                        <a:pt x="12212" y="2014"/>
                        <a:pt x="12188" y="2008"/>
                      </a:cubicBezTo>
                      <a:cubicBezTo>
                        <a:pt x="12164" y="2002"/>
                        <a:pt x="12141" y="1994"/>
                        <a:pt x="12120" y="1983"/>
                      </a:cubicBezTo>
                      <a:cubicBezTo>
                        <a:pt x="12129" y="1998"/>
                        <a:pt x="12178" y="2028"/>
                        <a:pt x="12212" y="2054"/>
                      </a:cubicBezTo>
                      <a:cubicBezTo>
                        <a:pt x="12245" y="2081"/>
                        <a:pt x="12261" y="2103"/>
                        <a:pt x="12204" y="2101"/>
                      </a:cubicBezTo>
                      <a:cubicBezTo>
                        <a:pt x="12235" y="2102"/>
                        <a:pt x="12257" y="2108"/>
                        <a:pt x="12269" y="2105"/>
                      </a:cubicBezTo>
                      <a:cubicBezTo>
                        <a:pt x="12281" y="2101"/>
                        <a:pt x="12284" y="2087"/>
                        <a:pt x="12278" y="2048"/>
                      </a:cubicBezTo>
                      <a:cubicBezTo>
                        <a:pt x="12314" y="2049"/>
                        <a:pt x="12355" y="2070"/>
                        <a:pt x="12375" y="2095"/>
                      </a:cubicBezTo>
                      <a:cubicBezTo>
                        <a:pt x="12395" y="2120"/>
                        <a:pt x="12396" y="2150"/>
                        <a:pt x="12352" y="2169"/>
                      </a:cubicBezTo>
                      <a:cubicBezTo>
                        <a:pt x="12447" y="2231"/>
                        <a:pt x="12537" y="2248"/>
                        <a:pt x="12632" y="2249"/>
                      </a:cubicBezTo>
                      <a:cubicBezTo>
                        <a:pt x="12727" y="2251"/>
                        <a:pt x="12826" y="2236"/>
                        <a:pt x="12940" y="2236"/>
                      </a:cubicBezTo>
                      <a:cubicBezTo>
                        <a:pt x="12891" y="2187"/>
                        <a:pt x="12909" y="2144"/>
                        <a:pt x="12915" y="2100"/>
                      </a:cubicBezTo>
                      <a:cubicBezTo>
                        <a:pt x="12920" y="2057"/>
                        <a:pt x="12913" y="2011"/>
                        <a:pt x="12814" y="1957"/>
                      </a:cubicBezTo>
                      <a:cubicBezTo>
                        <a:pt x="12821" y="1959"/>
                        <a:pt x="12828" y="1960"/>
                        <a:pt x="12836" y="1959"/>
                      </a:cubicBezTo>
                      <a:cubicBezTo>
                        <a:pt x="12843" y="1959"/>
                        <a:pt x="12850" y="1958"/>
                        <a:pt x="12857" y="1956"/>
                      </a:cubicBezTo>
                      <a:cubicBezTo>
                        <a:pt x="12830" y="1940"/>
                        <a:pt x="12730" y="1881"/>
                        <a:pt x="12628" y="1837"/>
                      </a:cubicBezTo>
                      <a:cubicBezTo>
                        <a:pt x="12526" y="1793"/>
                        <a:pt x="12420" y="1764"/>
                        <a:pt x="12380" y="1811"/>
                      </a:cubicBezTo>
                      <a:cubicBezTo>
                        <a:pt x="12419" y="1835"/>
                        <a:pt x="12436" y="1854"/>
                        <a:pt x="12433" y="1868"/>
                      </a:cubicBezTo>
                      <a:cubicBezTo>
                        <a:pt x="12430" y="1881"/>
                        <a:pt x="12407" y="1889"/>
                        <a:pt x="12363" y="1891"/>
                      </a:cubicBezTo>
                      <a:cubicBezTo>
                        <a:pt x="12376" y="1903"/>
                        <a:pt x="12390" y="1915"/>
                        <a:pt x="12406" y="1924"/>
                      </a:cubicBezTo>
                      <a:cubicBezTo>
                        <a:pt x="12422" y="1934"/>
                        <a:pt x="12439" y="1941"/>
                        <a:pt x="12457" y="1947"/>
                      </a:cubicBezTo>
                      <a:cubicBezTo>
                        <a:pt x="12457" y="1947"/>
                        <a:pt x="12424" y="1932"/>
                        <a:pt x="12389" y="1918"/>
                      </a:cubicBezTo>
                      <a:cubicBezTo>
                        <a:pt x="12355" y="1904"/>
                        <a:pt x="12319" y="1890"/>
                        <a:pt x="12316" y="1892"/>
                      </a:cubicBezTo>
                      <a:cubicBezTo>
                        <a:pt x="12340" y="1974"/>
                        <a:pt x="12345" y="1963"/>
                        <a:pt x="12337" y="1944"/>
                      </a:cubicBezTo>
                      <a:cubicBezTo>
                        <a:pt x="12329" y="1925"/>
                        <a:pt x="12308" y="1898"/>
                        <a:pt x="12279" y="1945"/>
                      </a:cubicBezTo>
                      <a:cubicBezTo>
                        <a:pt x="12315" y="1966"/>
                        <a:pt x="12334" y="1987"/>
                        <a:pt x="12353" y="2007"/>
                      </a:cubicBezTo>
                      <a:cubicBezTo>
                        <a:pt x="12371" y="2028"/>
                        <a:pt x="12388" y="2048"/>
                        <a:pt x="12420" y="2067"/>
                      </a:cubicBezTo>
                      <a:cubicBezTo>
                        <a:pt x="12387" y="2058"/>
                        <a:pt x="12354" y="2045"/>
                        <a:pt x="12324" y="2030"/>
                      </a:cubicBezTo>
                      <a:cubicBezTo>
                        <a:pt x="12293" y="2014"/>
                        <a:pt x="12265" y="1996"/>
                        <a:pt x="12239" y="1976"/>
                      </a:cubicBezTo>
                      <a:cubicBezTo>
                        <a:pt x="12185" y="1942"/>
                        <a:pt x="12196" y="1949"/>
                        <a:pt x="12215" y="1961"/>
                      </a:cubicBezTo>
                      <a:cubicBezTo>
                        <a:pt x="12235" y="1972"/>
                        <a:pt x="12262" y="1989"/>
                        <a:pt x="12239" y="1976"/>
                      </a:cubicBezTo>
                      <a:close/>
                      <a:moveTo>
                        <a:pt x="8876" y="2635"/>
                      </a:moveTo>
                      <a:cubicBezTo>
                        <a:pt x="8902" y="2645"/>
                        <a:pt x="8855" y="2611"/>
                        <a:pt x="8802" y="2575"/>
                      </a:cubicBezTo>
                      <a:cubicBezTo>
                        <a:pt x="8749" y="2540"/>
                        <a:pt x="8690" y="2501"/>
                        <a:pt x="8690" y="2502"/>
                      </a:cubicBezTo>
                      <a:cubicBezTo>
                        <a:pt x="8707" y="2521"/>
                        <a:pt x="8712" y="2569"/>
                        <a:pt x="8726" y="2614"/>
                      </a:cubicBezTo>
                      <a:cubicBezTo>
                        <a:pt x="8740" y="2659"/>
                        <a:pt x="8761" y="2702"/>
                        <a:pt x="8808" y="2711"/>
                      </a:cubicBezTo>
                      <a:cubicBezTo>
                        <a:pt x="8806" y="2632"/>
                        <a:pt x="8818" y="2637"/>
                        <a:pt x="8834" y="2650"/>
                      </a:cubicBezTo>
                      <a:cubicBezTo>
                        <a:pt x="8849" y="2663"/>
                        <a:pt x="8867" y="2683"/>
                        <a:pt x="8876" y="2635"/>
                      </a:cubicBezTo>
                      <a:cubicBezTo>
                        <a:pt x="8888" y="2639"/>
                        <a:pt x="8884" y="2659"/>
                        <a:pt x="8879" y="2668"/>
                      </a:cubicBezTo>
                      <a:cubicBezTo>
                        <a:pt x="8874" y="2677"/>
                        <a:pt x="8868" y="2675"/>
                        <a:pt x="8876" y="2635"/>
                      </a:cubicBezTo>
                      <a:close/>
                      <a:moveTo>
                        <a:pt x="8740" y="2846"/>
                      </a:moveTo>
                      <a:cubicBezTo>
                        <a:pt x="8756" y="2904"/>
                        <a:pt x="8769" y="2941"/>
                        <a:pt x="8791" y="2961"/>
                      </a:cubicBezTo>
                      <a:cubicBezTo>
                        <a:pt x="8813" y="2982"/>
                        <a:pt x="8845" y="2987"/>
                        <a:pt x="8902" y="2981"/>
                      </a:cubicBezTo>
                      <a:cubicBezTo>
                        <a:pt x="8987" y="2975"/>
                        <a:pt x="8952" y="2942"/>
                        <a:pt x="8893" y="2910"/>
                      </a:cubicBezTo>
                      <a:cubicBezTo>
                        <a:pt x="8834" y="2878"/>
                        <a:pt x="8751" y="2847"/>
                        <a:pt x="8740" y="2846"/>
                      </a:cubicBezTo>
                      <a:close/>
                      <a:moveTo>
                        <a:pt x="8681" y="2084"/>
                      </a:moveTo>
                      <a:cubicBezTo>
                        <a:pt x="8669" y="2085"/>
                        <a:pt x="8649" y="2087"/>
                        <a:pt x="8641" y="2087"/>
                      </a:cubicBezTo>
                      <a:cubicBezTo>
                        <a:pt x="8633" y="2088"/>
                        <a:pt x="8639" y="2087"/>
                        <a:pt x="8681" y="2084"/>
                      </a:cubicBezTo>
                      <a:lnTo>
                        <a:pt x="8681" y="2084"/>
                      </a:lnTo>
                      <a:close/>
                      <a:moveTo>
                        <a:pt x="8541" y="1992"/>
                      </a:moveTo>
                      <a:cubicBezTo>
                        <a:pt x="8543" y="1954"/>
                        <a:pt x="8530" y="1955"/>
                        <a:pt x="8522" y="1965"/>
                      </a:cubicBezTo>
                      <a:cubicBezTo>
                        <a:pt x="8515" y="1976"/>
                        <a:pt x="8514" y="1995"/>
                        <a:pt x="8541" y="1992"/>
                      </a:cubicBezTo>
                      <a:cubicBezTo>
                        <a:pt x="8541" y="1988"/>
                        <a:pt x="8541" y="1989"/>
                        <a:pt x="8541" y="1989"/>
                      </a:cubicBezTo>
                      <a:cubicBezTo>
                        <a:pt x="8541" y="1990"/>
                        <a:pt x="8541" y="1992"/>
                        <a:pt x="8541" y="1992"/>
                      </a:cubicBezTo>
                      <a:close/>
                      <a:moveTo>
                        <a:pt x="7951" y="1809"/>
                      </a:moveTo>
                      <a:cubicBezTo>
                        <a:pt x="7947" y="1806"/>
                        <a:pt x="7938" y="1800"/>
                        <a:pt x="7935" y="1798"/>
                      </a:cubicBezTo>
                      <a:cubicBezTo>
                        <a:pt x="7932" y="1796"/>
                        <a:pt x="7934" y="1797"/>
                        <a:pt x="7951" y="1809"/>
                      </a:cubicBezTo>
                      <a:lnTo>
                        <a:pt x="7949" y="1807"/>
                      </a:lnTo>
                      <a:cubicBezTo>
                        <a:pt x="7948" y="1807"/>
                        <a:pt x="7948" y="1807"/>
                        <a:pt x="7951" y="1809"/>
                      </a:cubicBezTo>
                      <a:close/>
                      <a:moveTo>
                        <a:pt x="9540" y="2557"/>
                      </a:moveTo>
                      <a:cubicBezTo>
                        <a:pt x="9509" y="2511"/>
                        <a:pt x="9499" y="2539"/>
                        <a:pt x="9499" y="2582"/>
                      </a:cubicBezTo>
                      <a:cubicBezTo>
                        <a:pt x="9498" y="2625"/>
                        <a:pt x="9508" y="2682"/>
                        <a:pt x="9515" y="2694"/>
                      </a:cubicBezTo>
                      <a:cubicBezTo>
                        <a:pt x="9500" y="2692"/>
                        <a:pt x="9485" y="2690"/>
                        <a:pt x="9470" y="2688"/>
                      </a:cubicBezTo>
                      <a:cubicBezTo>
                        <a:pt x="9455" y="2687"/>
                        <a:pt x="9440" y="2685"/>
                        <a:pt x="9426" y="2682"/>
                      </a:cubicBezTo>
                      <a:cubicBezTo>
                        <a:pt x="9431" y="2698"/>
                        <a:pt x="9448" y="2724"/>
                        <a:pt x="9465" y="2749"/>
                      </a:cubicBezTo>
                      <a:cubicBezTo>
                        <a:pt x="9483" y="2774"/>
                        <a:pt x="9500" y="2799"/>
                        <a:pt x="9507" y="2813"/>
                      </a:cubicBezTo>
                      <a:cubicBezTo>
                        <a:pt x="9419" y="2822"/>
                        <a:pt x="9332" y="2768"/>
                        <a:pt x="9249" y="2709"/>
                      </a:cubicBezTo>
                      <a:cubicBezTo>
                        <a:pt x="9165" y="2649"/>
                        <a:pt x="9085" y="2584"/>
                        <a:pt x="9011" y="2573"/>
                      </a:cubicBezTo>
                      <a:cubicBezTo>
                        <a:pt x="9048" y="2655"/>
                        <a:pt x="9059" y="2660"/>
                        <a:pt x="9053" y="2645"/>
                      </a:cubicBezTo>
                      <a:cubicBezTo>
                        <a:pt x="9046" y="2630"/>
                        <a:pt x="9022" y="2595"/>
                        <a:pt x="8988" y="2596"/>
                      </a:cubicBezTo>
                      <a:cubicBezTo>
                        <a:pt x="9046" y="2643"/>
                        <a:pt x="9075" y="2674"/>
                        <a:pt x="9076" y="2688"/>
                      </a:cubicBezTo>
                      <a:cubicBezTo>
                        <a:pt x="9077" y="2702"/>
                        <a:pt x="9051" y="2700"/>
                        <a:pt x="8996" y="2681"/>
                      </a:cubicBezTo>
                      <a:cubicBezTo>
                        <a:pt x="9020" y="2742"/>
                        <a:pt x="9116" y="2798"/>
                        <a:pt x="9198" y="2836"/>
                      </a:cubicBezTo>
                      <a:cubicBezTo>
                        <a:pt x="9280" y="2873"/>
                        <a:pt x="9349" y="2891"/>
                        <a:pt x="9319" y="2874"/>
                      </a:cubicBezTo>
                      <a:cubicBezTo>
                        <a:pt x="9365" y="2900"/>
                        <a:pt x="9395" y="2937"/>
                        <a:pt x="9419" y="2979"/>
                      </a:cubicBezTo>
                      <a:cubicBezTo>
                        <a:pt x="9442" y="3020"/>
                        <a:pt x="9459" y="3066"/>
                        <a:pt x="9478" y="3109"/>
                      </a:cubicBezTo>
                      <a:cubicBezTo>
                        <a:pt x="9408" y="3087"/>
                        <a:pt x="9336" y="3071"/>
                        <a:pt x="9263" y="3060"/>
                      </a:cubicBezTo>
                      <a:cubicBezTo>
                        <a:pt x="9190" y="3049"/>
                        <a:pt x="9116" y="3043"/>
                        <a:pt x="9042" y="3043"/>
                      </a:cubicBezTo>
                      <a:cubicBezTo>
                        <a:pt x="9024" y="3101"/>
                        <a:pt x="9127" y="3138"/>
                        <a:pt x="9237" y="3174"/>
                      </a:cubicBezTo>
                      <a:cubicBezTo>
                        <a:pt x="9346" y="3210"/>
                        <a:pt x="9462" y="3246"/>
                        <a:pt x="9469" y="3303"/>
                      </a:cubicBezTo>
                      <a:cubicBezTo>
                        <a:pt x="9369" y="3329"/>
                        <a:pt x="9264" y="3326"/>
                        <a:pt x="9159" y="3317"/>
                      </a:cubicBezTo>
                      <a:cubicBezTo>
                        <a:pt x="9053" y="3308"/>
                        <a:pt x="8948" y="3293"/>
                        <a:pt x="8846" y="3294"/>
                      </a:cubicBezTo>
                      <a:cubicBezTo>
                        <a:pt x="8849" y="3255"/>
                        <a:pt x="8814" y="3179"/>
                        <a:pt x="8750" y="3115"/>
                      </a:cubicBezTo>
                      <a:cubicBezTo>
                        <a:pt x="8686" y="3051"/>
                        <a:pt x="8594" y="2999"/>
                        <a:pt x="8480" y="3010"/>
                      </a:cubicBezTo>
                      <a:cubicBezTo>
                        <a:pt x="8594" y="3004"/>
                        <a:pt x="8262" y="3371"/>
                        <a:pt x="8276" y="3089"/>
                      </a:cubicBezTo>
                      <a:cubicBezTo>
                        <a:pt x="8286" y="2877"/>
                        <a:pt x="8446" y="2969"/>
                        <a:pt x="8637" y="2883"/>
                      </a:cubicBezTo>
                      <a:cubicBezTo>
                        <a:pt x="8597" y="2817"/>
                        <a:pt x="8531" y="2700"/>
                        <a:pt x="8479" y="2575"/>
                      </a:cubicBezTo>
                      <a:cubicBezTo>
                        <a:pt x="8426" y="2450"/>
                        <a:pt x="8387" y="2316"/>
                        <a:pt x="8398" y="2217"/>
                      </a:cubicBezTo>
                      <a:cubicBezTo>
                        <a:pt x="8385" y="2235"/>
                        <a:pt x="8370" y="2253"/>
                        <a:pt x="8353" y="2270"/>
                      </a:cubicBezTo>
                      <a:cubicBezTo>
                        <a:pt x="8337" y="2286"/>
                        <a:pt x="8319" y="2302"/>
                        <a:pt x="8300" y="2316"/>
                      </a:cubicBezTo>
                      <a:cubicBezTo>
                        <a:pt x="8256" y="2112"/>
                        <a:pt x="8115" y="2082"/>
                        <a:pt x="8113" y="2078"/>
                      </a:cubicBezTo>
                      <a:cubicBezTo>
                        <a:pt x="8095" y="2045"/>
                        <a:pt x="8007" y="1986"/>
                        <a:pt x="7955" y="2002"/>
                      </a:cubicBezTo>
                      <a:cubicBezTo>
                        <a:pt x="7973" y="2005"/>
                        <a:pt x="7986" y="2011"/>
                        <a:pt x="7994" y="2020"/>
                      </a:cubicBezTo>
                      <a:cubicBezTo>
                        <a:pt x="8002" y="2029"/>
                        <a:pt x="8006" y="2041"/>
                        <a:pt x="8006" y="2056"/>
                      </a:cubicBezTo>
                      <a:cubicBezTo>
                        <a:pt x="7988" y="2080"/>
                        <a:pt x="7952" y="2075"/>
                        <a:pt x="7916" y="2064"/>
                      </a:cubicBezTo>
                      <a:cubicBezTo>
                        <a:pt x="7880" y="2053"/>
                        <a:pt x="7845" y="2035"/>
                        <a:pt x="7829" y="2033"/>
                      </a:cubicBezTo>
                      <a:cubicBezTo>
                        <a:pt x="7821" y="2041"/>
                        <a:pt x="7829" y="2065"/>
                        <a:pt x="7839" y="2090"/>
                      </a:cubicBezTo>
                      <a:cubicBezTo>
                        <a:pt x="7850" y="2114"/>
                        <a:pt x="7862" y="2138"/>
                        <a:pt x="7862" y="2146"/>
                      </a:cubicBezTo>
                      <a:cubicBezTo>
                        <a:pt x="7838" y="2126"/>
                        <a:pt x="7813" y="2106"/>
                        <a:pt x="7788" y="2086"/>
                      </a:cubicBezTo>
                      <a:cubicBezTo>
                        <a:pt x="7762" y="2067"/>
                        <a:pt x="7737" y="2048"/>
                        <a:pt x="7710" y="2029"/>
                      </a:cubicBezTo>
                      <a:cubicBezTo>
                        <a:pt x="7724" y="2044"/>
                        <a:pt x="7737" y="2060"/>
                        <a:pt x="7750" y="2075"/>
                      </a:cubicBezTo>
                      <a:cubicBezTo>
                        <a:pt x="7763" y="2091"/>
                        <a:pt x="7775" y="2107"/>
                        <a:pt x="7787" y="2123"/>
                      </a:cubicBezTo>
                      <a:cubicBezTo>
                        <a:pt x="7554" y="2129"/>
                        <a:pt x="7391" y="1947"/>
                        <a:pt x="7273" y="1898"/>
                      </a:cubicBezTo>
                      <a:cubicBezTo>
                        <a:pt x="7001" y="1786"/>
                        <a:pt x="7640" y="1461"/>
                        <a:pt x="7596" y="1509"/>
                      </a:cubicBezTo>
                      <a:cubicBezTo>
                        <a:pt x="7489" y="1628"/>
                        <a:pt x="7535" y="1822"/>
                        <a:pt x="7438" y="1943"/>
                      </a:cubicBezTo>
                      <a:cubicBezTo>
                        <a:pt x="7451" y="1927"/>
                        <a:pt x="7456" y="1912"/>
                        <a:pt x="7469" y="1904"/>
                      </a:cubicBezTo>
                      <a:cubicBezTo>
                        <a:pt x="7483" y="1897"/>
                        <a:pt x="7504" y="1897"/>
                        <a:pt x="7547" y="1914"/>
                      </a:cubicBezTo>
                      <a:cubicBezTo>
                        <a:pt x="7542" y="1887"/>
                        <a:pt x="7536" y="1860"/>
                        <a:pt x="7531" y="1832"/>
                      </a:cubicBezTo>
                      <a:cubicBezTo>
                        <a:pt x="7526" y="1805"/>
                        <a:pt x="7521" y="1778"/>
                        <a:pt x="7515" y="1750"/>
                      </a:cubicBezTo>
                      <a:cubicBezTo>
                        <a:pt x="7533" y="1746"/>
                        <a:pt x="7547" y="1747"/>
                        <a:pt x="7559" y="1752"/>
                      </a:cubicBezTo>
                      <a:cubicBezTo>
                        <a:pt x="7571" y="1757"/>
                        <a:pt x="7580" y="1766"/>
                        <a:pt x="7586" y="1779"/>
                      </a:cubicBezTo>
                      <a:cubicBezTo>
                        <a:pt x="7572" y="1740"/>
                        <a:pt x="7555" y="1674"/>
                        <a:pt x="7563" y="1617"/>
                      </a:cubicBezTo>
                      <a:cubicBezTo>
                        <a:pt x="7570" y="1560"/>
                        <a:pt x="7602" y="1513"/>
                        <a:pt x="7684" y="1513"/>
                      </a:cubicBezTo>
                      <a:cubicBezTo>
                        <a:pt x="7746" y="1515"/>
                        <a:pt x="7761" y="1581"/>
                        <a:pt x="7764" y="1652"/>
                      </a:cubicBezTo>
                      <a:cubicBezTo>
                        <a:pt x="7768" y="1724"/>
                        <a:pt x="7759" y="1800"/>
                        <a:pt x="7773" y="1823"/>
                      </a:cubicBezTo>
                      <a:cubicBezTo>
                        <a:pt x="7789" y="1819"/>
                        <a:pt x="7811" y="1799"/>
                        <a:pt x="7834" y="1778"/>
                      </a:cubicBezTo>
                      <a:cubicBezTo>
                        <a:pt x="7856" y="1756"/>
                        <a:pt x="7878" y="1733"/>
                        <a:pt x="7891" y="1722"/>
                      </a:cubicBezTo>
                      <a:cubicBezTo>
                        <a:pt x="7886" y="1741"/>
                        <a:pt x="7886" y="1758"/>
                        <a:pt x="7891" y="1776"/>
                      </a:cubicBezTo>
                      <a:cubicBezTo>
                        <a:pt x="7896" y="1793"/>
                        <a:pt x="7905" y="1809"/>
                        <a:pt x="7920" y="1823"/>
                      </a:cubicBezTo>
                      <a:cubicBezTo>
                        <a:pt x="7912" y="1765"/>
                        <a:pt x="7912" y="1746"/>
                        <a:pt x="7926" y="1741"/>
                      </a:cubicBezTo>
                      <a:cubicBezTo>
                        <a:pt x="7939" y="1737"/>
                        <a:pt x="7965" y="1747"/>
                        <a:pt x="8009" y="1747"/>
                      </a:cubicBezTo>
                      <a:cubicBezTo>
                        <a:pt x="7992" y="1736"/>
                        <a:pt x="7976" y="1724"/>
                        <a:pt x="7961" y="1711"/>
                      </a:cubicBezTo>
                      <a:cubicBezTo>
                        <a:pt x="7946" y="1699"/>
                        <a:pt x="7931" y="1686"/>
                        <a:pt x="7916" y="1673"/>
                      </a:cubicBezTo>
                      <a:cubicBezTo>
                        <a:pt x="7990" y="1633"/>
                        <a:pt x="8081" y="1646"/>
                        <a:pt x="8151" y="1687"/>
                      </a:cubicBezTo>
                      <a:cubicBezTo>
                        <a:pt x="8222" y="1728"/>
                        <a:pt x="8272" y="1798"/>
                        <a:pt x="8265" y="1873"/>
                      </a:cubicBezTo>
                      <a:cubicBezTo>
                        <a:pt x="8282" y="1885"/>
                        <a:pt x="8293" y="1887"/>
                        <a:pt x="8297" y="1879"/>
                      </a:cubicBezTo>
                      <a:cubicBezTo>
                        <a:pt x="8302" y="1872"/>
                        <a:pt x="8300" y="1855"/>
                        <a:pt x="8291" y="1828"/>
                      </a:cubicBezTo>
                      <a:cubicBezTo>
                        <a:pt x="8375" y="1824"/>
                        <a:pt x="8352" y="1838"/>
                        <a:pt x="8330" y="1845"/>
                      </a:cubicBezTo>
                      <a:cubicBezTo>
                        <a:pt x="8308" y="1852"/>
                        <a:pt x="8288" y="1853"/>
                        <a:pt x="8378" y="1822"/>
                      </a:cubicBezTo>
                      <a:cubicBezTo>
                        <a:pt x="8429" y="1873"/>
                        <a:pt x="8451" y="1879"/>
                        <a:pt x="8464" y="1886"/>
                      </a:cubicBezTo>
                      <a:cubicBezTo>
                        <a:pt x="8478" y="1893"/>
                        <a:pt x="8485" y="1901"/>
                        <a:pt x="8506" y="1957"/>
                      </a:cubicBezTo>
                      <a:cubicBezTo>
                        <a:pt x="8510" y="1956"/>
                        <a:pt x="8609" y="1983"/>
                        <a:pt x="8682" y="2012"/>
                      </a:cubicBezTo>
                      <a:cubicBezTo>
                        <a:pt x="8754" y="2041"/>
                        <a:pt x="8800" y="2073"/>
                        <a:pt x="8698" y="2083"/>
                      </a:cubicBezTo>
                      <a:cubicBezTo>
                        <a:pt x="8724" y="2095"/>
                        <a:pt x="8750" y="2108"/>
                        <a:pt x="8776" y="2119"/>
                      </a:cubicBezTo>
                      <a:cubicBezTo>
                        <a:pt x="8802" y="2131"/>
                        <a:pt x="8829" y="2143"/>
                        <a:pt x="8855" y="2154"/>
                      </a:cubicBezTo>
                      <a:cubicBezTo>
                        <a:pt x="8804" y="2159"/>
                        <a:pt x="8828" y="2228"/>
                        <a:pt x="8885" y="2284"/>
                      </a:cubicBezTo>
                      <a:cubicBezTo>
                        <a:pt x="8941" y="2340"/>
                        <a:pt x="9031" y="2382"/>
                        <a:pt x="9110" y="2333"/>
                      </a:cubicBezTo>
                      <a:cubicBezTo>
                        <a:pt x="9110" y="2342"/>
                        <a:pt x="9112" y="2363"/>
                        <a:pt x="9119" y="2380"/>
                      </a:cubicBezTo>
                      <a:cubicBezTo>
                        <a:pt x="9126" y="2398"/>
                        <a:pt x="9138" y="2413"/>
                        <a:pt x="9160" y="2411"/>
                      </a:cubicBezTo>
                      <a:cubicBezTo>
                        <a:pt x="9131" y="2414"/>
                        <a:pt x="9185" y="2432"/>
                        <a:pt x="9237" y="2442"/>
                      </a:cubicBezTo>
                      <a:cubicBezTo>
                        <a:pt x="9290" y="2452"/>
                        <a:pt x="9341" y="2454"/>
                        <a:pt x="9308" y="2423"/>
                      </a:cubicBezTo>
                      <a:cubicBezTo>
                        <a:pt x="9333" y="2421"/>
                        <a:pt x="9350" y="2426"/>
                        <a:pt x="9359" y="2440"/>
                      </a:cubicBezTo>
                      <a:cubicBezTo>
                        <a:pt x="9368" y="2453"/>
                        <a:pt x="9370" y="2473"/>
                        <a:pt x="9364" y="2502"/>
                      </a:cubicBezTo>
                      <a:cubicBezTo>
                        <a:pt x="9367" y="2501"/>
                        <a:pt x="9370" y="2501"/>
                        <a:pt x="9373" y="2501"/>
                      </a:cubicBezTo>
                      <a:cubicBezTo>
                        <a:pt x="9376" y="2501"/>
                        <a:pt x="9379" y="2500"/>
                        <a:pt x="9382" y="2500"/>
                      </a:cubicBezTo>
                      <a:cubicBezTo>
                        <a:pt x="9359" y="2455"/>
                        <a:pt x="9367" y="2463"/>
                        <a:pt x="9380" y="2466"/>
                      </a:cubicBezTo>
                      <a:cubicBezTo>
                        <a:pt x="9392" y="2470"/>
                        <a:pt x="9409" y="2468"/>
                        <a:pt x="9399" y="2406"/>
                      </a:cubicBezTo>
                      <a:cubicBezTo>
                        <a:pt x="9419" y="2433"/>
                        <a:pt x="9441" y="2460"/>
                        <a:pt x="9464" y="2485"/>
                      </a:cubicBezTo>
                      <a:cubicBezTo>
                        <a:pt x="9488" y="2511"/>
                        <a:pt x="9513" y="2535"/>
                        <a:pt x="9540" y="2557"/>
                      </a:cubicBezTo>
                      <a:cubicBezTo>
                        <a:pt x="9541" y="2558"/>
                        <a:pt x="9528" y="2541"/>
                        <a:pt x="9522" y="2532"/>
                      </a:cubicBezTo>
                      <a:cubicBezTo>
                        <a:pt x="9516" y="2524"/>
                        <a:pt x="9515" y="2524"/>
                        <a:pt x="9540" y="2557"/>
                      </a:cubicBezTo>
                      <a:close/>
                      <a:moveTo>
                        <a:pt x="14419" y="1220"/>
                      </a:moveTo>
                      <a:cubicBezTo>
                        <a:pt x="14515" y="1221"/>
                        <a:pt x="14454" y="1196"/>
                        <a:pt x="14364" y="1168"/>
                      </a:cubicBezTo>
                      <a:cubicBezTo>
                        <a:pt x="14274" y="1141"/>
                        <a:pt x="14155" y="1111"/>
                        <a:pt x="14134" y="1104"/>
                      </a:cubicBezTo>
                      <a:cubicBezTo>
                        <a:pt x="14175" y="1134"/>
                        <a:pt x="14220" y="1158"/>
                        <a:pt x="14268" y="1178"/>
                      </a:cubicBezTo>
                      <a:cubicBezTo>
                        <a:pt x="14316" y="1198"/>
                        <a:pt x="14366" y="1212"/>
                        <a:pt x="14419" y="1220"/>
                      </a:cubicBezTo>
                      <a:cubicBezTo>
                        <a:pt x="14424" y="1220"/>
                        <a:pt x="14401" y="1216"/>
                        <a:pt x="14388" y="1214"/>
                      </a:cubicBezTo>
                      <a:cubicBezTo>
                        <a:pt x="14375" y="1213"/>
                        <a:pt x="14373" y="1213"/>
                        <a:pt x="14419" y="1220"/>
                      </a:cubicBezTo>
                      <a:close/>
                      <a:moveTo>
                        <a:pt x="14863" y="1835"/>
                      </a:moveTo>
                      <a:cubicBezTo>
                        <a:pt x="14860" y="1852"/>
                        <a:pt x="14909" y="1884"/>
                        <a:pt x="14963" y="1915"/>
                      </a:cubicBezTo>
                      <a:cubicBezTo>
                        <a:pt x="15018" y="1945"/>
                        <a:pt x="15078" y="1974"/>
                        <a:pt x="15096" y="1984"/>
                      </a:cubicBezTo>
                      <a:cubicBezTo>
                        <a:pt x="15118" y="1947"/>
                        <a:pt x="15059" y="1917"/>
                        <a:pt x="14996" y="1892"/>
                      </a:cubicBezTo>
                      <a:cubicBezTo>
                        <a:pt x="14932" y="1868"/>
                        <a:pt x="14863" y="1849"/>
                        <a:pt x="14863" y="1835"/>
                      </a:cubicBezTo>
                      <a:cubicBezTo>
                        <a:pt x="14862" y="1842"/>
                        <a:pt x="14862" y="1843"/>
                        <a:pt x="14862" y="1842"/>
                      </a:cubicBezTo>
                      <a:cubicBezTo>
                        <a:pt x="14863" y="1841"/>
                        <a:pt x="14863" y="1837"/>
                        <a:pt x="14863" y="1835"/>
                      </a:cubicBezTo>
                      <a:close/>
                      <a:moveTo>
                        <a:pt x="18211" y="5644"/>
                      </a:moveTo>
                      <a:cubicBezTo>
                        <a:pt x="18212" y="5646"/>
                        <a:pt x="18208" y="5669"/>
                        <a:pt x="18206" y="5696"/>
                      </a:cubicBezTo>
                      <a:cubicBezTo>
                        <a:pt x="18204" y="5723"/>
                        <a:pt x="18202" y="5756"/>
                        <a:pt x="18207" y="5778"/>
                      </a:cubicBezTo>
                      <a:cubicBezTo>
                        <a:pt x="18130" y="5791"/>
                        <a:pt x="18067" y="5749"/>
                        <a:pt x="18010" y="5727"/>
                      </a:cubicBezTo>
                      <a:cubicBezTo>
                        <a:pt x="17954" y="5705"/>
                        <a:pt x="17903" y="5703"/>
                        <a:pt x="17852" y="5794"/>
                      </a:cubicBezTo>
                      <a:cubicBezTo>
                        <a:pt x="17668" y="5506"/>
                        <a:pt x="17285" y="5339"/>
                        <a:pt x="17179" y="4953"/>
                      </a:cubicBezTo>
                      <a:cubicBezTo>
                        <a:pt x="17114" y="4717"/>
                        <a:pt x="17508" y="4618"/>
                        <a:pt x="17370" y="4393"/>
                      </a:cubicBezTo>
                      <a:cubicBezTo>
                        <a:pt x="17252" y="4200"/>
                        <a:pt x="16979" y="4080"/>
                        <a:pt x="16768" y="3977"/>
                      </a:cubicBezTo>
                      <a:cubicBezTo>
                        <a:pt x="16772" y="3988"/>
                        <a:pt x="16777" y="3999"/>
                        <a:pt x="16782" y="4009"/>
                      </a:cubicBezTo>
                      <a:cubicBezTo>
                        <a:pt x="16787" y="4020"/>
                        <a:pt x="16792" y="4030"/>
                        <a:pt x="16798" y="4040"/>
                      </a:cubicBezTo>
                      <a:cubicBezTo>
                        <a:pt x="16754" y="4011"/>
                        <a:pt x="16712" y="3982"/>
                        <a:pt x="16669" y="3952"/>
                      </a:cubicBezTo>
                      <a:cubicBezTo>
                        <a:pt x="16627" y="3922"/>
                        <a:pt x="16585" y="3891"/>
                        <a:pt x="16544" y="3860"/>
                      </a:cubicBezTo>
                      <a:cubicBezTo>
                        <a:pt x="16548" y="3852"/>
                        <a:pt x="16575" y="3833"/>
                        <a:pt x="16602" y="3815"/>
                      </a:cubicBezTo>
                      <a:cubicBezTo>
                        <a:pt x="16630" y="3796"/>
                        <a:pt x="16658" y="3778"/>
                        <a:pt x="16666" y="3771"/>
                      </a:cubicBezTo>
                      <a:cubicBezTo>
                        <a:pt x="16650" y="3754"/>
                        <a:pt x="16593" y="3726"/>
                        <a:pt x="16544" y="3695"/>
                      </a:cubicBezTo>
                      <a:cubicBezTo>
                        <a:pt x="16496" y="3665"/>
                        <a:pt x="16456" y="3630"/>
                        <a:pt x="16473" y="3599"/>
                      </a:cubicBezTo>
                      <a:cubicBezTo>
                        <a:pt x="16528" y="3640"/>
                        <a:pt x="16435" y="3463"/>
                        <a:pt x="16331" y="3271"/>
                      </a:cubicBezTo>
                      <a:cubicBezTo>
                        <a:pt x="16227" y="3080"/>
                        <a:pt x="16110" y="2875"/>
                        <a:pt x="16117" y="2858"/>
                      </a:cubicBezTo>
                      <a:cubicBezTo>
                        <a:pt x="16135" y="2854"/>
                        <a:pt x="16154" y="2852"/>
                        <a:pt x="16173" y="2853"/>
                      </a:cubicBezTo>
                      <a:cubicBezTo>
                        <a:pt x="16193" y="2854"/>
                        <a:pt x="16212" y="2858"/>
                        <a:pt x="16230" y="2865"/>
                      </a:cubicBezTo>
                      <a:cubicBezTo>
                        <a:pt x="16231" y="2866"/>
                        <a:pt x="16184" y="2826"/>
                        <a:pt x="16152" y="2797"/>
                      </a:cubicBezTo>
                      <a:cubicBezTo>
                        <a:pt x="16120" y="2767"/>
                        <a:pt x="16103" y="2747"/>
                        <a:pt x="16166" y="2788"/>
                      </a:cubicBezTo>
                      <a:cubicBezTo>
                        <a:pt x="16184" y="2749"/>
                        <a:pt x="15999" y="2622"/>
                        <a:pt x="15817" y="2508"/>
                      </a:cubicBezTo>
                      <a:cubicBezTo>
                        <a:pt x="15635" y="2394"/>
                        <a:pt x="15455" y="2294"/>
                        <a:pt x="15483" y="2310"/>
                      </a:cubicBezTo>
                      <a:cubicBezTo>
                        <a:pt x="15467" y="2348"/>
                        <a:pt x="15419" y="2291"/>
                        <a:pt x="15394" y="2255"/>
                      </a:cubicBezTo>
                      <a:cubicBezTo>
                        <a:pt x="15368" y="2220"/>
                        <a:pt x="15364" y="2206"/>
                        <a:pt x="15434" y="2332"/>
                      </a:cubicBezTo>
                      <a:cubicBezTo>
                        <a:pt x="15388" y="2304"/>
                        <a:pt x="15345" y="2272"/>
                        <a:pt x="15308" y="2235"/>
                      </a:cubicBezTo>
                      <a:cubicBezTo>
                        <a:pt x="15271" y="2198"/>
                        <a:pt x="15239" y="2157"/>
                        <a:pt x="15214" y="2114"/>
                      </a:cubicBezTo>
                      <a:cubicBezTo>
                        <a:pt x="15229" y="2122"/>
                        <a:pt x="15330" y="2182"/>
                        <a:pt x="15421" y="2236"/>
                      </a:cubicBezTo>
                      <a:cubicBezTo>
                        <a:pt x="15512" y="2291"/>
                        <a:pt x="15594" y="2340"/>
                        <a:pt x="15573" y="2328"/>
                      </a:cubicBezTo>
                      <a:cubicBezTo>
                        <a:pt x="15611" y="2351"/>
                        <a:pt x="15667" y="2379"/>
                        <a:pt x="15720" y="2409"/>
                      </a:cubicBezTo>
                      <a:cubicBezTo>
                        <a:pt x="15773" y="2439"/>
                        <a:pt x="15822" y="2472"/>
                        <a:pt x="15845" y="2505"/>
                      </a:cubicBezTo>
                      <a:cubicBezTo>
                        <a:pt x="15818" y="2489"/>
                        <a:pt x="15864" y="2517"/>
                        <a:pt x="15925" y="2548"/>
                      </a:cubicBezTo>
                      <a:cubicBezTo>
                        <a:pt x="15987" y="2578"/>
                        <a:pt x="16065" y="2611"/>
                        <a:pt x="16103" y="2603"/>
                      </a:cubicBezTo>
                      <a:cubicBezTo>
                        <a:pt x="16080" y="2589"/>
                        <a:pt x="16059" y="2572"/>
                        <a:pt x="16041" y="2554"/>
                      </a:cubicBezTo>
                      <a:cubicBezTo>
                        <a:pt x="16023" y="2535"/>
                        <a:pt x="16008" y="2514"/>
                        <a:pt x="15997" y="2491"/>
                      </a:cubicBezTo>
                      <a:cubicBezTo>
                        <a:pt x="16011" y="2489"/>
                        <a:pt x="16025" y="2487"/>
                        <a:pt x="16039" y="2486"/>
                      </a:cubicBezTo>
                      <a:cubicBezTo>
                        <a:pt x="16053" y="2485"/>
                        <a:pt x="16067" y="2485"/>
                        <a:pt x="16082" y="2485"/>
                      </a:cubicBezTo>
                      <a:cubicBezTo>
                        <a:pt x="16053" y="2405"/>
                        <a:pt x="16024" y="2342"/>
                        <a:pt x="16002" y="2299"/>
                      </a:cubicBezTo>
                      <a:cubicBezTo>
                        <a:pt x="15980" y="2255"/>
                        <a:pt x="15965" y="2232"/>
                        <a:pt x="15966" y="2233"/>
                      </a:cubicBezTo>
                      <a:cubicBezTo>
                        <a:pt x="15967" y="2242"/>
                        <a:pt x="15970" y="2248"/>
                        <a:pt x="15976" y="2253"/>
                      </a:cubicBezTo>
                      <a:cubicBezTo>
                        <a:pt x="15982" y="2258"/>
                        <a:pt x="15991" y="2261"/>
                        <a:pt x="16003" y="2262"/>
                      </a:cubicBezTo>
                      <a:cubicBezTo>
                        <a:pt x="15904" y="2195"/>
                        <a:pt x="15782" y="2135"/>
                        <a:pt x="15650" y="2060"/>
                      </a:cubicBezTo>
                      <a:cubicBezTo>
                        <a:pt x="15518" y="1984"/>
                        <a:pt x="15376" y="1893"/>
                        <a:pt x="15238" y="1763"/>
                      </a:cubicBezTo>
                      <a:cubicBezTo>
                        <a:pt x="15258" y="1773"/>
                        <a:pt x="15284" y="1782"/>
                        <a:pt x="15311" y="1791"/>
                      </a:cubicBezTo>
                      <a:cubicBezTo>
                        <a:pt x="15337" y="1800"/>
                        <a:pt x="15363" y="1809"/>
                        <a:pt x="15380" y="1820"/>
                      </a:cubicBezTo>
                      <a:cubicBezTo>
                        <a:pt x="15349" y="1737"/>
                        <a:pt x="15151" y="1615"/>
                        <a:pt x="14937" y="1505"/>
                      </a:cubicBezTo>
                      <a:cubicBezTo>
                        <a:pt x="14724" y="1394"/>
                        <a:pt x="14493" y="1294"/>
                        <a:pt x="14395" y="1254"/>
                      </a:cubicBezTo>
                      <a:cubicBezTo>
                        <a:pt x="14448" y="1290"/>
                        <a:pt x="14506" y="1324"/>
                        <a:pt x="14562" y="1361"/>
                      </a:cubicBezTo>
                      <a:cubicBezTo>
                        <a:pt x="14618" y="1397"/>
                        <a:pt x="14672" y="1436"/>
                        <a:pt x="14717" y="1483"/>
                      </a:cubicBezTo>
                      <a:cubicBezTo>
                        <a:pt x="14654" y="1457"/>
                        <a:pt x="14621" y="1445"/>
                        <a:pt x="14618" y="1447"/>
                      </a:cubicBezTo>
                      <a:cubicBezTo>
                        <a:pt x="14615" y="1450"/>
                        <a:pt x="14642" y="1466"/>
                        <a:pt x="14699" y="1498"/>
                      </a:cubicBezTo>
                      <a:cubicBezTo>
                        <a:pt x="14692" y="1493"/>
                        <a:pt x="14611" y="1461"/>
                        <a:pt x="14555" y="1440"/>
                      </a:cubicBezTo>
                      <a:lnTo>
                        <a:pt x="14555" y="1439"/>
                      </a:lnTo>
                      <a:cubicBezTo>
                        <a:pt x="14330" y="1381"/>
                        <a:pt x="14117" y="1262"/>
                        <a:pt x="13905" y="1151"/>
                      </a:cubicBezTo>
                      <a:cubicBezTo>
                        <a:pt x="13692" y="1040"/>
                        <a:pt x="13480" y="938"/>
                        <a:pt x="13256" y="913"/>
                      </a:cubicBezTo>
                      <a:cubicBezTo>
                        <a:pt x="13253" y="925"/>
                        <a:pt x="13254" y="934"/>
                        <a:pt x="13260" y="940"/>
                      </a:cubicBezTo>
                      <a:cubicBezTo>
                        <a:pt x="13266" y="947"/>
                        <a:pt x="13277" y="951"/>
                        <a:pt x="13293" y="952"/>
                      </a:cubicBezTo>
                      <a:cubicBezTo>
                        <a:pt x="13285" y="948"/>
                        <a:pt x="13277" y="946"/>
                        <a:pt x="13268" y="946"/>
                      </a:cubicBezTo>
                      <a:cubicBezTo>
                        <a:pt x="13260" y="945"/>
                        <a:pt x="13251" y="946"/>
                        <a:pt x="13243" y="947"/>
                      </a:cubicBezTo>
                      <a:cubicBezTo>
                        <a:pt x="13758" y="1120"/>
                        <a:pt x="14201" y="1459"/>
                        <a:pt x="14719" y="1607"/>
                      </a:cubicBezTo>
                      <a:cubicBezTo>
                        <a:pt x="15153" y="1731"/>
                        <a:pt x="15405" y="2121"/>
                        <a:pt x="15774" y="2339"/>
                      </a:cubicBezTo>
                      <a:cubicBezTo>
                        <a:pt x="15785" y="2277"/>
                        <a:pt x="15612" y="2197"/>
                        <a:pt x="15423" y="2125"/>
                      </a:cubicBezTo>
                      <a:cubicBezTo>
                        <a:pt x="15235" y="2053"/>
                        <a:pt x="15030" y="1990"/>
                        <a:pt x="14974" y="1961"/>
                      </a:cubicBezTo>
                      <a:cubicBezTo>
                        <a:pt x="14981" y="2002"/>
                        <a:pt x="15016" y="2052"/>
                        <a:pt x="15058" y="2098"/>
                      </a:cubicBezTo>
                      <a:cubicBezTo>
                        <a:pt x="15101" y="2144"/>
                        <a:pt x="15151" y="2186"/>
                        <a:pt x="15185" y="2214"/>
                      </a:cubicBezTo>
                      <a:cubicBezTo>
                        <a:pt x="15170" y="2241"/>
                        <a:pt x="15090" y="2212"/>
                        <a:pt x="15009" y="2172"/>
                      </a:cubicBezTo>
                      <a:cubicBezTo>
                        <a:pt x="14928" y="2133"/>
                        <a:pt x="14846" y="2083"/>
                        <a:pt x="14826" y="2071"/>
                      </a:cubicBezTo>
                      <a:cubicBezTo>
                        <a:pt x="14838" y="2080"/>
                        <a:pt x="14848" y="2090"/>
                        <a:pt x="14858" y="2100"/>
                      </a:cubicBezTo>
                      <a:cubicBezTo>
                        <a:pt x="14867" y="2111"/>
                        <a:pt x="14876" y="2122"/>
                        <a:pt x="14883" y="2134"/>
                      </a:cubicBezTo>
                      <a:cubicBezTo>
                        <a:pt x="14835" y="2099"/>
                        <a:pt x="14788" y="2065"/>
                        <a:pt x="14741" y="2030"/>
                      </a:cubicBezTo>
                      <a:cubicBezTo>
                        <a:pt x="14693" y="1996"/>
                        <a:pt x="14647" y="1961"/>
                        <a:pt x="14600" y="1925"/>
                      </a:cubicBezTo>
                      <a:cubicBezTo>
                        <a:pt x="14616" y="1938"/>
                        <a:pt x="14630" y="1951"/>
                        <a:pt x="14644" y="1965"/>
                      </a:cubicBezTo>
                      <a:cubicBezTo>
                        <a:pt x="14657" y="1979"/>
                        <a:pt x="14670" y="1994"/>
                        <a:pt x="14681" y="2010"/>
                      </a:cubicBezTo>
                      <a:cubicBezTo>
                        <a:pt x="14553" y="2019"/>
                        <a:pt x="14527" y="1994"/>
                        <a:pt x="14515" y="1957"/>
                      </a:cubicBezTo>
                      <a:cubicBezTo>
                        <a:pt x="14503" y="1921"/>
                        <a:pt x="14505" y="1874"/>
                        <a:pt x="14433" y="1839"/>
                      </a:cubicBezTo>
                      <a:cubicBezTo>
                        <a:pt x="14438" y="1846"/>
                        <a:pt x="14440" y="1853"/>
                        <a:pt x="14442" y="1862"/>
                      </a:cubicBezTo>
                      <a:cubicBezTo>
                        <a:pt x="14443" y="1871"/>
                        <a:pt x="14443" y="1881"/>
                        <a:pt x="14443" y="1893"/>
                      </a:cubicBezTo>
                      <a:cubicBezTo>
                        <a:pt x="14424" y="1881"/>
                        <a:pt x="14412" y="1877"/>
                        <a:pt x="14407" y="1880"/>
                      </a:cubicBezTo>
                      <a:cubicBezTo>
                        <a:pt x="14402" y="1883"/>
                        <a:pt x="14403" y="1893"/>
                        <a:pt x="14411" y="1911"/>
                      </a:cubicBezTo>
                      <a:cubicBezTo>
                        <a:pt x="14376" y="1894"/>
                        <a:pt x="14343" y="1876"/>
                        <a:pt x="14309" y="1858"/>
                      </a:cubicBezTo>
                      <a:cubicBezTo>
                        <a:pt x="14276" y="1839"/>
                        <a:pt x="14244" y="1820"/>
                        <a:pt x="14212" y="1800"/>
                      </a:cubicBezTo>
                      <a:cubicBezTo>
                        <a:pt x="14222" y="1797"/>
                        <a:pt x="14229" y="1797"/>
                        <a:pt x="14232" y="1800"/>
                      </a:cubicBezTo>
                      <a:cubicBezTo>
                        <a:pt x="14235" y="1804"/>
                        <a:pt x="14235" y="1811"/>
                        <a:pt x="14231" y="1821"/>
                      </a:cubicBezTo>
                      <a:cubicBezTo>
                        <a:pt x="14232" y="1820"/>
                        <a:pt x="14226" y="1793"/>
                        <a:pt x="14220" y="1768"/>
                      </a:cubicBezTo>
                      <a:cubicBezTo>
                        <a:pt x="14215" y="1744"/>
                        <a:pt x="14209" y="1723"/>
                        <a:pt x="14210" y="1734"/>
                      </a:cubicBezTo>
                      <a:cubicBezTo>
                        <a:pt x="14169" y="1715"/>
                        <a:pt x="14084" y="1641"/>
                        <a:pt x="14000" y="1568"/>
                      </a:cubicBezTo>
                      <a:cubicBezTo>
                        <a:pt x="13917" y="1495"/>
                        <a:pt x="13834" y="1423"/>
                        <a:pt x="13797" y="1407"/>
                      </a:cubicBezTo>
                      <a:cubicBezTo>
                        <a:pt x="14086" y="1521"/>
                        <a:pt x="13535" y="1337"/>
                        <a:pt x="13460" y="1295"/>
                      </a:cubicBezTo>
                      <a:cubicBezTo>
                        <a:pt x="13311" y="1211"/>
                        <a:pt x="13167" y="1120"/>
                        <a:pt x="13024" y="1029"/>
                      </a:cubicBezTo>
                      <a:cubicBezTo>
                        <a:pt x="12832" y="907"/>
                        <a:pt x="12604" y="837"/>
                        <a:pt x="12379" y="771"/>
                      </a:cubicBezTo>
                      <a:cubicBezTo>
                        <a:pt x="12462" y="783"/>
                        <a:pt x="12411" y="767"/>
                        <a:pt x="12371" y="755"/>
                      </a:cubicBezTo>
                      <a:cubicBezTo>
                        <a:pt x="12330" y="743"/>
                        <a:pt x="12299" y="736"/>
                        <a:pt x="12422" y="767"/>
                      </a:cubicBezTo>
                      <a:cubicBezTo>
                        <a:pt x="12377" y="739"/>
                        <a:pt x="12306" y="698"/>
                        <a:pt x="12264" y="677"/>
                      </a:cubicBezTo>
                      <a:cubicBezTo>
                        <a:pt x="12222" y="656"/>
                        <a:pt x="12208" y="654"/>
                        <a:pt x="12276" y="705"/>
                      </a:cubicBezTo>
                      <a:cubicBezTo>
                        <a:pt x="12232" y="693"/>
                        <a:pt x="12211" y="699"/>
                        <a:pt x="12181" y="695"/>
                      </a:cubicBezTo>
                      <a:cubicBezTo>
                        <a:pt x="12151" y="690"/>
                        <a:pt x="12113" y="675"/>
                        <a:pt x="12033" y="620"/>
                      </a:cubicBezTo>
                      <a:cubicBezTo>
                        <a:pt x="12064" y="629"/>
                        <a:pt x="12153" y="637"/>
                        <a:pt x="12179" y="632"/>
                      </a:cubicBezTo>
                      <a:cubicBezTo>
                        <a:pt x="12205" y="626"/>
                        <a:pt x="12168" y="608"/>
                        <a:pt x="11946" y="567"/>
                      </a:cubicBezTo>
                      <a:cubicBezTo>
                        <a:pt x="11960" y="567"/>
                        <a:pt x="11974" y="568"/>
                        <a:pt x="11988" y="570"/>
                      </a:cubicBezTo>
                      <a:cubicBezTo>
                        <a:pt x="12002" y="572"/>
                        <a:pt x="12016" y="576"/>
                        <a:pt x="12029" y="580"/>
                      </a:cubicBezTo>
                      <a:cubicBezTo>
                        <a:pt x="12003" y="575"/>
                        <a:pt x="11976" y="568"/>
                        <a:pt x="11951" y="562"/>
                      </a:cubicBezTo>
                      <a:cubicBezTo>
                        <a:pt x="11925" y="555"/>
                        <a:pt x="11899" y="548"/>
                        <a:pt x="11873" y="540"/>
                      </a:cubicBezTo>
                      <a:cubicBezTo>
                        <a:pt x="11901" y="540"/>
                        <a:pt x="11917" y="540"/>
                        <a:pt x="11921" y="539"/>
                      </a:cubicBezTo>
                      <a:cubicBezTo>
                        <a:pt x="11925" y="538"/>
                        <a:pt x="11917" y="537"/>
                        <a:pt x="11898" y="535"/>
                      </a:cubicBezTo>
                      <a:cubicBezTo>
                        <a:pt x="11897" y="529"/>
                        <a:pt x="11968" y="546"/>
                        <a:pt x="12040" y="563"/>
                      </a:cubicBezTo>
                      <a:cubicBezTo>
                        <a:pt x="12111" y="581"/>
                        <a:pt x="12184" y="600"/>
                        <a:pt x="12187" y="600"/>
                      </a:cubicBezTo>
                      <a:cubicBezTo>
                        <a:pt x="12128" y="584"/>
                        <a:pt x="12070" y="566"/>
                        <a:pt x="12012" y="549"/>
                      </a:cubicBezTo>
                      <a:cubicBezTo>
                        <a:pt x="11954" y="531"/>
                        <a:pt x="11896" y="515"/>
                        <a:pt x="11836" y="502"/>
                      </a:cubicBezTo>
                      <a:cubicBezTo>
                        <a:pt x="11859" y="507"/>
                        <a:pt x="11882" y="511"/>
                        <a:pt x="11905" y="516"/>
                      </a:cubicBezTo>
                      <a:cubicBezTo>
                        <a:pt x="11928" y="521"/>
                        <a:pt x="11951" y="526"/>
                        <a:pt x="11974" y="531"/>
                      </a:cubicBezTo>
                      <a:cubicBezTo>
                        <a:pt x="11942" y="524"/>
                        <a:pt x="11899" y="514"/>
                        <a:pt x="11896" y="513"/>
                      </a:cubicBezTo>
                      <a:cubicBezTo>
                        <a:pt x="11893" y="512"/>
                        <a:pt x="11930" y="520"/>
                        <a:pt x="12057" y="550"/>
                      </a:cubicBezTo>
                      <a:cubicBezTo>
                        <a:pt x="11888" y="519"/>
                        <a:pt x="11777" y="497"/>
                        <a:pt x="11726" y="483"/>
                      </a:cubicBezTo>
                      <a:cubicBezTo>
                        <a:pt x="11675" y="469"/>
                        <a:pt x="11682" y="463"/>
                        <a:pt x="11748" y="466"/>
                      </a:cubicBezTo>
                      <a:cubicBezTo>
                        <a:pt x="11747" y="465"/>
                        <a:pt x="11746" y="463"/>
                        <a:pt x="11745" y="462"/>
                      </a:cubicBezTo>
                      <a:cubicBezTo>
                        <a:pt x="11744" y="460"/>
                        <a:pt x="11743" y="459"/>
                        <a:pt x="11742" y="458"/>
                      </a:cubicBezTo>
                      <a:cubicBezTo>
                        <a:pt x="11779" y="467"/>
                        <a:pt x="11817" y="476"/>
                        <a:pt x="11855" y="483"/>
                      </a:cubicBezTo>
                      <a:cubicBezTo>
                        <a:pt x="11893" y="490"/>
                        <a:pt x="11931" y="496"/>
                        <a:pt x="11969" y="500"/>
                      </a:cubicBezTo>
                      <a:cubicBezTo>
                        <a:pt x="11937" y="496"/>
                        <a:pt x="11905" y="491"/>
                        <a:pt x="11873" y="484"/>
                      </a:cubicBezTo>
                      <a:cubicBezTo>
                        <a:pt x="11842" y="477"/>
                        <a:pt x="11811" y="468"/>
                        <a:pt x="11781" y="458"/>
                      </a:cubicBezTo>
                      <a:cubicBezTo>
                        <a:pt x="11846" y="465"/>
                        <a:pt x="11888" y="475"/>
                        <a:pt x="11940" y="487"/>
                      </a:cubicBezTo>
                      <a:cubicBezTo>
                        <a:pt x="11992" y="499"/>
                        <a:pt x="12054" y="513"/>
                        <a:pt x="12159" y="529"/>
                      </a:cubicBezTo>
                      <a:cubicBezTo>
                        <a:pt x="12141" y="524"/>
                        <a:pt x="12124" y="513"/>
                        <a:pt x="12108" y="501"/>
                      </a:cubicBezTo>
                      <a:cubicBezTo>
                        <a:pt x="12092" y="490"/>
                        <a:pt x="12076" y="479"/>
                        <a:pt x="12058" y="473"/>
                      </a:cubicBezTo>
                      <a:cubicBezTo>
                        <a:pt x="12187" y="480"/>
                        <a:pt x="12341" y="470"/>
                        <a:pt x="12497" y="483"/>
                      </a:cubicBezTo>
                      <a:cubicBezTo>
                        <a:pt x="12654" y="496"/>
                        <a:pt x="12813" y="531"/>
                        <a:pt x="12955" y="629"/>
                      </a:cubicBezTo>
                      <a:cubicBezTo>
                        <a:pt x="12947" y="627"/>
                        <a:pt x="12915" y="626"/>
                        <a:pt x="12882" y="624"/>
                      </a:cubicBezTo>
                      <a:cubicBezTo>
                        <a:pt x="12850" y="622"/>
                        <a:pt x="12817" y="620"/>
                        <a:pt x="12808" y="618"/>
                      </a:cubicBezTo>
                      <a:cubicBezTo>
                        <a:pt x="12827" y="622"/>
                        <a:pt x="12846" y="627"/>
                        <a:pt x="12865" y="632"/>
                      </a:cubicBezTo>
                      <a:cubicBezTo>
                        <a:pt x="12884" y="638"/>
                        <a:pt x="12903" y="644"/>
                        <a:pt x="12921" y="651"/>
                      </a:cubicBezTo>
                      <a:cubicBezTo>
                        <a:pt x="12897" y="645"/>
                        <a:pt x="12873" y="641"/>
                        <a:pt x="12849" y="640"/>
                      </a:cubicBezTo>
                      <a:cubicBezTo>
                        <a:pt x="12824" y="638"/>
                        <a:pt x="12800" y="638"/>
                        <a:pt x="12775" y="641"/>
                      </a:cubicBezTo>
                      <a:cubicBezTo>
                        <a:pt x="12848" y="676"/>
                        <a:pt x="12995" y="719"/>
                        <a:pt x="13145" y="753"/>
                      </a:cubicBezTo>
                      <a:cubicBezTo>
                        <a:pt x="13296" y="787"/>
                        <a:pt x="13448" y="812"/>
                        <a:pt x="13531" y="810"/>
                      </a:cubicBezTo>
                      <a:cubicBezTo>
                        <a:pt x="13515" y="799"/>
                        <a:pt x="13507" y="793"/>
                        <a:pt x="13507" y="790"/>
                      </a:cubicBezTo>
                      <a:cubicBezTo>
                        <a:pt x="13508" y="788"/>
                        <a:pt x="13516" y="790"/>
                        <a:pt x="13533" y="795"/>
                      </a:cubicBezTo>
                      <a:cubicBezTo>
                        <a:pt x="13465" y="773"/>
                        <a:pt x="13397" y="752"/>
                        <a:pt x="13329" y="730"/>
                      </a:cubicBezTo>
                      <a:cubicBezTo>
                        <a:pt x="13261" y="707"/>
                        <a:pt x="13194" y="685"/>
                        <a:pt x="13126" y="663"/>
                      </a:cubicBezTo>
                      <a:cubicBezTo>
                        <a:pt x="13285" y="697"/>
                        <a:pt x="13205" y="665"/>
                        <a:pt x="13077" y="621"/>
                      </a:cubicBezTo>
                      <a:cubicBezTo>
                        <a:pt x="12948" y="578"/>
                        <a:pt x="12771" y="524"/>
                        <a:pt x="12736" y="513"/>
                      </a:cubicBezTo>
                      <a:cubicBezTo>
                        <a:pt x="12752" y="512"/>
                        <a:pt x="12768" y="512"/>
                        <a:pt x="12783" y="515"/>
                      </a:cubicBezTo>
                      <a:cubicBezTo>
                        <a:pt x="12799" y="517"/>
                        <a:pt x="12814" y="520"/>
                        <a:pt x="12829" y="526"/>
                      </a:cubicBezTo>
                      <a:cubicBezTo>
                        <a:pt x="12720" y="469"/>
                        <a:pt x="12598" y="436"/>
                        <a:pt x="12474" y="410"/>
                      </a:cubicBezTo>
                      <a:cubicBezTo>
                        <a:pt x="12350" y="385"/>
                        <a:pt x="12223" y="368"/>
                        <a:pt x="12102" y="344"/>
                      </a:cubicBezTo>
                      <a:cubicBezTo>
                        <a:pt x="12171" y="382"/>
                        <a:pt x="12262" y="396"/>
                        <a:pt x="12355" y="407"/>
                      </a:cubicBezTo>
                      <a:cubicBezTo>
                        <a:pt x="12448" y="418"/>
                        <a:pt x="12543" y="424"/>
                        <a:pt x="12621" y="444"/>
                      </a:cubicBezTo>
                      <a:cubicBezTo>
                        <a:pt x="12414" y="344"/>
                        <a:pt x="12093" y="270"/>
                        <a:pt x="11896" y="225"/>
                      </a:cubicBezTo>
                      <a:cubicBezTo>
                        <a:pt x="11843" y="213"/>
                        <a:pt x="11791" y="201"/>
                        <a:pt x="11739" y="186"/>
                      </a:cubicBezTo>
                      <a:cubicBezTo>
                        <a:pt x="11864" y="212"/>
                        <a:pt x="11777" y="192"/>
                        <a:pt x="11725" y="181"/>
                      </a:cubicBezTo>
                      <a:cubicBezTo>
                        <a:pt x="11674" y="170"/>
                        <a:pt x="11659" y="167"/>
                        <a:pt x="11929" y="225"/>
                      </a:cubicBezTo>
                      <a:cubicBezTo>
                        <a:pt x="11857" y="203"/>
                        <a:pt x="11785" y="182"/>
                        <a:pt x="11712" y="162"/>
                      </a:cubicBezTo>
                      <a:cubicBezTo>
                        <a:pt x="11640" y="142"/>
                        <a:pt x="11567" y="122"/>
                        <a:pt x="11494" y="103"/>
                      </a:cubicBezTo>
                      <a:cubicBezTo>
                        <a:pt x="11516" y="108"/>
                        <a:pt x="11539" y="113"/>
                        <a:pt x="11562" y="117"/>
                      </a:cubicBezTo>
                      <a:cubicBezTo>
                        <a:pt x="11585" y="121"/>
                        <a:pt x="11609" y="124"/>
                        <a:pt x="11632" y="127"/>
                      </a:cubicBezTo>
                      <a:cubicBezTo>
                        <a:pt x="11541" y="109"/>
                        <a:pt x="11449" y="90"/>
                        <a:pt x="11358" y="72"/>
                      </a:cubicBezTo>
                      <a:cubicBezTo>
                        <a:pt x="11267" y="53"/>
                        <a:pt x="11176" y="34"/>
                        <a:pt x="11085" y="15"/>
                      </a:cubicBezTo>
                      <a:cubicBezTo>
                        <a:pt x="11101" y="17"/>
                        <a:pt x="11110" y="18"/>
                        <a:pt x="11111" y="17"/>
                      </a:cubicBezTo>
                      <a:cubicBezTo>
                        <a:pt x="11112" y="17"/>
                        <a:pt x="11105" y="15"/>
                        <a:pt x="11090" y="12"/>
                      </a:cubicBezTo>
                      <a:cubicBezTo>
                        <a:pt x="11153" y="24"/>
                        <a:pt x="11087" y="12"/>
                        <a:pt x="11049" y="5"/>
                      </a:cubicBezTo>
                      <a:cubicBezTo>
                        <a:pt x="11012" y="-3"/>
                        <a:pt x="11004" y="-6"/>
                        <a:pt x="11183" y="22"/>
                      </a:cubicBezTo>
                      <a:cubicBezTo>
                        <a:pt x="12154" y="220"/>
                        <a:pt x="13289" y="603"/>
                        <a:pt x="14386" y="1110"/>
                      </a:cubicBezTo>
                      <a:cubicBezTo>
                        <a:pt x="15484" y="1617"/>
                        <a:pt x="16544" y="2247"/>
                        <a:pt x="17365" y="2939"/>
                      </a:cubicBezTo>
                      <a:cubicBezTo>
                        <a:pt x="17302" y="2888"/>
                        <a:pt x="17218" y="2824"/>
                        <a:pt x="17127" y="2752"/>
                      </a:cubicBezTo>
                      <a:cubicBezTo>
                        <a:pt x="17035" y="2680"/>
                        <a:pt x="16935" y="2600"/>
                        <a:pt x="16841" y="2514"/>
                      </a:cubicBezTo>
                      <a:cubicBezTo>
                        <a:pt x="16901" y="2568"/>
                        <a:pt x="16967" y="2623"/>
                        <a:pt x="17028" y="2673"/>
                      </a:cubicBezTo>
                      <a:cubicBezTo>
                        <a:pt x="17088" y="2722"/>
                        <a:pt x="17144" y="2765"/>
                        <a:pt x="17182" y="2796"/>
                      </a:cubicBezTo>
                      <a:cubicBezTo>
                        <a:pt x="17182" y="2795"/>
                        <a:pt x="17143" y="2768"/>
                        <a:pt x="17113" y="2747"/>
                      </a:cubicBezTo>
                      <a:cubicBezTo>
                        <a:pt x="17082" y="2725"/>
                        <a:pt x="17060" y="2709"/>
                        <a:pt x="17091" y="2731"/>
                      </a:cubicBezTo>
                      <a:cubicBezTo>
                        <a:pt x="17287" y="2885"/>
                        <a:pt x="17477" y="3045"/>
                        <a:pt x="17659" y="3210"/>
                      </a:cubicBezTo>
                      <a:cubicBezTo>
                        <a:pt x="17842" y="3375"/>
                        <a:pt x="18019" y="3545"/>
                        <a:pt x="18187" y="3721"/>
                      </a:cubicBezTo>
                      <a:cubicBezTo>
                        <a:pt x="18057" y="3569"/>
                        <a:pt x="18088" y="3602"/>
                        <a:pt x="18118" y="3636"/>
                      </a:cubicBezTo>
                      <a:cubicBezTo>
                        <a:pt x="18147" y="3669"/>
                        <a:pt x="18175" y="3702"/>
                        <a:pt x="18039" y="3551"/>
                      </a:cubicBezTo>
                      <a:cubicBezTo>
                        <a:pt x="18147" y="3656"/>
                        <a:pt x="18255" y="3762"/>
                        <a:pt x="18360" y="3869"/>
                      </a:cubicBezTo>
                      <a:cubicBezTo>
                        <a:pt x="18466" y="3977"/>
                        <a:pt x="18571" y="4084"/>
                        <a:pt x="18671" y="4195"/>
                      </a:cubicBezTo>
                      <a:cubicBezTo>
                        <a:pt x="18660" y="4182"/>
                        <a:pt x="18648" y="4169"/>
                        <a:pt x="18636" y="4156"/>
                      </a:cubicBezTo>
                      <a:cubicBezTo>
                        <a:pt x="18624" y="4144"/>
                        <a:pt x="18611" y="4131"/>
                        <a:pt x="18598" y="4119"/>
                      </a:cubicBezTo>
                      <a:cubicBezTo>
                        <a:pt x="18633" y="4162"/>
                        <a:pt x="18621" y="4145"/>
                        <a:pt x="18608" y="4128"/>
                      </a:cubicBezTo>
                      <a:cubicBezTo>
                        <a:pt x="18594" y="4112"/>
                        <a:pt x="18581" y="4097"/>
                        <a:pt x="18613" y="4146"/>
                      </a:cubicBezTo>
                      <a:cubicBezTo>
                        <a:pt x="18512" y="4041"/>
                        <a:pt x="18444" y="3974"/>
                        <a:pt x="18380" y="3912"/>
                      </a:cubicBezTo>
                      <a:cubicBezTo>
                        <a:pt x="18317" y="3849"/>
                        <a:pt x="18257" y="3790"/>
                        <a:pt x="18170" y="3701"/>
                      </a:cubicBezTo>
                      <a:cubicBezTo>
                        <a:pt x="18180" y="3713"/>
                        <a:pt x="18190" y="3724"/>
                        <a:pt x="18200" y="3736"/>
                      </a:cubicBezTo>
                      <a:cubicBezTo>
                        <a:pt x="18210" y="3747"/>
                        <a:pt x="18220" y="3759"/>
                        <a:pt x="18231" y="3770"/>
                      </a:cubicBezTo>
                      <a:cubicBezTo>
                        <a:pt x="18090" y="3638"/>
                        <a:pt x="18108" y="3670"/>
                        <a:pt x="18165" y="3738"/>
                      </a:cubicBezTo>
                      <a:cubicBezTo>
                        <a:pt x="18221" y="3806"/>
                        <a:pt x="18315" y="3908"/>
                        <a:pt x="18325" y="3916"/>
                      </a:cubicBezTo>
                      <a:cubicBezTo>
                        <a:pt x="18311" y="3906"/>
                        <a:pt x="18297" y="3896"/>
                        <a:pt x="18284" y="3885"/>
                      </a:cubicBezTo>
                      <a:cubicBezTo>
                        <a:pt x="18271" y="3874"/>
                        <a:pt x="18259" y="3863"/>
                        <a:pt x="18247" y="3852"/>
                      </a:cubicBezTo>
                      <a:cubicBezTo>
                        <a:pt x="18289" y="3899"/>
                        <a:pt x="18335" y="3944"/>
                        <a:pt x="18382" y="3989"/>
                      </a:cubicBezTo>
                      <a:cubicBezTo>
                        <a:pt x="18428" y="4034"/>
                        <a:pt x="18476" y="4079"/>
                        <a:pt x="18521" y="4124"/>
                      </a:cubicBezTo>
                      <a:cubicBezTo>
                        <a:pt x="18480" y="4076"/>
                        <a:pt x="18464" y="4053"/>
                        <a:pt x="18474" y="4058"/>
                      </a:cubicBezTo>
                      <a:cubicBezTo>
                        <a:pt x="18484" y="4062"/>
                        <a:pt x="18521" y="4093"/>
                        <a:pt x="18583" y="4150"/>
                      </a:cubicBezTo>
                      <a:cubicBezTo>
                        <a:pt x="18569" y="4148"/>
                        <a:pt x="18556" y="4144"/>
                        <a:pt x="18544" y="4138"/>
                      </a:cubicBezTo>
                      <a:cubicBezTo>
                        <a:pt x="18532" y="4131"/>
                        <a:pt x="18523" y="4122"/>
                        <a:pt x="18515" y="4111"/>
                      </a:cubicBezTo>
                      <a:cubicBezTo>
                        <a:pt x="18560" y="4154"/>
                        <a:pt x="18602" y="4206"/>
                        <a:pt x="18643" y="4258"/>
                      </a:cubicBezTo>
                      <a:cubicBezTo>
                        <a:pt x="18684" y="4311"/>
                        <a:pt x="18724" y="4364"/>
                        <a:pt x="18765" y="4409"/>
                      </a:cubicBezTo>
                      <a:cubicBezTo>
                        <a:pt x="18735" y="4376"/>
                        <a:pt x="18706" y="4338"/>
                        <a:pt x="18679" y="4304"/>
                      </a:cubicBezTo>
                      <a:cubicBezTo>
                        <a:pt x="18651" y="4269"/>
                        <a:pt x="18624" y="4236"/>
                        <a:pt x="18596" y="4214"/>
                      </a:cubicBezTo>
                      <a:cubicBezTo>
                        <a:pt x="18597" y="4220"/>
                        <a:pt x="18598" y="4227"/>
                        <a:pt x="18599" y="4233"/>
                      </a:cubicBezTo>
                      <a:cubicBezTo>
                        <a:pt x="18600" y="4239"/>
                        <a:pt x="18601" y="4246"/>
                        <a:pt x="18602" y="4252"/>
                      </a:cubicBezTo>
                      <a:cubicBezTo>
                        <a:pt x="18489" y="4154"/>
                        <a:pt x="18329" y="4002"/>
                        <a:pt x="18154" y="3870"/>
                      </a:cubicBezTo>
                      <a:cubicBezTo>
                        <a:pt x="17979" y="3737"/>
                        <a:pt x="17788" y="3623"/>
                        <a:pt x="17614" y="3600"/>
                      </a:cubicBezTo>
                      <a:cubicBezTo>
                        <a:pt x="17680" y="3662"/>
                        <a:pt x="17731" y="3698"/>
                        <a:pt x="17732" y="3699"/>
                      </a:cubicBezTo>
                      <a:cubicBezTo>
                        <a:pt x="17733" y="3700"/>
                        <a:pt x="17684" y="3665"/>
                        <a:pt x="17550" y="3585"/>
                      </a:cubicBezTo>
                      <a:cubicBezTo>
                        <a:pt x="17684" y="3698"/>
                        <a:pt x="17842" y="3791"/>
                        <a:pt x="17996" y="3883"/>
                      </a:cubicBezTo>
                      <a:cubicBezTo>
                        <a:pt x="18150" y="3975"/>
                        <a:pt x="18300" y="4066"/>
                        <a:pt x="18417" y="4178"/>
                      </a:cubicBezTo>
                      <a:cubicBezTo>
                        <a:pt x="18319" y="4150"/>
                        <a:pt x="18402" y="4214"/>
                        <a:pt x="18505" y="4304"/>
                      </a:cubicBezTo>
                      <a:cubicBezTo>
                        <a:pt x="18607" y="4394"/>
                        <a:pt x="18729" y="4510"/>
                        <a:pt x="18708" y="4587"/>
                      </a:cubicBezTo>
                      <a:cubicBezTo>
                        <a:pt x="18654" y="4529"/>
                        <a:pt x="18441" y="4336"/>
                        <a:pt x="18219" y="4174"/>
                      </a:cubicBezTo>
                      <a:cubicBezTo>
                        <a:pt x="17998" y="4013"/>
                        <a:pt x="17768" y="3883"/>
                        <a:pt x="17679" y="3952"/>
                      </a:cubicBezTo>
                      <a:cubicBezTo>
                        <a:pt x="17751" y="4104"/>
                        <a:pt x="17940" y="4457"/>
                        <a:pt x="18083" y="4807"/>
                      </a:cubicBezTo>
                      <a:cubicBezTo>
                        <a:pt x="18226" y="5157"/>
                        <a:pt x="18323" y="5504"/>
                        <a:pt x="18211" y="5644"/>
                      </a:cubicBezTo>
                      <a:cubicBezTo>
                        <a:pt x="18219" y="5662"/>
                        <a:pt x="18272" y="5596"/>
                        <a:pt x="18296" y="5559"/>
                      </a:cubicBezTo>
                      <a:cubicBezTo>
                        <a:pt x="18321" y="5521"/>
                        <a:pt x="18317" y="5512"/>
                        <a:pt x="18211" y="5644"/>
                      </a:cubicBezTo>
                      <a:close/>
                      <a:moveTo>
                        <a:pt x="11486" y="3153"/>
                      </a:moveTo>
                      <a:cubicBezTo>
                        <a:pt x="11467" y="3157"/>
                        <a:pt x="11478" y="3166"/>
                        <a:pt x="11488" y="3169"/>
                      </a:cubicBezTo>
                      <a:cubicBezTo>
                        <a:pt x="11498" y="3173"/>
                        <a:pt x="11507" y="3171"/>
                        <a:pt x="11486" y="3153"/>
                      </a:cubicBezTo>
                      <a:lnTo>
                        <a:pt x="11486" y="3154"/>
                      </a:lnTo>
                      <a:lnTo>
                        <a:pt x="11486" y="3153"/>
                      </a:lnTo>
                      <a:close/>
                      <a:moveTo>
                        <a:pt x="11072" y="1540"/>
                      </a:moveTo>
                      <a:cubicBezTo>
                        <a:pt x="11065" y="1513"/>
                        <a:pt x="11066" y="1513"/>
                        <a:pt x="11068" y="1520"/>
                      </a:cubicBezTo>
                      <a:cubicBezTo>
                        <a:pt x="11070" y="1527"/>
                        <a:pt x="11074" y="1541"/>
                        <a:pt x="11072" y="1540"/>
                      </a:cubicBezTo>
                      <a:cubicBezTo>
                        <a:pt x="11071" y="1537"/>
                        <a:pt x="11072" y="1538"/>
                        <a:pt x="11073" y="1538"/>
                      </a:cubicBezTo>
                      <a:cubicBezTo>
                        <a:pt x="11074" y="1539"/>
                        <a:pt x="11073" y="1540"/>
                        <a:pt x="11072" y="1540"/>
                      </a:cubicBezTo>
                      <a:close/>
                      <a:moveTo>
                        <a:pt x="10200" y="946"/>
                      </a:moveTo>
                      <a:cubicBezTo>
                        <a:pt x="10216" y="945"/>
                        <a:pt x="10208" y="942"/>
                        <a:pt x="10200" y="940"/>
                      </a:cubicBezTo>
                      <a:cubicBezTo>
                        <a:pt x="10192" y="939"/>
                        <a:pt x="10184" y="940"/>
                        <a:pt x="10200" y="946"/>
                      </a:cubicBezTo>
                      <a:lnTo>
                        <a:pt x="10200" y="946"/>
                      </a:lnTo>
                      <a:lnTo>
                        <a:pt x="10200" y="946"/>
                      </a:lnTo>
                      <a:close/>
                      <a:moveTo>
                        <a:pt x="10126" y="928"/>
                      </a:moveTo>
                      <a:cubicBezTo>
                        <a:pt x="10135" y="925"/>
                        <a:pt x="10093" y="934"/>
                        <a:pt x="10070" y="939"/>
                      </a:cubicBezTo>
                      <a:cubicBezTo>
                        <a:pt x="10047" y="944"/>
                        <a:pt x="10043" y="946"/>
                        <a:pt x="10126" y="928"/>
                      </a:cubicBezTo>
                      <a:lnTo>
                        <a:pt x="10126" y="928"/>
                      </a:lnTo>
                      <a:close/>
                      <a:moveTo>
                        <a:pt x="8590" y="488"/>
                      </a:moveTo>
                      <a:lnTo>
                        <a:pt x="8590" y="488"/>
                      </a:lnTo>
                      <a:lnTo>
                        <a:pt x="8590" y="488"/>
                      </a:lnTo>
                      <a:close/>
                      <a:moveTo>
                        <a:pt x="8466" y="438"/>
                      </a:moveTo>
                      <a:cubicBezTo>
                        <a:pt x="8487" y="444"/>
                        <a:pt x="8489" y="445"/>
                        <a:pt x="8485" y="443"/>
                      </a:cubicBezTo>
                      <a:cubicBezTo>
                        <a:pt x="8481" y="442"/>
                        <a:pt x="8470" y="439"/>
                        <a:pt x="8466" y="438"/>
                      </a:cubicBezTo>
                      <a:cubicBezTo>
                        <a:pt x="8469" y="439"/>
                        <a:pt x="8469" y="439"/>
                        <a:pt x="8468" y="439"/>
                      </a:cubicBezTo>
                      <a:lnTo>
                        <a:pt x="8466" y="438"/>
                      </a:lnTo>
                      <a:close/>
                      <a:moveTo>
                        <a:pt x="7888" y="324"/>
                      </a:moveTo>
                      <a:cubicBezTo>
                        <a:pt x="7886" y="325"/>
                        <a:pt x="7861" y="317"/>
                        <a:pt x="7849" y="314"/>
                      </a:cubicBezTo>
                      <a:cubicBezTo>
                        <a:pt x="7837" y="310"/>
                        <a:pt x="7838" y="310"/>
                        <a:pt x="7888" y="324"/>
                      </a:cubicBezTo>
                      <a:lnTo>
                        <a:pt x="7888" y="324"/>
                      </a:lnTo>
                      <a:lnTo>
                        <a:pt x="7888" y="324"/>
                      </a:lnTo>
                      <a:close/>
                      <a:moveTo>
                        <a:pt x="7752" y="283"/>
                      </a:moveTo>
                      <a:cubicBezTo>
                        <a:pt x="7772" y="288"/>
                        <a:pt x="7792" y="293"/>
                        <a:pt x="7812" y="299"/>
                      </a:cubicBezTo>
                      <a:cubicBezTo>
                        <a:pt x="7832" y="304"/>
                        <a:pt x="7852" y="309"/>
                        <a:pt x="7871" y="314"/>
                      </a:cubicBezTo>
                      <a:cubicBezTo>
                        <a:pt x="7873" y="313"/>
                        <a:pt x="7843" y="307"/>
                        <a:pt x="7813" y="301"/>
                      </a:cubicBezTo>
                      <a:cubicBezTo>
                        <a:pt x="7783" y="294"/>
                        <a:pt x="7752" y="286"/>
                        <a:pt x="7752" y="283"/>
                      </a:cubicBezTo>
                      <a:cubicBezTo>
                        <a:pt x="7766" y="287"/>
                        <a:pt x="7766" y="289"/>
                        <a:pt x="7763" y="290"/>
                      </a:cubicBezTo>
                      <a:cubicBezTo>
                        <a:pt x="7759" y="290"/>
                        <a:pt x="7752" y="289"/>
                        <a:pt x="7752" y="283"/>
                      </a:cubicBezTo>
                      <a:close/>
                      <a:moveTo>
                        <a:pt x="7816" y="289"/>
                      </a:moveTo>
                      <a:cubicBezTo>
                        <a:pt x="7794" y="290"/>
                        <a:pt x="7824" y="297"/>
                        <a:pt x="7844" y="300"/>
                      </a:cubicBezTo>
                      <a:cubicBezTo>
                        <a:pt x="7865" y="303"/>
                        <a:pt x="7876" y="302"/>
                        <a:pt x="7816" y="289"/>
                      </a:cubicBezTo>
                      <a:lnTo>
                        <a:pt x="7815" y="290"/>
                      </a:lnTo>
                      <a:lnTo>
                        <a:pt x="7816" y="289"/>
                      </a:lnTo>
                      <a:close/>
                      <a:moveTo>
                        <a:pt x="11423" y="1565"/>
                      </a:moveTo>
                      <a:cubicBezTo>
                        <a:pt x="11495" y="1604"/>
                        <a:pt x="11472" y="1670"/>
                        <a:pt x="11430" y="1728"/>
                      </a:cubicBezTo>
                      <a:cubicBezTo>
                        <a:pt x="11388" y="1785"/>
                        <a:pt x="11327" y="1832"/>
                        <a:pt x="11324" y="1834"/>
                      </a:cubicBezTo>
                      <a:cubicBezTo>
                        <a:pt x="11339" y="1839"/>
                        <a:pt x="11350" y="1846"/>
                        <a:pt x="11356" y="1854"/>
                      </a:cubicBezTo>
                      <a:cubicBezTo>
                        <a:pt x="11363" y="1863"/>
                        <a:pt x="11365" y="1873"/>
                        <a:pt x="11364" y="1885"/>
                      </a:cubicBezTo>
                      <a:cubicBezTo>
                        <a:pt x="11329" y="1878"/>
                        <a:pt x="11295" y="1872"/>
                        <a:pt x="11260" y="1865"/>
                      </a:cubicBezTo>
                      <a:cubicBezTo>
                        <a:pt x="11226" y="1858"/>
                        <a:pt x="11192" y="1851"/>
                        <a:pt x="11157" y="1843"/>
                      </a:cubicBezTo>
                      <a:cubicBezTo>
                        <a:pt x="11245" y="1903"/>
                        <a:pt x="11294" y="1976"/>
                        <a:pt x="11337" y="2052"/>
                      </a:cubicBezTo>
                      <a:cubicBezTo>
                        <a:pt x="11380" y="2128"/>
                        <a:pt x="11419" y="2207"/>
                        <a:pt x="11488" y="2277"/>
                      </a:cubicBezTo>
                      <a:cubicBezTo>
                        <a:pt x="11451" y="2285"/>
                        <a:pt x="11431" y="2276"/>
                        <a:pt x="11426" y="2278"/>
                      </a:cubicBezTo>
                      <a:cubicBezTo>
                        <a:pt x="11421" y="2279"/>
                        <a:pt x="11430" y="2290"/>
                        <a:pt x="11451" y="2336"/>
                      </a:cubicBezTo>
                      <a:cubicBezTo>
                        <a:pt x="11434" y="2330"/>
                        <a:pt x="11416" y="2324"/>
                        <a:pt x="11400" y="2316"/>
                      </a:cubicBezTo>
                      <a:cubicBezTo>
                        <a:pt x="11383" y="2308"/>
                        <a:pt x="11367" y="2300"/>
                        <a:pt x="11352" y="2291"/>
                      </a:cubicBezTo>
                      <a:cubicBezTo>
                        <a:pt x="11341" y="2324"/>
                        <a:pt x="11352" y="2392"/>
                        <a:pt x="11358" y="2453"/>
                      </a:cubicBezTo>
                      <a:cubicBezTo>
                        <a:pt x="11365" y="2514"/>
                        <a:pt x="11366" y="2568"/>
                        <a:pt x="11336" y="2575"/>
                      </a:cubicBezTo>
                      <a:cubicBezTo>
                        <a:pt x="11403" y="2639"/>
                        <a:pt x="11423" y="2669"/>
                        <a:pt x="11444" y="2694"/>
                      </a:cubicBezTo>
                      <a:cubicBezTo>
                        <a:pt x="11464" y="2719"/>
                        <a:pt x="11486" y="2740"/>
                        <a:pt x="11558" y="2787"/>
                      </a:cubicBezTo>
                      <a:cubicBezTo>
                        <a:pt x="11547" y="2780"/>
                        <a:pt x="11536" y="2775"/>
                        <a:pt x="11525" y="2774"/>
                      </a:cubicBezTo>
                      <a:cubicBezTo>
                        <a:pt x="11514" y="2772"/>
                        <a:pt x="11503" y="2773"/>
                        <a:pt x="11492" y="2777"/>
                      </a:cubicBezTo>
                      <a:cubicBezTo>
                        <a:pt x="11517" y="2772"/>
                        <a:pt x="11577" y="2881"/>
                        <a:pt x="11643" y="2998"/>
                      </a:cubicBezTo>
                      <a:cubicBezTo>
                        <a:pt x="11708" y="3114"/>
                        <a:pt x="11779" y="3237"/>
                        <a:pt x="11826" y="3261"/>
                      </a:cubicBezTo>
                      <a:cubicBezTo>
                        <a:pt x="11763" y="3313"/>
                        <a:pt x="11748" y="3295"/>
                        <a:pt x="11737" y="3266"/>
                      </a:cubicBezTo>
                      <a:cubicBezTo>
                        <a:pt x="11727" y="3237"/>
                        <a:pt x="11721" y="3198"/>
                        <a:pt x="11675" y="3207"/>
                      </a:cubicBezTo>
                      <a:cubicBezTo>
                        <a:pt x="11699" y="3236"/>
                        <a:pt x="11695" y="3238"/>
                        <a:pt x="11680" y="3239"/>
                      </a:cubicBezTo>
                      <a:cubicBezTo>
                        <a:pt x="11665" y="3241"/>
                        <a:pt x="11640" y="3242"/>
                        <a:pt x="11623" y="3269"/>
                      </a:cubicBezTo>
                      <a:cubicBezTo>
                        <a:pt x="11607" y="3250"/>
                        <a:pt x="11566" y="3215"/>
                        <a:pt x="11519" y="3183"/>
                      </a:cubicBezTo>
                      <a:cubicBezTo>
                        <a:pt x="11472" y="3152"/>
                        <a:pt x="11419" y="3124"/>
                        <a:pt x="11381" y="3122"/>
                      </a:cubicBezTo>
                      <a:cubicBezTo>
                        <a:pt x="11375" y="3139"/>
                        <a:pt x="11368" y="3168"/>
                        <a:pt x="11356" y="3194"/>
                      </a:cubicBezTo>
                      <a:cubicBezTo>
                        <a:pt x="11344" y="3220"/>
                        <a:pt x="11329" y="3243"/>
                        <a:pt x="11306" y="3247"/>
                      </a:cubicBezTo>
                      <a:cubicBezTo>
                        <a:pt x="11267" y="3195"/>
                        <a:pt x="11044" y="3063"/>
                        <a:pt x="10856" y="2945"/>
                      </a:cubicBezTo>
                      <a:cubicBezTo>
                        <a:pt x="10669" y="2826"/>
                        <a:pt x="10517" y="2721"/>
                        <a:pt x="10623" y="2722"/>
                      </a:cubicBezTo>
                      <a:cubicBezTo>
                        <a:pt x="10599" y="2697"/>
                        <a:pt x="10286" y="2624"/>
                        <a:pt x="10152" y="2454"/>
                      </a:cubicBezTo>
                      <a:cubicBezTo>
                        <a:pt x="10037" y="2309"/>
                        <a:pt x="10272" y="2373"/>
                        <a:pt x="10186" y="2230"/>
                      </a:cubicBezTo>
                      <a:cubicBezTo>
                        <a:pt x="10183" y="2232"/>
                        <a:pt x="10151" y="2250"/>
                        <a:pt x="10117" y="2272"/>
                      </a:cubicBezTo>
                      <a:cubicBezTo>
                        <a:pt x="10082" y="2293"/>
                        <a:pt x="10045" y="2319"/>
                        <a:pt x="10031" y="2338"/>
                      </a:cubicBezTo>
                      <a:cubicBezTo>
                        <a:pt x="10013" y="2315"/>
                        <a:pt x="10001" y="2282"/>
                        <a:pt x="10006" y="2259"/>
                      </a:cubicBezTo>
                      <a:cubicBezTo>
                        <a:pt x="10011" y="2237"/>
                        <a:pt x="10034" y="2226"/>
                        <a:pt x="10089" y="2247"/>
                      </a:cubicBezTo>
                      <a:cubicBezTo>
                        <a:pt x="10071" y="2248"/>
                        <a:pt x="10055" y="2246"/>
                        <a:pt x="10039" y="2240"/>
                      </a:cubicBezTo>
                      <a:cubicBezTo>
                        <a:pt x="10024" y="2234"/>
                        <a:pt x="10010" y="2226"/>
                        <a:pt x="10000" y="2214"/>
                      </a:cubicBezTo>
                      <a:cubicBezTo>
                        <a:pt x="10027" y="2212"/>
                        <a:pt x="10054" y="2210"/>
                        <a:pt x="10080" y="2208"/>
                      </a:cubicBezTo>
                      <a:cubicBezTo>
                        <a:pt x="10107" y="2205"/>
                        <a:pt x="10134" y="2203"/>
                        <a:pt x="10161" y="2200"/>
                      </a:cubicBezTo>
                      <a:cubicBezTo>
                        <a:pt x="10128" y="2170"/>
                        <a:pt x="10089" y="2179"/>
                        <a:pt x="10055" y="2189"/>
                      </a:cubicBezTo>
                      <a:cubicBezTo>
                        <a:pt x="10020" y="2200"/>
                        <a:pt x="9990" y="2212"/>
                        <a:pt x="9973" y="2190"/>
                      </a:cubicBezTo>
                      <a:cubicBezTo>
                        <a:pt x="9983" y="2173"/>
                        <a:pt x="9998" y="2159"/>
                        <a:pt x="10016" y="2148"/>
                      </a:cubicBezTo>
                      <a:cubicBezTo>
                        <a:pt x="10034" y="2137"/>
                        <a:pt x="10054" y="2131"/>
                        <a:pt x="10077" y="2128"/>
                      </a:cubicBezTo>
                      <a:cubicBezTo>
                        <a:pt x="10068" y="2118"/>
                        <a:pt x="10030" y="2063"/>
                        <a:pt x="9990" y="2011"/>
                      </a:cubicBezTo>
                      <a:cubicBezTo>
                        <a:pt x="9951" y="1958"/>
                        <a:pt x="9910" y="1909"/>
                        <a:pt x="9897" y="1911"/>
                      </a:cubicBezTo>
                      <a:cubicBezTo>
                        <a:pt x="9849" y="1903"/>
                        <a:pt x="9801" y="1894"/>
                        <a:pt x="9754" y="1883"/>
                      </a:cubicBezTo>
                      <a:cubicBezTo>
                        <a:pt x="9706" y="1873"/>
                        <a:pt x="9659" y="1861"/>
                        <a:pt x="9612" y="1848"/>
                      </a:cubicBezTo>
                      <a:cubicBezTo>
                        <a:pt x="9623" y="1847"/>
                        <a:pt x="9701" y="1865"/>
                        <a:pt x="9767" y="1895"/>
                      </a:cubicBezTo>
                      <a:cubicBezTo>
                        <a:pt x="9834" y="1925"/>
                        <a:pt x="9889" y="1966"/>
                        <a:pt x="9857" y="2011"/>
                      </a:cubicBezTo>
                      <a:cubicBezTo>
                        <a:pt x="9831" y="2035"/>
                        <a:pt x="9805" y="2049"/>
                        <a:pt x="9776" y="2053"/>
                      </a:cubicBezTo>
                      <a:cubicBezTo>
                        <a:pt x="9747" y="2057"/>
                        <a:pt x="9716" y="2051"/>
                        <a:pt x="9683" y="2036"/>
                      </a:cubicBezTo>
                      <a:cubicBezTo>
                        <a:pt x="9742" y="2027"/>
                        <a:pt x="9747" y="2015"/>
                        <a:pt x="9739" y="2008"/>
                      </a:cubicBezTo>
                      <a:cubicBezTo>
                        <a:pt x="9731" y="2001"/>
                        <a:pt x="9711" y="1999"/>
                        <a:pt x="9719" y="2010"/>
                      </a:cubicBezTo>
                      <a:cubicBezTo>
                        <a:pt x="9663" y="2018"/>
                        <a:pt x="9619" y="1974"/>
                        <a:pt x="9582" y="1921"/>
                      </a:cubicBezTo>
                      <a:cubicBezTo>
                        <a:pt x="9545" y="1867"/>
                        <a:pt x="9515" y="1805"/>
                        <a:pt x="9487" y="1774"/>
                      </a:cubicBezTo>
                      <a:cubicBezTo>
                        <a:pt x="9540" y="1779"/>
                        <a:pt x="9592" y="1785"/>
                        <a:pt x="9644" y="1792"/>
                      </a:cubicBezTo>
                      <a:cubicBezTo>
                        <a:pt x="9697" y="1800"/>
                        <a:pt x="9749" y="1808"/>
                        <a:pt x="9800" y="1818"/>
                      </a:cubicBezTo>
                      <a:cubicBezTo>
                        <a:pt x="9747" y="1768"/>
                        <a:pt x="9686" y="1710"/>
                        <a:pt x="9615" y="1668"/>
                      </a:cubicBezTo>
                      <a:cubicBezTo>
                        <a:pt x="9544" y="1626"/>
                        <a:pt x="9463" y="1601"/>
                        <a:pt x="9368" y="1616"/>
                      </a:cubicBezTo>
                      <a:cubicBezTo>
                        <a:pt x="9510" y="1800"/>
                        <a:pt x="9155" y="1477"/>
                        <a:pt x="9126" y="1453"/>
                      </a:cubicBezTo>
                      <a:cubicBezTo>
                        <a:pt x="8953" y="1311"/>
                        <a:pt x="8750" y="1136"/>
                        <a:pt x="8522" y="1060"/>
                      </a:cubicBezTo>
                      <a:cubicBezTo>
                        <a:pt x="8278" y="978"/>
                        <a:pt x="8095" y="685"/>
                        <a:pt x="7914" y="514"/>
                      </a:cubicBezTo>
                      <a:cubicBezTo>
                        <a:pt x="7934" y="514"/>
                        <a:pt x="7876" y="500"/>
                        <a:pt x="7959" y="520"/>
                      </a:cubicBezTo>
                      <a:cubicBezTo>
                        <a:pt x="7982" y="525"/>
                        <a:pt x="7889" y="466"/>
                        <a:pt x="7866" y="440"/>
                      </a:cubicBezTo>
                      <a:cubicBezTo>
                        <a:pt x="7879" y="452"/>
                        <a:pt x="7894" y="464"/>
                        <a:pt x="7909" y="474"/>
                      </a:cubicBezTo>
                      <a:cubicBezTo>
                        <a:pt x="7925" y="484"/>
                        <a:pt x="7942" y="493"/>
                        <a:pt x="7960" y="500"/>
                      </a:cubicBezTo>
                      <a:cubicBezTo>
                        <a:pt x="7963" y="503"/>
                        <a:pt x="7939" y="476"/>
                        <a:pt x="7914" y="449"/>
                      </a:cubicBezTo>
                      <a:cubicBezTo>
                        <a:pt x="7890" y="423"/>
                        <a:pt x="7866" y="396"/>
                        <a:pt x="7869" y="398"/>
                      </a:cubicBezTo>
                      <a:cubicBezTo>
                        <a:pt x="7893" y="411"/>
                        <a:pt x="7904" y="416"/>
                        <a:pt x="7902" y="414"/>
                      </a:cubicBezTo>
                      <a:cubicBezTo>
                        <a:pt x="7900" y="411"/>
                        <a:pt x="7886" y="401"/>
                        <a:pt x="7860" y="383"/>
                      </a:cubicBezTo>
                      <a:cubicBezTo>
                        <a:pt x="7857" y="381"/>
                        <a:pt x="7896" y="405"/>
                        <a:pt x="7937" y="429"/>
                      </a:cubicBezTo>
                      <a:cubicBezTo>
                        <a:pt x="7978" y="453"/>
                        <a:pt x="8021" y="478"/>
                        <a:pt x="8027" y="478"/>
                      </a:cubicBezTo>
                      <a:cubicBezTo>
                        <a:pt x="8024" y="479"/>
                        <a:pt x="8011" y="470"/>
                        <a:pt x="7998" y="460"/>
                      </a:cubicBezTo>
                      <a:cubicBezTo>
                        <a:pt x="7984" y="449"/>
                        <a:pt x="7969" y="437"/>
                        <a:pt x="7961" y="432"/>
                      </a:cubicBezTo>
                      <a:cubicBezTo>
                        <a:pt x="7965" y="436"/>
                        <a:pt x="7970" y="439"/>
                        <a:pt x="7976" y="441"/>
                      </a:cubicBezTo>
                      <a:cubicBezTo>
                        <a:pt x="7981" y="443"/>
                        <a:pt x="7986" y="443"/>
                        <a:pt x="7992" y="442"/>
                      </a:cubicBezTo>
                      <a:cubicBezTo>
                        <a:pt x="7977" y="434"/>
                        <a:pt x="7976" y="432"/>
                        <a:pt x="7989" y="437"/>
                      </a:cubicBezTo>
                      <a:cubicBezTo>
                        <a:pt x="8002" y="442"/>
                        <a:pt x="8029" y="453"/>
                        <a:pt x="8069" y="471"/>
                      </a:cubicBezTo>
                      <a:cubicBezTo>
                        <a:pt x="7816" y="331"/>
                        <a:pt x="7808" y="323"/>
                        <a:pt x="7879" y="355"/>
                      </a:cubicBezTo>
                      <a:cubicBezTo>
                        <a:pt x="7949" y="387"/>
                        <a:pt x="8096" y="457"/>
                        <a:pt x="8154" y="474"/>
                      </a:cubicBezTo>
                      <a:cubicBezTo>
                        <a:pt x="8133" y="459"/>
                        <a:pt x="8124" y="452"/>
                        <a:pt x="8128" y="451"/>
                      </a:cubicBezTo>
                      <a:cubicBezTo>
                        <a:pt x="8132" y="450"/>
                        <a:pt x="8149" y="456"/>
                        <a:pt x="8179" y="468"/>
                      </a:cubicBezTo>
                      <a:cubicBezTo>
                        <a:pt x="7572" y="206"/>
                        <a:pt x="7525" y="194"/>
                        <a:pt x="7624" y="241"/>
                      </a:cubicBezTo>
                      <a:cubicBezTo>
                        <a:pt x="7723" y="289"/>
                        <a:pt x="7967" y="396"/>
                        <a:pt x="7943" y="372"/>
                      </a:cubicBezTo>
                      <a:cubicBezTo>
                        <a:pt x="7926" y="366"/>
                        <a:pt x="7910" y="359"/>
                        <a:pt x="7894" y="353"/>
                      </a:cubicBezTo>
                      <a:cubicBezTo>
                        <a:pt x="7877" y="347"/>
                        <a:pt x="7861" y="340"/>
                        <a:pt x="7844" y="334"/>
                      </a:cubicBezTo>
                      <a:cubicBezTo>
                        <a:pt x="7864" y="329"/>
                        <a:pt x="7960" y="367"/>
                        <a:pt x="7969" y="370"/>
                      </a:cubicBezTo>
                      <a:cubicBezTo>
                        <a:pt x="7987" y="376"/>
                        <a:pt x="7462" y="210"/>
                        <a:pt x="7832" y="319"/>
                      </a:cubicBezTo>
                      <a:cubicBezTo>
                        <a:pt x="7821" y="314"/>
                        <a:pt x="7809" y="310"/>
                        <a:pt x="7797" y="306"/>
                      </a:cubicBezTo>
                      <a:cubicBezTo>
                        <a:pt x="7785" y="302"/>
                        <a:pt x="7773" y="298"/>
                        <a:pt x="7761" y="295"/>
                      </a:cubicBezTo>
                      <a:cubicBezTo>
                        <a:pt x="7771" y="297"/>
                        <a:pt x="7780" y="299"/>
                        <a:pt x="7789" y="301"/>
                      </a:cubicBezTo>
                      <a:cubicBezTo>
                        <a:pt x="7799" y="304"/>
                        <a:pt x="7808" y="307"/>
                        <a:pt x="7817" y="311"/>
                      </a:cubicBezTo>
                      <a:cubicBezTo>
                        <a:pt x="7383" y="177"/>
                        <a:pt x="7384" y="175"/>
                        <a:pt x="7466" y="200"/>
                      </a:cubicBezTo>
                      <a:cubicBezTo>
                        <a:pt x="7549" y="224"/>
                        <a:pt x="7715" y="275"/>
                        <a:pt x="7613" y="248"/>
                      </a:cubicBezTo>
                      <a:cubicBezTo>
                        <a:pt x="7627" y="251"/>
                        <a:pt x="7634" y="253"/>
                        <a:pt x="7634" y="253"/>
                      </a:cubicBezTo>
                      <a:cubicBezTo>
                        <a:pt x="7635" y="253"/>
                        <a:pt x="7628" y="252"/>
                        <a:pt x="7615" y="248"/>
                      </a:cubicBezTo>
                      <a:cubicBezTo>
                        <a:pt x="7665" y="260"/>
                        <a:pt x="7717" y="269"/>
                        <a:pt x="7768" y="280"/>
                      </a:cubicBezTo>
                      <a:cubicBezTo>
                        <a:pt x="7819" y="290"/>
                        <a:pt x="7870" y="300"/>
                        <a:pt x="7920" y="312"/>
                      </a:cubicBezTo>
                      <a:cubicBezTo>
                        <a:pt x="7863" y="298"/>
                        <a:pt x="7842" y="292"/>
                        <a:pt x="7823" y="288"/>
                      </a:cubicBezTo>
                      <a:cubicBezTo>
                        <a:pt x="7804" y="284"/>
                        <a:pt x="7789" y="281"/>
                        <a:pt x="7744" y="272"/>
                      </a:cubicBezTo>
                      <a:cubicBezTo>
                        <a:pt x="7836" y="288"/>
                        <a:pt x="7863" y="293"/>
                        <a:pt x="7875" y="296"/>
                      </a:cubicBezTo>
                      <a:cubicBezTo>
                        <a:pt x="7887" y="299"/>
                        <a:pt x="7886" y="300"/>
                        <a:pt x="7922" y="307"/>
                      </a:cubicBezTo>
                      <a:cubicBezTo>
                        <a:pt x="7913" y="306"/>
                        <a:pt x="7905" y="302"/>
                        <a:pt x="7896" y="299"/>
                      </a:cubicBezTo>
                      <a:cubicBezTo>
                        <a:pt x="7888" y="297"/>
                        <a:pt x="7879" y="294"/>
                        <a:pt x="7867" y="294"/>
                      </a:cubicBezTo>
                      <a:cubicBezTo>
                        <a:pt x="7867" y="293"/>
                        <a:pt x="7894" y="297"/>
                        <a:pt x="7911" y="302"/>
                      </a:cubicBezTo>
                      <a:lnTo>
                        <a:pt x="7909" y="302"/>
                      </a:lnTo>
                      <a:cubicBezTo>
                        <a:pt x="7903" y="307"/>
                        <a:pt x="7771" y="389"/>
                        <a:pt x="7804" y="409"/>
                      </a:cubicBezTo>
                      <a:cubicBezTo>
                        <a:pt x="7878" y="455"/>
                        <a:pt x="8020" y="319"/>
                        <a:pt x="8128" y="340"/>
                      </a:cubicBezTo>
                      <a:cubicBezTo>
                        <a:pt x="8123" y="342"/>
                        <a:pt x="8112" y="346"/>
                        <a:pt x="8100" y="350"/>
                      </a:cubicBezTo>
                      <a:cubicBezTo>
                        <a:pt x="8088" y="353"/>
                        <a:pt x="8074" y="357"/>
                        <a:pt x="8064" y="356"/>
                      </a:cubicBezTo>
                      <a:cubicBezTo>
                        <a:pt x="8096" y="364"/>
                        <a:pt x="8125" y="376"/>
                        <a:pt x="8155" y="389"/>
                      </a:cubicBezTo>
                      <a:cubicBezTo>
                        <a:pt x="8184" y="401"/>
                        <a:pt x="8214" y="413"/>
                        <a:pt x="8246" y="421"/>
                      </a:cubicBezTo>
                      <a:cubicBezTo>
                        <a:pt x="8130" y="393"/>
                        <a:pt x="8146" y="403"/>
                        <a:pt x="8175" y="407"/>
                      </a:cubicBezTo>
                      <a:cubicBezTo>
                        <a:pt x="8203" y="411"/>
                        <a:pt x="8244" y="408"/>
                        <a:pt x="8178" y="352"/>
                      </a:cubicBezTo>
                      <a:cubicBezTo>
                        <a:pt x="8227" y="361"/>
                        <a:pt x="8275" y="372"/>
                        <a:pt x="8322" y="385"/>
                      </a:cubicBezTo>
                      <a:cubicBezTo>
                        <a:pt x="8370" y="397"/>
                        <a:pt x="8417" y="411"/>
                        <a:pt x="8464" y="426"/>
                      </a:cubicBezTo>
                      <a:cubicBezTo>
                        <a:pt x="8151" y="348"/>
                        <a:pt x="8173" y="347"/>
                        <a:pt x="8245" y="359"/>
                      </a:cubicBezTo>
                      <a:cubicBezTo>
                        <a:pt x="8317" y="372"/>
                        <a:pt x="8440" y="398"/>
                        <a:pt x="8328" y="374"/>
                      </a:cubicBezTo>
                      <a:cubicBezTo>
                        <a:pt x="8375" y="380"/>
                        <a:pt x="8393" y="381"/>
                        <a:pt x="8383" y="378"/>
                      </a:cubicBezTo>
                      <a:cubicBezTo>
                        <a:pt x="8374" y="374"/>
                        <a:pt x="8336" y="366"/>
                        <a:pt x="8271" y="353"/>
                      </a:cubicBezTo>
                      <a:cubicBezTo>
                        <a:pt x="8368" y="324"/>
                        <a:pt x="8454" y="338"/>
                        <a:pt x="8536" y="364"/>
                      </a:cubicBezTo>
                      <a:cubicBezTo>
                        <a:pt x="8619" y="390"/>
                        <a:pt x="8699" y="429"/>
                        <a:pt x="8786" y="451"/>
                      </a:cubicBezTo>
                      <a:cubicBezTo>
                        <a:pt x="8812" y="440"/>
                        <a:pt x="8788" y="444"/>
                        <a:pt x="8758" y="449"/>
                      </a:cubicBezTo>
                      <a:cubicBezTo>
                        <a:pt x="8728" y="455"/>
                        <a:pt x="8692" y="462"/>
                        <a:pt x="8695" y="455"/>
                      </a:cubicBezTo>
                      <a:cubicBezTo>
                        <a:pt x="8720" y="463"/>
                        <a:pt x="8745" y="470"/>
                        <a:pt x="8770" y="476"/>
                      </a:cubicBezTo>
                      <a:cubicBezTo>
                        <a:pt x="8796" y="483"/>
                        <a:pt x="8821" y="488"/>
                        <a:pt x="8847" y="493"/>
                      </a:cubicBezTo>
                      <a:cubicBezTo>
                        <a:pt x="8837" y="490"/>
                        <a:pt x="8824" y="487"/>
                        <a:pt x="8811" y="482"/>
                      </a:cubicBezTo>
                      <a:cubicBezTo>
                        <a:pt x="8798" y="477"/>
                        <a:pt x="8787" y="471"/>
                        <a:pt x="8782" y="464"/>
                      </a:cubicBezTo>
                      <a:cubicBezTo>
                        <a:pt x="8879" y="466"/>
                        <a:pt x="8974" y="492"/>
                        <a:pt x="9066" y="524"/>
                      </a:cubicBezTo>
                      <a:cubicBezTo>
                        <a:pt x="9158" y="557"/>
                        <a:pt x="9247" y="597"/>
                        <a:pt x="9334" y="628"/>
                      </a:cubicBezTo>
                      <a:cubicBezTo>
                        <a:pt x="9315" y="616"/>
                        <a:pt x="9300" y="611"/>
                        <a:pt x="9288" y="612"/>
                      </a:cubicBezTo>
                      <a:cubicBezTo>
                        <a:pt x="9275" y="612"/>
                        <a:pt x="9266" y="620"/>
                        <a:pt x="9261" y="633"/>
                      </a:cubicBezTo>
                      <a:cubicBezTo>
                        <a:pt x="9329" y="660"/>
                        <a:pt x="9414" y="672"/>
                        <a:pt x="9502" y="684"/>
                      </a:cubicBezTo>
                      <a:cubicBezTo>
                        <a:pt x="9590" y="695"/>
                        <a:pt x="9681" y="706"/>
                        <a:pt x="9762" y="732"/>
                      </a:cubicBezTo>
                      <a:cubicBezTo>
                        <a:pt x="9621" y="802"/>
                        <a:pt x="9755" y="805"/>
                        <a:pt x="9892" y="809"/>
                      </a:cubicBezTo>
                      <a:cubicBezTo>
                        <a:pt x="10029" y="812"/>
                        <a:pt x="10169" y="817"/>
                        <a:pt x="10038" y="889"/>
                      </a:cubicBezTo>
                      <a:cubicBezTo>
                        <a:pt x="10084" y="898"/>
                        <a:pt x="10234" y="927"/>
                        <a:pt x="10322" y="949"/>
                      </a:cubicBezTo>
                      <a:cubicBezTo>
                        <a:pt x="10409" y="971"/>
                        <a:pt x="10434" y="987"/>
                        <a:pt x="10227" y="967"/>
                      </a:cubicBezTo>
                      <a:cubicBezTo>
                        <a:pt x="10246" y="975"/>
                        <a:pt x="10310" y="996"/>
                        <a:pt x="10362" y="1012"/>
                      </a:cubicBezTo>
                      <a:cubicBezTo>
                        <a:pt x="10414" y="1028"/>
                        <a:pt x="10453" y="1041"/>
                        <a:pt x="10421" y="1033"/>
                      </a:cubicBezTo>
                      <a:cubicBezTo>
                        <a:pt x="10444" y="1038"/>
                        <a:pt x="10481" y="1045"/>
                        <a:pt x="10511" y="1056"/>
                      </a:cubicBezTo>
                      <a:cubicBezTo>
                        <a:pt x="10541" y="1068"/>
                        <a:pt x="10564" y="1084"/>
                        <a:pt x="10560" y="1109"/>
                      </a:cubicBezTo>
                      <a:cubicBezTo>
                        <a:pt x="10527" y="1107"/>
                        <a:pt x="10493" y="1104"/>
                        <a:pt x="10460" y="1099"/>
                      </a:cubicBezTo>
                      <a:cubicBezTo>
                        <a:pt x="10427" y="1094"/>
                        <a:pt x="10395" y="1088"/>
                        <a:pt x="10362" y="1081"/>
                      </a:cubicBezTo>
                      <a:cubicBezTo>
                        <a:pt x="10362" y="1081"/>
                        <a:pt x="10451" y="1152"/>
                        <a:pt x="10525" y="1203"/>
                      </a:cubicBezTo>
                      <a:cubicBezTo>
                        <a:pt x="10600" y="1255"/>
                        <a:pt x="10659" y="1287"/>
                        <a:pt x="10601" y="1207"/>
                      </a:cubicBezTo>
                      <a:cubicBezTo>
                        <a:pt x="10690" y="1248"/>
                        <a:pt x="10827" y="1265"/>
                        <a:pt x="10959" y="1290"/>
                      </a:cubicBezTo>
                      <a:cubicBezTo>
                        <a:pt x="11092" y="1316"/>
                        <a:pt x="11218" y="1350"/>
                        <a:pt x="11286" y="1426"/>
                      </a:cubicBezTo>
                      <a:cubicBezTo>
                        <a:pt x="11182" y="1434"/>
                        <a:pt x="11078" y="1394"/>
                        <a:pt x="10973" y="1360"/>
                      </a:cubicBezTo>
                      <a:cubicBezTo>
                        <a:pt x="10868" y="1327"/>
                        <a:pt x="10763" y="1300"/>
                        <a:pt x="10657" y="1337"/>
                      </a:cubicBezTo>
                      <a:cubicBezTo>
                        <a:pt x="10711" y="1366"/>
                        <a:pt x="10755" y="1365"/>
                        <a:pt x="10800" y="1363"/>
                      </a:cubicBezTo>
                      <a:cubicBezTo>
                        <a:pt x="10845" y="1361"/>
                        <a:pt x="10891" y="1359"/>
                        <a:pt x="10951" y="1387"/>
                      </a:cubicBezTo>
                      <a:cubicBezTo>
                        <a:pt x="10946" y="1409"/>
                        <a:pt x="10935" y="1423"/>
                        <a:pt x="10917" y="1429"/>
                      </a:cubicBezTo>
                      <a:cubicBezTo>
                        <a:pt x="10899" y="1435"/>
                        <a:pt x="10874" y="1434"/>
                        <a:pt x="10842" y="1425"/>
                      </a:cubicBezTo>
                      <a:cubicBezTo>
                        <a:pt x="10953" y="1487"/>
                        <a:pt x="11050" y="1472"/>
                        <a:pt x="11143" y="1466"/>
                      </a:cubicBezTo>
                      <a:cubicBezTo>
                        <a:pt x="11237" y="1461"/>
                        <a:pt x="11327" y="1465"/>
                        <a:pt x="11423" y="1565"/>
                      </a:cubicBezTo>
                      <a:cubicBezTo>
                        <a:pt x="11425" y="1566"/>
                        <a:pt x="11370" y="1509"/>
                        <a:pt x="11342" y="1480"/>
                      </a:cubicBezTo>
                      <a:cubicBezTo>
                        <a:pt x="11314" y="1451"/>
                        <a:pt x="11313" y="1451"/>
                        <a:pt x="11423" y="1565"/>
                      </a:cubicBezTo>
                      <a:close/>
                      <a:moveTo>
                        <a:pt x="19710" y="5526"/>
                      </a:moveTo>
                      <a:cubicBezTo>
                        <a:pt x="19645" y="5434"/>
                        <a:pt x="19579" y="5341"/>
                        <a:pt x="19513" y="5249"/>
                      </a:cubicBezTo>
                      <a:cubicBezTo>
                        <a:pt x="19448" y="5156"/>
                        <a:pt x="19382" y="5064"/>
                        <a:pt x="19316" y="4971"/>
                      </a:cubicBezTo>
                      <a:cubicBezTo>
                        <a:pt x="19323" y="5013"/>
                        <a:pt x="19303" y="4987"/>
                        <a:pt x="19293" y="4971"/>
                      </a:cubicBezTo>
                      <a:cubicBezTo>
                        <a:pt x="19282" y="4955"/>
                        <a:pt x="19281" y="4948"/>
                        <a:pt x="19326" y="5028"/>
                      </a:cubicBezTo>
                      <a:cubicBezTo>
                        <a:pt x="19317" y="5020"/>
                        <a:pt x="19309" y="5012"/>
                        <a:pt x="19302" y="5003"/>
                      </a:cubicBezTo>
                      <a:cubicBezTo>
                        <a:pt x="19294" y="4995"/>
                        <a:pt x="19287" y="4986"/>
                        <a:pt x="19281" y="4977"/>
                      </a:cubicBezTo>
                      <a:cubicBezTo>
                        <a:pt x="19311" y="5057"/>
                        <a:pt x="19370" y="5141"/>
                        <a:pt x="19424" y="5228"/>
                      </a:cubicBezTo>
                      <a:cubicBezTo>
                        <a:pt x="19477" y="5316"/>
                        <a:pt x="19526" y="5407"/>
                        <a:pt x="19536" y="5502"/>
                      </a:cubicBezTo>
                      <a:cubicBezTo>
                        <a:pt x="19381" y="5340"/>
                        <a:pt x="19381" y="5518"/>
                        <a:pt x="19225" y="5412"/>
                      </a:cubicBezTo>
                      <a:cubicBezTo>
                        <a:pt x="18994" y="5254"/>
                        <a:pt x="18960" y="5096"/>
                        <a:pt x="18791" y="4891"/>
                      </a:cubicBezTo>
                      <a:cubicBezTo>
                        <a:pt x="18790" y="4897"/>
                        <a:pt x="18681" y="5258"/>
                        <a:pt x="18642" y="5408"/>
                      </a:cubicBezTo>
                      <a:cubicBezTo>
                        <a:pt x="18631" y="5450"/>
                        <a:pt x="18577" y="5816"/>
                        <a:pt x="18492" y="5786"/>
                      </a:cubicBezTo>
                      <a:cubicBezTo>
                        <a:pt x="18505" y="5791"/>
                        <a:pt x="18245" y="5839"/>
                        <a:pt x="18241" y="5865"/>
                      </a:cubicBezTo>
                      <a:cubicBezTo>
                        <a:pt x="18185" y="6181"/>
                        <a:pt x="18658" y="6675"/>
                        <a:pt x="18598" y="6992"/>
                      </a:cubicBezTo>
                      <a:cubicBezTo>
                        <a:pt x="18549" y="7246"/>
                        <a:pt x="18602" y="7536"/>
                        <a:pt x="18610" y="7792"/>
                      </a:cubicBezTo>
                      <a:cubicBezTo>
                        <a:pt x="18625" y="8289"/>
                        <a:pt x="18793" y="8745"/>
                        <a:pt x="18906" y="9168"/>
                      </a:cubicBezTo>
                      <a:cubicBezTo>
                        <a:pt x="19078" y="9811"/>
                        <a:pt x="19240" y="10130"/>
                        <a:pt x="19675" y="10622"/>
                      </a:cubicBezTo>
                      <a:cubicBezTo>
                        <a:pt x="19846" y="10815"/>
                        <a:pt x="20183" y="11206"/>
                        <a:pt x="20463" y="10969"/>
                      </a:cubicBezTo>
                      <a:cubicBezTo>
                        <a:pt x="20642" y="10819"/>
                        <a:pt x="20848" y="10631"/>
                        <a:pt x="20920" y="10419"/>
                      </a:cubicBezTo>
                      <a:cubicBezTo>
                        <a:pt x="20954" y="10318"/>
                        <a:pt x="20952" y="10165"/>
                        <a:pt x="20995" y="10305"/>
                      </a:cubicBezTo>
                      <a:cubicBezTo>
                        <a:pt x="21001" y="10256"/>
                        <a:pt x="21012" y="10208"/>
                        <a:pt x="21027" y="10161"/>
                      </a:cubicBezTo>
                      <a:cubicBezTo>
                        <a:pt x="21042" y="10113"/>
                        <a:pt x="21061" y="10067"/>
                        <a:pt x="21084" y="10022"/>
                      </a:cubicBezTo>
                      <a:cubicBezTo>
                        <a:pt x="21080" y="10053"/>
                        <a:pt x="21081" y="10067"/>
                        <a:pt x="21089" y="10063"/>
                      </a:cubicBezTo>
                      <a:cubicBezTo>
                        <a:pt x="21097" y="10060"/>
                        <a:pt x="21111" y="10039"/>
                        <a:pt x="21131" y="10000"/>
                      </a:cubicBezTo>
                      <a:cubicBezTo>
                        <a:pt x="21160" y="10042"/>
                        <a:pt x="21186" y="10085"/>
                        <a:pt x="21208" y="10130"/>
                      </a:cubicBezTo>
                      <a:cubicBezTo>
                        <a:pt x="21229" y="10175"/>
                        <a:pt x="21247" y="10222"/>
                        <a:pt x="21260" y="10269"/>
                      </a:cubicBezTo>
                      <a:cubicBezTo>
                        <a:pt x="21332" y="10111"/>
                        <a:pt x="21341" y="10090"/>
                        <a:pt x="21337" y="10089"/>
                      </a:cubicBezTo>
                      <a:cubicBezTo>
                        <a:pt x="21334" y="10088"/>
                        <a:pt x="21317" y="10107"/>
                        <a:pt x="21337" y="10029"/>
                      </a:cubicBezTo>
                      <a:cubicBezTo>
                        <a:pt x="21334" y="10049"/>
                        <a:pt x="21336" y="10062"/>
                        <a:pt x="21341" y="10067"/>
                      </a:cubicBezTo>
                      <a:cubicBezTo>
                        <a:pt x="21346" y="10072"/>
                        <a:pt x="21355" y="10069"/>
                        <a:pt x="21367" y="10058"/>
                      </a:cubicBezTo>
                      <a:cubicBezTo>
                        <a:pt x="21406" y="10311"/>
                        <a:pt x="21443" y="10564"/>
                        <a:pt x="21471" y="10819"/>
                      </a:cubicBezTo>
                      <a:cubicBezTo>
                        <a:pt x="21499" y="11073"/>
                        <a:pt x="21523" y="11328"/>
                        <a:pt x="21536" y="11583"/>
                      </a:cubicBezTo>
                      <a:cubicBezTo>
                        <a:pt x="21600" y="10528"/>
                        <a:pt x="21479" y="9461"/>
                        <a:pt x="21174" y="8434"/>
                      </a:cubicBezTo>
                      <a:cubicBezTo>
                        <a:pt x="20869" y="7405"/>
                        <a:pt x="20379" y="6418"/>
                        <a:pt x="19710" y="5526"/>
                      </a:cubicBezTo>
                      <a:cubicBezTo>
                        <a:pt x="19711" y="5407"/>
                        <a:pt x="20114" y="5864"/>
                        <a:pt x="20225" y="6112"/>
                      </a:cubicBezTo>
                      <a:cubicBezTo>
                        <a:pt x="20335" y="6359"/>
                        <a:pt x="20291" y="6308"/>
                        <a:pt x="19710" y="5526"/>
                      </a:cubicBezTo>
                      <a:close/>
                      <a:moveTo>
                        <a:pt x="6320" y="2107"/>
                      </a:moveTo>
                      <a:cubicBezTo>
                        <a:pt x="6338" y="2059"/>
                        <a:pt x="6303" y="2031"/>
                        <a:pt x="6261" y="2015"/>
                      </a:cubicBezTo>
                      <a:cubicBezTo>
                        <a:pt x="6218" y="1999"/>
                        <a:pt x="6168" y="1994"/>
                        <a:pt x="6156" y="1993"/>
                      </a:cubicBezTo>
                      <a:cubicBezTo>
                        <a:pt x="6155" y="1948"/>
                        <a:pt x="6160" y="1903"/>
                        <a:pt x="6169" y="1859"/>
                      </a:cubicBezTo>
                      <a:cubicBezTo>
                        <a:pt x="6179" y="1815"/>
                        <a:pt x="6193" y="1772"/>
                        <a:pt x="6213" y="1730"/>
                      </a:cubicBezTo>
                      <a:cubicBezTo>
                        <a:pt x="6168" y="1726"/>
                        <a:pt x="6125" y="1729"/>
                        <a:pt x="6085" y="1740"/>
                      </a:cubicBezTo>
                      <a:cubicBezTo>
                        <a:pt x="6046" y="1752"/>
                        <a:pt x="6009" y="1771"/>
                        <a:pt x="5974" y="1799"/>
                      </a:cubicBezTo>
                      <a:cubicBezTo>
                        <a:pt x="6004" y="1776"/>
                        <a:pt x="6027" y="1740"/>
                        <a:pt x="6049" y="1703"/>
                      </a:cubicBezTo>
                      <a:cubicBezTo>
                        <a:pt x="6070" y="1666"/>
                        <a:pt x="6091" y="1627"/>
                        <a:pt x="6114" y="1598"/>
                      </a:cubicBezTo>
                      <a:cubicBezTo>
                        <a:pt x="6083" y="1607"/>
                        <a:pt x="6069" y="1602"/>
                        <a:pt x="6054" y="1604"/>
                      </a:cubicBezTo>
                      <a:cubicBezTo>
                        <a:pt x="6039" y="1606"/>
                        <a:pt x="6024" y="1616"/>
                        <a:pt x="5990" y="1655"/>
                      </a:cubicBezTo>
                      <a:cubicBezTo>
                        <a:pt x="5980" y="1638"/>
                        <a:pt x="5975" y="1623"/>
                        <a:pt x="5975" y="1605"/>
                      </a:cubicBezTo>
                      <a:cubicBezTo>
                        <a:pt x="5975" y="1588"/>
                        <a:pt x="5979" y="1572"/>
                        <a:pt x="5988" y="1555"/>
                      </a:cubicBezTo>
                      <a:cubicBezTo>
                        <a:pt x="5953" y="1575"/>
                        <a:pt x="5921" y="1597"/>
                        <a:pt x="5892" y="1622"/>
                      </a:cubicBezTo>
                      <a:cubicBezTo>
                        <a:pt x="5863" y="1648"/>
                        <a:pt x="5837" y="1676"/>
                        <a:pt x="5814" y="1706"/>
                      </a:cubicBezTo>
                      <a:cubicBezTo>
                        <a:pt x="5791" y="1668"/>
                        <a:pt x="5788" y="1632"/>
                        <a:pt x="5807" y="1598"/>
                      </a:cubicBezTo>
                      <a:cubicBezTo>
                        <a:pt x="5826" y="1565"/>
                        <a:pt x="5866" y="1534"/>
                        <a:pt x="5928" y="1505"/>
                      </a:cubicBezTo>
                      <a:cubicBezTo>
                        <a:pt x="5826" y="1501"/>
                        <a:pt x="5729" y="1570"/>
                        <a:pt x="5633" y="1636"/>
                      </a:cubicBezTo>
                      <a:cubicBezTo>
                        <a:pt x="5537" y="1702"/>
                        <a:pt x="5443" y="1765"/>
                        <a:pt x="5347" y="1751"/>
                      </a:cubicBezTo>
                      <a:cubicBezTo>
                        <a:pt x="5361" y="1760"/>
                        <a:pt x="5374" y="1763"/>
                        <a:pt x="5390" y="1762"/>
                      </a:cubicBezTo>
                      <a:cubicBezTo>
                        <a:pt x="5405" y="1762"/>
                        <a:pt x="5420" y="1755"/>
                        <a:pt x="5437" y="1743"/>
                      </a:cubicBezTo>
                      <a:cubicBezTo>
                        <a:pt x="5423" y="1752"/>
                        <a:pt x="5409" y="1761"/>
                        <a:pt x="5395" y="1770"/>
                      </a:cubicBezTo>
                      <a:cubicBezTo>
                        <a:pt x="5381" y="1779"/>
                        <a:pt x="5367" y="1789"/>
                        <a:pt x="5354" y="1798"/>
                      </a:cubicBezTo>
                      <a:cubicBezTo>
                        <a:pt x="5393" y="1796"/>
                        <a:pt x="5432" y="1794"/>
                        <a:pt x="5471" y="1791"/>
                      </a:cubicBezTo>
                      <a:cubicBezTo>
                        <a:pt x="5510" y="1789"/>
                        <a:pt x="5549" y="1786"/>
                        <a:pt x="5588" y="1783"/>
                      </a:cubicBezTo>
                      <a:cubicBezTo>
                        <a:pt x="5554" y="1819"/>
                        <a:pt x="5508" y="1820"/>
                        <a:pt x="5458" y="1824"/>
                      </a:cubicBezTo>
                      <a:cubicBezTo>
                        <a:pt x="5408" y="1828"/>
                        <a:pt x="5355" y="1834"/>
                        <a:pt x="5307" y="1880"/>
                      </a:cubicBezTo>
                      <a:cubicBezTo>
                        <a:pt x="5326" y="1882"/>
                        <a:pt x="5425" y="1886"/>
                        <a:pt x="5515" y="1895"/>
                      </a:cubicBezTo>
                      <a:cubicBezTo>
                        <a:pt x="5604" y="1903"/>
                        <a:pt x="5685" y="1916"/>
                        <a:pt x="5669" y="1938"/>
                      </a:cubicBezTo>
                      <a:cubicBezTo>
                        <a:pt x="5451" y="1915"/>
                        <a:pt x="5387" y="1940"/>
                        <a:pt x="5356" y="1996"/>
                      </a:cubicBezTo>
                      <a:cubicBezTo>
                        <a:pt x="5325" y="2052"/>
                        <a:pt x="5326" y="2139"/>
                        <a:pt x="5239" y="2240"/>
                      </a:cubicBezTo>
                      <a:cubicBezTo>
                        <a:pt x="5357" y="2231"/>
                        <a:pt x="5473" y="2195"/>
                        <a:pt x="5589" y="2162"/>
                      </a:cubicBezTo>
                      <a:cubicBezTo>
                        <a:pt x="5705" y="2130"/>
                        <a:pt x="5822" y="2101"/>
                        <a:pt x="5942" y="2109"/>
                      </a:cubicBezTo>
                      <a:cubicBezTo>
                        <a:pt x="5887" y="2187"/>
                        <a:pt x="5935" y="2241"/>
                        <a:pt x="6005" y="2260"/>
                      </a:cubicBezTo>
                      <a:cubicBezTo>
                        <a:pt x="6075" y="2278"/>
                        <a:pt x="6166" y="2262"/>
                        <a:pt x="6198" y="2200"/>
                      </a:cubicBezTo>
                      <a:cubicBezTo>
                        <a:pt x="6193" y="2199"/>
                        <a:pt x="6170" y="2186"/>
                        <a:pt x="6147" y="2172"/>
                      </a:cubicBezTo>
                      <a:cubicBezTo>
                        <a:pt x="6123" y="2158"/>
                        <a:pt x="6099" y="2144"/>
                        <a:pt x="6092" y="2140"/>
                      </a:cubicBezTo>
                      <a:cubicBezTo>
                        <a:pt x="6111" y="2112"/>
                        <a:pt x="6135" y="2128"/>
                        <a:pt x="6159" y="2142"/>
                      </a:cubicBezTo>
                      <a:cubicBezTo>
                        <a:pt x="6183" y="2157"/>
                        <a:pt x="6206" y="2171"/>
                        <a:pt x="6223" y="2141"/>
                      </a:cubicBezTo>
                      <a:cubicBezTo>
                        <a:pt x="6206" y="2141"/>
                        <a:pt x="6197" y="2140"/>
                        <a:pt x="6194" y="2137"/>
                      </a:cubicBezTo>
                      <a:cubicBezTo>
                        <a:pt x="6192" y="2133"/>
                        <a:pt x="6196" y="2127"/>
                        <a:pt x="6203" y="2114"/>
                      </a:cubicBezTo>
                      <a:cubicBezTo>
                        <a:pt x="6235" y="2113"/>
                        <a:pt x="6259" y="2113"/>
                        <a:pt x="6278" y="2113"/>
                      </a:cubicBezTo>
                      <a:cubicBezTo>
                        <a:pt x="6296" y="2113"/>
                        <a:pt x="6310" y="2111"/>
                        <a:pt x="6320" y="2107"/>
                      </a:cubicBezTo>
                      <a:cubicBezTo>
                        <a:pt x="6310" y="2135"/>
                        <a:pt x="6306" y="2137"/>
                        <a:pt x="6306" y="2131"/>
                      </a:cubicBezTo>
                      <a:cubicBezTo>
                        <a:pt x="6307" y="2124"/>
                        <a:pt x="6312" y="2110"/>
                        <a:pt x="6320" y="2107"/>
                      </a:cubicBezTo>
                      <a:close/>
                      <a:moveTo>
                        <a:pt x="6541" y="1043"/>
                      </a:moveTo>
                      <a:cubicBezTo>
                        <a:pt x="6428" y="1122"/>
                        <a:pt x="6349" y="1118"/>
                        <a:pt x="6280" y="1115"/>
                      </a:cubicBezTo>
                      <a:cubicBezTo>
                        <a:pt x="6210" y="1111"/>
                        <a:pt x="6150" y="1106"/>
                        <a:pt x="6073" y="1183"/>
                      </a:cubicBezTo>
                      <a:cubicBezTo>
                        <a:pt x="6122" y="1190"/>
                        <a:pt x="6118" y="1194"/>
                        <a:pt x="6095" y="1201"/>
                      </a:cubicBezTo>
                      <a:cubicBezTo>
                        <a:pt x="6072" y="1208"/>
                        <a:pt x="6031" y="1219"/>
                        <a:pt x="6007" y="1239"/>
                      </a:cubicBezTo>
                      <a:cubicBezTo>
                        <a:pt x="6054" y="1244"/>
                        <a:pt x="6047" y="1236"/>
                        <a:pt x="6042" y="1230"/>
                      </a:cubicBezTo>
                      <a:cubicBezTo>
                        <a:pt x="6038" y="1223"/>
                        <a:pt x="6035" y="1217"/>
                        <a:pt x="6094" y="1226"/>
                      </a:cubicBezTo>
                      <a:cubicBezTo>
                        <a:pt x="6024" y="1278"/>
                        <a:pt x="6051" y="1266"/>
                        <a:pt x="6094" y="1241"/>
                      </a:cubicBezTo>
                      <a:cubicBezTo>
                        <a:pt x="6137" y="1215"/>
                        <a:pt x="6197" y="1176"/>
                        <a:pt x="6196" y="1174"/>
                      </a:cubicBezTo>
                      <a:cubicBezTo>
                        <a:pt x="6078" y="1288"/>
                        <a:pt x="6067" y="1293"/>
                        <a:pt x="6105" y="1271"/>
                      </a:cubicBezTo>
                      <a:cubicBezTo>
                        <a:pt x="6143" y="1250"/>
                        <a:pt x="6230" y="1202"/>
                        <a:pt x="6309" y="1211"/>
                      </a:cubicBezTo>
                      <a:cubicBezTo>
                        <a:pt x="6328" y="1193"/>
                        <a:pt x="6239" y="1239"/>
                        <a:pt x="6152" y="1286"/>
                      </a:cubicBezTo>
                      <a:cubicBezTo>
                        <a:pt x="6065" y="1333"/>
                        <a:pt x="5981" y="1380"/>
                        <a:pt x="6009" y="1366"/>
                      </a:cubicBezTo>
                      <a:cubicBezTo>
                        <a:pt x="6103" y="1375"/>
                        <a:pt x="6225" y="1343"/>
                        <a:pt x="6334" y="1294"/>
                      </a:cubicBezTo>
                      <a:cubicBezTo>
                        <a:pt x="6444" y="1245"/>
                        <a:pt x="6542" y="1179"/>
                        <a:pt x="6586" y="1119"/>
                      </a:cubicBezTo>
                      <a:cubicBezTo>
                        <a:pt x="6575" y="1110"/>
                        <a:pt x="6552" y="1129"/>
                        <a:pt x="6531" y="1152"/>
                      </a:cubicBezTo>
                      <a:cubicBezTo>
                        <a:pt x="6510" y="1174"/>
                        <a:pt x="6490" y="1200"/>
                        <a:pt x="6483" y="1204"/>
                      </a:cubicBezTo>
                      <a:cubicBezTo>
                        <a:pt x="6526" y="1145"/>
                        <a:pt x="6532" y="1139"/>
                        <a:pt x="6522" y="1148"/>
                      </a:cubicBezTo>
                      <a:cubicBezTo>
                        <a:pt x="6513" y="1157"/>
                        <a:pt x="6488" y="1181"/>
                        <a:pt x="6470" y="1181"/>
                      </a:cubicBezTo>
                      <a:cubicBezTo>
                        <a:pt x="6538" y="1104"/>
                        <a:pt x="6489" y="1079"/>
                        <a:pt x="6541" y="1043"/>
                      </a:cubicBezTo>
                      <a:lnTo>
                        <a:pt x="6541" y="1043"/>
                      </a:lnTo>
                      <a:close/>
                      <a:moveTo>
                        <a:pt x="7177" y="1396"/>
                      </a:moveTo>
                      <a:cubicBezTo>
                        <a:pt x="7198" y="1307"/>
                        <a:pt x="7556" y="1387"/>
                        <a:pt x="7615" y="1385"/>
                      </a:cubicBezTo>
                      <a:cubicBezTo>
                        <a:pt x="7890" y="1376"/>
                        <a:pt x="7491" y="1089"/>
                        <a:pt x="7234" y="1211"/>
                      </a:cubicBezTo>
                      <a:cubicBezTo>
                        <a:pt x="7299" y="1165"/>
                        <a:pt x="7265" y="1135"/>
                        <a:pt x="7214" y="1110"/>
                      </a:cubicBezTo>
                      <a:cubicBezTo>
                        <a:pt x="7163" y="1085"/>
                        <a:pt x="7096" y="1064"/>
                        <a:pt x="7096" y="1034"/>
                      </a:cubicBezTo>
                      <a:cubicBezTo>
                        <a:pt x="7102" y="1035"/>
                        <a:pt x="7125" y="1117"/>
                        <a:pt x="7145" y="1203"/>
                      </a:cubicBezTo>
                      <a:cubicBezTo>
                        <a:pt x="7165" y="1289"/>
                        <a:pt x="7182" y="1379"/>
                        <a:pt x="7177" y="1396"/>
                      </a:cubicBezTo>
                      <a:cubicBezTo>
                        <a:pt x="7170" y="1426"/>
                        <a:pt x="7173" y="1416"/>
                        <a:pt x="7176" y="1403"/>
                      </a:cubicBezTo>
                      <a:cubicBezTo>
                        <a:pt x="7180" y="1391"/>
                        <a:pt x="7183" y="1376"/>
                        <a:pt x="7177" y="1396"/>
                      </a:cubicBezTo>
                      <a:close/>
                      <a:moveTo>
                        <a:pt x="7394" y="688"/>
                      </a:moveTo>
                      <a:lnTo>
                        <a:pt x="7394" y="689"/>
                      </a:lnTo>
                      <a:lnTo>
                        <a:pt x="7394" y="688"/>
                      </a:lnTo>
                      <a:lnTo>
                        <a:pt x="7393" y="688"/>
                      </a:lnTo>
                      <a:lnTo>
                        <a:pt x="7394" y="688"/>
                      </a:lnTo>
                      <a:close/>
                      <a:moveTo>
                        <a:pt x="7396" y="875"/>
                      </a:moveTo>
                      <a:cubicBezTo>
                        <a:pt x="7396" y="872"/>
                        <a:pt x="7398" y="867"/>
                        <a:pt x="7399" y="865"/>
                      </a:cubicBezTo>
                      <a:cubicBezTo>
                        <a:pt x="7400" y="863"/>
                        <a:pt x="7400" y="865"/>
                        <a:pt x="7396" y="875"/>
                      </a:cubicBezTo>
                      <a:lnTo>
                        <a:pt x="7396" y="875"/>
                      </a:lnTo>
                      <a:close/>
                      <a:moveTo>
                        <a:pt x="7410" y="639"/>
                      </a:moveTo>
                      <a:cubicBezTo>
                        <a:pt x="7398" y="657"/>
                        <a:pt x="7399" y="658"/>
                        <a:pt x="7403" y="654"/>
                      </a:cubicBezTo>
                      <a:cubicBezTo>
                        <a:pt x="7407" y="651"/>
                        <a:pt x="7413" y="641"/>
                        <a:pt x="7410" y="639"/>
                      </a:cubicBezTo>
                      <a:cubicBezTo>
                        <a:pt x="7408" y="641"/>
                        <a:pt x="7408" y="642"/>
                        <a:pt x="7409" y="641"/>
                      </a:cubicBezTo>
                      <a:lnTo>
                        <a:pt x="7410" y="639"/>
                      </a:lnTo>
                      <a:close/>
                      <a:moveTo>
                        <a:pt x="7606" y="469"/>
                      </a:moveTo>
                      <a:cubicBezTo>
                        <a:pt x="7607" y="460"/>
                        <a:pt x="7605" y="460"/>
                        <a:pt x="7605" y="462"/>
                      </a:cubicBezTo>
                      <a:cubicBezTo>
                        <a:pt x="7604" y="464"/>
                        <a:pt x="7604" y="469"/>
                        <a:pt x="7606" y="469"/>
                      </a:cubicBezTo>
                      <a:lnTo>
                        <a:pt x="7606" y="468"/>
                      </a:lnTo>
                      <a:lnTo>
                        <a:pt x="7606" y="469"/>
                      </a:lnTo>
                      <a:close/>
                      <a:moveTo>
                        <a:pt x="7736" y="542"/>
                      </a:moveTo>
                      <a:lnTo>
                        <a:pt x="7736" y="542"/>
                      </a:lnTo>
                      <a:lnTo>
                        <a:pt x="7736" y="542"/>
                      </a:lnTo>
                      <a:close/>
                      <a:moveTo>
                        <a:pt x="7738" y="578"/>
                      </a:moveTo>
                      <a:cubicBezTo>
                        <a:pt x="7740" y="578"/>
                        <a:pt x="7736" y="576"/>
                        <a:pt x="7734" y="574"/>
                      </a:cubicBezTo>
                      <a:cubicBezTo>
                        <a:pt x="7732" y="573"/>
                        <a:pt x="7731" y="573"/>
                        <a:pt x="7738" y="578"/>
                      </a:cubicBezTo>
                      <a:lnTo>
                        <a:pt x="7737" y="577"/>
                      </a:lnTo>
                      <a:lnTo>
                        <a:pt x="7738" y="578"/>
                      </a:lnTo>
                      <a:close/>
                      <a:moveTo>
                        <a:pt x="7744" y="536"/>
                      </a:moveTo>
                      <a:cubicBezTo>
                        <a:pt x="7750" y="536"/>
                        <a:pt x="7752" y="536"/>
                        <a:pt x="7752" y="536"/>
                      </a:cubicBezTo>
                      <a:cubicBezTo>
                        <a:pt x="7752" y="536"/>
                        <a:pt x="7749" y="536"/>
                        <a:pt x="7744" y="536"/>
                      </a:cubicBezTo>
                      <a:lnTo>
                        <a:pt x="7744" y="536"/>
                      </a:lnTo>
                      <a:close/>
                      <a:moveTo>
                        <a:pt x="7837" y="463"/>
                      </a:moveTo>
                      <a:cubicBezTo>
                        <a:pt x="7826" y="457"/>
                        <a:pt x="7830" y="460"/>
                        <a:pt x="7834" y="464"/>
                      </a:cubicBezTo>
                      <a:cubicBezTo>
                        <a:pt x="7838" y="467"/>
                        <a:pt x="7844" y="470"/>
                        <a:pt x="7837" y="463"/>
                      </a:cubicBezTo>
                      <a:lnTo>
                        <a:pt x="7837" y="463"/>
                      </a:lnTo>
                      <a:lnTo>
                        <a:pt x="7837" y="463"/>
                      </a:lnTo>
                      <a:close/>
                      <a:moveTo>
                        <a:pt x="7363" y="753"/>
                      </a:moveTo>
                      <a:cubicBezTo>
                        <a:pt x="7356" y="737"/>
                        <a:pt x="7353" y="721"/>
                        <a:pt x="7354" y="704"/>
                      </a:cubicBezTo>
                      <a:cubicBezTo>
                        <a:pt x="7355" y="688"/>
                        <a:pt x="7361" y="671"/>
                        <a:pt x="7371" y="654"/>
                      </a:cubicBezTo>
                      <a:cubicBezTo>
                        <a:pt x="7367" y="666"/>
                        <a:pt x="7369" y="667"/>
                        <a:pt x="7373" y="663"/>
                      </a:cubicBezTo>
                      <a:cubicBezTo>
                        <a:pt x="7377" y="660"/>
                        <a:pt x="7383" y="652"/>
                        <a:pt x="7386" y="647"/>
                      </a:cubicBezTo>
                      <a:cubicBezTo>
                        <a:pt x="7361" y="645"/>
                        <a:pt x="7336" y="659"/>
                        <a:pt x="7335" y="656"/>
                      </a:cubicBezTo>
                      <a:cubicBezTo>
                        <a:pt x="7335" y="653"/>
                        <a:pt x="7359" y="633"/>
                        <a:pt x="7434" y="562"/>
                      </a:cubicBezTo>
                      <a:cubicBezTo>
                        <a:pt x="7429" y="570"/>
                        <a:pt x="7423" y="576"/>
                        <a:pt x="7416" y="578"/>
                      </a:cubicBezTo>
                      <a:cubicBezTo>
                        <a:pt x="7408" y="581"/>
                        <a:pt x="7401" y="581"/>
                        <a:pt x="7391" y="578"/>
                      </a:cubicBezTo>
                      <a:cubicBezTo>
                        <a:pt x="7394" y="574"/>
                        <a:pt x="7407" y="553"/>
                        <a:pt x="7420" y="533"/>
                      </a:cubicBezTo>
                      <a:cubicBezTo>
                        <a:pt x="7432" y="512"/>
                        <a:pt x="7445" y="493"/>
                        <a:pt x="7447" y="492"/>
                      </a:cubicBezTo>
                      <a:cubicBezTo>
                        <a:pt x="7447" y="493"/>
                        <a:pt x="7470" y="543"/>
                        <a:pt x="7492" y="594"/>
                      </a:cubicBezTo>
                      <a:cubicBezTo>
                        <a:pt x="7515" y="644"/>
                        <a:pt x="7538" y="695"/>
                        <a:pt x="7537" y="694"/>
                      </a:cubicBezTo>
                      <a:cubicBezTo>
                        <a:pt x="7571" y="582"/>
                        <a:pt x="7595" y="582"/>
                        <a:pt x="7616" y="611"/>
                      </a:cubicBezTo>
                      <a:cubicBezTo>
                        <a:pt x="7638" y="641"/>
                        <a:pt x="7656" y="702"/>
                        <a:pt x="7679" y="710"/>
                      </a:cubicBezTo>
                      <a:cubicBezTo>
                        <a:pt x="7673" y="670"/>
                        <a:pt x="7687" y="637"/>
                        <a:pt x="7701" y="605"/>
                      </a:cubicBezTo>
                      <a:cubicBezTo>
                        <a:pt x="7714" y="573"/>
                        <a:pt x="7727" y="542"/>
                        <a:pt x="7719" y="506"/>
                      </a:cubicBezTo>
                      <a:cubicBezTo>
                        <a:pt x="7664" y="546"/>
                        <a:pt x="7633" y="565"/>
                        <a:pt x="7601" y="574"/>
                      </a:cubicBezTo>
                      <a:cubicBezTo>
                        <a:pt x="7570" y="583"/>
                        <a:pt x="7539" y="583"/>
                        <a:pt x="7486" y="582"/>
                      </a:cubicBezTo>
                      <a:cubicBezTo>
                        <a:pt x="7493" y="570"/>
                        <a:pt x="7502" y="558"/>
                        <a:pt x="7511" y="547"/>
                      </a:cubicBezTo>
                      <a:cubicBezTo>
                        <a:pt x="7521" y="535"/>
                        <a:pt x="7531" y="525"/>
                        <a:pt x="7542" y="514"/>
                      </a:cubicBezTo>
                      <a:cubicBezTo>
                        <a:pt x="7531" y="518"/>
                        <a:pt x="7520" y="524"/>
                        <a:pt x="7510" y="531"/>
                      </a:cubicBezTo>
                      <a:cubicBezTo>
                        <a:pt x="7500" y="537"/>
                        <a:pt x="7492" y="545"/>
                        <a:pt x="7485" y="554"/>
                      </a:cubicBezTo>
                      <a:cubicBezTo>
                        <a:pt x="7504" y="493"/>
                        <a:pt x="7516" y="478"/>
                        <a:pt x="7530" y="479"/>
                      </a:cubicBezTo>
                      <a:cubicBezTo>
                        <a:pt x="7543" y="480"/>
                        <a:pt x="7558" y="497"/>
                        <a:pt x="7584" y="497"/>
                      </a:cubicBezTo>
                      <a:cubicBezTo>
                        <a:pt x="7591" y="456"/>
                        <a:pt x="7592" y="438"/>
                        <a:pt x="7593" y="425"/>
                      </a:cubicBezTo>
                      <a:cubicBezTo>
                        <a:pt x="7593" y="411"/>
                        <a:pt x="7593" y="400"/>
                        <a:pt x="7597" y="373"/>
                      </a:cubicBezTo>
                      <a:cubicBezTo>
                        <a:pt x="7606" y="384"/>
                        <a:pt x="7613" y="396"/>
                        <a:pt x="7618" y="409"/>
                      </a:cubicBezTo>
                      <a:cubicBezTo>
                        <a:pt x="7623" y="422"/>
                        <a:pt x="7627" y="435"/>
                        <a:pt x="7628" y="449"/>
                      </a:cubicBezTo>
                      <a:cubicBezTo>
                        <a:pt x="7628" y="447"/>
                        <a:pt x="7619" y="448"/>
                        <a:pt x="7615" y="440"/>
                      </a:cubicBezTo>
                      <a:cubicBezTo>
                        <a:pt x="7612" y="433"/>
                        <a:pt x="7612" y="417"/>
                        <a:pt x="7631" y="385"/>
                      </a:cubicBezTo>
                      <a:cubicBezTo>
                        <a:pt x="7652" y="461"/>
                        <a:pt x="7658" y="455"/>
                        <a:pt x="7658" y="431"/>
                      </a:cubicBezTo>
                      <a:cubicBezTo>
                        <a:pt x="7658" y="407"/>
                        <a:pt x="7652" y="364"/>
                        <a:pt x="7647" y="364"/>
                      </a:cubicBezTo>
                      <a:cubicBezTo>
                        <a:pt x="7656" y="399"/>
                        <a:pt x="7667" y="398"/>
                        <a:pt x="7672" y="381"/>
                      </a:cubicBezTo>
                      <a:cubicBezTo>
                        <a:pt x="7677" y="364"/>
                        <a:pt x="7676" y="332"/>
                        <a:pt x="7661" y="305"/>
                      </a:cubicBezTo>
                      <a:cubicBezTo>
                        <a:pt x="7717" y="348"/>
                        <a:pt x="7662" y="310"/>
                        <a:pt x="7630" y="291"/>
                      </a:cubicBezTo>
                      <a:cubicBezTo>
                        <a:pt x="7599" y="272"/>
                        <a:pt x="7591" y="272"/>
                        <a:pt x="7740" y="392"/>
                      </a:cubicBezTo>
                      <a:cubicBezTo>
                        <a:pt x="7732" y="383"/>
                        <a:pt x="7728" y="367"/>
                        <a:pt x="7723" y="351"/>
                      </a:cubicBezTo>
                      <a:cubicBezTo>
                        <a:pt x="7717" y="336"/>
                        <a:pt x="7709" y="321"/>
                        <a:pt x="7695" y="317"/>
                      </a:cubicBezTo>
                      <a:cubicBezTo>
                        <a:pt x="7738" y="347"/>
                        <a:pt x="7783" y="376"/>
                        <a:pt x="7817" y="404"/>
                      </a:cubicBezTo>
                      <a:cubicBezTo>
                        <a:pt x="7850" y="431"/>
                        <a:pt x="7872" y="458"/>
                        <a:pt x="7869" y="484"/>
                      </a:cubicBezTo>
                      <a:cubicBezTo>
                        <a:pt x="7870" y="471"/>
                        <a:pt x="7881" y="517"/>
                        <a:pt x="7883" y="573"/>
                      </a:cubicBezTo>
                      <a:cubicBezTo>
                        <a:pt x="7884" y="629"/>
                        <a:pt x="7876" y="695"/>
                        <a:pt x="7840" y="724"/>
                      </a:cubicBezTo>
                      <a:cubicBezTo>
                        <a:pt x="7833" y="713"/>
                        <a:pt x="7825" y="704"/>
                        <a:pt x="7815" y="699"/>
                      </a:cubicBezTo>
                      <a:cubicBezTo>
                        <a:pt x="7806" y="694"/>
                        <a:pt x="7795" y="692"/>
                        <a:pt x="7784" y="692"/>
                      </a:cubicBezTo>
                      <a:cubicBezTo>
                        <a:pt x="7787" y="698"/>
                        <a:pt x="7786" y="702"/>
                        <a:pt x="7783" y="704"/>
                      </a:cubicBezTo>
                      <a:cubicBezTo>
                        <a:pt x="7780" y="705"/>
                        <a:pt x="7774" y="705"/>
                        <a:pt x="7765" y="702"/>
                      </a:cubicBezTo>
                      <a:cubicBezTo>
                        <a:pt x="7778" y="706"/>
                        <a:pt x="7790" y="712"/>
                        <a:pt x="7799" y="720"/>
                      </a:cubicBezTo>
                      <a:cubicBezTo>
                        <a:pt x="7808" y="729"/>
                        <a:pt x="7815" y="738"/>
                        <a:pt x="7819" y="749"/>
                      </a:cubicBezTo>
                      <a:cubicBezTo>
                        <a:pt x="7820" y="749"/>
                        <a:pt x="7803" y="758"/>
                        <a:pt x="7785" y="765"/>
                      </a:cubicBezTo>
                      <a:cubicBezTo>
                        <a:pt x="7766" y="772"/>
                        <a:pt x="7748" y="777"/>
                        <a:pt x="7746" y="767"/>
                      </a:cubicBezTo>
                      <a:cubicBezTo>
                        <a:pt x="7859" y="767"/>
                        <a:pt x="7827" y="838"/>
                        <a:pt x="7791" y="908"/>
                      </a:cubicBezTo>
                      <a:cubicBezTo>
                        <a:pt x="7754" y="978"/>
                        <a:pt x="7714" y="1046"/>
                        <a:pt x="7812" y="1039"/>
                      </a:cubicBezTo>
                      <a:cubicBezTo>
                        <a:pt x="7805" y="1063"/>
                        <a:pt x="7793" y="1085"/>
                        <a:pt x="7777" y="1106"/>
                      </a:cubicBezTo>
                      <a:cubicBezTo>
                        <a:pt x="7761" y="1127"/>
                        <a:pt x="7742" y="1145"/>
                        <a:pt x="7719" y="1161"/>
                      </a:cubicBezTo>
                      <a:cubicBezTo>
                        <a:pt x="7721" y="1137"/>
                        <a:pt x="7717" y="1116"/>
                        <a:pt x="7706" y="1097"/>
                      </a:cubicBezTo>
                      <a:cubicBezTo>
                        <a:pt x="7696" y="1078"/>
                        <a:pt x="7680" y="1063"/>
                        <a:pt x="7658" y="1049"/>
                      </a:cubicBezTo>
                      <a:cubicBezTo>
                        <a:pt x="7663" y="1084"/>
                        <a:pt x="7645" y="1110"/>
                        <a:pt x="7626" y="1116"/>
                      </a:cubicBezTo>
                      <a:cubicBezTo>
                        <a:pt x="7606" y="1122"/>
                        <a:pt x="7586" y="1107"/>
                        <a:pt x="7586" y="1062"/>
                      </a:cubicBezTo>
                      <a:cubicBezTo>
                        <a:pt x="7562" y="1113"/>
                        <a:pt x="7534" y="1133"/>
                        <a:pt x="7497" y="1140"/>
                      </a:cubicBezTo>
                      <a:cubicBezTo>
                        <a:pt x="7459" y="1147"/>
                        <a:pt x="7413" y="1141"/>
                        <a:pt x="7353" y="1141"/>
                      </a:cubicBezTo>
                      <a:cubicBezTo>
                        <a:pt x="7474" y="1141"/>
                        <a:pt x="7454" y="1082"/>
                        <a:pt x="7446" y="1035"/>
                      </a:cubicBezTo>
                      <a:cubicBezTo>
                        <a:pt x="7437" y="989"/>
                        <a:pt x="7440" y="955"/>
                        <a:pt x="7604" y="1006"/>
                      </a:cubicBezTo>
                      <a:cubicBezTo>
                        <a:pt x="7604" y="954"/>
                        <a:pt x="7595" y="945"/>
                        <a:pt x="7587" y="933"/>
                      </a:cubicBezTo>
                      <a:cubicBezTo>
                        <a:pt x="7578" y="922"/>
                        <a:pt x="7571" y="909"/>
                        <a:pt x="7575" y="851"/>
                      </a:cubicBezTo>
                      <a:cubicBezTo>
                        <a:pt x="7592" y="851"/>
                        <a:pt x="7564" y="866"/>
                        <a:pt x="7533" y="881"/>
                      </a:cubicBezTo>
                      <a:cubicBezTo>
                        <a:pt x="7501" y="896"/>
                        <a:pt x="7465" y="911"/>
                        <a:pt x="7465" y="909"/>
                      </a:cubicBezTo>
                      <a:cubicBezTo>
                        <a:pt x="7474" y="864"/>
                        <a:pt x="7493" y="833"/>
                        <a:pt x="7523" y="819"/>
                      </a:cubicBezTo>
                      <a:cubicBezTo>
                        <a:pt x="7552" y="804"/>
                        <a:pt x="7591" y="805"/>
                        <a:pt x="7640" y="821"/>
                      </a:cubicBezTo>
                      <a:cubicBezTo>
                        <a:pt x="7640" y="804"/>
                        <a:pt x="7618" y="788"/>
                        <a:pt x="7599" y="769"/>
                      </a:cubicBezTo>
                      <a:cubicBezTo>
                        <a:pt x="7579" y="749"/>
                        <a:pt x="7561" y="728"/>
                        <a:pt x="7569" y="700"/>
                      </a:cubicBezTo>
                      <a:cubicBezTo>
                        <a:pt x="7567" y="721"/>
                        <a:pt x="7522" y="787"/>
                        <a:pt x="7468" y="841"/>
                      </a:cubicBezTo>
                      <a:cubicBezTo>
                        <a:pt x="7415" y="895"/>
                        <a:pt x="7352" y="936"/>
                        <a:pt x="7314" y="906"/>
                      </a:cubicBezTo>
                      <a:cubicBezTo>
                        <a:pt x="7346" y="779"/>
                        <a:pt x="7348" y="760"/>
                        <a:pt x="7347" y="763"/>
                      </a:cubicBezTo>
                      <a:cubicBezTo>
                        <a:pt x="7346" y="766"/>
                        <a:pt x="7342" y="792"/>
                        <a:pt x="7363" y="753"/>
                      </a:cubicBezTo>
                      <a:cubicBezTo>
                        <a:pt x="7352" y="784"/>
                        <a:pt x="7341" y="804"/>
                        <a:pt x="7338" y="806"/>
                      </a:cubicBezTo>
                      <a:cubicBezTo>
                        <a:pt x="7336" y="809"/>
                        <a:pt x="7341" y="793"/>
                        <a:pt x="7363" y="753"/>
                      </a:cubicBezTo>
                      <a:close/>
                      <a:moveTo>
                        <a:pt x="518" y="1769"/>
                      </a:moveTo>
                      <a:cubicBezTo>
                        <a:pt x="582" y="1736"/>
                        <a:pt x="643" y="1698"/>
                        <a:pt x="704" y="1659"/>
                      </a:cubicBezTo>
                      <a:cubicBezTo>
                        <a:pt x="764" y="1621"/>
                        <a:pt x="825" y="1582"/>
                        <a:pt x="888" y="1547"/>
                      </a:cubicBezTo>
                      <a:cubicBezTo>
                        <a:pt x="712" y="1631"/>
                        <a:pt x="784" y="1586"/>
                        <a:pt x="909" y="1516"/>
                      </a:cubicBezTo>
                      <a:cubicBezTo>
                        <a:pt x="1035" y="1446"/>
                        <a:pt x="1213" y="1351"/>
                        <a:pt x="1247" y="1334"/>
                      </a:cubicBezTo>
                      <a:cubicBezTo>
                        <a:pt x="1264" y="1320"/>
                        <a:pt x="1319" y="1300"/>
                        <a:pt x="1376" y="1282"/>
                      </a:cubicBezTo>
                      <a:cubicBezTo>
                        <a:pt x="1432" y="1263"/>
                        <a:pt x="1489" y="1246"/>
                        <a:pt x="1511" y="1237"/>
                      </a:cubicBezTo>
                      <a:cubicBezTo>
                        <a:pt x="1388" y="1347"/>
                        <a:pt x="1447" y="1341"/>
                        <a:pt x="1541" y="1302"/>
                      </a:cubicBezTo>
                      <a:cubicBezTo>
                        <a:pt x="1636" y="1264"/>
                        <a:pt x="1765" y="1193"/>
                        <a:pt x="1783" y="1174"/>
                      </a:cubicBezTo>
                      <a:cubicBezTo>
                        <a:pt x="1749" y="1211"/>
                        <a:pt x="1785" y="1140"/>
                        <a:pt x="1951" y="1070"/>
                      </a:cubicBezTo>
                      <a:cubicBezTo>
                        <a:pt x="2089" y="1012"/>
                        <a:pt x="2163" y="985"/>
                        <a:pt x="2299" y="938"/>
                      </a:cubicBezTo>
                      <a:cubicBezTo>
                        <a:pt x="2276" y="961"/>
                        <a:pt x="2211" y="996"/>
                        <a:pt x="2151" y="1025"/>
                      </a:cubicBezTo>
                      <a:cubicBezTo>
                        <a:pt x="2091" y="1054"/>
                        <a:pt x="2036" y="1078"/>
                        <a:pt x="2033" y="1079"/>
                      </a:cubicBezTo>
                      <a:cubicBezTo>
                        <a:pt x="2296" y="978"/>
                        <a:pt x="2326" y="958"/>
                        <a:pt x="2287" y="970"/>
                      </a:cubicBezTo>
                      <a:cubicBezTo>
                        <a:pt x="2247" y="982"/>
                        <a:pt x="2139" y="1026"/>
                        <a:pt x="2124" y="1056"/>
                      </a:cubicBezTo>
                      <a:cubicBezTo>
                        <a:pt x="2152" y="1046"/>
                        <a:pt x="2232" y="1010"/>
                        <a:pt x="2288" y="981"/>
                      </a:cubicBezTo>
                      <a:cubicBezTo>
                        <a:pt x="2344" y="952"/>
                        <a:pt x="2378" y="931"/>
                        <a:pt x="2316" y="953"/>
                      </a:cubicBezTo>
                      <a:cubicBezTo>
                        <a:pt x="2385" y="887"/>
                        <a:pt x="2477" y="851"/>
                        <a:pt x="2574" y="823"/>
                      </a:cubicBezTo>
                      <a:cubicBezTo>
                        <a:pt x="2671" y="795"/>
                        <a:pt x="2772" y="774"/>
                        <a:pt x="2859" y="738"/>
                      </a:cubicBezTo>
                      <a:cubicBezTo>
                        <a:pt x="2839" y="747"/>
                        <a:pt x="2827" y="753"/>
                        <a:pt x="2821" y="760"/>
                      </a:cubicBezTo>
                      <a:cubicBezTo>
                        <a:pt x="2814" y="767"/>
                        <a:pt x="2811" y="773"/>
                        <a:pt x="2809" y="785"/>
                      </a:cubicBezTo>
                      <a:cubicBezTo>
                        <a:pt x="2871" y="798"/>
                        <a:pt x="2944" y="791"/>
                        <a:pt x="3017" y="776"/>
                      </a:cubicBezTo>
                      <a:cubicBezTo>
                        <a:pt x="3090" y="761"/>
                        <a:pt x="3162" y="739"/>
                        <a:pt x="3221" y="725"/>
                      </a:cubicBezTo>
                      <a:cubicBezTo>
                        <a:pt x="3178" y="743"/>
                        <a:pt x="3121" y="749"/>
                        <a:pt x="3066" y="757"/>
                      </a:cubicBezTo>
                      <a:cubicBezTo>
                        <a:pt x="3010" y="765"/>
                        <a:pt x="2956" y="775"/>
                        <a:pt x="2920" y="799"/>
                      </a:cubicBezTo>
                      <a:cubicBezTo>
                        <a:pt x="2978" y="761"/>
                        <a:pt x="3087" y="733"/>
                        <a:pt x="3197" y="711"/>
                      </a:cubicBezTo>
                      <a:cubicBezTo>
                        <a:pt x="3307" y="690"/>
                        <a:pt x="3418" y="673"/>
                        <a:pt x="3480" y="658"/>
                      </a:cubicBezTo>
                      <a:cubicBezTo>
                        <a:pt x="3468" y="695"/>
                        <a:pt x="3317" y="737"/>
                        <a:pt x="3172" y="778"/>
                      </a:cubicBezTo>
                      <a:cubicBezTo>
                        <a:pt x="3027" y="820"/>
                        <a:pt x="2886" y="861"/>
                        <a:pt x="2892" y="899"/>
                      </a:cubicBezTo>
                      <a:cubicBezTo>
                        <a:pt x="2945" y="882"/>
                        <a:pt x="3022" y="864"/>
                        <a:pt x="3099" y="846"/>
                      </a:cubicBezTo>
                      <a:cubicBezTo>
                        <a:pt x="3176" y="828"/>
                        <a:pt x="3254" y="810"/>
                        <a:pt x="3312" y="793"/>
                      </a:cubicBezTo>
                      <a:cubicBezTo>
                        <a:pt x="3149" y="937"/>
                        <a:pt x="2947" y="1033"/>
                        <a:pt x="2747" y="1131"/>
                      </a:cubicBezTo>
                      <a:cubicBezTo>
                        <a:pt x="2547" y="1229"/>
                        <a:pt x="2348" y="1329"/>
                        <a:pt x="2191" y="1481"/>
                      </a:cubicBezTo>
                      <a:cubicBezTo>
                        <a:pt x="2225" y="1447"/>
                        <a:pt x="2254" y="1427"/>
                        <a:pt x="2281" y="1422"/>
                      </a:cubicBezTo>
                      <a:cubicBezTo>
                        <a:pt x="2307" y="1418"/>
                        <a:pt x="2329" y="1428"/>
                        <a:pt x="2348" y="1452"/>
                      </a:cubicBezTo>
                      <a:cubicBezTo>
                        <a:pt x="2291" y="1477"/>
                        <a:pt x="2203" y="1545"/>
                        <a:pt x="2124" y="1596"/>
                      </a:cubicBezTo>
                      <a:cubicBezTo>
                        <a:pt x="2045" y="1648"/>
                        <a:pt x="1974" y="1682"/>
                        <a:pt x="1951" y="1640"/>
                      </a:cubicBezTo>
                      <a:cubicBezTo>
                        <a:pt x="1909" y="1668"/>
                        <a:pt x="1863" y="1693"/>
                        <a:pt x="1815" y="1714"/>
                      </a:cubicBezTo>
                      <a:cubicBezTo>
                        <a:pt x="1767" y="1735"/>
                        <a:pt x="1716" y="1751"/>
                        <a:pt x="1664" y="1764"/>
                      </a:cubicBezTo>
                      <a:cubicBezTo>
                        <a:pt x="1701" y="1745"/>
                        <a:pt x="1718" y="1734"/>
                        <a:pt x="1717" y="1730"/>
                      </a:cubicBezTo>
                      <a:cubicBezTo>
                        <a:pt x="1716" y="1726"/>
                        <a:pt x="1697" y="1730"/>
                        <a:pt x="1658" y="1741"/>
                      </a:cubicBezTo>
                      <a:cubicBezTo>
                        <a:pt x="1676" y="1731"/>
                        <a:pt x="1751" y="1673"/>
                        <a:pt x="1824" y="1619"/>
                      </a:cubicBezTo>
                      <a:cubicBezTo>
                        <a:pt x="1897" y="1565"/>
                        <a:pt x="1968" y="1515"/>
                        <a:pt x="1976" y="1521"/>
                      </a:cubicBezTo>
                      <a:cubicBezTo>
                        <a:pt x="1966" y="1514"/>
                        <a:pt x="1889" y="1529"/>
                        <a:pt x="1871" y="1522"/>
                      </a:cubicBezTo>
                      <a:cubicBezTo>
                        <a:pt x="1854" y="1515"/>
                        <a:pt x="1898" y="1487"/>
                        <a:pt x="2130" y="1394"/>
                      </a:cubicBezTo>
                      <a:cubicBezTo>
                        <a:pt x="2128" y="1375"/>
                        <a:pt x="1971" y="1452"/>
                        <a:pt x="1852" y="1502"/>
                      </a:cubicBezTo>
                      <a:cubicBezTo>
                        <a:pt x="1732" y="1552"/>
                        <a:pt x="1648" y="1575"/>
                        <a:pt x="1790" y="1447"/>
                      </a:cubicBezTo>
                      <a:cubicBezTo>
                        <a:pt x="1776" y="1458"/>
                        <a:pt x="1767" y="1462"/>
                        <a:pt x="1764" y="1461"/>
                      </a:cubicBezTo>
                      <a:cubicBezTo>
                        <a:pt x="1761" y="1459"/>
                        <a:pt x="1763" y="1451"/>
                        <a:pt x="1770" y="1438"/>
                      </a:cubicBezTo>
                      <a:cubicBezTo>
                        <a:pt x="1671" y="1482"/>
                        <a:pt x="1583" y="1540"/>
                        <a:pt x="1494" y="1598"/>
                      </a:cubicBezTo>
                      <a:cubicBezTo>
                        <a:pt x="1406" y="1655"/>
                        <a:pt x="1316" y="1711"/>
                        <a:pt x="1213" y="1751"/>
                      </a:cubicBezTo>
                      <a:cubicBezTo>
                        <a:pt x="1212" y="1745"/>
                        <a:pt x="1223" y="1725"/>
                        <a:pt x="1236" y="1706"/>
                      </a:cubicBezTo>
                      <a:cubicBezTo>
                        <a:pt x="1248" y="1687"/>
                        <a:pt x="1262" y="1669"/>
                        <a:pt x="1269" y="1666"/>
                      </a:cubicBezTo>
                      <a:cubicBezTo>
                        <a:pt x="1269" y="1666"/>
                        <a:pt x="1194" y="1681"/>
                        <a:pt x="1132" y="1688"/>
                      </a:cubicBezTo>
                      <a:cubicBezTo>
                        <a:pt x="1070" y="1695"/>
                        <a:pt x="1022" y="1694"/>
                        <a:pt x="1077" y="1659"/>
                      </a:cubicBezTo>
                      <a:cubicBezTo>
                        <a:pt x="1061" y="1668"/>
                        <a:pt x="1034" y="1686"/>
                        <a:pt x="1014" y="1696"/>
                      </a:cubicBezTo>
                      <a:cubicBezTo>
                        <a:pt x="993" y="1706"/>
                        <a:pt x="979" y="1709"/>
                        <a:pt x="990" y="1688"/>
                      </a:cubicBezTo>
                      <a:cubicBezTo>
                        <a:pt x="955" y="1706"/>
                        <a:pt x="918" y="1721"/>
                        <a:pt x="879" y="1734"/>
                      </a:cubicBezTo>
                      <a:cubicBezTo>
                        <a:pt x="841" y="1746"/>
                        <a:pt x="801" y="1756"/>
                        <a:pt x="761" y="1763"/>
                      </a:cubicBezTo>
                      <a:cubicBezTo>
                        <a:pt x="923" y="1621"/>
                        <a:pt x="944" y="1581"/>
                        <a:pt x="914" y="1584"/>
                      </a:cubicBezTo>
                      <a:cubicBezTo>
                        <a:pt x="885" y="1587"/>
                        <a:pt x="805" y="1634"/>
                        <a:pt x="768" y="1666"/>
                      </a:cubicBezTo>
                      <a:cubicBezTo>
                        <a:pt x="823" y="1595"/>
                        <a:pt x="734" y="1635"/>
                        <a:pt x="644" y="1686"/>
                      </a:cubicBezTo>
                      <a:cubicBezTo>
                        <a:pt x="554" y="1737"/>
                        <a:pt x="464" y="1799"/>
                        <a:pt x="518" y="1769"/>
                      </a:cubicBezTo>
                      <a:cubicBezTo>
                        <a:pt x="511" y="1773"/>
                        <a:pt x="465" y="1798"/>
                        <a:pt x="444" y="1809"/>
                      </a:cubicBezTo>
                      <a:cubicBezTo>
                        <a:pt x="423" y="1821"/>
                        <a:pt x="427" y="1819"/>
                        <a:pt x="518" y="1769"/>
                      </a:cubicBezTo>
                      <a:close/>
                    </a:path>
                  </a:pathLst>
                </a:custGeom>
                <a:solidFill>
                  <a:srgbClr val="FFFFFF"/>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1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panose="020F0502020204030203" pitchFamily="34" charset="0"/>
                    <a:ea typeface="Lato Light" panose="020F0502020204030203" pitchFamily="34" charset="0"/>
                    <a:cs typeface="Lato Light" panose="020F0502020204030203" pitchFamily="34" charset="0"/>
                    <a:sym typeface="Gill Sans"/>
                  </a:endParaRPr>
                </a:p>
              </p:txBody>
            </p:sp>
          </p:grpSp>
        </p:grpSp>
        <p:pic>
          <p:nvPicPr>
            <p:cNvPr id="8" name="Picture 7">
              <a:extLst>
                <a:ext uri="{FF2B5EF4-FFF2-40B4-BE49-F238E27FC236}">
                  <a16:creationId xmlns:a16="http://schemas.microsoft.com/office/drawing/2014/main" id="{EE9E0121-7F21-455A-AC63-E1FD23261B51}"/>
                </a:ext>
              </a:extLst>
            </p:cNvPr>
            <p:cNvPicPr>
              <a:picLocks noChangeAspect="1"/>
            </p:cNvPicPr>
            <p:nvPr/>
          </p:nvPicPr>
          <p:blipFill>
            <a:blip r:embed="rId3"/>
            <a:stretch>
              <a:fillRect/>
            </a:stretch>
          </p:blipFill>
          <p:spPr>
            <a:xfrm>
              <a:off x="3337285" y="2553853"/>
              <a:ext cx="1340358" cy="1174229"/>
            </a:xfrm>
            <a:prstGeom prst="rect">
              <a:avLst/>
            </a:prstGeom>
          </p:spPr>
        </p:pic>
        <p:pic>
          <p:nvPicPr>
            <p:cNvPr id="13" name="Picture 12">
              <a:extLst>
                <a:ext uri="{FF2B5EF4-FFF2-40B4-BE49-F238E27FC236}">
                  <a16:creationId xmlns:a16="http://schemas.microsoft.com/office/drawing/2014/main" id="{53F39DC7-C67E-4EA9-AF60-5CA0151D5A2D}"/>
                </a:ext>
              </a:extLst>
            </p:cNvPr>
            <p:cNvPicPr>
              <a:picLocks noChangeAspect="1"/>
            </p:cNvPicPr>
            <p:nvPr/>
          </p:nvPicPr>
          <p:blipFill>
            <a:blip r:embed="rId4"/>
            <a:stretch>
              <a:fillRect/>
            </a:stretch>
          </p:blipFill>
          <p:spPr>
            <a:xfrm>
              <a:off x="7624612" y="2525327"/>
              <a:ext cx="1109562" cy="1025867"/>
            </a:xfrm>
            <a:prstGeom prst="rect">
              <a:avLst/>
            </a:prstGeom>
          </p:spPr>
        </p:pic>
      </p:grpSp>
      <p:sp>
        <p:nvSpPr>
          <p:cNvPr id="23" name="Cloud Callout 6">
            <a:extLst>
              <a:ext uri="{FF2B5EF4-FFF2-40B4-BE49-F238E27FC236}">
                <a16:creationId xmlns:a16="http://schemas.microsoft.com/office/drawing/2014/main" id="{32CC7A61-E841-4DE0-B5F2-798B933E6618}"/>
              </a:ext>
            </a:extLst>
          </p:cNvPr>
          <p:cNvSpPr/>
          <p:nvPr/>
        </p:nvSpPr>
        <p:spPr>
          <a:xfrm>
            <a:off x="626949" y="3429000"/>
            <a:ext cx="2578456" cy="1888690"/>
          </a:xfrm>
          <a:prstGeom prst="cloudCallout">
            <a:avLst>
              <a:gd name="adj1" fmla="val 153497"/>
              <a:gd name="adj2" fmla="val -69608"/>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Overpass" panose="00000500000000000000" pitchFamily="2" charset="0"/>
                <a:ea typeface="+mn-ea"/>
                <a:cs typeface="+mn-cs"/>
              </a:rPr>
              <a:t>Which jobs?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Overpass" panose="00000500000000000000" pitchFamily="2" charset="0"/>
                <a:ea typeface="+mn-ea"/>
                <a:cs typeface="+mn-cs"/>
              </a:rPr>
              <a:t>Which tasks?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Overpass" panose="00000500000000000000" pitchFamily="2" charset="0"/>
                <a:ea typeface="+mn-ea"/>
                <a:cs typeface="+mn-cs"/>
              </a:rPr>
              <a:t>Which skills and qualifications?</a:t>
            </a:r>
          </a:p>
        </p:txBody>
      </p:sp>
      <p:sp>
        <p:nvSpPr>
          <p:cNvPr id="2" name="TextBox 1">
            <a:extLst>
              <a:ext uri="{FF2B5EF4-FFF2-40B4-BE49-F238E27FC236}">
                <a16:creationId xmlns:a16="http://schemas.microsoft.com/office/drawing/2014/main" id="{9160F138-5287-48F2-BA1F-5B8A1521CEE9}"/>
              </a:ext>
            </a:extLst>
          </p:cNvPr>
          <p:cNvSpPr txBox="1"/>
          <p:nvPr/>
        </p:nvSpPr>
        <p:spPr>
          <a:xfrm>
            <a:off x="5262373" y="4443096"/>
            <a:ext cx="165141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verpass" panose="00000500000000000000" pitchFamily="2" charset="0"/>
                <a:cs typeface="Arial" charset="0"/>
              </a:rPr>
              <a:t>Work organization</a:t>
            </a:r>
            <a:endParaRPr kumimoji="0" lang="en-GB" sz="1400" b="0" i="0" u="none" strike="noStrike" kern="1200" cap="none" spc="0" normalizeH="0" baseline="0" noProof="0" dirty="0">
              <a:ln>
                <a:noFill/>
              </a:ln>
              <a:solidFill>
                <a:srgbClr val="000000"/>
              </a:solidFill>
              <a:effectLst/>
              <a:uLnTx/>
              <a:uFillTx/>
              <a:latin typeface="Overpass" panose="00000500000000000000" pitchFamily="2" charset="0"/>
              <a:cs typeface="Arial" charset="0"/>
            </a:endParaRPr>
          </a:p>
        </p:txBody>
      </p:sp>
      <p:sp>
        <p:nvSpPr>
          <p:cNvPr id="24" name="TextBox 23">
            <a:extLst>
              <a:ext uri="{FF2B5EF4-FFF2-40B4-BE49-F238E27FC236}">
                <a16:creationId xmlns:a16="http://schemas.microsoft.com/office/drawing/2014/main" id="{F1217210-6570-4FC5-8138-16A5FFA14A2E}"/>
              </a:ext>
            </a:extLst>
          </p:cNvPr>
          <p:cNvSpPr txBox="1"/>
          <p:nvPr/>
        </p:nvSpPr>
        <p:spPr>
          <a:xfrm>
            <a:off x="6391349" y="1715435"/>
            <a:ext cx="1260281"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dirty="0" err="1">
                <a:ln>
                  <a:noFill/>
                </a:ln>
                <a:solidFill>
                  <a:srgbClr val="000000"/>
                </a:solidFill>
                <a:effectLst/>
                <a:uLnTx/>
                <a:uFillTx/>
                <a:latin typeface="Arial" charset="0"/>
                <a:cs typeface="Arial" charset="0"/>
              </a:rPr>
              <a:t>Degitalisation</a:t>
            </a:r>
            <a:endParaRPr kumimoji="0" lang="en-GB" sz="1400" b="0" i="0" u="none" strike="noStrike" kern="1200" cap="none" spc="0" normalizeH="0" baseline="0" noProof="0" dirty="0">
              <a:ln>
                <a:noFill/>
              </a:ln>
              <a:solidFill>
                <a:srgbClr val="000000"/>
              </a:solidFill>
              <a:effectLst/>
              <a:uLnTx/>
              <a:uFillTx/>
              <a:latin typeface="Arial" charset="0"/>
              <a:cs typeface="Arial" charset="0"/>
            </a:endParaRPr>
          </a:p>
        </p:txBody>
      </p:sp>
      <p:sp>
        <p:nvSpPr>
          <p:cNvPr id="3" name="TextBox 2">
            <a:extLst>
              <a:ext uri="{FF2B5EF4-FFF2-40B4-BE49-F238E27FC236}">
                <a16:creationId xmlns:a16="http://schemas.microsoft.com/office/drawing/2014/main" id="{A4243DCE-6799-465A-AF48-88CFCEF40F78}"/>
              </a:ext>
            </a:extLst>
          </p:cNvPr>
          <p:cNvSpPr txBox="1"/>
          <p:nvPr/>
        </p:nvSpPr>
        <p:spPr>
          <a:xfrm>
            <a:off x="2424155" y="5587121"/>
            <a:ext cx="1640193" cy="923330"/>
          </a:xfrm>
          <a:prstGeom prst="rect">
            <a:avLst/>
          </a:prstGeom>
          <a:noFill/>
        </p:spPr>
        <p:txBody>
          <a:bodyPr wrap="none" rtlCol="0">
            <a:spAutoFit/>
          </a:bodyPr>
          <a:lstStyle/>
          <a:p>
            <a:r>
              <a:rPr lang="en-GB" dirty="0">
                <a:solidFill>
                  <a:srgbClr val="FF0000"/>
                </a:solidFill>
              </a:rPr>
              <a:t>Skills</a:t>
            </a:r>
            <a:r>
              <a:rPr lang="en-GB" dirty="0"/>
              <a:t> as </a:t>
            </a:r>
          </a:p>
          <a:p>
            <a:pPr marL="285750" indent="-285750">
              <a:buFont typeface="Arial" panose="020B0604020202020204" pitchFamily="34" charset="0"/>
              <a:buChar char="•"/>
            </a:pPr>
            <a:r>
              <a:rPr lang="en-GB" dirty="0"/>
              <a:t>A </a:t>
            </a:r>
            <a:r>
              <a:rPr lang="en-GB" b="1" dirty="0"/>
              <a:t>buffer</a:t>
            </a:r>
          </a:p>
          <a:p>
            <a:pPr marL="285750" indent="-285750">
              <a:buFont typeface="Arial" panose="020B0604020202020204" pitchFamily="34" charset="0"/>
              <a:buChar char="•"/>
            </a:pPr>
            <a:r>
              <a:rPr lang="en-GB" dirty="0"/>
              <a:t>An </a:t>
            </a:r>
            <a:r>
              <a:rPr lang="en-GB" b="1" dirty="0"/>
              <a:t>enabler</a:t>
            </a:r>
          </a:p>
        </p:txBody>
      </p:sp>
      <p:pic>
        <p:nvPicPr>
          <p:cNvPr id="14" name="Graphic 14" descr="Face with mask with solid fill">
            <a:extLst>
              <a:ext uri="{FF2B5EF4-FFF2-40B4-BE49-F238E27FC236}">
                <a16:creationId xmlns:a16="http://schemas.microsoft.com/office/drawing/2014/main" id="{A1850AFB-6A9E-9C16-DDE4-947A127E7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6345" y="4208930"/>
            <a:ext cx="1058173" cy="1029418"/>
          </a:xfrm>
          <a:prstGeom prst="rect">
            <a:avLst/>
          </a:prstGeom>
        </p:spPr>
      </p:pic>
      <p:sp>
        <p:nvSpPr>
          <p:cNvPr id="11" name="TextBox 10">
            <a:extLst>
              <a:ext uri="{FF2B5EF4-FFF2-40B4-BE49-F238E27FC236}">
                <a16:creationId xmlns:a16="http://schemas.microsoft.com/office/drawing/2014/main" id="{B8AAE3EE-B1DE-DBC3-4695-DC600140C64D}"/>
              </a:ext>
            </a:extLst>
          </p:cNvPr>
          <p:cNvSpPr txBox="1"/>
          <p:nvPr/>
        </p:nvSpPr>
        <p:spPr>
          <a:xfrm>
            <a:off x="10755892" y="5027894"/>
            <a:ext cx="1011815"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Arial" charset="0"/>
              </a:rPr>
              <a:t>COVID-19</a:t>
            </a:r>
            <a:endParaRPr kumimoji="0" lang="en-GB" sz="1400" b="0" i="0" u="none" strike="noStrike" kern="1200" cap="none" spc="0" normalizeH="0" baseline="0" noProof="0" dirty="0">
              <a:ln>
                <a:noFill/>
              </a:ln>
              <a:solidFill>
                <a:srgbClr val="000000"/>
              </a:solidFill>
              <a:effectLst/>
              <a:uLnTx/>
              <a:uFillTx/>
              <a:latin typeface="Arial" charset="0"/>
              <a:cs typeface="Arial" charset="0"/>
            </a:endParaRPr>
          </a:p>
        </p:txBody>
      </p:sp>
      <p:pic>
        <p:nvPicPr>
          <p:cNvPr id="1026" name="Picture 2" descr="Globalization - Free business and finance icons">
            <a:extLst>
              <a:ext uri="{FF2B5EF4-FFF2-40B4-BE49-F238E27FC236}">
                <a16:creationId xmlns:a16="http://schemas.microsoft.com/office/drawing/2014/main" id="{71DFFE95-ED5B-6B7E-8DB9-68B255985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4083" y="367274"/>
            <a:ext cx="963985" cy="963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ce - - Digitalization Digital Icon Png - 1200x1200 PNG Download - PNGkit">
            <a:extLst>
              <a:ext uri="{FF2B5EF4-FFF2-40B4-BE49-F238E27FC236}">
                <a16:creationId xmlns:a16="http://schemas.microsoft.com/office/drawing/2014/main" id="{620599D6-D62D-797E-B012-239BCBA56C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444" y="689444"/>
            <a:ext cx="1087971" cy="964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9B5659-C253-5873-3BD4-7E54CCA1DF2C}"/>
              </a:ext>
            </a:extLst>
          </p:cNvPr>
          <p:cNvSpPr txBox="1"/>
          <p:nvPr/>
        </p:nvSpPr>
        <p:spPr>
          <a:xfrm>
            <a:off x="8125692" y="1450978"/>
            <a:ext cx="1269899"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dirty="0">
                <a:ln>
                  <a:noFill/>
                </a:ln>
                <a:solidFill>
                  <a:srgbClr val="000000"/>
                </a:solidFill>
                <a:effectLst/>
                <a:uLnTx/>
                <a:uFillTx/>
                <a:latin typeface="Arial" charset="0"/>
                <a:cs typeface="Arial" charset="0"/>
              </a:rPr>
              <a:t>Globalisation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dirty="0">
                <a:ln>
                  <a:noFill/>
                </a:ln>
                <a:solidFill>
                  <a:srgbClr val="000000"/>
                </a:solidFill>
                <a:effectLst/>
                <a:uLnTx/>
                <a:uFillTx/>
                <a:latin typeface="Arial" charset="0"/>
                <a:cs typeface="Arial" charset="0"/>
              </a:rPr>
              <a:t>and </a:t>
            </a:r>
            <a:r>
              <a:rPr kumimoji="0" lang="fr-CH" sz="1400" b="0" i="0" u="none" strike="noStrike" kern="1200" cap="none" spc="0" normalizeH="0" baseline="0" noProof="0" dirty="0" err="1">
                <a:ln>
                  <a:noFill/>
                </a:ln>
                <a:solidFill>
                  <a:srgbClr val="000000"/>
                </a:solidFill>
                <a:effectLst/>
                <a:uLnTx/>
                <a:uFillTx/>
                <a:latin typeface="Arial" charset="0"/>
                <a:cs typeface="Arial" charset="0"/>
              </a:rPr>
              <a:t>trade</a:t>
            </a:r>
            <a:endParaRPr kumimoji="0" lang="en-GB" sz="1400" b="0" i="0" u="none" strike="noStrike" kern="1200" cap="none" spc="0" normalizeH="0" baseline="0" noProof="0" dirty="0">
              <a:ln>
                <a:noFill/>
              </a:ln>
              <a:solidFill>
                <a:srgbClr val="000000"/>
              </a:solidFill>
              <a:effectLst/>
              <a:uLnTx/>
              <a:uFillTx/>
              <a:latin typeface="Arial" charset="0"/>
              <a:cs typeface="Arial" charset="0"/>
            </a:endParaRPr>
          </a:p>
        </p:txBody>
      </p:sp>
      <p:pic>
        <p:nvPicPr>
          <p:cNvPr id="1030" name="Picture 6" descr="Organisation - Kostenlose geschäft Icons">
            <a:extLst>
              <a:ext uri="{FF2B5EF4-FFF2-40B4-BE49-F238E27FC236}">
                <a16:creationId xmlns:a16="http://schemas.microsoft.com/office/drawing/2014/main" id="{496DB737-C5BB-7D77-8F9C-C915A85A00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8871" y="3509684"/>
            <a:ext cx="856410" cy="8564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gration - Free user icons">
            <a:extLst>
              <a:ext uri="{FF2B5EF4-FFF2-40B4-BE49-F238E27FC236}">
                <a16:creationId xmlns:a16="http://schemas.microsoft.com/office/drawing/2014/main" id="{B942B291-6ED1-9510-9A0A-CE42E80338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0497" y="2810434"/>
            <a:ext cx="937093" cy="9370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A00D15-D076-CC25-7C50-B894C47B60ED}"/>
              </a:ext>
            </a:extLst>
          </p:cNvPr>
          <p:cNvSpPr txBox="1"/>
          <p:nvPr/>
        </p:nvSpPr>
        <p:spPr>
          <a:xfrm>
            <a:off x="10307228" y="3804203"/>
            <a:ext cx="1398140"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dirty="0">
                <a:ln>
                  <a:noFill/>
                </a:ln>
                <a:solidFill>
                  <a:srgbClr val="000000"/>
                </a:solidFill>
                <a:effectLst/>
                <a:uLnTx/>
                <a:uFillTx/>
                <a:latin typeface="Arial" charset="0"/>
                <a:cs typeface="Arial" charset="0"/>
              </a:rPr>
              <a:t>Labour </a:t>
            </a:r>
            <a:r>
              <a:rPr kumimoji="0" lang="fr-CH" sz="1400" b="0" i="0" u="none" strike="noStrike" kern="1200" cap="none" spc="0" normalizeH="0" baseline="0" noProof="0" dirty="0" err="1">
                <a:ln>
                  <a:noFill/>
                </a:ln>
                <a:solidFill>
                  <a:srgbClr val="000000"/>
                </a:solidFill>
                <a:effectLst/>
                <a:uLnTx/>
                <a:uFillTx/>
                <a:latin typeface="Arial" charset="0"/>
                <a:cs typeface="Arial" charset="0"/>
              </a:rPr>
              <a:t>mobility</a:t>
            </a:r>
            <a:endParaRPr kumimoji="0" lang="en-GB" sz="14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9833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2192861"/>
            <a:ext cx="6185684" cy="608525"/>
          </a:xfrm>
        </p:spPr>
        <p:txBody>
          <a:bodyPr/>
          <a:lstStyle/>
          <a:p>
            <a:r>
              <a:rPr lang="en-GB" sz="3200" dirty="0"/>
              <a:t>Case study on </a:t>
            </a:r>
            <a:r>
              <a:rPr lang="en-GB" sz="3200" i="1" dirty="0"/>
              <a:t>Strengthening Labour Market Information Systems in ASEAN for Better Skills and Employment Policies</a:t>
            </a:r>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20</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3045212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32110" t="4528" r="17927" b="44302"/>
          <a:stretch/>
        </p:blipFill>
        <p:spPr>
          <a:xfrm>
            <a:off x="6145690" y="3375024"/>
            <a:ext cx="6046309" cy="3482975"/>
          </a:xfrm>
        </p:spPr>
      </p:pic>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21</a:t>
            </a:fld>
            <a:endParaRPr lang="en-GB"/>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
        <p:nvSpPr>
          <p:cNvPr id="10" name="Content Placeholder 2">
            <a:extLst>
              <a:ext uri="{FF2B5EF4-FFF2-40B4-BE49-F238E27FC236}">
                <a16:creationId xmlns:a16="http://schemas.microsoft.com/office/drawing/2014/main" id="{7F08CD3C-8461-094C-8DA8-9A65C2FCE274}"/>
              </a:ext>
            </a:extLst>
          </p:cNvPr>
          <p:cNvSpPr txBox="1">
            <a:spLocks/>
          </p:cNvSpPr>
          <p:nvPr/>
        </p:nvSpPr>
        <p:spPr>
          <a:xfrm>
            <a:off x="-21266" y="1310232"/>
            <a:ext cx="7982171" cy="554064"/>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GB" sz="2800" b="1" dirty="0">
                <a:solidFill>
                  <a:schemeClr val="accent1"/>
                </a:solidFill>
                <a:latin typeface="+mj-lt"/>
                <a:ea typeface="+mj-ea"/>
                <a:cs typeface="+mj-cs"/>
              </a:rPr>
              <a:t>ILO programme approach</a:t>
            </a:r>
          </a:p>
          <a:p>
            <a:pPr marL="342900" lvl="2" indent="-342900">
              <a:buFont typeface="+mj-lt"/>
              <a:buAutoNum type="arabicPeriod"/>
            </a:pPr>
            <a:endParaRPr lang="en-GB" sz="2000" dirty="0"/>
          </a:p>
          <a:p>
            <a:pPr lvl="2"/>
            <a:endParaRPr lang="en-GB" sz="2400" dirty="0"/>
          </a:p>
        </p:txBody>
      </p:sp>
      <p:sp>
        <p:nvSpPr>
          <p:cNvPr id="11" name="Content Placeholder 2">
            <a:extLst>
              <a:ext uri="{FF2B5EF4-FFF2-40B4-BE49-F238E27FC236}">
                <a16:creationId xmlns:a16="http://schemas.microsoft.com/office/drawing/2014/main" id="{75F0E8CE-061D-4D8E-B51D-FD854D01F740}"/>
              </a:ext>
            </a:extLst>
          </p:cNvPr>
          <p:cNvSpPr txBox="1">
            <a:spLocks/>
          </p:cNvSpPr>
          <p:nvPr/>
        </p:nvSpPr>
        <p:spPr>
          <a:xfrm>
            <a:off x="229708" y="1710673"/>
            <a:ext cx="8861129" cy="3482975"/>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endParaRPr lang="en-GB" sz="2500" b="1" dirty="0">
              <a:solidFill>
                <a:schemeClr val="accent1"/>
              </a:solidFill>
              <a:latin typeface="+mj-lt"/>
              <a:ea typeface="+mj-ea"/>
              <a:cs typeface="+mj-cs"/>
            </a:endParaRPr>
          </a:p>
          <a:p>
            <a:pPr lvl="2"/>
            <a:r>
              <a:rPr lang="en-GB" sz="1600" b="1" dirty="0"/>
              <a:t>Improved knowledge and understanding </a:t>
            </a:r>
            <a:r>
              <a:rPr lang="en-GB" sz="1600" dirty="0"/>
              <a:t>on how to develop effective labour market information for skills anticipation and job creation.</a:t>
            </a:r>
          </a:p>
          <a:p>
            <a:pPr lvl="2"/>
            <a:r>
              <a:rPr lang="en-GB" sz="1600" b="1" dirty="0"/>
              <a:t>Evidence-based recommendations </a:t>
            </a:r>
            <a:r>
              <a:rPr lang="en-GB" sz="1600" dirty="0"/>
              <a:t>in selected thematic areas such as skills anticipation and matching with the objective to facilitate </a:t>
            </a:r>
            <a:r>
              <a:rPr lang="en-GB" sz="1600" b="1" dirty="0"/>
              <a:t>tripartite policy dialogue</a:t>
            </a:r>
            <a:r>
              <a:rPr lang="en-GB" sz="1600" dirty="0"/>
              <a:t>.</a:t>
            </a:r>
          </a:p>
          <a:p>
            <a:pPr lvl="2"/>
            <a:r>
              <a:rPr lang="en-GB" sz="1600" b="1" dirty="0"/>
              <a:t>Provision of relevant data </a:t>
            </a:r>
            <a:r>
              <a:rPr lang="en-GB" sz="1600" dirty="0"/>
              <a:t>on the impact of the COVID-19 crisis and automation on selected labour markets and in particular </a:t>
            </a:r>
            <a:r>
              <a:rPr lang="en-GB" sz="1600" b="1" dirty="0"/>
              <a:t>reskilling and upskilling needs </a:t>
            </a:r>
            <a:r>
              <a:rPr lang="en-GB" sz="1600" dirty="0"/>
              <a:t>of businesses and workers to improve skills development policies and provision.</a:t>
            </a:r>
          </a:p>
          <a:p>
            <a:pPr lvl="2"/>
            <a:r>
              <a:rPr lang="en-GB" sz="1600" dirty="0"/>
              <a:t>Technical guidance in the </a:t>
            </a:r>
            <a:r>
              <a:rPr lang="en-GB" sz="1600" b="1" dirty="0"/>
              <a:t>development of national action plans or strategies </a:t>
            </a:r>
            <a:r>
              <a:rPr lang="en-GB" sz="1600" dirty="0"/>
              <a:t>for improvement of the labour market information for skills anticipation and </a:t>
            </a:r>
            <a:r>
              <a:rPr lang="en-GB" sz="1600" b="1" dirty="0"/>
              <a:t>development of a common ASEAN vision</a:t>
            </a:r>
            <a:r>
              <a:rPr lang="en-GB" sz="1600" dirty="0"/>
              <a:t>.</a:t>
            </a:r>
          </a:p>
          <a:p>
            <a:pPr marL="342900" lvl="2" indent="-342900">
              <a:buFont typeface="+mj-lt"/>
              <a:buAutoNum type="arabicPeriod"/>
            </a:pPr>
            <a:endParaRPr lang="en-GB" sz="1600" dirty="0"/>
          </a:p>
          <a:p>
            <a:pPr marL="342900" lvl="2" indent="-342900">
              <a:buFont typeface="+mj-lt"/>
              <a:buAutoNum type="arabicPeriod"/>
            </a:pPr>
            <a:endParaRPr lang="en-GB" sz="1600" dirty="0"/>
          </a:p>
          <a:p>
            <a:pPr lvl="2"/>
            <a:endParaRPr lang="en-GB" dirty="0"/>
          </a:p>
        </p:txBody>
      </p:sp>
    </p:spTree>
    <p:extLst>
      <p:ext uri="{BB962C8B-B14F-4D97-AF65-F5344CB8AC3E}">
        <p14:creationId xmlns:p14="http://schemas.microsoft.com/office/powerpoint/2010/main" val="187429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417364"/>
            <a:ext cx="7117739" cy="720000"/>
          </a:xfrm>
        </p:spPr>
        <p:txBody>
          <a:bodyPr/>
          <a:lstStyle/>
          <a:p>
            <a:r>
              <a:rPr lang="en-US" dirty="0"/>
              <a:t>Capacity development and knowledge sharing series delivered by the ILO</a:t>
            </a:r>
            <a:endParaRPr lang="en-GB" dirty="0"/>
          </a:p>
        </p:txBody>
      </p:sp>
      <p:sp>
        <p:nvSpPr>
          <p:cNvPr id="22" name="Content Placeholder 2"/>
          <p:cNvSpPr>
            <a:spLocks noGrp="1"/>
          </p:cNvSpPr>
          <p:nvPr>
            <p:ph sz="half" idx="1"/>
          </p:nvPr>
        </p:nvSpPr>
        <p:spPr>
          <a:xfrm>
            <a:off x="490538" y="2256615"/>
            <a:ext cx="7563216" cy="3733731"/>
          </a:xfrm>
        </p:spPr>
        <p:txBody>
          <a:bodyPr/>
          <a:lstStyle/>
          <a:p>
            <a:pPr lvl="2"/>
            <a:endParaRPr lang="en-US" b="1" dirty="0"/>
          </a:p>
          <a:p>
            <a:pPr lvl="2"/>
            <a:r>
              <a:rPr lang="en-US" dirty="0"/>
              <a:t>Target audience included stakeholders in ASEAN Members States involved in the production, processing, governance, use, and dissemination of LMI.</a:t>
            </a:r>
          </a:p>
          <a:p>
            <a:pPr lvl="2"/>
            <a:r>
              <a:rPr lang="en-US" dirty="0"/>
              <a:t>Featured case studies and good practices, including from the region.</a:t>
            </a:r>
          </a:p>
          <a:p>
            <a:pPr lvl="2"/>
            <a:r>
              <a:rPr lang="en-US" dirty="0"/>
              <a:t>Combined lectures by experts and practitioners, course work, and interaction through an engaging online learning platform.</a:t>
            </a:r>
          </a:p>
          <a:p>
            <a:pPr lvl="2"/>
            <a:r>
              <a:rPr lang="en-US" dirty="0"/>
              <a:t>Engagement of participants is directed to the creation of linkages and exchanges between representatives of different countries, in view of also fostering South-South cooperation in the field of LMI for Skills development and TVET.</a:t>
            </a:r>
          </a:p>
          <a:p>
            <a:pPr lvl="2"/>
            <a:endParaRPr lang="en-US" dirty="0"/>
          </a:p>
          <a:p>
            <a:pPr lvl="2"/>
            <a:endParaRPr lang="en-US" b="1" dirty="0"/>
          </a:p>
          <a:p>
            <a:pPr lvl="2"/>
            <a:endParaRPr lang="en-US" b="1" dirty="0"/>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30050"/>
                </a:solidFill>
                <a:effectLst/>
                <a:uLnTx/>
                <a:uFillTx/>
                <a:latin typeface="Arial" panose="020B0604020202020204"/>
                <a:ea typeface="+mn-ea"/>
                <a:cs typeface="+mn-cs"/>
              </a:rPr>
              <a:t>Advancing social justice, promoting decent work</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800" b="0" i="0" u="none" strike="noStrike" kern="1200" cap="none" spc="0" normalizeH="0" baseline="0" noProof="0" smtClean="0">
                <a:ln>
                  <a:noFill/>
                </a:ln>
                <a:solidFill>
                  <a:srgbClr val="1E2DB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800" b="0" i="0" u="none" strike="noStrike" kern="1200" cap="none" spc="0" normalizeH="0" baseline="0" noProof="0">
              <a:ln>
                <a:noFill/>
              </a:ln>
              <a:solidFill>
                <a:srgbClr val="1E2DB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256F3A34-73DB-D86D-21D2-606D2C514472}"/>
              </a:ext>
            </a:extLst>
          </p:cNvPr>
          <p:cNvPicPr>
            <a:picLocks noChangeAspect="1"/>
          </p:cNvPicPr>
          <p:nvPr/>
        </p:nvPicPr>
        <p:blipFill>
          <a:blip r:embed="rId3"/>
          <a:stretch>
            <a:fillRect/>
          </a:stretch>
        </p:blipFill>
        <p:spPr>
          <a:xfrm>
            <a:off x="8115550" y="1021889"/>
            <a:ext cx="3642372" cy="5122693"/>
          </a:xfrm>
          <a:prstGeom prst="rect">
            <a:avLst/>
          </a:prstGeom>
          <a:ln>
            <a:solidFill>
              <a:schemeClr val="tx1"/>
            </a:solidFill>
          </a:ln>
        </p:spPr>
      </p:pic>
    </p:spTree>
    <p:extLst>
      <p:ext uri="{BB962C8B-B14F-4D97-AF65-F5344CB8AC3E}">
        <p14:creationId xmlns:p14="http://schemas.microsoft.com/office/powerpoint/2010/main" val="406384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BF21-9C67-013D-E170-D3CF307DD24B}"/>
              </a:ext>
            </a:extLst>
          </p:cNvPr>
          <p:cNvSpPr>
            <a:spLocks noGrp="1"/>
          </p:cNvSpPr>
          <p:nvPr>
            <p:ph type="title"/>
          </p:nvPr>
        </p:nvSpPr>
        <p:spPr>
          <a:xfrm>
            <a:off x="490538" y="1267943"/>
            <a:ext cx="11210924" cy="720000"/>
          </a:xfrm>
        </p:spPr>
        <p:txBody>
          <a:bodyPr/>
          <a:lstStyle/>
          <a:p>
            <a:r>
              <a:rPr lang="en-US" dirty="0"/>
              <a:t>Learning outcomes</a:t>
            </a:r>
            <a:br>
              <a:rPr lang="en-US" dirty="0"/>
            </a:br>
            <a:r>
              <a:rPr lang="en-US" b="0" i="1" dirty="0">
                <a:solidFill>
                  <a:schemeClr val="accent2"/>
                </a:solidFill>
              </a:rPr>
              <a:t>Participants improve their understanding of:</a:t>
            </a:r>
            <a:br>
              <a:rPr lang="en-US" b="0" i="1" dirty="0">
                <a:solidFill>
                  <a:schemeClr val="accent2"/>
                </a:solidFill>
              </a:rPr>
            </a:br>
            <a:endParaRPr lang="en-US" dirty="0">
              <a:solidFill>
                <a:schemeClr val="accent2"/>
              </a:solidFill>
            </a:endParaRPr>
          </a:p>
        </p:txBody>
      </p:sp>
      <p:sp>
        <p:nvSpPr>
          <p:cNvPr id="5" name="Footer Placeholder 4">
            <a:extLst>
              <a:ext uri="{FF2B5EF4-FFF2-40B4-BE49-F238E27FC236}">
                <a16:creationId xmlns:a16="http://schemas.microsoft.com/office/drawing/2014/main" id="{0BBC7CBA-E72C-3401-5D1B-1BC53742E51A}"/>
              </a:ext>
            </a:extLst>
          </p:cNvPr>
          <p:cNvSpPr>
            <a:spLocks noGrp="1"/>
          </p:cNvSpPr>
          <p:nvPr>
            <p:ph type="ftr" sz="quarter" idx="11"/>
          </p:nvPr>
        </p:nvSpPr>
        <p:spPr>
          <a:xfrm>
            <a:off x="490538" y="6392166"/>
            <a:ext cx="5605462" cy="180000"/>
          </a:xfrm>
        </p:spPr>
        <p:txBody>
          <a:bodyPr/>
          <a:lstStyle/>
          <a:p>
            <a:r>
              <a:rPr lang="en-GB" dirty="0"/>
              <a:t>Advancing social justice, promoting decent work</a:t>
            </a:r>
          </a:p>
        </p:txBody>
      </p:sp>
      <p:sp>
        <p:nvSpPr>
          <p:cNvPr id="6" name="Slide Number Placeholder 5">
            <a:extLst>
              <a:ext uri="{FF2B5EF4-FFF2-40B4-BE49-F238E27FC236}">
                <a16:creationId xmlns:a16="http://schemas.microsoft.com/office/drawing/2014/main" id="{062BE504-4D45-C12E-6066-05F3F8616FA7}"/>
              </a:ext>
            </a:extLst>
          </p:cNvPr>
          <p:cNvSpPr>
            <a:spLocks noGrp="1"/>
          </p:cNvSpPr>
          <p:nvPr>
            <p:ph type="sldNum" sz="quarter" idx="12"/>
          </p:nvPr>
        </p:nvSpPr>
        <p:spPr/>
        <p:txBody>
          <a:bodyPr/>
          <a:lstStyle/>
          <a:p>
            <a:fld id="{856227C0-AD57-4F9B-BAE3-EEFB0D0EE427}" type="slidenum">
              <a:rPr lang="en-GB" smtClean="0"/>
              <a:t>23</a:t>
            </a:fld>
            <a:endParaRPr lang="en-GB"/>
          </a:p>
        </p:txBody>
      </p:sp>
      <p:graphicFrame>
        <p:nvGraphicFramePr>
          <p:cNvPr id="7" name="Diagram 6">
            <a:extLst>
              <a:ext uri="{FF2B5EF4-FFF2-40B4-BE49-F238E27FC236}">
                <a16:creationId xmlns:a16="http://schemas.microsoft.com/office/drawing/2014/main" id="{A1FFBCD8-014B-0055-68F4-E1761694BE7E}"/>
              </a:ext>
            </a:extLst>
          </p:cNvPr>
          <p:cNvGraphicFramePr/>
          <p:nvPr/>
        </p:nvGraphicFramePr>
        <p:xfrm>
          <a:off x="728663" y="2216542"/>
          <a:ext cx="10687049" cy="1798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3678854B-A49C-9C78-066D-571CE8A77C44}"/>
              </a:ext>
            </a:extLst>
          </p:cNvPr>
          <p:cNvGraphicFramePr/>
          <p:nvPr/>
        </p:nvGraphicFramePr>
        <p:xfrm>
          <a:off x="752475" y="4197742"/>
          <a:ext cx="10687049" cy="17982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91599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24</a:t>
            </a:fld>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7063" y="6367463"/>
            <a:ext cx="644399" cy="172266"/>
          </a:xfrm>
          <a:prstGeom prst="rect">
            <a:avLst/>
          </a:prstGeom>
        </p:spPr>
      </p:pic>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091" r="25091"/>
          <a:stretch>
            <a:fillRect/>
          </a:stretch>
        </p:blipFill>
        <p:spPr>
          <a:xfrm>
            <a:off x="8325293" y="1035530"/>
            <a:ext cx="3866706" cy="5822470"/>
          </a:xfrm>
        </p:spPr>
      </p:pic>
      <p:sp>
        <p:nvSpPr>
          <p:cNvPr id="14" name="Content Placeholder 2">
            <a:extLst>
              <a:ext uri="{FF2B5EF4-FFF2-40B4-BE49-F238E27FC236}">
                <a16:creationId xmlns:a16="http://schemas.microsoft.com/office/drawing/2014/main" id="{EBFA6EE0-81BD-514E-9206-588ABF0CDCD6}"/>
              </a:ext>
            </a:extLst>
          </p:cNvPr>
          <p:cNvSpPr txBox="1">
            <a:spLocks/>
          </p:cNvSpPr>
          <p:nvPr/>
        </p:nvSpPr>
        <p:spPr>
          <a:xfrm>
            <a:off x="-10341" y="1362809"/>
            <a:ext cx="7220987" cy="3895706"/>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GB" sz="2500" b="1" dirty="0">
                <a:solidFill>
                  <a:schemeClr val="accent1"/>
                </a:solidFill>
                <a:latin typeface="+mj-lt"/>
                <a:ea typeface="+mj-ea"/>
                <a:cs typeface="+mj-cs"/>
              </a:rPr>
              <a:t>Regional mapping of LMI for skills and employment policies in ASEAN</a:t>
            </a:r>
            <a:endParaRPr lang="en-US" sz="1600" dirty="0"/>
          </a:p>
          <a:p>
            <a:pPr lvl="2"/>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
        <p:nvSpPr>
          <p:cNvPr id="2" name="Content Placeholder 23">
            <a:extLst>
              <a:ext uri="{FF2B5EF4-FFF2-40B4-BE49-F238E27FC236}">
                <a16:creationId xmlns:a16="http://schemas.microsoft.com/office/drawing/2014/main" id="{13A5A87E-8CE5-9851-B4EF-ECC6BC422878}"/>
              </a:ext>
            </a:extLst>
          </p:cNvPr>
          <p:cNvSpPr>
            <a:spLocks noGrp="1"/>
          </p:cNvSpPr>
          <p:nvPr>
            <p:ph idx="1"/>
          </p:nvPr>
        </p:nvSpPr>
        <p:spPr>
          <a:xfrm>
            <a:off x="245988" y="2584113"/>
            <a:ext cx="7717797" cy="3213796"/>
          </a:xfrm>
        </p:spPr>
        <p:txBody>
          <a:bodyPr/>
          <a:lstStyle/>
          <a:p>
            <a:r>
              <a:rPr lang="en-US" sz="1600" b="0" dirty="0">
                <a:solidFill>
                  <a:schemeClr val="tx1"/>
                </a:solidFill>
              </a:rPr>
              <a:t>The overall objective is to produce a </a:t>
            </a:r>
            <a:r>
              <a:rPr lang="en-US" sz="1600" dirty="0">
                <a:solidFill>
                  <a:schemeClr val="tx1"/>
                </a:solidFill>
              </a:rPr>
              <a:t>region-wide assessment </a:t>
            </a:r>
            <a:r>
              <a:rPr lang="en-US" sz="1600" b="0" dirty="0">
                <a:solidFill>
                  <a:schemeClr val="tx1"/>
                </a:solidFill>
              </a:rPr>
              <a:t>of gap areas and good practices in terms of </a:t>
            </a:r>
            <a:r>
              <a:rPr lang="en-US" sz="1600" b="0" dirty="0" err="1">
                <a:solidFill>
                  <a:schemeClr val="tx1"/>
                </a:solidFill>
              </a:rPr>
              <a:t>labour</a:t>
            </a:r>
            <a:r>
              <a:rPr lang="en-US" sz="1600" b="0" dirty="0">
                <a:solidFill>
                  <a:schemeClr val="tx1"/>
                </a:solidFill>
              </a:rPr>
              <a:t> market information systems for skills anticipation in ASEAN Member States (AMS).</a:t>
            </a:r>
            <a:endParaRPr lang="en-GB" sz="1600" b="0" i="1" dirty="0">
              <a:solidFill>
                <a:schemeClr val="tx1"/>
              </a:solidFill>
            </a:endParaRPr>
          </a:p>
          <a:p>
            <a:pPr lvl="2"/>
            <a:r>
              <a:rPr lang="en-US" sz="1600" dirty="0"/>
              <a:t>At the level of each AMS: what are the </a:t>
            </a:r>
            <a:r>
              <a:rPr lang="en-US" sz="1600" b="1" dirty="0"/>
              <a:t>gap areas </a:t>
            </a:r>
            <a:r>
              <a:rPr lang="en-US" sz="1600" dirty="0"/>
              <a:t>in the collection, processing, use of LMI for skills anticipation? What good </a:t>
            </a:r>
            <a:r>
              <a:rPr lang="en-US" sz="1600" b="1" dirty="0"/>
              <a:t>practices</a:t>
            </a:r>
            <a:r>
              <a:rPr lang="en-US" sz="1600" dirty="0"/>
              <a:t> exist in the region for anticipating and matching skills? </a:t>
            </a:r>
          </a:p>
          <a:p>
            <a:pPr lvl="2"/>
            <a:r>
              <a:rPr lang="en-US" sz="1600" dirty="0"/>
              <a:t>What regional and national level </a:t>
            </a:r>
            <a:r>
              <a:rPr lang="en-US" sz="1600" b="1" dirty="0"/>
              <a:t>initiatives and </a:t>
            </a:r>
            <a:r>
              <a:rPr lang="en-US" sz="1600" b="1" dirty="0" err="1"/>
              <a:t>programmes</a:t>
            </a:r>
            <a:r>
              <a:rPr lang="en-US" sz="1600" b="1" dirty="0"/>
              <a:t> </a:t>
            </a:r>
            <a:r>
              <a:rPr lang="en-US" sz="1600" dirty="0"/>
              <a:t>have been implemented in recent years or are underway?</a:t>
            </a:r>
          </a:p>
          <a:p>
            <a:pPr lvl="2"/>
            <a:r>
              <a:rPr lang="en-US" sz="1600" dirty="0"/>
              <a:t>What </a:t>
            </a:r>
            <a:r>
              <a:rPr lang="en-US" sz="1600" b="1" dirty="0"/>
              <a:t>priorities and strategies are needed to enhance institutional capacity </a:t>
            </a:r>
            <a:r>
              <a:rPr lang="en-US" sz="1600" dirty="0"/>
              <a:t>to use LMI for skills anticipation at the national level within the region?  </a:t>
            </a:r>
          </a:p>
        </p:txBody>
      </p:sp>
    </p:spTree>
    <p:extLst>
      <p:ext uri="{BB962C8B-B14F-4D97-AF65-F5344CB8AC3E}">
        <p14:creationId xmlns:p14="http://schemas.microsoft.com/office/powerpoint/2010/main" val="2393611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334364"/>
            <a:ext cx="11210924" cy="720000"/>
          </a:xfrm>
        </p:spPr>
        <p:txBody>
          <a:bodyPr/>
          <a:lstStyle/>
          <a:p>
            <a:r>
              <a:rPr lang="en-GB" sz="2800" dirty="0"/>
              <a:t>Regional mapping structure</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25</a:t>
            </a:fld>
            <a:endParaRPr lang="en-GB"/>
          </a:p>
        </p:txBody>
      </p:sp>
      <p:sp>
        <p:nvSpPr>
          <p:cNvPr id="22" name="Content Placeholder 2"/>
          <p:cNvSpPr>
            <a:spLocks noGrp="1"/>
          </p:cNvSpPr>
          <p:nvPr>
            <p:ph sz="half" idx="1"/>
          </p:nvPr>
        </p:nvSpPr>
        <p:spPr>
          <a:xfrm>
            <a:off x="490538" y="1687512"/>
            <a:ext cx="11210923" cy="3482976"/>
          </a:xfrm>
        </p:spPr>
        <p:txBody>
          <a:bodyPr/>
          <a:lstStyle/>
          <a:p>
            <a:pPr marL="0" lvl="2" indent="0">
              <a:buNone/>
            </a:pPr>
            <a:endParaRPr lang="en-US" sz="1700" dirty="0"/>
          </a:p>
          <a:p>
            <a:pPr marL="0" lvl="2" indent="0">
              <a:buNone/>
            </a:pPr>
            <a:r>
              <a:rPr lang="en-US" sz="1700" b="1" dirty="0"/>
              <a:t>1. Governance, institutional arrangements and coordination mechanisms</a:t>
            </a:r>
          </a:p>
          <a:p>
            <a:pPr lvl="2"/>
            <a:r>
              <a:rPr lang="en-US" sz="1700" dirty="0"/>
              <a:t>Mapping of institutions and institutional arrangements.</a:t>
            </a:r>
          </a:p>
          <a:p>
            <a:pPr marL="0" lvl="2" indent="0">
              <a:buNone/>
            </a:pPr>
            <a:r>
              <a:rPr lang="en-US" sz="1700" b="1" dirty="0"/>
              <a:t>2. Inputs and statistical infrastructure</a:t>
            </a:r>
          </a:p>
          <a:p>
            <a:pPr lvl="2"/>
            <a:r>
              <a:rPr lang="en-US" sz="1700" dirty="0"/>
              <a:t>Data collection, compilation, processing and storage – data sources (LFS, other household surveys, establishment surveys, administrative records, tracer studies, employment skills surveys, Big Data, etc.).</a:t>
            </a:r>
          </a:p>
          <a:p>
            <a:pPr marL="0" lvl="2" indent="0">
              <a:buNone/>
            </a:pPr>
            <a:r>
              <a:rPr lang="en-US" sz="1700" b="1" dirty="0"/>
              <a:t>3. Analytical capacity and outputs</a:t>
            </a:r>
          </a:p>
          <a:p>
            <a:pPr lvl="2"/>
            <a:r>
              <a:rPr lang="en-GB" sz="1700" dirty="0"/>
              <a:t>Links analytical capacity or LMI analysis, including both quantitative (e.g., occupational or skills forecasts) and qualitative outputs (e.g., labour market intelligence reports, skills foresight).</a:t>
            </a:r>
          </a:p>
          <a:p>
            <a:pPr marL="0" lvl="2" indent="0">
              <a:buNone/>
            </a:pPr>
            <a:r>
              <a:rPr lang="en-US" sz="1700" b="1" dirty="0"/>
              <a:t>4. Uses, functions and dissemination</a:t>
            </a:r>
          </a:p>
          <a:p>
            <a:pPr lvl="2"/>
            <a:r>
              <a:rPr lang="en-GB" sz="1700" dirty="0"/>
              <a:t>How are the system’s outputs used? What challenges do they help address? and by who/what actors and decision-makers? </a:t>
            </a:r>
          </a:p>
          <a:p>
            <a:pPr marL="0" lvl="2" indent="0">
              <a:buNone/>
            </a:pPr>
            <a:r>
              <a:rPr lang="en-US" sz="1700" b="1" dirty="0"/>
              <a:t>5. Policy options and recommendations</a:t>
            </a:r>
          </a:p>
          <a:p>
            <a:pPr lvl="2">
              <a:spcBef>
                <a:spcPts val="0"/>
              </a:spcBef>
            </a:pPr>
            <a:r>
              <a:rPr lang="en-US" sz="1700" dirty="0"/>
              <a:t>Identification of priority areas and strategies to address capacity gaps. </a:t>
            </a:r>
          </a:p>
          <a:p>
            <a:pPr marL="0" lvl="2" indent="0">
              <a:buNone/>
            </a:pPr>
            <a:endParaRPr lang="en-US" sz="1700" dirty="0"/>
          </a:p>
        </p:txBody>
      </p:sp>
    </p:spTree>
    <p:extLst>
      <p:ext uri="{BB962C8B-B14F-4D97-AF65-F5344CB8AC3E}">
        <p14:creationId xmlns:p14="http://schemas.microsoft.com/office/powerpoint/2010/main" val="586123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E85A505-BBE1-9238-BD1B-17C6F96C5BE5}"/>
              </a:ext>
            </a:extLst>
          </p:cNvPr>
          <p:cNvSpPr>
            <a:spLocks noGrp="1"/>
          </p:cNvSpPr>
          <p:nvPr>
            <p:ph type="dt" sz="half" idx="10"/>
          </p:nvPr>
        </p:nvSpPr>
        <p:spPr/>
        <p:txBody>
          <a:bodyPr/>
          <a:lstStyle/>
          <a:p>
            <a:r>
              <a:rPr lang="en-GB"/>
              <a:t>Date: Monday / 01 / October / 2019</a:t>
            </a:r>
          </a:p>
        </p:txBody>
      </p:sp>
      <p:sp>
        <p:nvSpPr>
          <p:cNvPr id="7" name="Slide Number Placeholder 6">
            <a:extLst>
              <a:ext uri="{FF2B5EF4-FFF2-40B4-BE49-F238E27FC236}">
                <a16:creationId xmlns:a16="http://schemas.microsoft.com/office/drawing/2014/main" id="{94E0D21E-526A-C18A-441B-CF4C30B299F9}"/>
              </a:ext>
            </a:extLst>
          </p:cNvPr>
          <p:cNvSpPr>
            <a:spLocks noGrp="1"/>
          </p:cNvSpPr>
          <p:nvPr>
            <p:ph type="sldNum" sz="quarter" idx="12"/>
          </p:nvPr>
        </p:nvSpPr>
        <p:spPr/>
        <p:txBody>
          <a:bodyPr/>
          <a:lstStyle/>
          <a:p>
            <a:fld id="{856227C0-AD57-4F9B-BAE3-EEFB0D0EE427}" type="slidenum">
              <a:rPr lang="en-GB" smtClean="0"/>
              <a:t>26</a:t>
            </a:fld>
            <a:endParaRPr lang="en-GB"/>
          </a:p>
        </p:txBody>
      </p:sp>
      <p:sp>
        <p:nvSpPr>
          <p:cNvPr id="8" name="Title 1">
            <a:extLst>
              <a:ext uri="{FF2B5EF4-FFF2-40B4-BE49-F238E27FC236}">
                <a16:creationId xmlns:a16="http://schemas.microsoft.com/office/drawing/2014/main" id="{75ED42C4-3CE9-1952-F347-F1668BF89B07}"/>
              </a:ext>
            </a:extLst>
          </p:cNvPr>
          <p:cNvSpPr txBox="1">
            <a:spLocks/>
          </p:cNvSpPr>
          <p:nvPr/>
        </p:nvSpPr>
        <p:spPr>
          <a:xfrm>
            <a:off x="490538" y="1396635"/>
            <a:ext cx="11210924" cy="72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r>
              <a:rPr lang="en-US" dirty="0"/>
              <a:t>Rapid skills needs assessment as sectoral approach </a:t>
            </a:r>
          </a:p>
        </p:txBody>
      </p:sp>
      <p:sp>
        <p:nvSpPr>
          <p:cNvPr id="9" name="Footer Placeholder 4">
            <a:extLst>
              <a:ext uri="{FF2B5EF4-FFF2-40B4-BE49-F238E27FC236}">
                <a16:creationId xmlns:a16="http://schemas.microsoft.com/office/drawing/2014/main" id="{542FCB0D-0D0A-AB85-8F4D-6D8FDA784A25}"/>
              </a:ext>
            </a:extLst>
          </p:cNvPr>
          <p:cNvSpPr txBox="1">
            <a:spLocks/>
          </p:cNvSpPr>
          <p:nvPr/>
        </p:nvSpPr>
        <p:spPr>
          <a:xfrm>
            <a:off x="490538" y="6463302"/>
            <a:ext cx="5605462" cy="180000"/>
          </a:xfrm>
          <a:prstGeom prst="rect">
            <a:avLst/>
          </a:prstGeom>
        </p:spPr>
        <p:txBody>
          <a:bodyPr vert="horz" lIns="0" tIns="0" rIns="0" bIns="0" rtlCol="0" anchor="t" anchorCtr="0">
            <a:noAutofit/>
          </a:bodyPr>
          <a:lstStyle>
            <a:defPPr>
              <a:defRPr lang="en-US"/>
            </a:defPPr>
            <a:lvl1pPr marL="0" algn="l"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Advancing social justice, promoting decent work</a:t>
            </a:r>
          </a:p>
        </p:txBody>
      </p:sp>
      <p:graphicFrame>
        <p:nvGraphicFramePr>
          <p:cNvPr id="11" name="Content Placeholder 6">
            <a:extLst>
              <a:ext uri="{FF2B5EF4-FFF2-40B4-BE49-F238E27FC236}">
                <a16:creationId xmlns:a16="http://schemas.microsoft.com/office/drawing/2014/main" id="{298DDAB9-4373-9788-DD09-3F5B64095148}"/>
              </a:ext>
            </a:extLst>
          </p:cNvPr>
          <p:cNvGraphicFramePr>
            <a:graphicFrameLocks/>
          </p:cNvGraphicFramePr>
          <p:nvPr/>
        </p:nvGraphicFramePr>
        <p:xfrm>
          <a:off x="490538" y="1962821"/>
          <a:ext cx="7798124" cy="4353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a:extLst>
              <a:ext uri="{FF2B5EF4-FFF2-40B4-BE49-F238E27FC236}">
                <a16:creationId xmlns:a16="http://schemas.microsoft.com/office/drawing/2014/main" id="{4ACAB3FE-5AB5-6470-A80D-1B8E77651EAE}"/>
              </a:ext>
            </a:extLst>
          </p:cNvPr>
          <p:cNvPicPr>
            <a:picLocks noChangeAspect="1"/>
          </p:cNvPicPr>
          <p:nvPr/>
        </p:nvPicPr>
        <p:blipFill>
          <a:blip r:embed="rId7"/>
          <a:stretch>
            <a:fillRect/>
          </a:stretch>
        </p:blipFill>
        <p:spPr>
          <a:xfrm>
            <a:off x="8570662" y="2231366"/>
            <a:ext cx="3621338" cy="3816427"/>
          </a:xfrm>
          <a:prstGeom prst="rect">
            <a:avLst/>
          </a:prstGeom>
        </p:spPr>
      </p:pic>
    </p:spTree>
    <p:extLst>
      <p:ext uri="{BB962C8B-B14F-4D97-AF65-F5344CB8AC3E}">
        <p14:creationId xmlns:p14="http://schemas.microsoft.com/office/powerpoint/2010/main" val="392984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8092-892E-867D-BAD3-29CD9443A1FF}"/>
              </a:ext>
            </a:extLst>
          </p:cNvPr>
          <p:cNvSpPr>
            <a:spLocks noGrp="1"/>
          </p:cNvSpPr>
          <p:nvPr>
            <p:ph type="title"/>
          </p:nvPr>
        </p:nvSpPr>
        <p:spPr>
          <a:xfrm>
            <a:off x="490538" y="1388157"/>
            <a:ext cx="11210924" cy="720000"/>
          </a:xfrm>
        </p:spPr>
        <p:txBody>
          <a:bodyPr/>
          <a:lstStyle/>
          <a:p>
            <a:r>
              <a:rPr lang="es-ES" noProof="1"/>
              <a:t>How the ILO process looks like</a:t>
            </a:r>
            <a:r>
              <a:rPr lang="es-ES" dirty="0"/>
              <a:t>:</a:t>
            </a:r>
            <a:endParaRPr lang="en-GB" dirty="0"/>
          </a:p>
        </p:txBody>
      </p:sp>
      <p:sp>
        <p:nvSpPr>
          <p:cNvPr id="5" name="Date Placeholder 4">
            <a:extLst>
              <a:ext uri="{FF2B5EF4-FFF2-40B4-BE49-F238E27FC236}">
                <a16:creationId xmlns:a16="http://schemas.microsoft.com/office/drawing/2014/main" id="{DCECBC3A-E968-7267-120A-530DA50D4CE2}"/>
              </a:ext>
            </a:extLst>
          </p:cNvPr>
          <p:cNvSpPr>
            <a:spLocks noGrp="1"/>
          </p:cNvSpPr>
          <p:nvPr>
            <p:ph type="dt" sz="half" idx="10"/>
          </p:nvPr>
        </p:nvSpPr>
        <p:spPr/>
        <p:txBody>
          <a:bodyPr/>
          <a:lstStyle/>
          <a:p>
            <a:r>
              <a:rPr lang="en-GB"/>
              <a:t>Date: Monday / 01 / October / 2019</a:t>
            </a:r>
          </a:p>
        </p:txBody>
      </p:sp>
      <p:sp>
        <p:nvSpPr>
          <p:cNvPr id="6" name="Footer Placeholder 5">
            <a:extLst>
              <a:ext uri="{FF2B5EF4-FFF2-40B4-BE49-F238E27FC236}">
                <a16:creationId xmlns:a16="http://schemas.microsoft.com/office/drawing/2014/main" id="{D3472402-CC51-2472-8469-993E9AAE5B1E}"/>
              </a:ext>
            </a:extLst>
          </p:cNvPr>
          <p:cNvSpPr>
            <a:spLocks noGrp="1"/>
          </p:cNvSpPr>
          <p:nvPr>
            <p:ph type="ftr" sz="quarter" idx="11"/>
          </p:nvPr>
        </p:nvSpPr>
        <p:spPr/>
        <p:txBody>
          <a:bodyPr/>
          <a:lstStyle/>
          <a:p>
            <a:r>
              <a:rPr lang="en-GB"/>
              <a:t>Advancing social justice, promoting decent work</a:t>
            </a:r>
          </a:p>
        </p:txBody>
      </p:sp>
      <p:sp>
        <p:nvSpPr>
          <p:cNvPr id="7" name="Slide Number Placeholder 6">
            <a:extLst>
              <a:ext uri="{FF2B5EF4-FFF2-40B4-BE49-F238E27FC236}">
                <a16:creationId xmlns:a16="http://schemas.microsoft.com/office/drawing/2014/main" id="{BF9E1CEC-425C-F7B3-8676-0FFBE72C01DD}"/>
              </a:ext>
            </a:extLst>
          </p:cNvPr>
          <p:cNvSpPr>
            <a:spLocks noGrp="1"/>
          </p:cNvSpPr>
          <p:nvPr>
            <p:ph type="sldNum" sz="quarter" idx="12"/>
          </p:nvPr>
        </p:nvSpPr>
        <p:spPr/>
        <p:txBody>
          <a:bodyPr/>
          <a:lstStyle/>
          <a:p>
            <a:fld id="{856227C0-AD57-4F9B-BAE3-EEFB0D0EE427}" type="slidenum">
              <a:rPr lang="en-GB" smtClean="0"/>
              <a:t>27</a:t>
            </a:fld>
            <a:endParaRPr lang="en-GB"/>
          </a:p>
        </p:txBody>
      </p:sp>
      <p:graphicFrame>
        <p:nvGraphicFramePr>
          <p:cNvPr id="3" name="Content Placeholder 7">
            <a:extLst>
              <a:ext uri="{FF2B5EF4-FFF2-40B4-BE49-F238E27FC236}">
                <a16:creationId xmlns:a16="http://schemas.microsoft.com/office/drawing/2014/main" id="{4748296E-31CD-3895-2255-F7F2700C7D52}"/>
              </a:ext>
            </a:extLst>
          </p:cNvPr>
          <p:cNvGraphicFramePr>
            <a:graphicFrameLocks noGrp="1"/>
          </p:cNvGraphicFramePr>
          <p:nvPr>
            <p:ph idx="1"/>
          </p:nvPr>
        </p:nvGraphicFramePr>
        <p:xfrm>
          <a:off x="490537" y="2046220"/>
          <a:ext cx="11210925" cy="348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3460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a:t>Methods</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3223882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6AA3D-C018-49C9-AC34-19C35E1DE307}"/>
              </a:ext>
            </a:extLst>
          </p:cNvPr>
          <p:cNvSpPr>
            <a:spLocks noGrp="1"/>
          </p:cNvSpPr>
          <p:nvPr>
            <p:ph type="dt" sz="half" idx="10"/>
          </p:nvPr>
        </p:nvSpPr>
        <p:spPr/>
        <p:txBody>
          <a:bodyPr/>
          <a:lstStyle/>
          <a:p>
            <a:r>
              <a:rPr lang="en-GB"/>
              <a:t>Date: Monday / 01 / October / 2019</a:t>
            </a:r>
          </a:p>
        </p:txBody>
      </p:sp>
      <p:sp>
        <p:nvSpPr>
          <p:cNvPr id="3" name="Footer Placeholder 2">
            <a:extLst>
              <a:ext uri="{FF2B5EF4-FFF2-40B4-BE49-F238E27FC236}">
                <a16:creationId xmlns:a16="http://schemas.microsoft.com/office/drawing/2014/main" id="{6EF6177A-8FC3-44FF-A799-A30EEF8B0773}"/>
              </a:ext>
            </a:extLst>
          </p:cNvPr>
          <p:cNvSpPr>
            <a:spLocks noGrp="1"/>
          </p:cNvSpPr>
          <p:nvPr>
            <p:ph type="ftr" sz="quarter" idx="11"/>
          </p:nvPr>
        </p:nvSpPr>
        <p:spPr/>
        <p:txBody>
          <a:bodyPr/>
          <a:lstStyle/>
          <a:p>
            <a:r>
              <a:rPr lang="en-GB"/>
              <a:t>Advancing social justice, promoting decent work</a:t>
            </a:r>
          </a:p>
        </p:txBody>
      </p:sp>
      <p:graphicFrame>
        <p:nvGraphicFramePr>
          <p:cNvPr id="4" name="Table 3">
            <a:extLst>
              <a:ext uri="{FF2B5EF4-FFF2-40B4-BE49-F238E27FC236}">
                <a16:creationId xmlns:a16="http://schemas.microsoft.com/office/drawing/2014/main" id="{63D6EB8C-80F5-46C1-83E5-85F3A3E63679}"/>
              </a:ext>
            </a:extLst>
          </p:cNvPr>
          <p:cNvGraphicFramePr>
            <a:graphicFrameLocks noGrp="1"/>
          </p:cNvGraphicFramePr>
          <p:nvPr/>
        </p:nvGraphicFramePr>
        <p:xfrm>
          <a:off x="520961" y="1135454"/>
          <a:ext cx="11150078" cy="5087754"/>
        </p:xfrm>
        <a:graphic>
          <a:graphicData uri="http://schemas.openxmlformats.org/drawingml/2006/table">
            <a:tbl>
              <a:tblPr firstRow="1" bandRow="1">
                <a:tableStyleId>{5C22544A-7EE6-4342-B048-85BDC9FD1C3A}</a:tableStyleId>
              </a:tblPr>
              <a:tblGrid>
                <a:gridCol w="1887202">
                  <a:extLst>
                    <a:ext uri="{9D8B030D-6E8A-4147-A177-3AD203B41FA5}">
                      <a16:colId xmlns:a16="http://schemas.microsoft.com/office/drawing/2014/main" val="20000"/>
                    </a:ext>
                  </a:extLst>
                </a:gridCol>
                <a:gridCol w="1668307">
                  <a:extLst>
                    <a:ext uri="{9D8B030D-6E8A-4147-A177-3AD203B41FA5}">
                      <a16:colId xmlns:a16="http://schemas.microsoft.com/office/drawing/2014/main" val="20001"/>
                    </a:ext>
                  </a:extLst>
                </a:gridCol>
                <a:gridCol w="5619561">
                  <a:extLst>
                    <a:ext uri="{9D8B030D-6E8A-4147-A177-3AD203B41FA5}">
                      <a16:colId xmlns:a16="http://schemas.microsoft.com/office/drawing/2014/main" val="20002"/>
                    </a:ext>
                  </a:extLst>
                </a:gridCol>
                <a:gridCol w="1975008">
                  <a:extLst>
                    <a:ext uri="{9D8B030D-6E8A-4147-A177-3AD203B41FA5}">
                      <a16:colId xmlns:a16="http://schemas.microsoft.com/office/drawing/2014/main" val="20003"/>
                    </a:ext>
                  </a:extLst>
                </a:gridCol>
              </a:tblGrid>
              <a:tr h="470207">
                <a:tc>
                  <a:txBody>
                    <a:bodyPr/>
                    <a:lstStyle/>
                    <a:p>
                      <a:r>
                        <a:rPr lang="cs-CZ" sz="1400">
                          <a:solidFill>
                            <a:schemeClr val="bg1"/>
                          </a:solidFill>
                        </a:rPr>
                        <a:t>Level</a:t>
                      </a:r>
                      <a:r>
                        <a:rPr lang="cs-CZ" sz="1400" baseline="0">
                          <a:solidFill>
                            <a:schemeClr val="bg1"/>
                          </a:solidFill>
                        </a:rPr>
                        <a:t> of q</a:t>
                      </a:r>
                      <a:r>
                        <a:rPr lang="cs-CZ" sz="1400">
                          <a:solidFill>
                            <a:schemeClr val="bg1"/>
                          </a:solidFill>
                        </a:rPr>
                        <a:t>uestion</a:t>
                      </a:r>
                    </a:p>
                  </a:txBody>
                  <a:tcPr/>
                </a:tc>
                <a:tc>
                  <a:txBody>
                    <a:bodyPr/>
                    <a:lstStyle/>
                    <a:p>
                      <a:pPr marL="0" indent="0"/>
                      <a:r>
                        <a:rPr lang="cs-CZ" sz="1400">
                          <a:solidFill>
                            <a:schemeClr val="bg1"/>
                          </a:solidFill>
                        </a:rPr>
                        <a:t>Type of question</a:t>
                      </a:r>
                    </a:p>
                  </a:txBody>
                  <a:tcPr/>
                </a:tc>
                <a:tc>
                  <a:txBody>
                    <a:bodyPr/>
                    <a:lstStyle/>
                    <a:p>
                      <a:r>
                        <a:rPr lang="cs-CZ" sz="1400">
                          <a:solidFill>
                            <a:schemeClr val="bg1"/>
                          </a:solidFill>
                        </a:rPr>
                        <a:t>Some</a:t>
                      </a:r>
                      <a:r>
                        <a:rPr lang="cs-CZ" sz="1400" baseline="0">
                          <a:solidFill>
                            <a:schemeClr val="bg1"/>
                          </a:solidFill>
                        </a:rPr>
                        <a:t> </a:t>
                      </a:r>
                      <a:r>
                        <a:rPr lang="fr-CH" sz="1400" baseline="0">
                          <a:solidFill>
                            <a:schemeClr val="bg1"/>
                          </a:solidFill>
                        </a:rPr>
                        <a:t>k</a:t>
                      </a:r>
                      <a:r>
                        <a:rPr lang="cs-CZ" sz="1400" baseline="0">
                          <a:solidFill>
                            <a:schemeClr val="bg1"/>
                          </a:solidFill>
                        </a:rPr>
                        <a:t>ey headline question</a:t>
                      </a:r>
                      <a:r>
                        <a:rPr lang="fr-CH" sz="1400" baseline="0">
                          <a:solidFill>
                            <a:schemeClr val="bg1"/>
                          </a:solidFill>
                        </a:rPr>
                        <a:t>s</a:t>
                      </a:r>
                      <a:endParaRPr lang="cs-CZ" sz="1400">
                        <a:solidFill>
                          <a:schemeClr val="bg1"/>
                        </a:solidFill>
                      </a:endParaRPr>
                    </a:p>
                  </a:txBody>
                  <a:tcPr/>
                </a:tc>
                <a:tc>
                  <a:txBody>
                    <a:bodyPr/>
                    <a:lstStyle/>
                    <a:p>
                      <a:r>
                        <a:rPr lang="cs-CZ" sz="1400">
                          <a:solidFill>
                            <a:schemeClr val="bg1"/>
                          </a:solidFill>
                        </a:rPr>
                        <a:t>Type of methodology</a:t>
                      </a:r>
                    </a:p>
                  </a:txBody>
                  <a:tcPr/>
                </a:tc>
                <a:extLst>
                  <a:ext uri="{0D108BD9-81ED-4DB2-BD59-A6C34878D82A}">
                    <a16:rowId xmlns:a16="http://schemas.microsoft.com/office/drawing/2014/main" val="10000"/>
                  </a:ext>
                </a:extLst>
              </a:tr>
              <a:tr h="374154">
                <a:tc rowSpan="3">
                  <a:txBody>
                    <a:bodyPr/>
                    <a:lstStyle/>
                    <a:p>
                      <a:r>
                        <a:rPr lang="cs-CZ" sz="1400">
                          <a:solidFill>
                            <a:schemeClr val="tx2"/>
                          </a:solidFill>
                        </a:rPr>
                        <a:t>Jobs</a:t>
                      </a: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400" b="0">
                        <a:solidFill>
                          <a:schemeClr val="tx2"/>
                        </a:solidFill>
                      </a:endParaRPr>
                    </a:p>
                  </a:txBody>
                  <a:tcPr/>
                </a:tc>
                <a:tc>
                  <a:txBody>
                    <a:bodyPr/>
                    <a:lstStyle/>
                    <a:p>
                      <a:r>
                        <a:rPr lang="cs-CZ" sz="1400">
                          <a:solidFill>
                            <a:schemeClr val="tx2"/>
                          </a:solidFill>
                        </a:rPr>
                        <a:t>How many direct jobs now and in the future?</a:t>
                      </a: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 </a:t>
                      </a:r>
                      <a:r>
                        <a:rPr lang="cs-CZ" sz="1400">
                          <a:solidFill>
                            <a:schemeClr val="tx2"/>
                          </a:solidFill>
                        </a:rPr>
                        <a:t>Qualitative</a:t>
                      </a:r>
                    </a:p>
                  </a:txBody>
                  <a:tcPr/>
                </a:tc>
                <a:extLst>
                  <a:ext uri="{0D108BD9-81ED-4DB2-BD59-A6C34878D82A}">
                    <a16:rowId xmlns:a16="http://schemas.microsoft.com/office/drawing/2014/main" val="10001"/>
                  </a:ext>
                </a:extLst>
              </a:tr>
              <a:tr h="374154">
                <a:tc vMerge="1">
                  <a:txBody>
                    <a:bodyPr/>
                    <a:lstStyle/>
                    <a:p>
                      <a:endParaRPr lang="cs-CZ"/>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How many indirect jobs now and in the future?</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extLst>
                  <a:ext uri="{0D108BD9-81ED-4DB2-BD59-A6C34878D82A}">
                    <a16:rowId xmlns:a16="http://schemas.microsoft.com/office/drawing/2014/main" val="10002"/>
                  </a:ext>
                </a:extLst>
              </a:tr>
              <a:tr h="316750">
                <a:tc vMerge="1">
                  <a:txBody>
                    <a:bodyPr/>
                    <a:lstStyle/>
                    <a:p>
                      <a:endParaRPr lang="cs-CZ"/>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How many induced jobs now and in the future?</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extLst>
                  <a:ext uri="{0D108BD9-81ED-4DB2-BD59-A6C34878D82A}">
                    <a16:rowId xmlns:a16="http://schemas.microsoft.com/office/drawing/2014/main" val="10003"/>
                  </a:ext>
                </a:extLst>
              </a:tr>
              <a:tr h="791874">
                <a:tc rowSpan="3">
                  <a:txBody>
                    <a:bodyPr/>
                    <a:lstStyle/>
                    <a:p>
                      <a:pPr marL="0" algn="l" defTabSz="914400" rtl="0" eaLnBrk="1" latinLnBrk="0" hangingPunct="1"/>
                      <a:r>
                        <a:rPr lang="cs-CZ" sz="1400" kern="1200">
                          <a:solidFill>
                            <a:schemeClr val="tx2"/>
                          </a:solidFill>
                          <a:latin typeface="+mn-lt"/>
                          <a:ea typeface="+mn-ea"/>
                          <a:cs typeface="+mn-cs"/>
                        </a:rPr>
                        <a:t>Occupations /skills</a:t>
                      </a:r>
                    </a:p>
                  </a:txBody>
                  <a:tcPr/>
                </a:tc>
                <a:tc>
                  <a:txBody>
                    <a:bodyPr/>
                    <a:lstStyle/>
                    <a:p>
                      <a:r>
                        <a:rPr lang="cs-CZ" sz="1400">
                          <a:solidFill>
                            <a:schemeClr val="tx2"/>
                          </a:solidFill>
                        </a:rPr>
                        <a:t>Qualitative</a:t>
                      </a:r>
                    </a:p>
                  </a:txBody>
                  <a:tcPr/>
                </a:tc>
                <a:tc>
                  <a:txBody>
                    <a:bodyPr/>
                    <a:lstStyle/>
                    <a:p>
                      <a:pPr marL="285750" indent="-285750">
                        <a:buFont typeface="Arial" panose="020B0604020202020204" pitchFamily="34" charset="0"/>
                        <a:buChar char="•"/>
                      </a:pPr>
                      <a:r>
                        <a:rPr lang="cs-CZ" sz="1400">
                          <a:solidFill>
                            <a:schemeClr val="tx2"/>
                          </a:solidFill>
                        </a:rPr>
                        <a:t>What occupations? </a:t>
                      </a:r>
                      <a:endParaRPr lang="en-GB" sz="1400">
                        <a:solidFill>
                          <a:schemeClr val="tx2"/>
                        </a:solidFill>
                      </a:endParaRPr>
                    </a:p>
                    <a:p>
                      <a:pPr marL="285750" indent="-285750">
                        <a:buFont typeface="Arial" panose="020B0604020202020204" pitchFamily="34" charset="0"/>
                        <a:buChar char="•"/>
                      </a:pPr>
                      <a:r>
                        <a:rPr lang="cs-CZ" sz="1400">
                          <a:solidFill>
                            <a:schemeClr val="tx2"/>
                          </a:solidFill>
                        </a:rPr>
                        <a:t>How they should be defined?</a:t>
                      </a:r>
                      <a:r>
                        <a:rPr lang="cs-CZ" sz="1400" baseline="0">
                          <a:solidFill>
                            <a:schemeClr val="tx2"/>
                          </a:solidFill>
                        </a:rPr>
                        <a:t> </a:t>
                      </a:r>
                      <a:endParaRPr lang="en-GB" sz="1400" baseline="0">
                        <a:solidFill>
                          <a:schemeClr val="tx2"/>
                        </a:solidFill>
                      </a:endParaRPr>
                    </a:p>
                    <a:p>
                      <a:pPr marL="285750" indent="-285750">
                        <a:buFont typeface="Arial" panose="020B0604020202020204" pitchFamily="34" charset="0"/>
                        <a:buChar char="•"/>
                      </a:pPr>
                      <a:r>
                        <a:rPr lang="cs-CZ" sz="1400" baseline="0">
                          <a:solidFill>
                            <a:schemeClr val="tx2"/>
                          </a:solidFill>
                        </a:rPr>
                        <a:t>What are the boundaries between occupations?</a:t>
                      </a:r>
                      <a:endParaRPr lang="cs-CZ" sz="140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4"/>
                  </a:ext>
                </a:extLst>
              </a:tr>
              <a:tr h="669040">
                <a:tc vMerge="1">
                  <a:txBody>
                    <a:bodyPr/>
                    <a:lstStyle/>
                    <a:p>
                      <a:endParaRPr lang="cs-C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txBody>
                  <a:tcPr/>
                </a:tc>
                <a:tc>
                  <a:txBody>
                    <a:bodyPr/>
                    <a:lstStyle/>
                    <a:p>
                      <a:pPr marL="285750" indent="-285750">
                        <a:buFont typeface="Arial" panose="020B0604020202020204" pitchFamily="34" charset="0"/>
                        <a:buChar char="•"/>
                      </a:pPr>
                      <a:r>
                        <a:rPr lang="cs-CZ" sz="1400">
                          <a:solidFill>
                            <a:schemeClr val="tx2"/>
                          </a:solidFill>
                        </a:rPr>
                        <a:t>How</a:t>
                      </a:r>
                      <a:r>
                        <a:rPr lang="cs-CZ" sz="1400" baseline="0">
                          <a:solidFill>
                            <a:schemeClr val="tx2"/>
                          </a:solidFill>
                        </a:rPr>
                        <a:t> many people in each occupation? </a:t>
                      </a:r>
                      <a:endParaRPr lang="en-GB" sz="1400" baseline="0">
                        <a:solidFill>
                          <a:schemeClr val="tx2"/>
                        </a:solidFill>
                      </a:endParaRPr>
                    </a:p>
                    <a:p>
                      <a:pPr marL="285750" indent="-285750">
                        <a:buFont typeface="Arial" panose="020B0604020202020204" pitchFamily="34" charset="0"/>
                        <a:buChar char="•"/>
                      </a:pPr>
                      <a:r>
                        <a:rPr lang="cs-CZ" sz="1400" baseline="0">
                          <a:solidFill>
                            <a:schemeClr val="tx2"/>
                          </a:solidFill>
                        </a:rPr>
                        <a:t>What is the resulting demand for skills</a:t>
                      </a:r>
                      <a:r>
                        <a:rPr lang="fr-CH" sz="1400" baseline="0">
                          <a:solidFill>
                            <a:schemeClr val="tx2"/>
                          </a:solidFill>
                        </a:rPr>
                        <a:t>?</a:t>
                      </a:r>
                      <a:endParaRPr lang="cs-CZ" sz="140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5"/>
                  </a:ext>
                </a:extLst>
              </a:tr>
              <a:tr h="500458">
                <a:tc vMerge="1">
                  <a:txBody>
                    <a:bodyPr/>
                    <a:lstStyle/>
                    <a:p>
                      <a:endParaRPr lang="cs-C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tc>
                  <a:txBody>
                    <a:bodyPr/>
                    <a:lstStyle/>
                    <a:p>
                      <a:r>
                        <a:rPr lang="cs-CZ" sz="1400" kern="1200" baseline="0">
                          <a:solidFill>
                            <a:schemeClr val="tx2"/>
                          </a:solidFill>
                          <a:latin typeface="+mn-lt"/>
                          <a:ea typeface="+mn-ea"/>
                          <a:cs typeface="+mn-cs"/>
                        </a:rPr>
                        <a:t>What skills and competencies? </a:t>
                      </a:r>
                      <a:endParaRPr lang="en-GB" sz="1400" kern="1200" baseline="0">
                        <a:solidFill>
                          <a:schemeClr val="tx2"/>
                        </a:solidFill>
                        <a:latin typeface="+mn-lt"/>
                        <a:ea typeface="+mn-ea"/>
                        <a:cs typeface="+mn-cs"/>
                      </a:endParaRPr>
                    </a:p>
                    <a:p>
                      <a:r>
                        <a:rPr lang="cs-CZ" sz="1400" kern="1200" baseline="0">
                          <a:solidFill>
                            <a:schemeClr val="tx2"/>
                          </a:solidFill>
                          <a:latin typeface="+mn-lt"/>
                          <a:ea typeface="+mn-ea"/>
                          <a:cs typeface="+mn-cs"/>
                        </a:rPr>
                        <a:t>How do these relate to occupations?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p>
                      <a:endParaRPr lang="cs-CZ" sz="1400">
                        <a:solidFill>
                          <a:schemeClr val="tx2"/>
                        </a:solidFill>
                      </a:endParaRPr>
                    </a:p>
                  </a:txBody>
                  <a:tcPr/>
                </a:tc>
                <a:extLst>
                  <a:ext uri="{0D108BD9-81ED-4DB2-BD59-A6C34878D82A}">
                    <a16:rowId xmlns:a16="http://schemas.microsoft.com/office/drawing/2014/main" val="10006"/>
                  </a:ext>
                </a:extLst>
              </a:tr>
              <a:tr h="669040">
                <a:tc rowSpan="2">
                  <a:txBody>
                    <a:bodyPr/>
                    <a:lstStyle/>
                    <a:p>
                      <a:r>
                        <a:rPr lang="cs-CZ" sz="1400">
                          <a:solidFill>
                            <a:schemeClr val="tx2"/>
                          </a:solidFill>
                        </a:rPr>
                        <a:t>Education</a:t>
                      </a:r>
                      <a:r>
                        <a:rPr lang="cs-CZ" sz="1400" baseline="0">
                          <a:solidFill>
                            <a:schemeClr val="tx2"/>
                          </a:solidFill>
                        </a:rPr>
                        <a:t> and training</a:t>
                      </a:r>
                      <a:endParaRPr lang="cs-CZ" sz="140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tc>
                  <a:txBody>
                    <a:bodyPr/>
                    <a:lstStyle/>
                    <a:p>
                      <a:r>
                        <a:rPr lang="cs-CZ" sz="1400">
                          <a:solidFill>
                            <a:schemeClr val="tx2"/>
                          </a:solidFill>
                        </a:rPr>
                        <a:t>What </a:t>
                      </a:r>
                      <a:r>
                        <a:rPr lang="en-GB" sz="1400">
                          <a:solidFill>
                            <a:schemeClr val="tx2"/>
                          </a:solidFill>
                        </a:rPr>
                        <a:t>information </a:t>
                      </a:r>
                      <a:r>
                        <a:rPr lang="cs-CZ" sz="1400">
                          <a:solidFill>
                            <a:schemeClr val="tx2"/>
                          </a:solidFill>
                        </a:rPr>
                        <a:t>sources of skills are available? </a:t>
                      </a:r>
                      <a:endParaRPr lang="en-GB" sz="1400">
                        <a:solidFill>
                          <a:schemeClr val="tx2"/>
                        </a:solidFill>
                      </a:endParaRPr>
                    </a:p>
                    <a:p>
                      <a:r>
                        <a:rPr lang="cs-CZ" sz="1400">
                          <a:solidFill>
                            <a:schemeClr val="tx2"/>
                          </a:solidFill>
                        </a:rPr>
                        <a:t>What types of education </a:t>
                      </a:r>
                      <a:r>
                        <a:rPr lang="en-GB" sz="1400">
                          <a:solidFill>
                            <a:schemeClr val="tx2"/>
                          </a:solidFill>
                        </a:rPr>
                        <a:t>and training </a:t>
                      </a:r>
                      <a:r>
                        <a:rPr lang="cs-CZ" sz="1400">
                          <a:solidFill>
                            <a:schemeClr val="tx2"/>
                          </a:solidFill>
                        </a:rPr>
                        <a:t>are needed? </a:t>
                      </a:r>
                      <a:endParaRPr lang="en-GB" sz="1400">
                        <a:solidFill>
                          <a:schemeClr val="tx2"/>
                        </a:solidFill>
                      </a:endParaRPr>
                    </a:p>
                    <a:p>
                      <a:r>
                        <a:rPr lang="cs-CZ" sz="1400">
                          <a:solidFill>
                            <a:schemeClr val="tx2"/>
                          </a:solidFill>
                        </a:rPr>
                        <a:t>How can they be provide</a:t>
                      </a:r>
                      <a:r>
                        <a:rPr lang="en-GB" sz="1400">
                          <a:solidFill>
                            <a:schemeClr val="tx2"/>
                          </a:solidFill>
                        </a:rPr>
                        <a:t>d</a:t>
                      </a:r>
                      <a:r>
                        <a:rPr lang="cs-CZ" sz="1400">
                          <a:solidFill>
                            <a:schemeClr val="tx2"/>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7"/>
                  </a:ext>
                </a:extLst>
              </a:tr>
              <a:tr h="841895">
                <a:tc vMerge="1">
                  <a:txBody>
                    <a:bodyPr/>
                    <a:lstStyle/>
                    <a:p>
                      <a:endParaRPr lang="cs-C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txBody>
                  <a:tcPr/>
                </a:tc>
                <a:tc>
                  <a:txBody>
                    <a:bodyPr/>
                    <a:lstStyle/>
                    <a:p>
                      <a:r>
                        <a:rPr lang="cs-CZ" sz="1400">
                          <a:solidFill>
                            <a:schemeClr val="tx2"/>
                          </a:solidFill>
                        </a:rPr>
                        <a:t>What is the existing stock</a:t>
                      </a:r>
                      <a:r>
                        <a:rPr lang="cs-CZ" sz="1400" baseline="0">
                          <a:solidFill>
                            <a:schemeClr val="tx2"/>
                          </a:solidFill>
                        </a:rPr>
                        <a:t> of people with the right</a:t>
                      </a:r>
                      <a:r>
                        <a:rPr lang="en-GB" sz="1400" baseline="0">
                          <a:solidFill>
                            <a:schemeClr val="tx2"/>
                          </a:solidFill>
                        </a:rPr>
                        <a:t> skills</a:t>
                      </a:r>
                      <a:r>
                        <a:rPr lang="cs-CZ" sz="1400" baseline="0">
                          <a:solidFill>
                            <a:schemeClr val="tx2"/>
                          </a:solidFill>
                        </a:rPr>
                        <a:t>? </a:t>
                      </a:r>
                      <a:endParaRPr lang="en-GB" sz="1400" baseline="0">
                        <a:solidFill>
                          <a:schemeClr val="tx2"/>
                        </a:solidFill>
                      </a:endParaRPr>
                    </a:p>
                    <a:p>
                      <a:r>
                        <a:rPr lang="cs-CZ" sz="1400" baseline="0">
                          <a:solidFill>
                            <a:schemeClr val="tx2"/>
                          </a:solidFill>
                        </a:rPr>
                        <a:t>What is the current flow of newly trained people? </a:t>
                      </a:r>
                      <a:endParaRPr lang="en-GB" sz="1400" baseline="0">
                        <a:solidFill>
                          <a:schemeClr val="tx2"/>
                        </a:solidFill>
                      </a:endParaRPr>
                    </a:p>
                    <a:p>
                      <a:r>
                        <a:rPr lang="en-GB" sz="1400" baseline="0">
                          <a:solidFill>
                            <a:schemeClr val="tx2"/>
                          </a:solidFill>
                        </a:rPr>
                        <a:t>What is the future demand for people with these skill sets?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2183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50AF-ABF5-7D2B-D276-E0164B6F5B45}"/>
              </a:ext>
            </a:extLst>
          </p:cNvPr>
          <p:cNvSpPr>
            <a:spLocks noGrp="1"/>
          </p:cNvSpPr>
          <p:nvPr>
            <p:ph type="title"/>
          </p:nvPr>
        </p:nvSpPr>
        <p:spPr>
          <a:xfrm>
            <a:off x="2198315" y="481901"/>
            <a:ext cx="9514074" cy="720000"/>
          </a:xfrm>
        </p:spPr>
        <p:txBody>
          <a:bodyPr/>
          <a:lstStyle/>
          <a:p>
            <a:r>
              <a:rPr lang="fr-CH" dirty="0"/>
              <a:t>Over- and </a:t>
            </a:r>
            <a:r>
              <a:rPr lang="fr-CH" dirty="0" err="1"/>
              <a:t>underqualification</a:t>
            </a:r>
            <a:r>
              <a:rPr lang="fr-CH" dirty="0"/>
              <a:t> of </a:t>
            </a:r>
            <a:r>
              <a:rPr lang="fr-CH" dirty="0" err="1"/>
              <a:t>workers</a:t>
            </a:r>
            <a:r>
              <a:rPr lang="fr-CH" dirty="0"/>
              <a:t> in </a:t>
            </a:r>
            <a:r>
              <a:rPr lang="fr-CH" dirty="0" err="1"/>
              <a:t>selected</a:t>
            </a:r>
            <a:r>
              <a:rPr lang="fr-CH" dirty="0"/>
              <a:t> countries</a:t>
            </a:r>
            <a:endParaRPr lang="en-GB" dirty="0"/>
          </a:p>
        </p:txBody>
      </p:sp>
      <p:sp>
        <p:nvSpPr>
          <p:cNvPr id="4" name="Date Placeholder 3">
            <a:extLst>
              <a:ext uri="{FF2B5EF4-FFF2-40B4-BE49-F238E27FC236}">
                <a16:creationId xmlns:a16="http://schemas.microsoft.com/office/drawing/2014/main" id="{CDA9CD9A-3814-B661-EB6B-0B3A4E7D9878}"/>
              </a:ext>
            </a:extLst>
          </p:cNvPr>
          <p:cNvSpPr>
            <a:spLocks noGrp="1"/>
          </p:cNvSpPr>
          <p:nvPr>
            <p:ph type="dt" sz="half" idx="10"/>
          </p:nvPr>
        </p:nvSpPr>
        <p:spPr/>
        <p:txBody>
          <a:bodyPr/>
          <a:lstStyle/>
          <a:p>
            <a:r>
              <a:rPr lang="en-GB"/>
              <a:t>Date: Monday / 01 / October / 2019</a:t>
            </a:r>
          </a:p>
        </p:txBody>
      </p:sp>
      <p:sp>
        <p:nvSpPr>
          <p:cNvPr id="5" name="Footer Placeholder 4">
            <a:extLst>
              <a:ext uri="{FF2B5EF4-FFF2-40B4-BE49-F238E27FC236}">
                <a16:creationId xmlns:a16="http://schemas.microsoft.com/office/drawing/2014/main" id="{5F8429EB-4C90-7162-94D6-2EE297C68514}"/>
              </a:ext>
            </a:extLst>
          </p:cNvPr>
          <p:cNvSpPr>
            <a:spLocks noGrp="1"/>
          </p:cNvSpPr>
          <p:nvPr>
            <p:ph type="ftr" sz="quarter" idx="11"/>
          </p:nvPr>
        </p:nvSpPr>
        <p:spPr/>
        <p:txBody>
          <a:bodyPr/>
          <a:lstStyle/>
          <a:p>
            <a:r>
              <a:rPr lang="en-GB"/>
              <a:t>Advancing social justice, promoting decent work</a:t>
            </a:r>
          </a:p>
        </p:txBody>
      </p:sp>
      <p:pic>
        <p:nvPicPr>
          <p:cNvPr id="8" name="Picture 7">
            <a:extLst>
              <a:ext uri="{FF2B5EF4-FFF2-40B4-BE49-F238E27FC236}">
                <a16:creationId xmlns:a16="http://schemas.microsoft.com/office/drawing/2014/main" id="{9D8D8200-7DCD-061F-DB77-B3682739B4D4}"/>
              </a:ext>
            </a:extLst>
          </p:cNvPr>
          <p:cNvPicPr>
            <a:picLocks noChangeAspect="1"/>
          </p:cNvPicPr>
          <p:nvPr/>
        </p:nvPicPr>
        <p:blipFill>
          <a:blip r:embed="rId3"/>
          <a:stretch>
            <a:fillRect/>
          </a:stretch>
        </p:blipFill>
        <p:spPr>
          <a:xfrm>
            <a:off x="363069" y="1371599"/>
            <a:ext cx="11494265" cy="5365378"/>
          </a:xfrm>
          <a:prstGeom prst="rect">
            <a:avLst/>
          </a:prstGeom>
        </p:spPr>
      </p:pic>
    </p:spTree>
    <p:extLst>
      <p:ext uri="{BB962C8B-B14F-4D97-AF65-F5344CB8AC3E}">
        <p14:creationId xmlns:p14="http://schemas.microsoft.com/office/powerpoint/2010/main" val="706886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5877" y="1319007"/>
            <a:ext cx="11210924" cy="720000"/>
          </a:xfrm>
          <a:prstGeom prst="rect">
            <a:avLst/>
          </a:prstGeom>
        </p:spPr>
        <p:txBody>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lvl="0">
              <a:defRPr/>
            </a:pPr>
            <a:r>
              <a:rPr lang="en-GB" sz="3200">
                <a:latin typeface="Overpass" panose="00000500000000000000" pitchFamily="2" charset="0"/>
                <a:cs typeface="Arial" pitchFamily="34" charset="0"/>
              </a:rPr>
              <a:t>Skills anticipation methods and their policy use</a:t>
            </a:r>
            <a:endParaRPr kumimoji="0" lang="en-GB" sz="3200" b="1" i="0" u="none" strike="noStrike" kern="1200" cap="none" spc="0" normalizeH="0" baseline="0" noProof="0">
              <a:ln>
                <a:noFill/>
              </a:ln>
              <a:effectLst/>
              <a:uLnTx/>
              <a:uFillTx/>
              <a:latin typeface="Overpass" panose="00000500000000000000" pitchFamily="2" charset="0"/>
              <a:cs typeface="Arial" pitchFamily="34" charset="0"/>
            </a:endParaRPr>
          </a:p>
        </p:txBody>
      </p:sp>
      <p:graphicFrame>
        <p:nvGraphicFramePr>
          <p:cNvPr id="4" name="Content Placeholder 17"/>
          <p:cNvGraphicFramePr>
            <a:graphicFrameLocks/>
          </p:cNvGraphicFramePr>
          <p:nvPr>
            <p:extLst>
              <p:ext uri="{D42A27DB-BD31-4B8C-83A1-F6EECF244321}">
                <p14:modId xmlns:p14="http://schemas.microsoft.com/office/powerpoint/2010/main" val="24091413"/>
              </p:ext>
            </p:extLst>
          </p:nvPr>
        </p:nvGraphicFramePr>
        <p:xfrm>
          <a:off x="1424140" y="2039007"/>
          <a:ext cx="9198793" cy="454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900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2380168" y="403520"/>
            <a:ext cx="8964488" cy="936104"/>
          </a:xfrm>
          <a:prstGeom prst="rect">
            <a:avLst/>
          </a:prstGeom>
        </p:spPr>
        <p:txBody>
          <a:bodyPr>
            <a:normAutofit/>
          </a:bodyPr>
          <a:lstStyle/>
          <a:p>
            <a:r>
              <a:rPr lang="en-GB" sz="2800">
                <a:solidFill>
                  <a:srgbClr val="0070C0"/>
                </a:solidFill>
                <a:latin typeface="+mn-lt"/>
              </a:rPr>
              <a:t>Is there an ideal approach? Pros and cons</a:t>
            </a:r>
          </a:p>
        </p:txBody>
      </p:sp>
      <p:graphicFrame>
        <p:nvGraphicFramePr>
          <p:cNvPr id="278629" name="Group 101"/>
          <p:cNvGraphicFramePr>
            <a:graphicFrameLocks noGrp="1"/>
          </p:cNvGraphicFramePr>
          <p:nvPr>
            <p:ph idx="4294967295"/>
            <p:extLst>
              <p:ext uri="{D42A27DB-BD31-4B8C-83A1-F6EECF244321}">
                <p14:modId xmlns:p14="http://schemas.microsoft.com/office/powerpoint/2010/main" val="2617989956"/>
              </p:ext>
            </p:extLst>
          </p:nvPr>
        </p:nvGraphicFramePr>
        <p:xfrm>
          <a:off x="961506" y="965121"/>
          <a:ext cx="9124950" cy="4669858"/>
        </p:xfrm>
        <a:graphic>
          <a:graphicData uri="http://schemas.openxmlformats.org/drawingml/2006/table">
            <a:tbl>
              <a:tblPr>
                <a:tableStyleId>{7DF18680-E054-41AD-8BC1-D1AEF772440D}</a:tableStyleId>
              </a:tblPr>
              <a:tblGrid>
                <a:gridCol w="2282034">
                  <a:extLst>
                    <a:ext uri="{9D8B030D-6E8A-4147-A177-3AD203B41FA5}">
                      <a16:colId xmlns:a16="http://schemas.microsoft.com/office/drawing/2014/main" val="20000"/>
                    </a:ext>
                  </a:extLst>
                </a:gridCol>
                <a:gridCol w="3281980">
                  <a:extLst>
                    <a:ext uri="{9D8B030D-6E8A-4147-A177-3AD203B41FA5}">
                      <a16:colId xmlns:a16="http://schemas.microsoft.com/office/drawing/2014/main" val="20001"/>
                    </a:ext>
                  </a:extLst>
                </a:gridCol>
                <a:gridCol w="3560936">
                  <a:extLst>
                    <a:ext uri="{9D8B030D-6E8A-4147-A177-3AD203B41FA5}">
                      <a16:colId xmlns:a16="http://schemas.microsoft.com/office/drawing/2014/main" val="20002"/>
                    </a:ext>
                  </a:extLst>
                </a:gridCol>
              </a:tblGrid>
              <a:tr h="354818">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a:ln>
                            <a:noFill/>
                          </a:ln>
                          <a:solidFill>
                            <a:schemeClr val="accent2"/>
                          </a:solidFill>
                          <a:effectLst/>
                        </a:rPr>
                        <a:t>Alternative approaches</a:t>
                      </a:r>
                      <a:endParaRPr kumimoji="0" lang="en-GB" sz="1400" b="1" i="0" u="none" strike="noStrike" cap="none" normalizeH="0" baseline="0">
                        <a:ln>
                          <a:noFill/>
                        </a:ln>
                        <a:solidFill>
                          <a:schemeClr val="accent2"/>
                        </a:solidFill>
                        <a:effectLst/>
                        <a:latin typeface="+mn-lt"/>
                        <a:ea typeface="MS Mincho" pitchFamily="49" charset="-128"/>
                        <a:cs typeface="TimesNewRoman,Bold"/>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a:ln>
                            <a:noFill/>
                          </a:ln>
                          <a:solidFill>
                            <a:schemeClr val="accent2"/>
                          </a:solidFill>
                          <a:effectLst/>
                        </a:rPr>
                        <a:t>Advantages</a:t>
                      </a:r>
                      <a:endParaRPr kumimoji="0" lang="en-GB" sz="1400" b="1" i="0" u="none" strike="noStrike" cap="none" normalizeH="0" baseline="0">
                        <a:ln>
                          <a:noFill/>
                        </a:ln>
                        <a:solidFill>
                          <a:schemeClr val="accent2"/>
                        </a:solidFill>
                        <a:effectLst/>
                        <a:latin typeface="+mn-lt"/>
                        <a:ea typeface="MS Mincho" pitchFamily="49" charset="-128"/>
                        <a:cs typeface="TimesNewRoman,Bold"/>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a:ln>
                            <a:noFill/>
                          </a:ln>
                          <a:solidFill>
                            <a:schemeClr val="accent2"/>
                          </a:solidFill>
                          <a:effectLst/>
                        </a:rPr>
                        <a:t>Disadvantages</a:t>
                      </a:r>
                      <a:endParaRPr kumimoji="0" lang="en-GB" sz="1400" b="1" i="0" u="none" strike="noStrike" cap="none" normalizeH="0" baseline="0">
                        <a:ln>
                          <a:noFill/>
                        </a:ln>
                        <a:solidFill>
                          <a:schemeClr val="accent2"/>
                        </a:solidFill>
                        <a:effectLst/>
                        <a:latin typeface="+mn-lt"/>
                        <a:ea typeface="MS Mincho" pitchFamily="49" charset="-128"/>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33161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National level (macro), quantitative, model-based projections</a:t>
                      </a:r>
                      <a:endParaRPr kumimoji="0" lang="en-GB" sz="1400" b="0" i="0" u="none" strike="noStrike" cap="none" normalizeH="0" baseline="0">
                        <a:ln>
                          <a:noFill/>
                        </a:ln>
                        <a:solidFill>
                          <a:schemeClr val="accent4">
                            <a:lumMod val="25000"/>
                          </a:schemeClr>
                        </a:solidFill>
                        <a:effectLst/>
                        <a:latin typeface="+mn-lt"/>
                        <a:ea typeface="MS Mincho" pitchFamily="49" charset="-128"/>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Comprehensive (typically all sectors); consistent;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transparent; quantitative.</a:t>
                      </a:r>
                      <a:endParaRPr kumimoji="0" lang="en-GB" sz="1400" b="0" i="0" u="none" strike="noStrike" cap="none" normalizeH="0" baseline="0">
                        <a:ln>
                          <a:noFill/>
                        </a:ln>
                        <a:solidFill>
                          <a:schemeClr val="accent4">
                            <a:lumMod val="25000"/>
                          </a:schemeClr>
                        </a:solidFill>
                        <a:effectLst/>
                        <a:latin typeface="+mn-lt"/>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Data-hungry; costly;</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not everything can be quantified. May give a false impression of precision/certainty.</a:t>
                      </a:r>
                      <a:endParaRPr kumimoji="0" lang="en-GB" sz="1400" b="0" i="0" u="none" strike="noStrike" cap="none" normalizeH="0" baseline="0">
                        <a:ln>
                          <a:noFill/>
                        </a:ln>
                        <a:solidFill>
                          <a:schemeClr val="accent4">
                            <a:lumMod val="2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82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Skills surveys of employers</a:t>
                      </a:r>
                      <a:endParaRPr kumimoji="0" lang="en-GB" sz="1400" b="0" i="0" u="none" strike="noStrike" cap="none" normalizeH="0" baseline="0">
                        <a:ln>
                          <a:noFill/>
                        </a:ln>
                        <a:solidFill>
                          <a:schemeClr val="accent4">
                            <a:lumMod val="25000"/>
                          </a:schemeClr>
                        </a:solidFill>
                        <a:effectLst/>
                        <a:latin typeface="+mn-lt"/>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Direct user/customer involvement;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easy to set-up and carry out.</a:t>
                      </a:r>
                      <a:endParaRPr kumimoji="0" lang="en-GB" sz="1400" b="0" i="0" u="none" strike="noStrike" cap="none" normalizeH="0" baseline="0">
                        <a:ln>
                          <a:noFill/>
                        </a:ln>
                        <a:solidFill>
                          <a:schemeClr val="accent4">
                            <a:lumMod val="25000"/>
                          </a:schemeClr>
                        </a:solidFill>
                        <a:effectLst/>
                        <a:latin typeface="+mn-lt"/>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May be very subjective; inconsistent; costly; can too easily focus on the margins rather than skill gaps within the current workforce</a:t>
                      </a:r>
                      <a:r>
                        <a:rPr kumimoji="0" lang="cs-CZ" sz="1400" u="none" strike="noStrike" cap="none" normalizeH="0" baseline="0">
                          <a:ln>
                            <a:noFill/>
                          </a:ln>
                          <a:solidFill>
                            <a:schemeClr val="accent4">
                              <a:lumMod val="25000"/>
                            </a:schemeClr>
                          </a:solidFill>
                          <a:effectLst/>
                        </a:rPr>
                        <a:t>; limited reliability of information on future</a:t>
                      </a:r>
                      <a:endParaRPr kumimoji="0" lang="en-GB" sz="1400" b="0" i="0" u="none" strike="noStrike" cap="none" normalizeH="0" baseline="0">
                        <a:ln>
                          <a:noFill/>
                        </a:ln>
                        <a:solidFill>
                          <a:schemeClr val="accent4">
                            <a:lumMod val="2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3161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Tracer studies / graduate surveys</a:t>
                      </a:r>
                      <a:endParaRPr kumimoji="0" lang="en-GB" sz="1400" b="0" i="0" u="none" strike="noStrike" cap="none" normalizeH="0" baseline="0">
                        <a:ln>
                          <a:noFill/>
                        </a:ln>
                        <a:solidFill>
                          <a:schemeClr val="accent4">
                            <a:lumMod val="2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400" u="none" strike="noStrike" kern="1200" cap="none" normalizeH="0" baseline="0" dirty="0">
                          <a:ln>
                            <a:noFill/>
                          </a:ln>
                          <a:solidFill>
                            <a:schemeClr val="accent4">
                              <a:lumMod val="25000"/>
                            </a:schemeClr>
                          </a:solidFill>
                          <a:effectLst/>
                        </a:rPr>
                        <a:t>Ability to provide useful information for improving planning and programming</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400" u="none" strike="noStrike" kern="1200" cap="none" normalizeH="0" baseline="0" dirty="0">
                          <a:ln>
                            <a:noFill/>
                          </a:ln>
                          <a:solidFill>
                            <a:schemeClr val="accent4">
                              <a:lumMod val="25000"/>
                            </a:schemeClr>
                          </a:solidFill>
                          <a:effectLst/>
                        </a:rPr>
                        <a:t>relatively low cost, easy execution. </a:t>
                      </a:r>
                      <a:endParaRPr kumimoji="0" lang="en-GB" sz="1400" u="none" strike="noStrike" kern="1200" cap="none" normalizeH="0" baseline="0" dirty="0">
                        <a:ln>
                          <a:noFill/>
                        </a:ln>
                        <a:solidFill>
                          <a:schemeClr val="accent4">
                            <a:lumMod val="2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a:ln>
                            <a:noFill/>
                          </a:ln>
                          <a:solidFill>
                            <a:schemeClr val="accent4">
                              <a:lumMod val="25000"/>
                            </a:schemeClr>
                          </a:solidFill>
                          <a:effectLst/>
                        </a:rPr>
                        <a:t>Demand for detailed information about sample groups, confined to workers’ early market experience and findings may be biased.</a:t>
                      </a:r>
                      <a:endParaRPr kumimoji="0" lang="en-GB" sz="1400" u="none" strike="noStrike" kern="1200" cap="none" normalizeH="0" baseline="0" dirty="0">
                        <a:ln>
                          <a:noFill/>
                        </a:ln>
                        <a:solidFill>
                          <a:schemeClr val="accent4">
                            <a:lumMod val="2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graphicFrame>
        <p:nvGraphicFramePr>
          <p:cNvPr id="2" name="Table 1">
            <a:extLst>
              <a:ext uri="{FF2B5EF4-FFF2-40B4-BE49-F238E27FC236}">
                <a16:creationId xmlns:a16="http://schemas.microsoft.com/office/drawing/2014/main" id="{A500B9B8-FC9E-4E4C-9A18-AF71ADB99FFC}"/>
              </a:ext>
            </a:extLst>
          </p:cNvPr>
          <p:cNvGraphicFramePr>
            <a:graphicFrameLocks noGrp="1"/>
          </p:cNvGraphicFramePr>
          <p:nvPr>
            <p:extLst>
              <p:ext uri="{D42A27DB-BD31-4B8C-83A1-F6EECF244321}">
                <p14:modId xmlns:p14="http://schemas.microsoft.com/office/powerpoint/2010/main" val="878365434"/>
              </p:ext>
            </p:extLst>
          </p:nvPr>
        </p:nvGraphicFramePr>
        <p:xfrm>
          <a:off x="974632" y="5562600"/>
          <a:ext cx="9134475" cy="1188720"/>
        </p:xfrm>
        <a:graphic>
          <a:graphicData uri="http://schemas.openxmlformats.org/drawingml/2006/table">
            <a:tbl>
              <a:tblPr>
                <a:tableStyleId>{7DF18680-E054-41AD-8BC1-D1AEF772440D}</a:tableStyleId>
              </a:tblPr>
              <a:tblGrid>
                <a:gridCol w="2234733">
                  <a:extLst>
                    <a:ext uri="{9D8B030D-6E8A-4147-A177-3AD203B41FA5}">
                      <a16:colId xmlns:a16="http://schemas.microsoft.com/office/drawing/2014/main" val="1689194708"/>
                    </a:ext>
                  </a:extLst>
                </a:gridCol>
                <a:gridCol w="3334870">
                  <a:extLst>
                    <a:ext uri="{9D8B030D-6E8A-4147-A177-3AD203B41FA5}">
                      <a16:colId xmlns:a16="http://schemas.microsoft.com/office/drawing/2014/main" val="187424200"/>
                    </a:ext>
                  </a:extLst>
                </a:gridCol>
                <a:gridCol w="3564872">
                  <a:extLst>
                    <a:ext uri="{9D8B030D-6E8A-4147-A177-3AD203B41FA5}">
                      <a16:colId xmlns:a16="http://schemas.microsoft.com/office/drawing/2014/main" val="839568481"/>
                    </a:ext>
                  </a:extLst>
                </a:gridCol>
              </a:tblGrid>
              <a:tr h="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solidFill>
                            <a:schemeClr val="tx1"/>
                          </a:solidFill>
                          <a:effectLst/>
                        </a:rPr>
                        <a:t>Big real-time data</a:t>
                      </a: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defRPr/>
                      </a:pPr>
                      <a:r>
                        <a:rPr lang="fr-CH" sz="1400" b="0" dirty="0" err="1">
                          <a:solidFill>
                            <a:schemeClr val="tx1"/>
                          </a:solidFill>
                          <a:latin typeface="Poppins"/>
                          <a:ea typeface="+mn-ea"/>
                          <a:cs typeface="+mn-cs"/>
                        </a:rPr>
                        <a:t>Promising</a:t>
                      </a:r>
                      <a:r>
                        <a:rPr lang="fr-CH" sz="1400" b="0" dirty="0">
                          <a:solidFill>
                            <a:schemeClr val="tx1"/>
                          </a:solidFill>
                          <a:latin typeface="Poppins"/>
                          <a:ea typeface="+mn-ea"/>
                          <a:cs typeface="+mn-cs"/>
                        </a:rPr>
                        <a:t> </a:t>
                      </a:r>
                      <a:r>
                        <a:rPr lang="fr-CH" sz="1400" b="0" dirty="0" err="1">
                          <a:solidFill>
                            <a:schemeClr val="tx1"/>
                          </a:solidFill>
                          <a:latin typeface="Poppins"/>
                          <a:ea typeface="+mn-ea"/>
                          <a:cs typeface="+mn-cs"/>
                        </a:rPr>
                        <a:t>potential</a:t>
                      </a:r>
                      <a:r>
                        <a:rPr lang="fr-CH" sz="1400" b="0" dirty="0">
                          <a:solidFill>
                            <a:schemeClr val="tx1"/>
                          </a:solidFill>
                          <a:latin typeface="Poppins"/>
                          <a:ea typeface="+mn-ea"/>
                          <a:cs typeface="+mn-cs"/>
                        </a:rPr>
                        <a:t>: real time – no time lag, </a:t>
                      </a:r>
                      <a:r>
                        <a:rPr lang="fr-CH" sz="1400" b="0" dirty="0" err="1">
                          <a:solidFill>
                            <a:schemeClr val="tx1"/>
                          </a:solidFill>
                          <a:latin typeface="Poppins"/>
                          <a:ea typeface="+mn-ea"/>
                          <a:cs typeface="+mn-cs"/>
                        </a:rPr>
                        <a:t>low</a:t>
                      </a:r>
                      <a:r>
                        <a:rPr lang="fr-CH" sz="1400" b="0" dirty="0">
                          <a:solidFill>
                            <a:schemeClr val="tx1"/>
                          </a:solidFill>
                          <a:latin typeface="Poppins"/>
                          <a:ea typeface="+mn-ea"/>
                          <a:cs typeface="+mn-cs"/>
                        </a:rPr>
                        <a:t> </a:t>
                      </a:r>
                      <a:r>
                        <a:rPr lang="fr-CH" sz="1400" b="0" dirty="0" err="1">
                          <a:solidFill>
                            <a:schemeClr val="tx1"/>
                          </a:solidFill>
                          <a:latin typeface="Poppins"/>
                          <a:ea typeface="+mn-ea"/>
                          <a:cs typeface="+mn-cs"/>
                        </a:rPr>
                        <a:t>cost</a:t>
                      </a:r>
                      <a:r>
                        <a:rPr lang="fr-CH" sz="1400" b="0" dirty="0">
                          <a:solidFill>
                            <a:schemeClr val="tx1"/>
                          </a:solidFill>
                          <a:latin typeface="Poppins"/>
                          <a:ea typeface="+mn-ea"/>
                          <a:cs typeface="+mn-cs"/>
                        </a:rPr>
                        <a:t>, </a:t>
                      </a:r>
                      <a:r>
                        <a:rPr lang="fr-CH" sz="1400" b="0" dirty="0" err="1">
                          <a:solidFill>
                            <a:schemeClr val="tx1"/>
                          </a:solidFill>
                          <a:latin typeface="Poppins"/>
                          <a:ea typeface="+mn-ea"/>
                          <a:cs typeface="+mn-cs"/>
                        </a:rPr>
                        <a:t>resolves</a:t>
                      </a:r>
                      <a:r>
                        <a:rPr lang="fr-CH" sz="1400" b="0" dirty="0">
                          <a:solidFill>
                            <a:schemeClr val="tx1"/>
                          </a:solidFill>
                          <a:latin typeface="Poppins"/>
                          <a:ea typeface="+mn-ea"/>
                          <a:cs typeface="+mn-cs"/>
                        </a:rPr>
                        <a:t> the </a:t>
                      </a:r>
                      <a:r>
                        <a:rPr lang="fr-CH" sz="1400" b="0" dirty="0" err="1">
                          <a:solidFill>
                            <a:schemeClr val="tx1"/>
                          </a:solidFill>
                          <a:latin typeface="Poppins"/>
                          <a:ea typeface="+mn-ea"/>
                          <a:cs typeface="+mn-cs"/>
                        </a:rPr>
                        <a:t>problem</a:t>
                      </a:r>
                      <a:r>
                        <a:rPr lang="fr-CH" sz="1400" b="0" dirty="0">
                          <a:solidFill>
                            <a:schemeClr val="tx1"/>
                          </a:solidFill>
                          <a:latin typeface="Poppins"/>
                          <a:ea typeface="+mn-ea"/>
                          <a:cs typeface="+mn-cs"/>
                        </a:rPr>
                        <a:t> of </a:t>
                      </a:r>
                      <a:r>
                        <a:rPr lang="fr-CH" sz="1400" b="0" dirty="0" err="1">
                          <a:solidFill>
                            <a:schemeClr val="tx1"/>
                          </a:solidFill>
                          <a:latin typeface="Poppins"/>
                          <a:ea typeface="+mn-ea"/>
                          <a:cs typeface="+mn-cs"/>
                        </a:rPr>
                        <a:t>regularity</a:t>
                      </a:r>
                      <a:r>
                        <a:rPr lang="fr-CH" sz="1400" b="0" dirty="0">
                          <a:solidFill>
                            <a:schemeClr val="tx1"/>
                          </a:solidFill>
                          <a:latin typeface="Poppins"/>
                          <a:ea typeface="+mn-ea"/>
                          <a:cs typeface="+mn-cs"/>
                        </a:rPr>
                        <a:t> of </a:t>
                      </a:r>
                      <a:r>
                        <a:rPr lang="fr-CH" sz="1400" b="0" dirty="0" err="1">
                          <a:solidFill>
                            <a:schemeClr val="tx1"/>
                          </a:solidFill>
                          <a:latin typeface="Poppins"/>
                          <a:ea typeface="+mn-ea"/>
                          <a:cs typeface="+mn-cs"/>
                        </a:rPr>
                        <a:t>surveys</a:t>
                      </a:r>
                      <a:r>
                        <a:rPr lang="fr-CH" sz="1400" b="0" dirty="0">
                          <a:solidFill>
                            <a:schemeClr val="tx1"/>
                          </a:solidFill>
                          <a:latin typeface="Poppins"/>
                          <a:ea typeface="+mn-ea"/>
                          <a:cs typeface="+mn-cs"/>
                        </a:rPr>
                        <a:t>, no </a:t>
                      </a:r>
                      <a:r>
                        <a:rPr lang="fr-CH" sz="1400" b="0" dirty="0" err="1">
                          <a:solidFill>
                            <a:schemeClr val="tx1"/>
                          </a:solidFill>
                          <a:latin typeface="Poppins"/>
                          <a:ea typeface="+mn-ea"/>
                          <a:cs typeface="+mn-cs"/>
                        </a:rPr>
                        <a:t>need</a:t>
                      </a:r>
                      <a:r>
                        <a:rPr lang="fr-CH" sz="1400" b="0" dirty="0">
                          <a:solidFill>
                            <a:schemeClr val="tx1"/>
                          </a:solidFill>
                          <a:latin typeface="Poppins"/>
                          <a:ea typeface="+mn-ea"/>
                          <a:cs typeface="+mn-cs"/>
                        </a:rPr>
                        <a:t> to «</a:t>
                      </a:r>
                      <a:r>
                        <a:rPr lang="fr-CH" sz="1400" b="0" dirty="0" err="1">
                          <a:solidFill>
                            <a:schemeClr val="tx1"/>
                          </a:solidFill>
                          <a:latin typeface="Poppins"/>
                          <a:ea typeface="+mn-ea"/>
                          <a:cs typeface="+mn-cs"/>
                        </a:rPr>
                        <a:t>collect</a:t>
                      </a:r>
                      <a:r>
                        <a:rPr lang="fr-CH" sz="1400" b="0" dirty="0">
                          <a:solidFill>
                            <a:schemeClr val="tx1"/>
                          </a:solidFill>
                          <a:latin typeface="Poppins"/>
                          <a:ea typeface="+mn-ea"/>
                          <a:cs typeface="+mn-cs"/>
                        </a:rPr>
                        <a:t>» data</a:t>
                      </a:r>
                      <a:r>
                        <a:rPr kumimoji="0" lang="en-GB" sz="1400" u="none" strike="noStrike" kern="1200" cap="none" normalizeH="0" baseline="0" dirty="0">
                          <a:ln>
                            <a:noFill/>
                          </a:ln>
                          <a:solidFill>
                            <a:schemeClr val="tx1"/>
                          </a:solidFill>
                          <a:effectLst/>
                        </a:rPr>
                        <a:t>.</a:t>
                      </a:r>
                      <a:endParaRPr kumimoji="0" lang="en-GB" sz="1400" u="none" strike="noStrike" kern="1200" cap="none" normalizeH="0" baseline="0" dirty="0">
                        <a:ln>
                          <a:noFill/>
                        </a:ln>
                        <a:solidFill>
                          <a:schemeClr val="tx1"/>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fr-CH" sz="1400" u="none" strike="noStrike" kern="1200" cap="none" normalizeH="0" baseline="0" dirty="0">
                          <a:ln>
                            <a:noFill/>
                          </a:ln>
                          <a:solidFill>
                            <a:schemeClr val="tx1"/>
                          </a:solidFill>
                          <a:effectLst/>
                        </a:rPr>
                        <a:t>Data </a:t>
                      </a:r>
                      <a:r>
                        <a:rPr kumimoji="0" lang="fr-CH" sz="1400" u="none" strike="noStrike" kern="1200" cap="none" normalizeH="0" baseline="0" dirty="0" err="1">
                          <a:ln>
                            <a:noFill/>
                          </a:ln>
                          <a:solidFill>
                            <a:schemeClr val="tx1"/>
                          </a:solidFill>
                          <a:effectLst/>
                        </a:rPr>
                        <a:t>quality</a:t>
                      </a:r>
                      <a:r>
                        <a:rPr kumimoji="0" lang="fr-CH" sz="1400" u="none" strike="noStrike" kern="1200" cap="none" normalizeH="0" baseline="0" dirty="0">
                          <a:ln>
                            <a:noFill/>
                          </a:ln>
                          <a:solidFill>
                            <a:schemeClr val="tx1"/>
                          </a:solidFill>
                          <a:effectLst/>
                        </a:rPr>
                        <a:t> issue, data </a:t>
                      </a:r>
                      <a:r>
                        <a:rPr kumimoji="0" lang="fr-CH" sz="1400" u="none" strike="noStrike" kern="1200" cap="none" normalizeH="0" baseline="0" dirty="0" err="1">
                          <a:ln>
                            <a:noFill/>
                          </a:ln>
                          <a:solidFill>
                            <a:schemeClr val="tx1"/>
                          </a:solidFill>
                          <a:effectLst/>
                        </a:rPr>
                        <a:t>coverage</a:t>
                      </a:r>
                      <a:r>
                        <a:rPr kumimoji="0" lang="fr-CH" sz="1400" u="none" strike="noStrike" kern="1200" cap="none" normalizeH="0" baseline="0" dirty="0">
                          <a:ln>
                            <a:noFill/>
                          </a:ln>
                          <a:solidFill>
                            <a:schemeClr val="tx1"/>
                          </a:solidFill>
                          <a:effectLst/>
                        </a:rPr>
                        <a:t>, </a:t>
                      </a:r>
                      <a:r>
                        <a:rPr kumimoji="0" lang="fr-CH" sz="1400" u="none" strike="noStrike" kern="1200" cap="none" normalizeH="0" baseline="0" dirty="0" err="1">
                          <a:ln>
                            <a:noFill/>
                          </a:ln>
                          <a:solidFill>
                            <a:schemeClr val="tx1"/>
                          </a:solidFill>
                          <a:effectLst/>
                        </a:rPr>
                        <a:t>privacy</a:t>
                      </a:r>
                      <a:r>
                        <a:rPr kumimoji="0" lang="fr-CH" sz="1400" u="none" strike="noStrike" kern="1200" cap="none" normalizeH="0" baseline="0" dirty="0">
                          <a:ln>
                            <a:noFill/>
                          </a:ln>
                          <a:solidFill>
                            <a:schemeClr val="tx1"/>
                          </a:solidFill>
                          <a:effectLst/>
                        </a:rPr>
                        <a:t>, </a:t>
                      </a:r>
                      <a:r>
                        <a:rPr kumimoji="0" lang="fr-CH" sz="1400" u="none" strike="noStrike" kern="1200" cap="none" normalizeH="0" baseline="0" dirty="0" err="1">
                          <a:ln>
                            <a:noFill/>
                          </a:ln>
                          <a:solidFill>
                            <a:schemeClr val="tx1"/>
                          </a:solidFill>
                          <a:effectLst/>
                        </a:rPr>
                        <a:t>cleanliness</a:t>
                      </a:r>
                      <a:r>
                        <a:rPr kumimoji="0" lang="en-GB" sz="1400" u="none" strike="noStrike" kern="1200" cap="none" normalizeH="0" baseline="0" dirty="0">
                          <a:ln>
                            <a:noFill/>
                          </a:ln>
                          <a:solidFill>
                            <a:schemeClr val="tx1"/>
                          </a:solidFill>
                          <a:effectLst/>
                        </a:rPr>
                        <a:t>.</a:t>
                      </a:r>
                      <a:endParaRPr kumimoji="0" lang="en-US" sz="1400" u="none" strike="noStrike" kern="1200" cap="none" normalizeH="0" baseline="0" dirty="0">
                        <a:ln>
                          <a:noFill/>
                        </a:ln>
                        <a:solidFill>
                          <a:schemeClr val="tx1"/>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11300343"/>
                  </a:ext>
                </a:extLst>
              </a:tr>
            </a:tbl>
          </a:graphicData>
        </a:graphic>
      </p:graphicFrame>
    </p:spTree>
    <p:extLst>
      <p:ext uri="{BB962C8B-B14F-4D97-AF65-F5344CB8AC3E}">
        <p14:creationId xmlns:p14="http://schemas.microsoft.com/office/powerpoint/2010/main" val="845564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2160712" y="170194"/>
            <a:ext cx="8229600" cy="971600"/>
          </a:xfrm>
          <a:prstGeom prst="rect">
            <a:avLst/>
          </a:prstGeom>
        </p:spPr>
        <p:txBody>
          <a:bodyPr>
            <a:normAutofit/>
          </a:bodyPr>
          <a:lstStyle/>
          <a:p>
            <a:r>
              <a:rPr lang="en-GB" sz="2800">
                <a:solidFill>
                  <a:srgbClr val="0070C0"/>
                </a:solidFill>
                <a:latin typeface="+mn-lt"/>
              </a:rPr>
              <a:t>Is there an ideal approach? Pros and cons</a:t>
            </a:r>
          </a:p>
        </p:txBody>
      </p:sp>
      <p:graphicFrame>
        <p:nvGraphicFramePr>
          <p:cNvPr id="278629" name="Group 101"/>
          <p:cNvGraphicFramePr>
            <a:graphicFrameLocks noGrp="1"/>
          </p:cNvGraphicFramePr>
          <p:nvPr>
            <p:ph idx="4294967295"/>
            <p:extLst>
              <p:ext uri="{D42A27DB-BD31-4B8C-83A1-F6EECF244321}">
                <p14:modId xmlns:p14="http://schemas.microsoft.com/office/powerpoint/2010/main" val="3766516276"/>
              </p:ext>
            </p:extLst>
          </p:nvPr>
        </p:nvGraphicFramePr>
        <p:xfrm>
          <a:off x="1507306" y="955350"/>
          <a:ext cx="9134475" cy="5787320"/>
        </p:xfrm>
        <a:graphic>
          <a:graphicData uri="http://schemas.openxmlformats.org/drawingml/2006/table">
            <a:tbl>
              <a:tblPr>
                <a:tableStyleId>{7DF18680-E054-41AD-8BC1-D1AEF772440D}</a:tableStyleId>
              </a:tblPr>
              <a:tblGrid>
                <a:gridCol w="1394123">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4211960">
                  <a:extLst>
                    <a:ext uri="{9D8B030D-6E8A-4147-A177-3AD203B41FA5}">
                      <a16:colId xmlns:a16="http://schemas.microsoft.com/office/drawing/2014/main" val="20002"/>
                    </a:ext>
                  </a:extLst>
                </a:gridCol>
              </a:tblGrid>
              <a:tr h="60859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Alternative</a:t>
                      </a: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approaches</a:t>
                      </a:r>
                      <a:endParaRPr kumimoji="0" lang="en-GB" sz="1100" b="1" i="0" u="none" strike="noStrike" cap="none" normalizeH="0" baseline="0">
                        <a:ln>
                          <a:noFill/>
                        </a:ln>
                        <a:solidFill>
                          <a:schemeClr val="accent2"/>
                        </a:solidFill>
                        <a:effectLst/>
                        <a:latin typeface="+mn-lt"/>
                        <a:ea typeface="MS Mincho" pitchFamily="49" charset="-128"/>
                        <a:cs typeface="TimesNewRoman,Bold"/>
                      </a:endParaRPr>
                    </a:p>
                  </a:txBody>
                  <a:tcPr marT="60960" marB="6096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Advantages</a:t>
                      </a:r>
                      <a:endParaRPr kumimoji="0" lang="en-GB" sz="1100" b="1" i="0" u="none" strike="noStrike" cap="none" normalizeH="0" baseline="0">
                        <a:ln>
                          <a:noFill/>
                        </a:ln>
                        <a:solidFill>
                          <a:schemeClr val="accent2"/>
                        </a:solidFill>
                        <a:effectLst/>
                        <a:latin typeface="+mn-lt"/>
                        <a:ea typeface="MS Mincho" pitchFamily="49" charset="-128"/>
                        <a:cs typeface="TimesNewRoman,Bold"/>
                      </a:endParaRPr>
                    </a:p>
                  </a:txBody>
                  <a:tcPr marT="60960" marB="6096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Disadvantages</a:t>
                      </a:r>
                      <a:endParaRPr kumimoji="0" lang="en-GB" sz="1100" b="1" i="0" u="none" strike="noStrike" cap="none" normalizeH="0" baseline="0">
                        <a:ln>
                          <a:noFill/>
                        </a:ln>
                        <a:solidFill>
                          <a:schemeClr val="accent2"/>
                        </a:solidFill>
                        <a:effectLst/>
                        <a:latin typeface="+mn-lt"/>
                        <a:ea typeface="MS Mincho" pitchFamily="49" charset="-128"/>
                        <a:cs typeface="Times New Roman" pitchFamily="18" charset="0"/>
                      </a:endParaRPr>
                    </a:p>
                  </a:txBody>
                  <a:tcPr marT="60960" marB="6096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229262">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200" u="none" strike="noStrike" cap="none" normalizeH="0" baseline="0">
                          <a:ln>
                            <a:noFill/>
                          </a:ln>
                          <a:solidFill>
                            <a:schemeClr val="accent1">
                              <a:lumMod val="75000"/>
                            </a:schemeClr>
                          </a:solidFill>
                          <a:effectLst/>
                        </a:rPr>
                        <a:t>Scenarios and foresights</a:t>
                      </a:r>
                      <a:endParaRPr kumimoji="0" lang="en-GB" sz="1200" b="0" i="0" u="none" strike="noStrike" cap="none" normalizeH="0" baseline="0">
                        <a:ln>
                          <a:noFill/>
                        </a:ln>
                        <a:solidFill>
                          <a:schemeClr val="accent1">
                            <a:lumMod val="7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u="none" strike="noStrike" cap="none" normalizeH="0" baseline="0">
                          <a:ln>
                            <a:noFill/>
                          </a:ln>
                          <a:solidFill>
                            <a:schemeClr val="accent1">
                              <a:lumMod val="75000"/>
                            </a:schemeClr>
                          </a:solidFill>
                          <a:effectLst/>
                        </a:rPr>
                        <a:t>Strong on </a:t>
                      </a:r>
                      <a:r>
                        <a:rPr kumimoji="0" lang="en-GB" sz="1100" u="none" strike="noStrike" cap="none" normalizeH="0" baseline="0" err="1">
                          <a:ln>
                            <a:noFill/>
                          </a:ln>
                          <a:solidFill>
                            <a:schemeClr val="accent1">
                              <a:lumMod val="75000"/>
                            </a:schemeClr>
                          </a:solidFill>
                          <a:effectLst/>
                        </a:rPr>
                        <a:t>sectoral</a:t>
                      </a:r>
                      <a:r>
                        <a:rPr kumimoji="0" lang="en-GB" sz="1100" u="none" strike="noStrike" cap="none" normalizeH="0" baseline="0">
                          <a:ln>
                            <a:noFill/>
                          </a:ln>
                          <a:solidFill>
                            <a:schemeClr val="accent1">
                              <a:lumMod val="75000"/>
                            </a:schemeClr>
                          </a:solidFill>
                          <a:effectLst/>
                        </a:rPr>
                        <a:t> or other specifics;</a:t>
                      </a:r>
                      <a:endParaRPr lang="en-GB" sz="1100" kern="1200">
                        <a:solidFill>
                          <a:schemeClr val="accent1">
                            <a:lumMod val="75000"/>
                          </a:schemeClr>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can be used when limited data available.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Helps us to avoid unpleasant surprises</a:t>
                      </a:r>
                      <a:r>
                        <a:rPr kumimoji="0" lang="cs-CZ" sz="1100" u="none" strike="noStrike" kern="1200" cap="none" normalizeH="0" baseline="0">
                          <a:ln>
                            <a:noFill/>
                          </a:ln>
                          <a:solidFill>
                            <a:schemeClr val="accent1">
                              <a:lumMod val="75000"/>
                            </a:schemeClr>
                          </a:solidFill>
                          <a:effectLst/>
                        </a:rPr>
                        <a:t>, </a:t>
                      </a:r>
                      <a:r>
                        <a:rPr kumimoji="0" lang="en-GB" sz="1100" u="none" strike="noStrike" kern="1200" cap="none" normalizeH="0" baseline="0">
                          <a:ln>
                            <a:noFill/>
                          </a:ln>
                          <a:solidFill>
                            <a:schemeClr val="accent1">
                              <a:lumMod val="75000"/>
                            </a:schemeClr>
                          </a:solidFill>
                          <a:effectLst/>
                        </a:rPr>
                        <a:t>make better decisions today inspire, engage and enable shared action.</a:t>
                      </a:r>
                      <a:endParaRPr kumimoji="0" lang="en-US"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Risk of inconsistent across sectors, areas, etc.; can be constructed as the “official future”;</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people may not be able to suspend their disbelief.</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May suffer from cultural/cognitive myopia; cannot be validated.</a:t>
                      </a:r>
                      <a:endParaRPr kumimoji="0" lang="en-GB"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47284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200" u="none" strike="noStrike" cap="none" normalizeH="0" baseline="0">
                          <a:ln>
                            <a:noFill/>
                          </a:ln>
                          <a:solidFill>
                            <a:schemeClr val="accent1">
                              <a:lumMod val="75000"/>
                            </a:schemeClr>
                          </a:solidFill>
                          <a:effectLst/>
                        </a:rPr>
                        <a:t>Delphi-style methods</a:t>
                      </a:r>
                      <a:endParaRPr kumimoji="0" lang="en-GB" sz="1200" b="0" i="0" u="none" strike="noStrike" cap="none" normalizeH="0" baseline="0">
                        <a:ln>
                          <a:noFill/>
                        </a:ln>
                        <a:solidFill>
                          <a:schemeClr val="accent1">
                            <a:lumMod val="75000"/>
                          </a:schemeClr>
                        </a:solidFill>
                        <a:effectLst/>
                        <a:latin typeface="+mn-lt"/>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Holistic; applicable in situation with limited data availability.</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A possibility to avoid large group gatherings</a:t>
                      </a:r>
                      <a:r>
                        <a:rPr kumimoji="0" lang="cs-CZ" sz="1100" u="none" strike="noStrike" kern="1200" cap="none" normalizeH="0" baseline="0">
                          <a:ln>
                            <a:noFill/>
                          </a:ln>
                          <a:solidFill>
                            <a:schemeClr val="accent1">
                              <a:lumMod val="75000"/>
                            </a:schemeClr>
                          </a:solidFill>
                          <a:effectLst/>
                        </a:rPr>
                        <a:t> - </a:t>
                      </a:r>
                      <a:r>
                        <a:rPr kumimoji="0" lang="en-GB" sz="1100" u="none" strike="noStrike" kern="1200" cap="none" normalizeH="0" baseline="0">
                          <a:ln>
                            <a:noFill/>
                          </a:ln>
                          <a:solidFill>
                            <a:schemeClr val="accent1">
                              <a:lumMod val="75000"/>
                            </a:schemeClr>
                          </a:solidFill>
                          <a:effectLst/>
                        </a:rPr>
                        <a:t>virtual participation;</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handles single or multiple questions;</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brings together large number of experts and different opinions.</a:t>
                      </a:r>
                      <a:endParaRPr kumimoji="0" lang="en-GB"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Time-consuming process;</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labour intensive;</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participant expertise may influence results.</a:t>
                      </a:r>
                      <a:endParaRPr kumimoji="0" lang="en-US"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021578">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a:ln>
                            <a:noFill/>
                          </a:ln>
                          <a:solidFill>
                            <a:schemeClr val="accent1">
                              <a:lumMod val="75000"/>
                            </a:schemeClr>
                          </a:solidFill>
                          <a:effectLst/>
                        </a:rPr>
                        <a:t>Focus groups /round tables</a:t>
                      </a:r>
                      <a:endParaRPr kumimoji="0" lang="en-GB" sz="1200" u="none" strike="noStrike" kern="1200" cap="none" normalizeH="0" baseline="0">
                        <a:ln>
                          <a:noFill/>
                        </a:ln>
                        <a:solidFill>
                          <a:schemeClr val="accent1">
                            <a:lumMod val="75000"/>
                          </a:schemeClr>
                        </a:solidFill>
                        <a:effectLst/>
                        <a:latin typeface="+mn-lt"/>
                        <a:ea typeface="+mn-ea"/>
                        <a:cs typeface="+mn-cs"/>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Useful to improve and develop ideas;</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strong tools to validate preliminary </a:t>
                      </a:r>
                      <a:r>
                        <a:rPr kumimoji="0" lang="cs-CZ" sz="1100" u="none" strike="noStrike" kern="1200" cap="none" normalizeH="0" baseline="0">
                          <a:ln>
                            <a:noFill/>
                          </a:ln>
                          <a:solidFill>
                            <a:schemeClr val="accent1">
                              <a:lumMod val="75000"/>
                            </a:schemeClr>
                          </a:solidFill>
                          <a:effectLst/>
                        </a:rPr>
                        <a:t>r</a:t>
                      </a:r>
                      <a:r>
                        <a:rPr kumimoji="0" lang="en-GB" sz="1100" u="none" strike="noStrike" kern="1200" cap="none" normalizeH="0" baseline="0" err="1">
                          <a:ln>
                            <a:noFill/>
                          </a:ln>
                          <a:solidFill>
                            <a:schemeClr val="accent1">
                              <a:lumMod val="75000"/>
                            </a:schemeClr>
                          </a:solidFill>
                          <a:effectLst/>
                        </a:rPr>
                        <a:t>esults</a:t>
                      </a:r>
                      <a:r>
                        <a:rPr kumimoji="0" lang="en-GB" sz="1100" u="none" strike="noStrike" kern="1200" cap="none" normalizeH="0" baseline="0">
                          <a:ln>
                            <a:noFill/>
                          </a:ln>
                          <a:solidFill>
                            <a:schemeClr val="accent1">
                              <a:lumMod val="75000"/>
                            </a:schemeClr>
                          </a:solidFill>
                          <a:effectLst/>
                        </a:rPr>
                        <a:t>/ideas/tools/strategies.</a:t>
                      </a:r>
                      <a:endParaRPr kumimoji="0" lang="cs-CZ" sz="1100" u="none" strike="noStrike" kern="1200" cap="none" normalizeH="0" baseline="0">
                        <a:ln>
                          <a:noFill/>
                        </a:ln>
                        <a:solidFill>
                          <a:schemeClr val="accent1">
                            <a:lumMod val="75000"/>
                          </a:schemeClr>
                        </a:solidFill>
                        <a:effectLst/>
                        <a:latin typeface="+mn-lt"/>
                        <a:ea typeface="+mn-ea"/>
                        <a:cs typeface="+mn-cs"/>
                      </a:endParaRP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Importance of moderator is often underestimated;</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opinions can be biased (group thin</a:t>
                      </a:r>
                      <a:r>
                        <a:rPr kumimoji="0" lang="cs-CZ" sz="1100" u="none" strike="noStrike" kern="1200" cap="none" normalizeH="0" baseline="0">
                          <a:ln>
                            <a:noFill/>
                          </a:ln>
                          <a:solidFill>
                            <a:schemeClr val="accent1">
                              <a:lumMod val="75000"/>
                            </a:schemeClr>
                          </a:solidFill>
                          <a:effectLst/>
                        </a:rPr>
                        <a:t>k</a:t>
                      </a:r>
                      <a:r>
                        <a:rPr kumimoji="0" lang="en-GB" sz="1100" u="none" strike="noStrike" kern="1200" cap="none" normalizeH="0" baseline="0" err="1">
                          <a:ln>
                            <a:noFill/>
                          </a:ln>
                          <a:solidFill>
                            <a:schemeClr val="accent1">
                              <a:lumMod val="75000"/>
                            </a:schemeClr>
                          </a:solidFill>
                          <a:effectLst/>
                        </a:rPr>
                        <a:t>ing</a:t>
                      </a:r>
                      <a:r>
                        <a:rPr kumimoji="0" lang="en-GB" sz="1100" u="none" strike="noStrike" kern="1200" cap="none" normalizeH="0" baseline="0">
                          <a:ln>
                            <a:noFill/>
                          </a:ln>
                          <a:solidFill>
                            <a:schemeClr val="accent1">
                              <a:lumMod val="75000"/>
                            </a:schemeClr>
                          </a:solidFill>
                          <a:effectLst/>
                        </a:rPr>
                        <a:t> effect);</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participants may be reluctant to share some opinions in a group.</a:t>
                      </a:r>
                      <a:endParaRPr kumimoji="0" lang="cs-CZ" sz="1100" u="none" strike="noStrike" kern="1200" cap="none" normalizeH="0" baseline="0">
                        <a:ln>
                          <a:noFill/>
                        </a:ln>
                        <a:solidFill>
                          <a:schemeClr val="accent1">
                            <a:lumMod val="75000"/>
                          </a:schemeClr>
                        </a:solidFill>
                        <a:effectLst/>
                        <a:latin typeface="+mn-lt"/>
                        <a:ea typeface="+mn-ea"/>
                        <a:cs typeface="+mn-cs"/>
                      </a:endParaRP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145505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cs-CZ" sz="1200" u="none" strike="noStrike" kern="1200" cap="none" normalizeH="0" baseline="0">
                          <a:ln>
                            <a:noFill/>
                          </a:ln>
                          <a:solidFill>
                            <a:schemeClr val="accent1">
                              <a:lumMod val="75000"/>
                            </a:schemeClr>
                          </a:solidFill>
                          <a:effectLst/>
                          <a:latin typeface="+mn-lt"/>
                          <a:ea typeface="+mn-ea"/>
                          <a:cs typeface="+mn-cs"/>
                        </a:rPr>
                        <a:t>Sectoral approaches</a:t>
                      </a:r>
                      <a:endParaRPr kumimoji="0" lang="en-GB" sz="1200" u="none" strike="noStrike" kern="1200" cap="none" normalizeH="0" baseline="0">
                        <a:ln>
                          <a:noFill/>
                        </a:ln>
                        <a:solidFill>
                          <a:schemeClr val="accent1">
                            <a:lumMod val="75000"/>
                          </a:schemeClr>
                        </a:solidFill>
                        <a:effectLst/>
                        <a:latin typeface="+mn-lt"/>
                        <a:ea typeface="+mn-ea"/>
                        <a:cs typeface="+mn-cs"/>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Sector is crucial to understand the key drivers of change </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Clear stakeholders</a:t>
                      </a:r>
                      <a:r>
                        <a:rPr kumimoji="0" lang="cs-CZ" sz="1100" u="none" strike="noStrike" kern="1200" cap="none" normalizeH="0" baseline="0">
                          <a:ln>
                            <a:noFill/>
                          </a:ln>
                          <a:solidFill>
                            <a:schemeClr val="accent1">
                              <a:lumMod val="75000"/>
                            </a:schemeClr>
                          </a:solidFill>
                          <a:effectLst/>
                          <a:latin typeface="+mn-lt"/>
                          <a:ea typeface="+mn-ea"/>
                          <a:cs typeface="+mn-cs"/>
                        </a:rPr>
                        <a:t> - </a:t>
                      </a:r>
                      <a:r>
                        <a:rPr kumimoji="0" lang="en-GB" sz="1100" u="none" strike="noStrike" kern="1200" cap="none" normalizeH="0" baseline="0">
                          <a:ln>
                            <a:noFill/>
                          </a:ln>
                          <a:solidFill>
                            <a:schemeClr val="accent1">
                              <a:lumMod val="75000"/>
                            </a:schemeClr>
                          </a:solidFill>
                          <a:effectLst/>
                          <a:latin typeface="+mn-lt"/>
                          <a:ea typeface="+mn-ea"/>
                          <a:cs typeface="+mn-cs"/>
                        </a:rPr>
                        <a:t>Easier to facilitate coordination among all relevant stakeholders and social dialogue</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Reduce complexity and scope of interventions</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endParaRPr kumimoji="0" lang="cs-CZ" sz="1100" u="none" strike="noStrike" kern="1200" cap="none" normalizeH="0" baseline="0">
                        <a:ln>
                          <a:noFill/>
                        </a:ln>
                        <a:solidFill>
                          <a:schemeClr val="accent1">
                            <a:lumMod val="75000"/>
                          </a:schemeClr>
                        </a:solidFill>
                        <a:effectLst/>
                        <a:latin typeface="+mn-lt"/>
                        <a:ea typeface="+mn-ea"/>
                        <a:cs typeface="+mn-cs"/>
                      </a:endParaRP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cs-CZ" sz="1100" u="none" strike="noStrike" kern="1200" cap="none" normalizeH="0" baseline="0">
                          <a:ln>
                            <a:noFill/>
                          </a:ln>
                          <a:solidFill>
                            <a:schemeClr val="accent1">
                              <a:lumMod val="75000"/>
                            </a:schemeClr>
                          </a:solidFill>
                          <a:effectLst/>
                          <a:latin typeface="+mn-lt"/>
                          <a:ea typeface="+mn-ea"/>
                          <a:cs typeface="+mn-cs"/>
                        </a:rPr>
                        <a:t>P</a:t>
                      </a:r>
                      <a:r>
                        <a:rPr kumimoji="0" lang="en-GB" sz="1100" u="none" strike="noStrike" kern="1200" cap="none" normalizeH="0" baseline="0" err="1">
                          <a:ln>
                            <a:noFill/>
                          </a:ln>
                          <a:solidFill>
                            <a:schemeClr val="accent1">
                              <a:lumMod val="75000"/>
                            </a:schemeClr>
                          </a:solidFill>
                          <a:effectLst/>
                          <a:latin typeface="+mn-lt"/>
                          <a:ea typeface="+mn-ea"/>
                          <a:cs typeface="+mn-cs"/>
                        </a:rPr>
                        <a:t>artial</a:t>
                      </a:r>
                      <a:r>
                        <a:rPr kumimoji="0" lang="en-GB" sz="1100" u="none" strike="noStrike" kern="1200" cap="none" normalizeH="0" baseline="0">
                          <a:ln>
                            <a:noFill/>
                          </a:ln>
                          <a:solidFill>
                            <a:schemeClr val="accent1">
                              <a:lumMod val="75000"/>
                            </a:schemeClr>
                          </a:solidFill>
                          <a:effectLst/>
                          <a:latin typeface="+mn-lt"/>
                          <a:ea typeface="+mn-ea"/>
                          <a:cs typeface="+mn-cs"/>
                        </a:rPr>
                        <a:t>, especially when it comes to quantitative modelling</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Engagement of</a:t>
                      </a:r>
                      <a:r>
                        <a:rPr kumimoji="0" lang="cs-CZ" sz="1100" u="none" strike="noStrike" kern="1200" cap="none" normalizeH="0" baseline="0">
                          <a:ln>
                            <a:noFill/>
                          </a:ln>
                          <a:solidFill>
                            <a:schemeClr val="accent1">
                              <a:lumMod val="75000"/>
                            </a:schemeClr>
                          </a:solidFill>
                          <a:effectLst/>
                          <a:latin typeface="+mn-lt"/>
                          <a:ea typeface="+mn-ea"/>
                          <a:cs typeface="+mn-cs"/>
                        </a:rPr>
                        <a:t>  </a:t>
                      </a:r>
                      <a:r>
                        <a:rPr kumimoji="0" lang="en-GB" sz="1100" u="none" strike="noStrike" kern="1200" cap="none" normalizeH="0" baseline="0" err="1">
                          <a:ln>
                            <a:noFill/>
                          </a:ln>
                          <a:solidFill>
                            <a:schemeClr val="accent1">
                              <a:lumMod val="75000"/>
                            </a:schemeClr>
                          </a:solidFill>
                          <a:effectLst/>
                          <a:latin typeface="+mn-lt"/>
                          <a:ea typeface="+mn-ea"/>
                          <a:cs typeface="+mn-cs"/>
                        </a:rPr>
                        <a:t>SMEs,SMEs</a:t>
                      </a:r>
                      <a:r>
                        <a:rPr kumimoji="0" lang="en-GB" sz="1100" u="none" strike="noStrike" kern="1200" cap="none" normalizeH="0" baseline="0">
                          <a:ln>
                            <a:noFill/>
                          </a:ln>
                          <a:solidFill>
                            <a:schemeClr val="accent1">
                              <a:lumMod val="75000"/>
                            </a:schemeClr>
                          </a:solidFill>
                          <a:effectLst/>
                          <a:latin typeface="+mn-lt"/>
                          <a:ea typeface="+mn-ea"/>
                          <a:cs typeface="+mn-cs"/>
                        </a:rPr>
                        <a:t> in rural and remote areas</a:t>
                      </a:r>
                      <a:r>
                        <a:rPr kumimoji="0" lang="cs-CZ" sz="1100" u="none" strike="noStrike" kern="1200" cap="none" normalizeH="0" baseline="0">
                          <a:ln>
                            <a:noFill/>
                          </a:ln>
                          <a:solidFill>
                            <a:schemeClr val="accent1">
                              <a:lumMod val="75000"/>
                            </a:schemeClr>
                          </a:solidFill>
                          <a:effectLst/>
                          <a:latin typeface="+mn-lt"/>
                          <a:ea typeface="+mn-ea"/>
                          <a:cs typeface="+mn-cs"/>
                        </a:rPr>
                        <a:t>  and coverage of informal and unorganised sector is a challenge</a:t>
                      </a: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87193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86" y="2525642"/>
            <a:ext cx="10302380" cy="608525"/>
          </a:xfrm>
        </p:spPr>
        <p:txBody>
          <a:bodyPr/>
          <a:lstStyle/>
          <a:p>
            <a:r>
              <a:rPr lang="en-GB" sz="3200" i="1">
                <a:ea typeface="Calibri" panose="020F0502020204030204" pitchFamily="34" charset="0"/>
                <a:cs typeface="Cordia New"/>
              </a:rPr>
              <a:t>ILO’s sectoral approach:</a:t>
            </a:r>
            <a:br>
              <a:rPr lang="en-GB" sz="3200" i="1">
                <a:ea typeface="Calibri" panose="020F0502020204030204" pitchFamily="34" charset="0"/>
                <a:cs typeface="Cordia New" panose="020B0502040204020203" pitchFamily="34" charset="-34"/>
              </a:rPr>
            </a:br>
            <a:br>
              <a:rPr lang="en-GB" sz="3200" i="1">
                <a:ea typeface="Calibri" panose="020F0502020204030204" pitchFamily="34" charset="0"/>
                <a:cs typeface="Cordia New" panose="020B0502040204020203" pitchFamily="34" charset="-34"/>
              </a:rPr>
            </a:br>
            <a:r>
              <a:rPr lang="en-GB" sz="3200" i="1">
                <a:ea typeface="Calibri" panose="020F0502020204030204" pitchFamily="34" charset="0"/>
                <a:cs typeface="Cordia New"/>
              </a:rPr>
              <a:t> </a:t>
            </a:r>
            <a:br>
              <a:rPr lang="en-GB" sz="3200" i="1">
                <a:ea typeface="Calibri" panose="020F0502020204030204" pitchFamily="34" charset="0"/>
                <a:cs typeface="Cordia New" panose="020B0502040204020203" pitchFamily="34" charset="-34"/>
              </a:rPr>
            </a:br>
            <a:r>
              <a:rPr lang="en-GB" sz="3000" i="1">
                <a:ea typeface="Calibri" panose="020F0502020204030204" pitchFamily="34" charset="0"/>
                <a:cs typeface="Cordia New"/>
              </a:rPr>
              <a:t>Skills for Trade and Economic Diversification (STED)</a:t>
            </a:r>
            <a:br>
              <a:rPr lang="en-GB" sz="3000" i="1">
                <a:ea typeface="Calibri" panose="020F0502020204030204" pitchFamily="34" charset="0"/>
                <a:cs typeface="Cordia New" panose="020B0502040204020203" pitchFamily="34" charset="-34"/>
              </a:rPr>
            </a:br>
            <a:br>
              <a:rPr lang="en-GB" sz="3000" i="1">
                <a:ea typeface="Calibri" panose="020F0502020204030204" pitchFamily="34" charset="0"/>
                <a:cs typeface="Cordia New" panose="020B0502040204020203" pitchFamily="34" charset="-34"/>
              </a:rPr>
            </a:br>
            <a:endParaRPr lang="en-GB" sz="3000" i="1">
              <a:ea typeface="Calibri" panose="020F0502020204030204" pitchFamily="34" charset="0"/>
              <a:cs typeface="Cordia New" panose="020B0502040204020203" pitchFamily="34" charset="-34"/>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noFill/>
                <a:effectLst/>
                <a:uLnTx/>
                <a:uFillTx/>
                <a:latin typeface="Arial" panose="020B0604020202020204"/>
                <a:ea typeface="+mn-ea"/>
                <a:cs typeface="+mn-cs"/>
              </a:rPr>
              <a:t>Advancing social justice, promoting decent work</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800" b="0" i="0" u="none" strike="noStrike" kern="1200" cap="none" spc="0" normalizeH="0" baseline="0" noProof="0" smtClean="0">
                <a:ln>
                  <a:noFill/>
                </a:ln>
                <a:no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
        <p:nvSpPr>
          <p:cNvPr id="12" name="Picture Placeholder 11"/>
          <p:cNvSpPr>
            <a:spLocks noGrp="1"/>
          </p:cNvSpPr>
          <p:nvPr>
            <p:ph type="pic" sz="quarter" idx="13"/>
          </p:nvPr>
        </p:nvSpPr>
        <p:spPr/>
      </p:sp>
    </p:spTree>
    <p:extLst>
      <p:ext uri="{BB962C8B-B14F-4D97-AF65-F5344CB8AC3E}">
        <p14:creationId xmlns:p14="http://schemas.microsoft.com/office/powerpoint/2010/main" val="736581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EB15-7397-4DEF-8C4A-09036F19F1D9}"/>
              </a:ext>
            </a:extLst>
          </p:cNvPr>
          <p:cNvSpPr>
            <a:spLocks noGrp="1"/>
          </p:cNvSpPr>
          <p:nvPr>
            <p:ph type="title"/>
          </p:nvPr>
        </p:nvSpPr>
        <p:spPr>
          <a:xfrm>
            <a:off x="2150481" y="388035"/>
            <a:ext cx="11210924" cy="720000"/>
          </a:xfrm>
        </p:spPr>
        <p:txBody>
          <a:bodyPr/>
          <a:lstStyle/>
          <a:p>
            <a:r>
              <a:rPr lang="fr-CH" sz="2800"/>
              <a:t>STED– </a:t>
            </a:r>
            <a:r>
              <a:rPr lang="fr-CH" sz="2800" err="1"/>
              <a:t>Skills</a:t>
            </a:r>
            <a:r>
              <a:rPr lang="fr-CH" sz="2800"/>
              <a:t> for Trade and </a:t>
            </a:r>
            <a:r>
              <a:rPr lang="fr-CH" sz="2800" err="1"/>
              <a:t>Economic</a:t>
            </a:r>
            <a:r>
              <a:rPr lang="fr-CH" sz="2800"/>
              <a:t> Diversification</a:t>
            </a:r>
            <a:endParaRPr lang="en-GB"/>
          </a:p>
        </p:txBody>
      </p:sp>
      <p:sp>
        <p:nvSpPr>
          <p:cNvPr id="3" name="Content Placeholder 2">
            <a:extLst>
              <a:ext uri="{FF2B5EF4-FFF2-40B4-BE49-F238E27FC236}">
                <a16:creationId xmlns:a16="http://schemas.microsoft.com/office/drawing/2014/main" id="{1D8240BE-0191-4E05-9C21-C136CB834FEC}"/>
              </a:ext>
            </a:extLst>
          </p:cNvPr>
          <p:cNvSpPr>
            <a:spLocks noGrp="1"/>
          </p:cNvSpPr>
          <p:nvPr>
            <p:ph idx="1"/>
          </p:nvPr>
        </p:nvSpPr>
        <p:spPr>
          <a:xfrm>
            <a:off x="4530558" y="1408957"/>
            <a:ext cx="7432842" cy="3704103"/>
          </a:xfrm>
        </p:spPr>
        <p:txBody>
          <a:bodyPr/>
          <a:lstStyle/>
          <a:p>
            <a:pPr marL="342900" indent="-342900">
              <a:buClr>
                <a:schemeClr val="tx2">
                  <a:lumMod val="50000"/>
                </a:schemeClr>
              </a:buClr>
              <a:buFont typeface="Arial" panose="020B0604020202020204" pitchFamily="34" charset="0"/>
              <a:buChar char="•"/>
            </a:pPr>
            <a:r>
              <a:rPr lang="en-IE" sz="2400" b="0">
                <a:solidFill>
                  <a:schemeClr val="tx1"/>
                </a:solidFill>
              </a:rPr>
              <a:t>STED – Skills for Trade and Economic Diversification</a:t>
            </a:r>
          </a:p>
          <a:p>
            <a:pPr marL="342900" indent="-342900">
              <a:buClr>
                <a:schemeClr val="tx2">
                  <a:lumMod val="50000"/>
                </a:schemeClr>
              </a:buClr>
              <a:buFont typeface="Arial" panose="020B0604020202020204" pitchFamily="34" charset="0"/>
              <a:buChar char="•"/>
            </a:pPr>
            <a:r>
              <a:rPr lang="en-IE" sz="2400" b="0">
                <a:solidFill>
                  <a:schemeClr val="tx1"/>
                </a:solidFill>
              </a:rPr>
              <a:t>ILO’s sector-based methodology to provide strategic guidance </a:t>
            </a:r>
            <a:r>
              <a:rPr lang="en-IE" sz="2400" b="0">
                <a:solidFill>
                  <a:schemeClr val="accent1"/>
                </a:solidFill>
              </a:rPr>
              <a:t>on integrating skills development into policies to strengthen traded sectors </a:t>
            </a:r>
          </a:p>
          <a:p>
            <a:pPr marL="342900" indent="-342900">
              <a:buClr>
                <a:schemeClr val="tx2">
                  <a:lumMod val="50000"/>
                </a:schemeClr>
              </a:buClr>
              <a:buFont typeface="Arial" panose="020B0604020202020204" pitchFamily="34" charset="0"/>
              <a:buChar char="•"/>
            </a:pPr>
            <a:r>
              <a:rPr lang="en-IE" sz="2400" b="0">
                <a:solidFill>
                  <a:schemeClr val="tx1"/>
                </a:solidFill>
              </a:rPr>
              <a:t>Combination of </a:t>
            </a:r>
            <a:r>
              <a:rPr lang="en-IE" sz="2400" b="0">
                <a:solidFill>
                  <a:schemeClr val="accent1"/>
                </a:solidFill>
              </a:rPr>
              <a:t>strategic analysis </a:t>
            </a:r>
            <a:r>
              <a:rPr lang="en-IE" sz="2400" b="0">
                <a:solidFill>
                  <a:schemeClr val="tx1"/>
                </a:solidFill>
              </a:rPr>
              <a:t>and </a:t>
            </a:r>
            <a:r>
              <a:rPr lang="en-IE" sz="2400" b="0">
                <a:solidFill>
                  <a:schemeClr val="accent1"/>
                </a:solidFill>
              </a:rPr>
              <a:t>social dialogue </a:t>
            </a:r>
          </a:p>
          <a:p>
            <a:pPr marL="342900" indent="-342900">
              <a:buClr>
                <a:schemeClr val="tx2">
                  <a:lumMod val="50000"/>
                </a:schemeClr>
              </a:buClr>
              <a:buFont typeface="Arial" panose="020B0604020202020204" pitchFamily="34" charset="0"/>
              <a:buChar char="•"/>
            </a:pPr>
            <a:r>
              <a:rPr lang="en-IE" sz="2400" b="0">
                <a:solidFill>
                  <a:schemeClr val="tx1"/>
                </a:solidFill>
              </a:rPr>
              <a:t>Holistic and </a:t>
            </a:r>
            <a:r>
              <a:rPr lang="en-IE" sz="2400" b="0">
                <a:solidFill>
                  <a:schemeClr val="accent1"/>
                </a:solidFill>
              </a:rPr>
              <a:t>strategic focus on skills</a:t>
            </a:r>
          </a:p>
          <a:p>
            <a:endParaRPr lang="en-GB" sz="2400" b="0">
              <a:solidFill>
                <a:schemeClr val="tx1"/>
              </a:solidFill>
            </a:endParaRPr>
          </a:p>
        </p:txBody>
      </p:sp>
      <p:sp>
        <p:nvSpPr>
          <p:cNvPr id="4" name="Date Placeholder 3">
            <a:extLst>
              <a:ext uri="{FF2B5EF4-FFF2-40B4-BE49-F238E27FC236}">
                <a16:creationId xmlns:a16="http://schemas.microsoft.com/office/drawing/2014/main" id="{17909819-9DF8-4E09-B02F-7C5107F51B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5" name="Footer Placeholder 4">
            <a:extLst>
              <a:ext uri="{FF2B5EF4-FFF2-40B4-BE49-F238E27FC236}">
                <a16:creationId xmlns:a16="http://schemas.microsoft.com/office/drawing/2014/main" id="{B1CCB724-8F60-4E5F-8AE7-3A38C1897D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30050"/>
                </a:solidFill>
                <a:effectLst/>
                <a:uLnTx/>
                <a:uFillTx/>
                <a:latin typeface="Arial" panose="020B0604020202020204"/>
                <a:ea typeface="+mn-ea"/>
                <a:cs typeface="+mn-cs"/>
              </a:rPr>
              <a:t>Advancing social justice, promoting decent work</a:t>
            </a:r>
          </a:p>
        </p:txBody>
      </p:sp>
      <p:pic>
        <p:nvPicPr>
          <p:cNvPr id="7" name="Picture 6">
            <a:extLst>
              <a:ext uri="{FF2B5EF4-FFF2-40B4-BE49-F238E27FC236}">
                <a16:creationId xmlns:a16="http://schemas.microsoft.com/office/drawing/2014/main" id="{810B08E4-A951-4C50-8CE9-7E11BD7AE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01" y="1243891"/>
            <a:ext cx="1454242" cy="2047420"/>
          </a:xfrm>
          <a:prstGeom prst="rect">
            <a:avLst/>
          </a:prstGeom>
        </p:spPr>
      </p:pic>
      <p:pic>
        <p:nvPicPr>
          <p:cNvPr id="8" name="Picture 7">
            <a:extLst>
              <a:ext uri="{FF2B5EF4-FFF2-40B4-BE49-F238E27FC236}">
                <a16:creationId xmlns:a16="http://schemas.microsoft.com/office/drawing/2014/main" id="{0D720746-BB59-4D1C-8D6B-1CF7CCA71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766" y="1486697"/>
            <a:ext cx="1514711" cy="2282301"/>
          </a:xfrm>
          <a:prstGeom prst="rect">
            <a:avLst/>
          </a:prstGeom>
          <a:effectLst>
            <a:innerShdw blurRad="63500" dist="50800" dir="18900000">
              <a:prstClr val="black">
                <a:alpha val="50000"/>
              </a:prstClr>
            </a:innerShdw>
          </a:effectLst>
        </p:spPr>
      </p:pic>
      <p:pic>
        <p:nvPicPr>
          <p:cNvPr id="9" name="Picture 8">
            <a:extLst>
              <a:ext uri="{FF2B5EF4-FFF2-40B4-BE49-F238E27FC236}">
                <a16:creationId xmlns:a16="http://schemas.microsoft.com/office/drawing/2014/main" id="{43313AF9-F573-433E-9DCD-1FB119B9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0094" y="1855265"/>
            <a:ext cx="1523013" cy="2144443"/>
          </a:xfrm>
          <a:prstGeom prst="rect">
            <a:avLst/>
          </a:prstGeom>
        </p:spPr>
      </p:pic>
      <p:pic>
        <p:nvPicPr>
          <p:cNvPr id="10" name="Picture 2">
            <a:extLst>
              <a:ext uri="{FF2B5EF4-FFF2-40B4-BE49-F238E27FC236}">
                <a16:creationId xmlns:a16="http://schemas.microsoft.com/office/drawing/2014/main" id="{CF2E98AD-1E4D-4240-A054-304EC63D86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921" y="2793703"/>
            <a:ext cx="1770072" cy="249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8351FA8-A535-4C1F-B8BC-D70692F427D3}"/>
              </a:ext>
            </a:extLst>
          </p:cNvPr>
          <p:cNvPicPr>
            <a:picLocks noChangeAspect="1"/>
          </p:cNvPicPr>
          <p:nvPr/>
        </p:nvPicPr>
        <p:blipFill>
          <a:blip r:embed="rId6"/>
          <a:stretch>
            <a:fillRect/>
          </a:stretch>
        </p:blipFill>
        <p:spPr>
          <a:xfrm>
            <a:off x="2382488" y="3293991"/>
            <a:ext cx="1897806" cy="2733360"/>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221164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descr="Map&#10;&#10;Description automatically generated">
            <a:extLst>
              <a:ext uri="{FF2B5EF4-FFF2-40B4-BE49-F238E27FC236}">
                <a16:creationId xmlns:a16="http://schemas.microsoft.com/office/drawing/2014/main" id="{E773C359-F976-40EE-8586-FCFC5F43E0DB}"/>
              </a:ext>
            </a:extLst>
          </p:cNvPr>
          <p:cNvPicPr>
            <a:picLocks noChangeAspect="1"/>
          </p:cNvPicPr>
          <p:nvPr/>
        </p:nvPicPr>
        <p:blipFill>
          <a:blip r:embed="rId3"/>
          <a:stretch>
            <a:fillRect/>
          </a:stretch>
        </p:blipFill>
        <p:spPr>
          <a:xfrm>
            <a:off x="-456728" y="1117887"/>
            <a:ext cx="12722840" cy="5859840"/>
          </a:xfrm>
          <a:prstGeom prst="rect">
            <a:avLst/>
          </a:prstGeom>
        </p:spPr>
      </p:pic>
      <p:sp>
        <p:nvSpPr>
          <p:cNvPr id="7" name="Rectangle 6">
            <a:extLst>
              <a:ext uri="{FF2B5EF4-FFF2-40B4-BE49-F238E27FC236}">
                <a16:creationId xmlns:a16="http://schemas.microsoft.com/office/drawing/2014/main" id="{AA74956F-5939-47D4-ADA0-77AEB3562272}"/>
              </a:ext>
            </a:extLst>
          </p:cNvPr>
          <p:cNvSpPr/>
          <p:nvPr/>
        </p:nvSpPr>
        <p:spPr>
          <a:xfrm>
            <a:off x="5014136" y="1321200"/>
            <a:ext cx="1326384" cy="622800"/>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Ukraine</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Metal Industry</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Tourism </a:t>
            </a:r>
          </a:p>
        </p:txBody>
      </p:sp>
      <p:sp>
        <p:nvSpPr>
          <p:cNvPr id="9" name="Rectangle 8">
            <a:extLst>
              <a:ext uri="{FF2B5EF4-FFF2-40B4-BE49-F238E27FC236}">
                <a16:creationId xmlns:a16="http://schemas.microsoft.com/office/drawing/2014/main" id="{C91FD55E-A1FF-4DD4-8E0F-5F5330AED9BA}"/>
              </a:ext>
            </a:extLst>
          </p:cNvPr>
          <p:cNvSpPr/>
          <p:nvPr/>
        </p:nvSpPr>
        <p:spPr>
          <a:xfrm>
            <a:off x="2329350" y="1321200"/>
            <a:ext cx="1513912" cy="622800"/>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North Macedonia</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Tourism</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D51E3343-74E3-4B54-8863-0D81C6871742}"/>
              </a:ext>
            </a:extLst>
          </p:cNvPr>
          <p:cNvSpPr/>
          <p:nvPr/>
        </p:nvSpPr>
        <p:spPr>
          <a:xfrm>
            <a:off x="8236799" y="3313177"/>
            <a:ext cx="1937390" cy="644659"/>
          </a:xfrm>
          <a:prstGeom prst="rect">
            <a:avLst/>
          </a:prstGeom>
          <a:solidFill>
            <a:srgbClr val="F6993F">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Viet Nam</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Tourism</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Livestock (</a:t>
            </a:r>
            <a:r>
              <a:rPr kumimoji="0" lang="en-GB" sz="1050" b="0" i="0" u="none" strike="noStrike" kern="1200" cap="none" spc="0" normalizeH="0" baseline="0" noProof="0" err="1">
                <a:ln>
                  <a:noFill/>
                </a:ln>
                <a:solidFill>
                  <a:srgbClr val="000000"/>
                </a:solidFill>
                <a:effectLst/>
                <a:uLnTx/>
                <a:uFillTx/>
                <a:latin typeface="Verdana"/>
                <a:ea typeface="+mn-ea"/>
                <a:cs typeface="+mn-cs"/>
              </a:rPr>
              <a:t>pigmeat</a:t>
            </a:r>
            <a:r>
              <a:rPr kumimoji="0" lang="en-GB" sz="1050" b="0" i="0" u="none" strike="noStrike" kern="1200" cap="none" spc="0" normalizeH="0" baseline="0" noProof="0">
                <a:ln>
                  <a:noFill/>
                </a:ln>
                <a:solidFill>
                  <a:srgbClr val="000000"/>
                </a:solidFill>
                <a:effectLst/>
                <a:uLnTx/>
                <a:uFillTx/>
                <a:latin typeface="Verdana"/>
                <a:ea typeface="+mn-ea"/>
                <a:cs typeface="+mn-cs"/>
              </a:rPr>
              <a:t>)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711AB5FE-25D2-4634-AA02-D9207F30436E}"/>
              </a:ext>
            </a:extLst>
          </p:cNvPr>
          <p:cNvSpPr/>
          <p:nvPr/>
        </p:nvSpPr>
        <p:spPr>
          <a:xfrm>
            <a:off x="8236799" y="2148338"/>
            <a:ext cx="1845652" cy="611069"/>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Bangladesh</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Agro Processing</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Pharmaceuticals</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9BC85087-A15A-44C7-914C-BE7BE753501C}"/>
              </a:ext>
            </a:extLst>
          </p:cNvPr>
          <p:cNvSpPr/>
          <p:nvPr/>
        </p:nvSpPr>
        <p:spPr>
          <a:xfrm>
            <a:off x="5276807" y="3866965"/>
            <a:ext cx="1661977" cy="631301"/>
          </a:xfrm>
          <a:prstGeom prst="rect">
            <a:avLst/>
          </a:prstGeom>
          <a:solidFill>
            <a:srgbClr val="38C172">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Egypt</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Furniture</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C46EF34-D589-4931-B760-0826C77D33A3}"/>
              </a:ext>
            </a:extLst>
          </p:cNvPr>
          <p:cNvSpPr/>
          <p:nvPr/>
        </p:nvSpPr>
        <p:spPr>
          <a:xfrm>
            <a:off x="5276807" y="2653825"/>
            <a:ext cx="1684800" cy="1213687"/>
          </a:xfrm>
          <a:prstGeom prst="rect">
            <a:avLst/>
          </a:prstGeom>
          <a:solidFill>
            <a:srgbClr val="F6993F">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Jordan</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Pharmaceuticals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Food processing</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Chemicals &amp; Cosmetics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Leather &amp; Garments</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A06D793A-51DD-48FF-9C93-F05D4738605B}"/>
              </a:ext>
            </a:extLst>
          </p:cNvPr>
          <p:cNvSpPr/>
          <p:nvPr/>
        </p:nvSpPr>
        <p:spPr>
          <a:xfrm>
            <a:off x="1487489" y="2178443"/>
            <a:ext cx="1572597" cy="950764"/>
          </a:xfrm>
          <a:prstGeom prst="rect">
            <a:avLst/>
          </a:prstGeom>
          <a:solidFill>
            <a:srgbClr val="38C172">
              <a:alpha val="62745"/>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Tunisia</a:t>
            </a: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Dates</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Technical plastics</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Metallurgy</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2B53FE89-E792-42D9-BF58-6150033B7588}"/>
              </a:ext>
            </a:extLst>
          </p:cNvPr>
          <p:cNvSpPr/>
          <p:nvPr/>
        </p:nvSpPr>
        <p:spPr>
          <a:xfrm>
            <a:off x="6340520" y="1321200"/>
            <a:ext cx="1573729" cy="622800"/>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Kyrgyzstan</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Garments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7" name="Rectangle 26">
            <a:extLst>
              <a:ext uri="{FF2B5EF4-FFF2-40B4-BE49-F238E27FC236}">
                <a16:creationId xmlns:a16="http://schemas.microsoft.com/office/drawing/2014/main" id="{3A038969-B48B-4662-90FB-28A151D216BB}"/>
              </a:ext>
            </a:extLst>
          </p:cNvPr>
          <p:cNvSpPr/>
          <p:nvPr/>
        </p:nvSpPr>
        <p:spPr>
          <a:xfrm>
            <a:off x="3887245" y="5144448"/>
            <a:ext cx="1358614" cy="765643"/>
          </a:xfrm>
          <a:prstGeom prst="rect">
            <a:avLst/>
          </a:prstGeom>
          <a:solidFill>
            <a:srgbClr val="FFED4A">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Malawi</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Oilseeds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Horticulture</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Dairy</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a:extLst>
              <a:ext uri="{FF2B5EF4-FFF2-40B4-BE49-F238E27FC236}">
                <a16:creationId xmlns:a16="http://schemas.microsoft.com/office/drawing/2014/main" id="{058D0BB9-2D3A-4E6C-886C-BC2DF58981DC}"/>
              </a:ext>
            </a:extLst>
          </p:cNvPr>
          <p:cNvSpPr/>
          <p:nvPr/>
        </p:nvSpPr>
        <p:spPr>
          <a:xfrm>
            <a:off x="1484860" y="4292151"/>
            <a:ext cx="1331640" cy="545752"/>
          </a:xfrm>
          <a:prstGeom prst="rect">
            <a:avLst/>
          </a:prstGeom>
          <a:solidFill>
            <a:srgbClr val="4DC0B5">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Senegal</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Digital sector</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29" name="Straight Connector 28">
            <a:extLst>
              <a:ext uri="{FF2B5EF4-FFF2-40B4-BE49-F238E27FC236}">
                <a16:creationId xmlns:a16="http://schemas.microsoft.com/office/drawing/2014/main" id="{E2BAC61C-8B10-4B55-90AB-56F66D4FC7B7}"/>
              </a:ext>
            </a:extLst>
          </p:cNvPr>
          <p:cNvCxnSpPr>
            <a:cxnSpLocks/>
            <a:stCxn id="28" idx="2"/>
            <a:endCxn id="28" idx="2"/>
          </p:cNvCxnSpPr>
          <p:nvPr/>
        </p:nvCxnSpPr>
        <p:spPr>
          <a:xfrm>
            <a:off x="2150680" y="4837903"/>
            <a:ext cx="0" cy="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A104D220-F424-4276-9C19-1AE33C572801}"/>
              </a:ext>
            </a:extLst>
          </p:cNvPr>
          <p:cNvSpPr/>
          <p:nvPr/>
        </p:nvSpPr>
        <p:spPr>
          <a:xfrm>
            <a:off x="1493422" y="4846106"/>
            <a:ext cx="1900901" cy="997179"/>
          </a:xfrm>
          <a:prstGeom prst="rect">
            <a:avLst/>
          </a:prstGeom>
          <a:solidFill>
            <a:srgbClr val="4DC0B5">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Ghana</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Agriculture</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Hospitality &amp; Tourism</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Construction</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-ICT sectors</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a:extLst>
              <a:ext uri="{FF2B5EF4-FFF2-40B4-BE49-F238E27FC236}">
                <a16:creationId xmlns:a16="http://schemas.microsoft.com/office/drawing/2014/main" id="{59601A17-1A59-4934-B007-A1CD50666C86}"/>
              </a:ext>
            </a:extLst>
          </p:cNvPr>
          <p:cNvSpPr/>
          <p:nvPr/>
        </p:nvSpPr>
        <p:spPr>
          <a:xfrm>
            <a:off x="5276807" y="4508909"/>
            <a:ext cx="1572859" cy="608968"/>
          </a:xfrm>
          <a:prstGeom prst="rect">
            <a:avLst/>
          </a:prstGeom>
          <a:solidFill>
            <a:srgbClr val="4DC0B5">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Ethiopia</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Garments/textiles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Agro-processing</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5" name="Rectangle 34">
            <a:extLst>
              <a:ext uri="{FF2B5EF4-FFF2-40B4-BE49-F238E27FC236}">
                <a16:creationId xmlns:a16="http://schemas.microsoft.com/office/drawing/2014/main" id="{0B708492-3677-4699-BC8F-43917451476E}"/>
              </a:ext>
            </a:extLst>
          </p:cNvPr>
          <p:cNvSpPr/>
          <p:nvPr/>
        </p:nvSpPr>
        <p:spPr>
          <a:xfrm>
            <a:off x="3702135" y="4159032"/>
            <a:ext cx="1105441" cy="608967"/>
          </a:xfrm>
          <a:prstGeom prst="rect">
            <a:avLst/>
          </a:prstGeom>
          <a:solidFill>
            <a:srgbClr val="3490DC">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Togo</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Transport &amp; Logistic</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7" name="Rectangle 36">
            <a:extLst>
              <a:ext uri="{FF2B5EF4-FFF2-40B4-BE49-F238E27FC236}">
                <a16:creationId xmlns:a16="http://schemas.microsoft.com/office/drawing/2014/main" id="{2B53FE89-E792-42D9-BF58-6150033B7588}"/>
              </a:ext>
            </a:extLst>
          </p:cNvPr>
          <p:cNvSpPr/>
          <p:nvPr/>
        </p:nvSpPr>
        <p:spPr>
          <a:xfrm>
            <a:off x="6156572" y="6253200"/>
            <a:ext cx="1496099" cy="302400"/>
          </a:xfrm>
          <a:prstGeom prst="rect">
            <a:avLst/>
          </a:prstGeom>
          <a:solidFill>
            <a:srgbClr val="B8C6E0"/>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Pilot countries</a:t>
            </a:r>
          </a:p>
        </p:txBody>
      </p:sp>
      <p:sp>
        <p:nvSpPr>
          <p:cNvPr id="38" name="Rectangle 37">
            <a:extLst>
              <a:ext uri="{FF2B5EF4-FFF2-40B4-BE49-F238E27FC236}">
                <a16:creationId xmlns:a16="http://schemas.microsoft.com/office/drawing/2014/main" id="{3A038969-B48B-4662-90FB-28A151D216BB}"/>
              </a:ext>
            </a:extLst>
          </p:cNvPr>
          <p:cNvSpPr/>
          <p:nvPr/>
        </p:nvSpPr>
        <p:spPr>
          <a:xfrm>
            <a:off x="7606781" y="6253200"/>
            <a:ext cx="1424065" cy="313200"/>
          </a:xfrm>
          <a:prstGeom prst="rect">
            <a:avLst/>
          </a:prstGeom>
          <a:solidFill>
            <a:srgbClr val="FFED4A"/>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SIDA-</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9BC85087-A15A-44C7-914C-BE7BE753501C}"/>
              </a:ext>
            </a:extLst>
          </p:cNvPr>
          <p:cNvSpPr/>
          <p:nvPr/>
        </p:nvSpPr>
        <p:spPr>
          <a:xfrm>
            <a:off x="9068580" y="6253200"/>
            <a:ext cx="1579322" cy="294960"/>
          </a:xfrm>
          <a:prstGeom prst="rect">
            <a:avLst/>
          </a:prstGeom>
          <a:solidFill>
            <a:srgbClr val="38C17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AFTIAS funded</a:t>
            </a:r>
          </a:p>
        </p:txBody>
      </p:sp>
      <p:sp>
        <p:nvSpPr>
          <p:cNvPr id="40" name="Rectangle 39">
            <a:extLst>
              <a:ext uri="{FF2B5EF4-FFF2-40B4-BE49-F238E27FC236}">
                <a16:creationId xmlns:a16="http://schemas.microsoft.com/office/drawing/2014/main" id="{7C46EF34-D589-4931-B760-0826C77D33A3}"/>
              </a:ext>
            </a:extLst>
          </p:cNvPr>
          <p:cNvSpPr/>
          <p:nvPr/>
        </p:nvSpPr>
        <p:spPr>
          <a:xfrm>
            <a:off x="960305" y="6252627"/>
            <a:ext cx="1459350" cy="300980"/>
          </a:xfrm>
          <a:prstGeom prst="rect">
            <a:avLst/>
          </a:prstGeom>
          <a:solidFill>
            <a:srgbClr val="F6993F">
              <a:alpha val="46667"/>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err="1">
                <a:ln>
                  <a:noFill/>
                </a:ln>
                <a:solidFill>
                  <a:srgbClr val="000000"/>
                </a:solidFill>
                <a:effectLst/>
                <a:uLnTx/>
                <a:uFillTx/>
                <a:latin typeface="Verdana"/>
                <a:ea typeface="+mn-ea"/>
                <a:cs typeface="+mn-cs"/>
              </a:rPr>
              <a:t>Russia-funded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59601A17-1A59-4934-B007-A1CD50666C86}"/>
              </a:ext>
            </a:extLst>
          </p:cNvPr>
          <p:cNvSpPr/>
          <p:nvPr/>
        </p:nvSpPr>
        <p:spPr>
          <a:xfrm>
            <a:off x="10647902" y="6253200"/>
            <a:ext cx="1579322" cy="291324"/>
          </a:xfrm>
          <a:prstGeom prst="rect">
            <a:avLst/>
          </a:prstGeom>
          <a:solidFill>
            <a:srgbClr val="4DC0B5"/>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err="1">
                <a:ln>
                  <a:noFill/>
                </a:ln>
                <a:solidFill>
                  <a:srgbClr val="000000"/>
                </a:solidFill>
                <a:effectLst/>
                <a:uLnTx/>
                <a:uFillTx/>
                <a:latin typeface="Verdana"/>
                <a:ea typeface="+mn-ea"/>
                <a:cs typeface="+mn-cs"/>
              </a:rPr>
              <a:t>Norway</a:t>
            </a:r>
            <a:r>
              <a:rPr kumimoji="0" lang="fr-CH" sz="1400" b="0" i="0" u="none" strike="noStrike" kern="1200" cap="none" spc="0" normalizeH="0" baseline="0" noProof="0">
                <a:ln>
                  <a:noFill/>
                </a:ln>
                <a:solidFill>
                  <a:srgbClr val="000000"/>
                </a:solidFill>
                <a:effectLst/>
                <a:uLnTx/>
                <a:uFillTx/>
                <a:latin typeface="Verdana"/>
                <a:ea typeface="+mn-ea"/>
                <a:cs typeface="+mn-cs"/>
              </a:rPr>
              <a:t> </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2800" b="0" i="0" u="none" strike="noStrike" kern="1200" cap="none" spc="0" normalizeH="0" baseline="0" noProof="0">
              <a:ln>
                <a:noFill/>
              </a:ln>
              <a:solidFill>
                <a:srgbClr val="000000"/>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2B53FE89-E792-42D9-BF58-6150033B7588}"/>
              </a:ext>
            </a:extLst>
          </p:cNvPr>
          <p:cNvSpPr/>
          <p:nvPr/>
        </p:nvSpPr>
        <p:spPr>
          <a:xfrm>
            <a:off x="3838409" y="1321532"/>
            <a:ext cx="1175727" cy="623469"/>
          </a:xfrm>
          <a:prstGeom prst="rect">
            <a:avLst/>
          </a:prstGeom>
          <a:solidFill>
            <a:srgbClr val="3490DC">
              <a:alpha val="46667"/>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Bosnia &amp; Herzegovina</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IT sector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43" name="Rectangle 42">
            <a:extLst>
              <a:ext uri="{FF2B5EF4-FFF2-40B4-BE49-F238E27FC236}">
                <a16:creationId xmlns:a16="http://schemas.microsoft.com/office/drawing/2014/main" id="{EBE15F9D-7F0D-4658-AF91-A11F460E6833}"/>
              </a:ext>
            </a:extLst>
          </p:cNvPr>
          <p:cNvSpPr/>
          <p:nvPr/>
        </p:nvSpPr>
        <p:spPr>
          <a:xfrm>
            <a:off x="8242099" y="4628848"/>
            <a:ext cx="1729439" cy="542061"/>
          </a:xfrm>
          <a:prstGeom prst="rect">
            <a:avLst/>
          </a:prstGeom>
          <a:solidFill>
            <a:srgbClr val="9561E2">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Malaysia</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t>
            </a:r>
            <a:r>
              <a:rPr kumimoji="0" lang="en-GB" sz="1050" b="0" i="0" u="none" strike="noStrike" kern="1200" cap="none" spc="0" normalizeH="0" baseline="0" noProof="0" err="1">
                <a:ln>
                  <a:noFill/>
                </a:ln>
                <a:solidFill>
                  <a:srgbClr val="000000"/>
                </a:solidFill>
                <a:effectLst/>
                <a:uLnTx/>
                <a:uFillTx/>
                <a:latin typeface="Verdana"/>
                <a:ea typeface="+mn-ea"/>
                <a:cs typeface="+mn-cs"/>
              </a:rPr>
              <a:t>Agro</a:t>
            </a:r>
            <a:r>
              <a:rPr kumimoji="0" lang="en-GB" sz="1050" b="0" i="0" u="none" strike="noStrike" kern="1200" cap="none" spc="0" normalizeH="0" baseline="0" noProof="0">
                <a:ln>
                  <a:noFill/>
                </a:ln>
                <a:solidFill>
                  <a:srgbClr val="000000"/>
                </a:solidFill>
                <a:effectLst/>
                <a:uLnTx/>
                <a:uFillTx/>
                <a:latin typeface="Verdana"/>
                <a:ea typeface="+mn-ea"/>
                <a:cs typeface="+mn-cs"/>
              </a:rPr>
              <a:t>-Processing </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-Construction</a:t>
            </a:r>
          </a:p>
        </p:txBody>
      </p:sp>
      <p:sp>
        <p:nvSpPr>
          <p:cNvPr id="11" name="Rectangle 10">
            <a:extLst>
              <a:ext uri="{FF2B5EF4-FFF2-40B4-BE49-F238E27FC236}">
                <a16:creationId xmlns:a16="http://schemas.microsoft.com/office/drawing/2014/main" id="{D302A833-3CC8-472B-B26B-E4A09481F373}"/>
              </a:ext>
            </a:extLst>
          </p:cNvPr>
          <p:cNvSpPr/>
          <p:nvPr/>
        </p:nvSpPr>
        <p:spPr>
          <a:xfrm>
            <a:off x="8242099" y="3969091"/>
            <a:ext cx="1661978" cy="644660"/>
          </a:xfrm>
          <a:prstGeom prst="rect">
            <a:avLst/>
          </a:prstGeom>
          <a:solidFill>
            <a:srgbClr val="FFED4A">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Cambodia</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Light Manufacturing</a:t>
            </a:r>
          </a:p>
        </p:txBody>
      </p:sp>
      <p:sp>
        <p:nvSpPr>
          <p:cNvPr id="50" name="Rectangle 49">
            <a:extLst>
              <a:ext uri="{FF2B5EF4-FFF2-40B4-BE49-F238E27FC236}">
                <a16:creationId xmlns:a16="http://schemas.microsoft.com/office/drawing/2014/main" id="{B5A13C6F-DE01-49E6-9711-09CFF89CC9F4}"/>
              </a:ext>
            </a:extLst>
          </p:cNvPr>
          <p:cNvSpPr/>
          <p:nvPr/>
        </p:nvSpPr>
        <p:spPr>
          <a:xfrm>
            <a:off x="1487488" y="3464930"/>
            <a:ext cx="1326384" cy="818008"/>
          </a:xfrm>
          <a:prstGeom prst="rect">
            <a:avLst/>
          </a:prstGeom>
          <a:solidFill>
            <a:srgbClr val="6574CD">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Morocco</a:t>
            </a:r>
          </a:p>
          <a:p>
            <a:pPr marL="171450" marR="0" lvl="0" indent="-171450" algn="l" defTabSz="91440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IT Offshoring</a:t>
            </a:r>
          </a:p>
          <a:p>
            <a:pPr marL="171450" marR="0" lvl="0" indent="-171450" algn="l" defTabSz="91440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BCC sector</a:t>
            </a:r>
          </a:p>
          <a:p>
            <a:pPr marL="171450" marR="0" lvl="0" indent="-171450" algn="l" defTabSz="91440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Automotive </a:t>
            </a:r>
          </a:p>
        </p:txBody>
      </p:sp>
      <p:sp>
        <p:nvSpPr>
          <p:cNvPr id="95" name="Rectangle 94">
            <a:extLst>
              <a:ext uri="{FF2B5EF4-FFF2-40B4-BE49-F238E27FC236}">
                <a16:creationId xmlns:a16="http://schemas.microsoft.com/office/drawing/2014/main" id="{91F8DC50-ED3A-452C-8AF6-33E74A55EA05}"/>
              </a:ext>
            </a:extLst>
          </p:cNvPr>
          <p:cNvSpPr/>
          <p:nvPr/>
        </p:nvSpPr>
        <p:spPr>
          <a:xfrm>
            <a:off x="-396942" y="6251705"/>
            <a:ext cx="1368000" cy="302400"/>
          </a:xfrm>
          <a:prstGeom prst="rect">
            <a:avLst/>
          </a:prstGeom>
          <a:solidFill>
            <a:srgbClr val="3490DC"/>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RBTC </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2800" b="0" i="0" u="none" strike="noStrike" kern="1200" cap="none" spc="0" normalizeH="0" baseline="0" noProof="0">
              <a:ln>
                <a:noFill/>
              </a:ln>
              <a:solidFill>
                <a:srgbClr val="000000"/>
              </a:solidFill>
              <a:effectLst/>
              <a:uLnTx/>
              <a:uFillTx/>
              <a:latin typeface="Verdana"/>
              <a:ea typeface="+mn-ea"/>
              <a:cs typeface="+mn-cs"/>
            </a:endParaRPr>
          </a:p>
        </p:txBody>
      </p:sp>
      <p:sp>
        <p:nvSpPr>
          <p:cNvPr id="96" name="Rectangle 95">
            <a:extLst>
              <a:ext uri="{FF2B5EF4-FFF2-40B4-BE49-F238E27FC236}">
                <a16:creationId xmlns:a16="http://schemas.microsoft.com/office/drawing/2014/main" id="{B580177A-2F7E-4439-A117-100E93C09E99}"/>
              </a:ext>
            </a:extLst>
          </p:cNvPr>
          <p:cNvSpPr/>
          <p:nvPr/>
        </p:nvSpPr>
        <p:spPr>
          <a:xfrm>
            <a:off x="2419653" y="6253200"/>
            <a:ext cx="1134000" cy="300980"/>
          </a:xfrm>
          <a:prstGeom prst="rect">
            <a:avLst/>
          </a:prstGeom>
          <a:solidFill>
            <a:srgbClr val="F66D9B">
              <a:alpha val="46667"/>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EU-</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97" name="Rectangle 96">
            <a:extLst>
              <a:ext uri="{FF2B5EF4-FFF2-40B4-BE49-F238E27FC236}">
                <a16:creationId xmlns:a16="http://schemas.microsoft.com/office/drawing/2014/main" id="{48765993-E119-46CD-AFA6-9D95FA7B81AA}"/>
              </a:ext>
            </a:extLst>
          </p:cNvPr>
          <p:cNvSpPr/>
          <p:nvPr/>
        </p:nvSpPr>
        <p:spPr>
          <a:xfrm>
            <a:off x="1487488" y="3150615"/>
            <a:ext cx="1450207" cy="300462"/>
          </a:xfrm>
          <a:prstGeom prst="rect">
            <a:avLst/>
          </a:prstGeom>
          <a:solidFill>
            <a:srgbClr val="6574CD">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Algeria</a:t>
            </a:r>
            <a:endParaRPr kumimoji="0" lang="en-GB" sz="1050" b="1" i="0" u="none" strike="noStrike" kern="1200" cap="none" spc="0" normalizeH="0" baseline="0" noProof="0">
              <a:ln>
                <a:noFill/>
              </a:ln>
              <a:solidFill>
                <a:srgbClr val="000000"/>
              </a:solidFill>
              <a:effectLst/>
              <a:uLnTx/>
              <a:uFillTx/>
              <a:latin typeface="Verdana"/>
              <a:ea typeface="+mn-ea"/>
              <a:cs typeface="+mn-cs"/>
            </a:endParaRPr>
          </a:p>
        </p:txBody>
      </p:sp>
      <p:sp>
        <p:nvSpPr>
          <p:cNvPr id="99" name="Rectangle 98">
            <a:extLst>
              <a:ext uri="{FF2B5EF4-FFF2-40B4-BE49-F238E27FC236}">
                <a16:creationId xmlns:a16="http://schemas.microsoft.com/office/drawing/2014/main" id="{955741BB-3686-490F-9272-0C839C8DBA8B}"/>
              </a:ext>
            </a:extLst>
          </p:cNvPr>
          <p:cNvSpPr/>
          <p:nvPr/>
        </p:nvSpPr>
        <p:spPr>
          <a:xfrm>
            <a:off x="3549890" y="6253200"/>
            <a:ext cx="1138647" cy="302400"/>
          </a:xfrm>
          <a:prstGeom prst="rect">
            <a:avLst/>
          </a:prstGeom>
          <a:solidFill>
            <a:srgbClr val="9561E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UK </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2800" b="0" i="0" u="none" strike="noStrike" kern="1200" cap="none" spc="0" normalizeH="0" baseline="0" noProof="0">
              <a:ln>
                <a:noFill/>
              </a:ln>
              <a:solidFill>
                <a:srgbClr val="000000"/>
              </a:solidFill>
              <a:effectLst/>
              <a:uLnTx/>
              <a:uFillTx/>
              <a:latin typeface="Verdana"/>
              <a:ea typeface="+mn-ea"/>
              <a:cs typeface="+mn-cs"/>
            </a:endParaRPr>
          </a:p>
        </p:txBody>
      </p:sp>
      <p:sp>
        <p:nvSpPr>
          <p:cNvPr id="100" name="Rectangle 99">
            <a:extLst>
              <a:ext uri="{FF2B5EF4-FFF2-40B4-BE49-F238E27FC236}">
                <a16:creationId xmlns:a16="http://schemas.microsoft.com/office/drawing/2014/main" id="{6CCDD412-40C1-4B32-A8CE-D8A1E543377A}"/>
              </a:ext>
            </a:extLst>
          </p:cNvPr>
          <p:cNvSpPr/>
          <p:nvPr/>
        </p:nvSpPr>
        <p:spPr>
          <a:xfrm>
            <a:off x="2639615" y="3472938"/>
            <a:ext cx="174255" cy="810000"/>
          </a:xfrm>
          <a:prstGeom prst="rect">
            <a:avLst/>
          </a:prstGeom>
          <a:solidFill>
            <a:srgbClr val="F66D9B">
              <a:alpha val="62745"/>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02" name="Straight Connector 101">
            <a:extLst>
              <a:ext uri="{FF2B5EF4-FFF2-40B4-BE49-F238E27FC236}">
                <a16:creationId xmlns:a16="http://schemas.microsoft.com/office/drawing/2014/main" id="{14DA4F47-236E-47C7-AF40-AA3594C65239}"/>
              </a:ext>
            </a:extLst>
          </p:cNvPr>
          <p:cNvCxnSpPr>
            <a:cxnSpLocks/>
            <a:stCxn id="50" idx="3"/>
          </p:cNvCxnSpPr>
          <p:nvPr/>
        </p:nvCxnSpPr>
        <p:spPr>
          <a:xfrm flipV="1">
            <a:off x="2813872" y="3076371"/>
            <a:ext cx="474499" cy="797563"/>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BF0F0083-AAB6-4961-8343-2FE6A2D5B654}"/>
              </a:ext>
            </a:extLst>
          </p:cNvPr>
          <p:cNvCxnSpPr>
            <a:cxnSpLocks/>
            <a:stCxn id="51" idx="2"/>
          </p:cNvCxnSpPr>
          <p:nvPr/>
        </p:nvCxnSpPr>
        <p:spPr>
          <a:xfrm flipH="1">
            <a:off x="4295799" y="1945001"/>
            <a:ext cx="130474" cy="348831"/>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0F96837C-D7A9-4105-BD39-7FFEA65859A2}"/>
              </a:ext>
            </a:extLst>
          </p:cNvPr>
          <p:cNvCxnSpPr>
            <a:cxnSpLocks/>
            <a:stCxn id="9" idx="2"/>
          </p:cNvCxnSpPr>
          <p:nvPr/>
        </p:nvCxnSpPr>
        <p:spPr>
          <a:xfrm>
            <a:off x="3086306" y="1944000"/>
            <a:ext cx="1365794" cy="570746"/>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1D1BC5BF-DCED-4C9C-8CC4-318C3DF0D204}"/>
              </a:ext>
            </a:extLst>
          </p:cNvPr>
          <p:cNvCxnSpPr>
            <a:cxnSpLocks/>
            <a:stCxn id="7" idx="2"/>
          </p:cNvCxnSpPr>
          <p:nvPr/>
        </p:nvCxnSpPr>
        <p:spPr>
          <a:xfrm flipH="1">
            <a:off x="4878810" y="1944000"/>
            <a:ext cx="798518" cy="144437"/>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B8835723-AA9C-4455-8450-08CDB1AAD26C}"/>
              </a:ext>
            </a:extLst>
          </p:cNvPr>
          <p:cNvCxnSpPr>
            <a:cxnSpLocks/>
            <a:stCxn id="16" idx="2"/>
          </p:cNvCxnSpPr>
          <p:nvPr/>
        </p:nvCxnSpPr>
        <p:spPr>
          <a:xfrm flipH="1">
            <a:off x="6453019" y="1944000"/>
            <a:ext cx="674366" cy="598601"/>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04C9AA9D-4A22-4582-8E95-2BA729926528}"/>
              </a:ext>
            </a:extLst>
          </p:cNvPr>
          <p:cNvCxnSpPr>
            <a:cxnSpLocks/>
            <a:stCxn id="123" idx="1"/>
          </p:cNvCxnSpPr>
          <p:nvPr/>
        </p:nvCxnSpPr>
        <p:spPr>
          <a:xfrm flipH="1">
            <a:off x="7248128" y="3034787"/>
            <a:ext cx="988671" cy="447850"/>
          </a:xfrm>
          <a:prstGeom prst="line">
            <a:avLst/>
          </a:prstGeom>
        </p:spPr>
        <p:style>
          <a:lnRef idx="1">
            <a:schemeClr val="dk1"/>
          </a:lnRef>
          <a:fillRef idx="0">
            <a:schemeClr val="dk1"/>
          </a:fillRef>
          <a:effectRef idx="0">
            <a:schemeClr val="dk1"/>
          </a:effectRef>
          <a:fontRef idx="minor">
            <a:schemeClr val="tx1"/>
          </a:fontRef>
        </p:style>
      </p:cxnSp>
      <p:sp>
        <p:nvSpPr>
          <p:cNvPr id="123" name="Rectangle 122">
            <a:extLst>
              <a:ext uri="{FF2B5EF4-FFF2-40B4-BE49-F238E27FC236}">
                <a16:creationId xmlns:a16="http://schemas.microsoft.com/office/drawing/2014/main" id="{A0EFBE03-E3BE-4A89-BEFC-3FC107536DB8}"/>
              </a:ext>
            </a:extLst>
          </p:cNvPr>
          <p:cNvSpPr/>
          <p:nvPr/>
        </p:nvSpPr>
        <p:spPr>
          <a:xfrm>
            <a:off x="8236799" y="2763756"/>
            <a:ext cx="1729439" cy="542061"/>
          </a:xfrm>
          <a:prstGeom prst="rect">
            <a:avLst/>
          </a:prstGeom>
          <a:solidFill>
            <a:srgbClr val="FFED4A">
              <a:alpha val="62745"/>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Myanmar </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Tourism</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Vegetable &amp; fruits</a:t>
            </a:r>
          </a:p>
        </p:txBody>
      </p:sp>
      <p:cxnSp>
        <p:nvCxnSpPr>
          <p:cNvPr id="129" name="Straight Connector 128">
            <a:extLst>
              <a:ext uri="{FF2B5EF4-FFF2-40B4-BE49-F238E27FC236}">
                <a16:creationId xmlns:a16="http://schemas.microsoft.com/office/drawing/2014/main" id="{DABBD4DF-1C9D-4F5B-90D9-533FDC753CDC}"/>
              </a:ext>
            </a:extLst>
          </p:cNvPr>
          <p:cNvCxnSpPr>
            <a:cxnSpLocks/>
            <a:stCxn id="10" idx="1"/>
          </p:cNvCxnSpPr>
          <p:nvPr/>
        </p:nvCxnSpPr>
        <p:spPr>
          <a:xfrm flipH="1">
            <a:off x="7668889" y="3635507"/>
            <a:ext cx="567910" cy="5716"/>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9F1B4817-AE92-432A-BAFF-B24F4627C4D0}"/>
              </a:ext>
            </a:extLst>
          </p:cNvPr>
          <p:cNvCxnSpPr>
            <a:cxnSpLocks/>
            <a:stCxn id="11" idx="1"/>
          </p:cNvCxnSpPr>
          <p:nvPr/>
        </p:nvCxnSpPr>
        <p:spPr>
          <a:xfrm flipH="1" flipV="1">
            <a:off x="7564307" y="3808015"/>
            <a:ext cx="677792" cy="483406"/>
          </a:xfrm>
          <a:prstGeom prst="line">
            <a:avLst/>
          </a:prstGeom>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69ECD96E-2EED-4A82-9A85-FEDF42DFB2FD}"/>
              </a:ext>
            </a:extLst>
          </p:cNvPr>
          <p:cNvCxnSpPr>
            <a:cxnSpLocks/>
            <a:stCxn id="43" idx="1"/>
          </p:cNvCxnSpPr>
          <p:nvPr/>
        </p:nvCxnSpPr>
        <p:spPr>
          <a:xfrm flipH="1" flipV="1">
            <a:off x="7796463" y="4177697"/>
            <a:ext cx="445636" cy="722182"/>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C95AB7D7-056B-410E-830E-17457F782BB7}"/>
              </a:ext>
            </a:extLst>
          </p:cNvPr>
          <p:cNvCxnSpPr>
            <a:cxnSpLocks/>
            <a:stCxn id="14" idx="1"/>
          </p:cNvCxnSpPr>
          <p:nvPr/>
        </p:nvCxnSpPr>
        <p:spPr>
          <a:xfrm flipH="1" flipV="1">
            <a:off x="5014136" y="3014886"/>
            <a:ext cx="262671" cy="245783"/>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2BABBA9B-FD63-459A-B93C-EEA26686B17F}"/>
              </a:ext>
            </a:extLst>
          </p:cNvPr>
          <p:cNvCxnSpPr>
            <a:cxnSpLocks/>
            <a:stCxn id="13" idx="1"/>
          </p:cNvCxnSpPr>
          <p:nvPr/>
        </p:nvCxnSpPr>
        <p:spPr>
          <a:xfrm flipH="1" flipV="1">
            <a:off x="4802308" y="3223760"/>
            <a:ext cx="474499" cy="958856"/>
          </a:xfrm>
          <a:prstGeom prst="line">
            <a:avLst/>
          </a:prstGeom>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1F4F9D71-C603-4E61-84AE-AB617594C1D5}"/>
              </a:ext>
            </a:extLst>
          </p:cNvPr>
          <p:cNvCxnSpPr>
            <a:cxnSpLocks/>
            <a:stCxn id="32" idx="1"/>
          </p:cNvCxnSpPr>
          <p:nvPr/>
        </p:nvCxnSpPr>
        <p:spPr>
          <a:xfrm flipH="1" flipV="1">
            <a:off x="5126391" y="3969091"/>
            <a:ext cx="150416" cy="844302"/>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745C6EBA-3865-4D28-B0D8-6BE1BDF3407E}"/>
              </a:ext>
            </a:extLst>
          </p:cNvPr>
          <p:cNvCxnSpPr>
            <a:cxnSpLocks/>
            <a:stCxn id="97" idx="3"/>
          </p:cNvCxnSpPr>
          <p:nvPr/>
        </p:nvCxnSpPr>
        <p:spPr>
          <a:xfrm flipV="1">
            <a:off x="2937695" y="3187465"/>
            <a:ext cx="805123" cy="113381"/>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C9527589-80C6-41A3-8819-3E4CF7D33DA8}"/>
              </a:ext>
            </a:extLst>
          </p:cNvPr>
          <p:cNvCxnSpPr>
            <a:cxnSpLocks/>
            <a:stCxn id="15" idx="3"/>
          </p:cNvCxnSpPr>
          <p:nvPr/>
        </p:nvCxnSpPr>
        <p:spPr>
          <a:xfrm>
            <a:off x="3060086" y="2653825"/>
            <a:ext cx="971361" cy="227105"/>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69AA18AA-3B2F-4DBD-A944-95B0C170D4BE}"/>
              </a:ext>
            </a:extLst>
          </p:cNvPr>
          <p:cNvCxnSpPr>
            <a:cxnSpLocks/>
            <a:stCxn id="28" idx="3"/>
          </p:cNvCxnSpPr>
          <p:nvPr/>
        </p:nvCxnSpPr>
        <p:spPr>
          <a:xfrm flipV="1">
            <a:off x="2816500" y="3757612"/>
            <a:ext cx="269806" cy="807415"/>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BB3CC6FE-9FCC-41D6-AD5F-F83C76415668}"/>
              </a:ext>
            </a:extLst>
          </p:cNvPr>
          <p:cNvCxnSpPr>
            <a:cxnSpLocks/>
            <a:stCxn id="30" idx="3"/>
          </p:cNvCxnSpPr>
          <p:nvPr/>
        </p:nvCxnSpPr>
        <p:spPr>
          <a:xfrm flipV="1">
            <a:off x="3394323" y="3969091"/>
            <a:ext cx="150416" cy="1375605"/>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9FBE7E79-C44C-4A66-8179-27955C8C6C69}"/>
              </a:ext>
            </a:extLst>
          </p:cNvPr>
          <p:cNvCxnSpPr>
            <a:cxnSpLocks/>
            <a:stCxn id="35" idx="0"/>
          </p:cNvCxnSpPr>
          <p:nvPr/>
        </p:nvCxnSpPr>
        <p:spPr>
          <a:xfrm flipH="1" flipV="1">
            <a:off x="3678674" y="3990243"/>
            <a:ext cx="576182" cy="168789"/>
          </a:xfrm>
          <a:prstGeom prst="line">
            <a:avLst/>
          </a:prstGeom>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F4AE118C-4B03-4ED8-B10C-7A5D82733002}"/>
              </a:ext>
            </a:extLst>
          </p:cNvPr>
          <p:cNvCxnSpPr>
            <a:cxnSpLocks/>
            <a:stCxn id="27" idx="0"/>
          </p:cNvCxnSpPr>
          <p:nvPr/>
        </p:nvCxnSpPr>
        <p:spPr>
          <a:xfrm flipV="1">
            <a:off x="4566552" y="4832578"/>
            <a:ext cx="398126" cy="311870"/>
          </a:xfrm>
          <a:prstGeom prst="line">
            <a:avLst/>
          </a:prstGeom>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853305F1-3A49-4F16-A061-CE47928CF978}"/>
              </a:ext>
            </a:extLst>
          </p:cNvPr>
          <p:cNvSpPr/>
          <p:nvPr/>
        </p:nvSpPr>
        <p:spPr>
          <a:xfrm>
            <a:off x="4673782" y="6253200"/>
            <a:ext cx="1496099" cy="313200"/>
          </a:xfrm>
          <a:prstGeom prst="rect">
            <a:avLst/>
          </a:prstGeom>
          <a:solidFill>
            <a:srgbClr val="6574CD"/>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KOICA-</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55" name="Rectangle 54">
            <a:extLst>
              <a:ext uri="{FF2B5EF4-FFF2-40B4-BE49-F238E27FC236}">
                <a16:creationId xmlns:a16="http://schemas.microsoft.com/office/drawing/2014/main" id="{08BE9AB6-B0EF-4F4A-BBB8-8211617A226C}"/>
              </a:ext>
            </a:extLst>
          </p:cNvPr>
          <p:cNvSpPr/>
          <p:nvPr/>
        </p:nvSpPr>
        <p:spPr>
          <a:xfrm>
            <a:off x="2890598" y="2188718"/>
            <a:ext cx="174255" cy="936000"/>
          </a:xfrm>
          <a:prstGeom prst="rect">
            <a:avLst/>
          </a:prstGeom>
          <a:solidFill>
            <a:srgbClr val="6574CD">
              <a:alpha val="62353"/>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67" name="Straight Connector 66">
            <a:extLst>
              <a:ext uri="{FF2B5EF4-FFF2-40B4-BE49-F238E27FC236}">
                <a16:creationId xmlns:a16="http://schemas.microsoft.com/office/drawing/2014/main" id="{6ACC53BF-5C03-4447-B2D9-8C2B0D9DB5E1}"/>
              </a:ext>
            </a:extLst>
          </p:cNvPr>
          <p:cNvCxnSpPr>
            <a:cxnSpLocks/>
            <a:stCxn id="12" idx="1"/>
          </p:cNvCxnSpPr>
          <p:nvPr/>
        </p:nvCxnSpPr>
        <p:spPr>
          <a:xfrm flipH="1">
            <a:off x="7057335" y="2453873"/>
            <a:ext cx="1179464" cy="873726"/>
          </a:xfrm>
          <a:prstGeom prst="line">
            <a:avLst/>
          </a:prstGeom>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4E728B92-993A-4100-825D-3ED7264F82EC}"/>
              </a:ext>
            </a:extLst>
          </p:cNvPr>
          <p:cNvSpPr txBox="1"/>
          <p:nvPr/>
        </p:nvSpPr>
        <p:spPr bwMode="auto">
          <a:xfrm>
            <a:off x="5286290" y="5221468"/>
            <a:ext cx="2276256" cy="861774"/>
          </a:xfrm>
          <a:prstGeom prst="rect">
            <a:avLst/>
          </a:prstGeom>
          <a:solidFill>
            <a:schemeClr val="accent4">
              <a:lumMod val="20000"/>
              <a:lumOff val="80000"/>
            </a:schemeClr>
          </a:solidFill>
          <a:ln w="9525">
            <a:solidFill>
              <a:schemeClr val="bg1"/>
            </a:solidFill>
            <a:miter lim="800000"/>
            <a:headEnd/>
            <a:tailEnd/>
          </a:ln>
          <a:effectLst/>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000000"/>
                </a:solidFill>
                <a:effectLst/>
                <a:uLnTx/>
                <a:uFillTx/>
                <a:latin typeface="Arial"/>
                <a:ea typeface="Times New Roman" panose="02020603050405020304" pitchFamily="18" charset="0"/>
                <a:cs typeface="Arial"/>
              </a:rPr>
              <a:t>On-going SIFA project</a:t>
            </a:r>
            <a:endParaRPr lang="en-US">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Zimbabwe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(Horticulture Sector)</a:t>
            </a:r>
            <a:endParaRPr kumimoji="0" lang="en-GB"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a:endParaRPr>
          </a:p>
          <a:p>
            <a:pPr marL="171450" indent="-171450">
              <a:buFont typeface="Arial" panose="020B0604020202020204" pitchFamily="34" charset="0"/>
              <a:buChar char="•"/>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Tanzania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(Beef Sector)</a:t>
            </a:r>
            <a:r>
              <a:rPr lang="en-GB" sz="1000">
                <a:solidFill>
                  <a:srgbClr val="000000"/>
                </a:solidFill>
                <a:latin typeface="Arial"/>
                <a:ea typeface="Times New Roman" panose="02020603050405020304" pitchFamily="18" charset="0"/>
                <a:cs typeface="Arial"/>
              </a:rPr>
              <a:t> </a:t>
            </a:r>
            <a:endParaRPr kumimoji="0" lang="en-GB" sz="1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171450" indent="-171450">
              <a:buFont typeface="Arial" panose="020B0604020202020204" pitchFamily="34" charset="0"/>
              <a:buChar char="•"/>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Eswatini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(Horticulture Sector)</a:t>
            </a:r>
            <a:r>
              <a:rPr lang="en-GB" sz="1000">
                <a:solidFill>
                  <a:srgbClr val="000000"/>
                </a:solidFill>
                <a:latin typeface="Arial"/>
                <a:ea typeface="Times New Roman" panose="02020603050405020304" pitchFamily="18" charset="0"/>
                <a:cs typeface="Arial"/>
              </a:rPr>
              <a:t> </a:t>
            </a:r>
            <a:endParaRPr kumimoji="0" lang="en-GB" sz="1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Ghana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(Garments and Textiles)</a:t>
            </a:r>
            <a:endParaRPr kumimoji="0" lang="en-GB" sz="1000" b="0" i="0" u="none" strike="noStrike" kern="1200" cap="none" spc="0" normalizeH="0" baseline="0" noProof="0">
              <a:ln>
                <a:noFill/>
              </a:ln>
              <a:solidFill>
                <a:srgbClr val="230050"/>
              </a:solidFill>
              <a:effectLst/>
              <a:uLnTx/>
              <a:uFillTx/>
              <a:latin typeface="Arial"/>
              <a:ea typeface="Calibri" panose="020F0502020204030204" pitchFamily="34" charset="0"/>
              <a:cs typeface="Arial"/>
            </a:endParaRPr>
          </a:p>
        </p:txBody>
      </p:sp>
      <p:sp>
        <p:nvSpPr>
          <p:cNvPr id="58" name="Rectangle 57">
            <a:extLst>
              <a:ext uri="{FF2B5EF4-FFF2-40B4-BE49-F238E27FC236}">
                <a16:creationId xmlns:a16="http://schemas.microsoft.com/office/drawing/2014/main" id="{26A2CB17-C511-4A6C-A12B-97F0D922910B}"/>
              </a:ext>
            </a:extLst>
          </p:cNvPr>
          <p:cNvSpPr/>
          <p:nvPr/>
        </p:nvSpPr>
        <p:spPr>
          <a:xfrm>
            <a:off x="8248370" y="5225127"/>
            <a:ext cx="1729439" cy="757043"/>
          </a:xfrm>
          <a:prstGeom prst="rect">
            <a:avLst/>
          </a:prstGeom>
          <a:solidFill>
            <a:srgbClr val="9561E2">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Indonesia </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-Seafaring</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-International Logistics</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-Ship building</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60" name="Straight Connector 59">
            <a:extLst>
              <a:ext uri="{FF2B5EF4-FFF2-40B4-BE49-F238E27FC236}">
                <a16:creationId xmlns:a16="http://schemas.microsoft.com/office/drawing/2014/main" id="{F8F0D8AB-6E77-4492-B0BA-73B0DD98F245}"/>
              </a:ext>
            </a:extLst>
          </p:cNvPr>
          <p:cNvCxnSpPr>
            <a:cxnSpLocks/>
            <a:stCxn id="58" idx="1"/>
          </p:cNvCxnSpPr>
          <p:nvPr/>
        </p:nvCxnSpPr>
        <p:spPr>
          <a:xfrm flipH="1" flipV="1">
            <a:off x="7668889" y="4544252"/>
            <a:ext cx="579481" cy="1059397"/>
          </a:xfrm>
          <a:prstGeom prst="line">
            <a:avLst/>
          </a:prstGeom>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36CE1E03-DB89-4EC3-9AD2-144F02C7D177}"/>
              </a:ext>
            </a:extLst>
          </p:cNvPr>
          <p:cNvSpPr/>
          <p:nvPr/>
        </p:nvSpPr>
        <p:spPr>
          <a:xfrm>
            <a:off x="7606781" y="4498266"/>
            <a:ext cx="100564" cy="11548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Title 1">
            <a:extLst>
              <a:ext uri="{FF2B5EF4-FFF2-40B4-BE49-F238E27FC236}">
                <a16:creationId xmlns:a16="http://schemas.microsoft.com/office/drawing/2014/main" id="{1869096E-5A8D-4527-8919-820A37B1EFC1}"/>
              </a:ext>
            </a:extLst>
          </p:cNvPr>
          <p:cNvSpPr txBox="1">
            <a:spLocks/>
          </p:cNvSpPr>
          <p:nvPr/>
        </p:nvSpPr>
        <p:spPr>
          <a:xfrm>
            <a:off x="2214024" y="282787"/>
            <a:ext cx="10492747" cy="7200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154F98"/>
                </a:solidFill>
                <a:latin typeface="Arial Narrow" panose="020B060602020203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2800" b="1" i="0" u="none" strike="noStrike" kern="1200" cap="none" spc="0" normalizeH="0" baseline="0" noProof="0">
                <a:ln>
                  <a:noFill/>
                </a:ln>
                <a:solidFill>
                  <a:srgbClr val="1E2DBE"/>
                </a:solidFill>
                <a:effectLst/>
                <a:uLnTx/>
                <a:uFillTx/>
                <a:latin typeface="Arial" panose="020B0604020202020204"/>
                <a:ea typeface="+mj-ea"/>
                <a:cs typeface="Arial" pitchFamily="34" charset="0"/>
              </a:rPr>
              <a:t>Locations of STED </a:t>
            </a:r>
            <a:r>
              <a:rPr kumimoji="0" lang="fr-CH" sz="2800" b="1" i="0" u="none" strike="noStrike" kern="1200" cap="none" spc="0" normalizeH="0" baseline="0" noProof="0" err="1">
                <a:ln>
                  <a:noFill/>
                </a:ln>
                <a:solidFill>
                  <a:srgbClr val="1E2DBE"/>
                </a:solidFill>
                <a:effectLst/>
                <a:uLnTx/>
                <a:uFillTx/>
                <a:latin typeface="Arial" panose="020B0604020202020204"/>
                <a:ea typeface="+mj-ea"/>
                <a:cs typeface="Arial" pitchFamily="34" charset="0"/>
              </a:rPr>
              <a:t>development</a:t>
            </a:r>
            <a:r>
              <a:rPr kumimoji="0" lang="fr-CH" sz="2800" b="1" i="0" u="none" strike="noStrike" kern="1200" cap="none" spc="0" normalizeH="0" baseline="0" noProof="0">
                <a:ln>
                  <a:noFill/>
                </a:ln>
                <a:solidFill>
                  <a:srgbClr val="1E2DBE"/>
                </a:solidFill>
                <a:effectLst/>
                <a:uLnTx/>
                <a:uFillTx/>
                <a:latin typeface="Arial" panose="020B0604020202020204"/>
                <a:ea typeface="+mj-ea"/>
                <a:cs typeface="Arial" pitchFamily="34" charset="0"/>
              </a:rPr>
              <a:t> </a:t>
            </a:r>
            <a:r>
              <a:rPr kumimoji="0" lang="fr-CH" sz="2800" b="1" i="0" u="none" strike="noStrike" kern="1200" cap="none" spc="0" normalizeH="0" baseline="0" noProof="0" err="1">
                <a:ln>
                  <a:noFill/>
                </a:ln>
                <a:solidFill>
                  <a:srgbClr val="1E2DBE"/>
                </a:solidFill>
                <a:effectLst/>
                <a:uLnTx/>
                <a:uFillTx/>
                <a:latin typeface="Arial" panose="020B0604020202020204"/>
                <a:ea typeface="+mj-ea"/>
                <a:cs typeface="Arial" pitchFamily="34" charset="0"/>
              </a:rPr>
              <a:t>cooperation</a:t>
            </a:r>
            <a:endParaRPr kumimoji="0" lang="fr-CH" sz="2800" b="1" i="0" u="none" strike="noStrike" kern="1200" cap="none" spc="0" normalizeH="0" baseline="0" noProof="0">
              <a:ln>
                <a:noFill/>
              </a:ln>
              <a:solidFill>
                <a:srgbClr val="1E2DBE"/>
              </a:solidFill>
              <a:effectLst/>
              <a:uLnTx/>
              <a:uFillTx/>
              <a:latin typeface="Arial" panose="020B0604020202020204"/>
              <a:ea typeface="+mj-ea"/>
              <a:cs typeface="Arial"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1800" b="1" i="1" u="none" strike="noStrike" kern="1200" cap="none" spc="0" normalizeH="0" baseline="0" noProof="0">
                <a:ln>
                  <a:noFill/>
                </a:ln>
                <a:solidFill>
                  <a:srgbClr val="1E2DBE"/>
                </a:solidFill>
                <a:effectLst/>
                <a:uLnTx/>
                <a:uFillTx/>
                <a:latin typeface="Arial" panose="020B0604020202020204"/>
                <a:ea typeface="+mj-ea"/>
                <a:cs typeface="Arial" pitchFamily="34" charset="0"/>
              </a:rPr>
              <a:t>(24 countries, 50 </a:t>
            </a:r>
            <a:r>
              <a:rPr kumimoji="0" lang="fr-CH" sz="1800" b="1" i="1" u="none" strike="noStrike" kern="1200" cap="none" spc="0" normalizeH="0" baseline="0" noProof="0" err="1">
                <a:ln>
                  <a:noFill/>
                </a:ln>
                <a:solidFill>
                  <a:srgbClr val="1E2DBE"/>
                </a:solidFill>
                <a:effectLst/>
                <a:uLnTx/>
                <a:uFillTx/>
                <a:latin typeface="Arial" panose="020B0604020202020204"/>
                <a:ea typeface="+mj-ea"/>
                <a:cs typeface="Arial" pitchFamily="34" charset="0"/>
              </a:rPr>
              <a:t>sectors</a:t>
            </a:r>
            <a:r>
              <a:rPr kumimoji="0" lang="fr-CH" sz="1800" b="1" i="1" u="none" strike="noStrike" kern="1200" cap="none" spc="0" normalizeH="0" baseline="0" noProof="0">
                <a:ln>
                  <a:noFill/>
                </a:ln>
                <a:solidFill>
                  <a:srgbClr val="1E2DBE"/>
                </a:solidFill>
                <a:effectLst/>
                <a:uLnTx/>
                <a:uFillTx/>
                <a:latin typeface="Arial" panose="020B0604020202020204"/>
                <a:ea typeface="+mj-ea"/>
                <a:cs typeface="Arial" pitchFamily="34" charset="0"/>
              </a:rPr>
              <a:t>)</a:t>
            </a:r>
            <a:endParaRPr kumimoji="0" lang="en-GB" sz="1600" b="1" i="1" u="none" strike="noStrike" kern="1200" cap="none" spc="0" normalizeH="0" baseline="0" noProof="0">
              <a:ln>
                <a:noFill/>
              </a:ln>
              <a:solidFill>
                <a:srgbClr val="1E2DBE"/>
              </a:solidFill>
              <a:effectLst/>
              <a:uLnTx/>
              <a:uFillTx/>
              <a:latin typeface="Arial" panose="020B0604020202020204"/>
              <a:ea typeface="+mj-ea"/>
              <a:cs typeface="Arial" pitchFamily="34" charset="0"/>
            </a:endParaRPr>
          </a:p>
        </p:txBody>
      </p:sp>
    </p:spTree>
    <p:extLst>
      <p:ext uri="{BB962C8B-B14F-4D97-AF65-F5344CB8AC3E}">
        <p14:creationId xmlns:p14="http://schemas.microsoft.com/office/powerpoint/2010/main" val="1388504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531F6-F6DB-6886-2D64-18E47190BFD3}"/>
              </a:ext>
            </a:extLst>
          </p:cNvPr>
          <p:cNvSpPr>
            <a:spLocks noGrp="1"/>
          </p:cNvSpPr>
          <p:nvPr>
            <p:ph sz="quarter" idx="13"/>
          </p:nvPr>
        </p:nvSpPr>
        <p:spPr>
          <a:xfrm>
            <a:off x="1297347" y="1475238"/>
            <a:ext cx="10465163" cy="4536504"/>
          </a:xfrm>
        </p:spPr>
        <p:txBody>
          <a:bodyPr/>
          <a:lstStyle/>
          <a:p>
            <a:pPr marL="0" indent="0" algn="ctr">
              <a:buNone/>
            </a:pPr>
            <a:r>
              <a:rPr lang="en-GB" u="sng" dirty="0">
                <a:solidFill>
                  <a:srgbClr val="0000FF"/>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Skills Development for Trade, Employability and Inclusive Growth: The STED Approach - YouTube</a:t>
            </a:r>
            <a:endParaRPr lang="en-GB" dirty="0">
              <a:solidFill>
                <a:srgbClr val="0000FF"/>
              </a:solidFill>
              <a:effectLst/>
              <a:latin typeface="Calibri" panose="020F0502020204030204" pitchFamily="34" charset="0"/>
              <a:ea typeface="Calibri" panose="020F0502020204030204" pitchFamily="34" charset="0"/>
            </a:endParaRPr>
          </a:p>
          <a:p>
            <a:endParaRPr lang="en-GB" dirty="0">
              <a:solidFill>
                <a:srgbClr val="0000FF"/>
              </a:solidFill>
            </a:endParaRPr>
          </a:p>
        </p:txBody>
      </p:sp>
      <p:pic>
        <p:nvPicPr>
          <p:cNvPr id="2" name="Online Media 1" title="Skills Development for Trade, Employability and Inclusive Growth: The STED Approach">
            <a:hlinkClick r:id="" action="ppaction://media"/>
            <a:extLst>
              <a:ext uri="{FF2B5EF4-FFF2-40B4-BE49-F238E27FC236}">
                <a16:creationId xmlns:a16="http://schemas.microsoft.com/office/drawing/2014/main" id="{CAE5085C-5851-58AF-1A14-BCE8CAAAA44D}"/>
              </a:ext>
            </a:extLst>
          </p:cNvPr>
          <p:cNvPicPr>
            <a:picLocks noRot="1" noChangeAspect="1"/>
          </p:cNvPicPr>
          <p:nvPr>
            <a:videoFile r:link="rId1"/>
          </p:nvPr>
        </p:nvPicPr>
        <p:blipFill>
          <a:blip r:embed="rId4"/>
          <a:stretch>
            <a:fillRect/>
          </a:stretch>
        </p:blipFill>
        <p:spPr>
          <a:xfrm>
            <a:off x="2725271" y="2191781"/>
            <a:ext cx="7195724" cy="4065584"/>
          </a:xfrm>
          <a:prstGeom prst="rect">
            <a:avLst/>
          </a:prstGeom>
        </p:spPr>
      </p:pic>
    </p:spTree>
    <p:extLst>
      <p:ext uri="{BB962C8B-B14F-4D97-AF65-F5344CB8AC3E}">
        <p14:creationId xmlns:p14="http://schemas.microsoft.com/office/powerpoint/2010/main" val="16460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272" y="252424"/>
            <a:ext cx="7543800" cy="572978"/>
          </a:xfrm>
        </p:spPr>
        <p:txBody>
          <a:bodyPr/>
          <a:lstStyle/>
          <a:p>
            <a:r>
              <a:rPr lang="en-GB" sz="2800"/>
              <a:t>Typical STED problem Analysis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20277379"/>
              </p:ext>
            </p:extLst>
          </p:nvPr>
        </p:nvGraphicFramePr>
        <p:xfrm>
          <a:off x="635682" y="808570"/>
          <a:ext cx="6843489" cy="5541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608168" y="825401"/>
            <a:ext cx="439248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Addressing these issues </a:t>
            </a:r>
            <a:r>
              <a:rPr kumimoji="0" lang="en-IE" sz="2400" b="1" i="0" u="sng" strike="noStrike" kern="1200" cap="none" spc="0" normalizeH="0" baseline="0" noProof="0">
                <a:ln>
                  <a:noFill/>
                </a:ln>
                <a:solidFill>
                  <a:srgbClr val="230050"/>
                </a:solidFill>
                <a:effectLst/>
                <a:uLnTx/>
                <a:uFillTx/>
                <a:latin typeface="Arial" panose="020B0604020202020204"/>
                <a:ea typeface="+mn-ea"/>
                <a:cs typeface="+mn-cs"/>
              </a:rPr>
              <a:t>for a sector </a:t>
            </a: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can contribute to wider system reform, using mechanisms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23005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Sector skills strategies,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sector skills councils,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skills anticipation systems,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curriculum reform,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funding reform,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high quality apprenticeships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1494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B5EA-9663-435E-8EA5-519BDE767E07}"/>
              </a:ext>
            </a:extLst>
          </p:cNvPr>
          <p:cNvSpPr>
            <a:spLocks noGrp="1"/>
          </p:cNvSpPr>
          <p:nvPr>
            <p:ph type="title"/>
          </p:nvPr>
        </p:nvSpPr>
        <p:spPr>
          <a:xfrm>
            <a:off x="2791778" y="354858"/>
            <a:ext cx="11210924" cy="720000"/>
          </a:xfrm>
        </p:spPr>
        <p:txBody>
          <a:bodyPr/>
          <a:lstStyle/>
          <a:p>
            <a:r>
              <a:rPr lang="en-GB"/>
              <a:t>  </a:t>
            </a:r>
            <a:r>
              <a:rPr lang="en-IE" sz="2800"/>
              <a:t>What is Distinctive about STED?</a:t>
            </a:r>
            <a:endParaRPr lang="en-GB" sz="2800"/>
          </a:p>
        </p:txBody>
      </p:sp>
      <p:sp>
        <p:nvSpPr>
          <p:cNvPr id="4" name="Date Placeholder 3">
            <a:extLst>
              <a:ext uri="{FF2B5EF4-FFF2-40B4-BE49-F238E27FC236}">
                <a16:creationId xmlns:a16="http://schemas.microsoft.com/office/drawing/2014/main" id="{F76CFA22-C7F3-4CD2-A5BF-B7EDCA8BC9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5" name="Footer Placeholder 4">
            <a:extLst>
              <a:ext uri="{FF2B5EF4-FFF2-40B4-BE49-F238E27FC236}">
                <a16:creationId xmlns:a16="http://schemas.microsoft.com/office/drawing/2014/main" id="{79042682-F6C2-4C34-B5C1-E4710D54FD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30050"/>
                </a:solidFill>
                <a:effectLst/>
                <a:uLnTx/>
                <a:uFillTx/>
                <a:latin typeface="Arial" panose="020B0604020202020204"/>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C263D2DC-8D65-4DDF-B23E-2482AB1695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800" b="0" i="0" u="none" strike="noStrike" kern="1200" cap="none" spc="0" normalizeH="0" baseline="0" noProof="0" smtClean="0">
                <a:ln>
                  <a:noFill/>
                </a:ln>
                <a:solidFill>
                  <a:srgbClr val="1E2DB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800" b="0" i="0" u="none" strike="noStrike" kern="1200" cap="none" spc="0" normalizeH="0" baseline="0" noProof="0">
              <a:ln>
                <a:noFill/>
              </a:ln>
              <a:solidFill>
                <a:srgbClr val="1E2DB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5908473-D15F-41D6-B1B2-2F66D9DF823C}"/>
              </a:ext>
            </a:extLst>
          </p:cNvPr>
          <p:cNvSpPr txBox="1"/>
          <p:nvPr/>
        </p:nvSpPr>
        <p:spPr>
          <a:xfrm>
            <a:off x="4586112" y="1067309"/>
            <a:ext cx="2744688"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(Anticipation, Implementation) </a:t>
            </a:r>
          </a:p>
        </p:txBody>
      </p:sp>
      <p:sp>
        <p:nvSpPr>
          <p:cNvPr id="8" name="Oval 7">
            <a:extLst>
              <a:ext uri="{FF2B5EF4-FFF2-40B4-BE49-F238E27FC236}">
                <a16:creationId xmlns:a16="http://schemas.microsoft.com/office/drawing/2014/main" id="{7A8E1EEB-1FC5-4296-916A-97B960B187D3}"/>
              </a:ext>
            </a:extLst>
          </p:cNvPr>
          <p:cNvSpPr/>
          <p:nvPr/>
        </p:nvSpPr>
        <p:spPr>
          <a:xfrm>
            <a:off x="4662312" y="1074859"/>
            <a:ext cx="2592288" cy="2880320"/>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9" name="Oval 8">
            <a:extLst>
              <a:ext uri="{FF2B5EF4-FFF2-40B4-BE49-F238E27FC236}">
                <a16:creationId xmlns:a16="http://schemas.microsoft.com/office/drawing/2014/main" id="{8369DD19-EBBD-48E7-B2BE-ED099F806FFB}"/>
              </a:ext>
            </a:extLst>
          </p:cNvPr>
          <p:cNvSpPr/>
          <p:nvPr/>
        </p:nvSpPr>
        <p:spPr>
          <a:xfrm>
            <a:off x="3285776" y="2010963"/>
            <a:ext cx="3174942" cy="2736304"/>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86EBB321-5915-480A-946F-F3D92E697F5D}"/>
              </a:ext>
            </a:extLst>
          </p:cNvPr>
          <p:cNvSpPr/>
          <p:nvPr/>
        </p:nvSpPr>
        <p:spPr>
          <a:xfrm>
            <a:off x="5519937" y="2010963"/>
            <a:ext cx="3094431" cy="2736304"/>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CA6CB626-0E4F-4ACB-B9C8-620E0E14A39C}"/>
              </a:ext>
            </a:extLst>
          </p:cNvPr>
          <p:cNvSpPr/>
          <p:nvPr/>
        </p:nvSpPr>
        <p:spPr>
          <a:xfrm>
            <a:off x="4685835" y="2701104"/>
            <a:ext cx="2592288" cy="3054275"/>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39F7803-60C7-4E1F-A012-04B27BE6A67A}"/>
              </a:ext>
            </a:extLst>
          </p:cNvPr>
          <p:cNvSpPr txBox="1"/>
          <p:nvPr/>
        </p:nvSpPr>
        <p:spPr>
          <a:xfrm>
            <a:off x="3366766" y="2804405"/>
            <a:ext cx="1295547"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Trade,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Industrial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Strategy</a:t>
            </a:r>
          </a:p>
        </p:txBody>
      </p:sp>
      <p:sp>
        <p:nvSpPr>
          <p:cNvPr id="13" name="TextBox 12">
            <a:extLst>
              <a:ext uri="{FF2B5EF4-FFF2-40B4-BE49-F238E27FC236}">
                <a16:creationId xmlns:a16="http://schemas.microsoft.com/office/drawing/2014/main" id="{BA59804B-C539-4B2D-81B5-520060300416}"/>
              </a:ext>
            </a:extLst>
          </p:cNvPr>
          <p:cNvSpPr txBox="1"/>
          <p:nvPr/>
        </p:nvSpPr>
        <p:spPr>
          <a:xfrm>
            <a:off x="5120949" y="4667709"/>
            <a:ext cx="1765228"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Stakeholder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Tripartite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Approach</a:t>
            </a:r>
          </a:p>
        </p:txBody>
      </p:sp>
      <p:sp>
        <p:nvSpPr>
          <p:cNvPr id="14" name="TextBox 13">
            <a:extLst>
              <a:ext uri="{FF2B5EF4-FFF2-40B4-BE49-F238E27FC236}">
                <a16:creationId xmlns:a16="http://schemas.microsoft.com/office/drawing/2014/main" id="{2CD71E7D-5EE2-4408-98AD-E3A19446B55C}"/>
              </a:ext>
            </a:extLst>
          </p:cNvPr>
          <p:cNvSpPr txBox="1"/>
          <p:nvPr/>
        </p:nvSpPr>
        <p:spPr>
          <a:xfrm>
            <a:off x="5479279" y="3019076"/>
            <a:ext cx="100540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a:ln>
                  <a:noFill/>
                </a:ln>
                <a:solidFill>
                  <a:srgbClr val="230050"/>
                </a:solidFill>
                <a:effectLst/>
                <a:uLnTx/>
                <a:uFillTx/>
                <a:latin typeface="Arial" panose="020B0604020202020204"/>
                <a:ea typeface="+mn-ea"/>
                <a:cs typeface="+mn-cs"/>
              </a:rPr>
              <a:t>STED</a:t>
            </a:r>
          </a:p>
        </p:txBody>
      </p:sp>
      <p:sp>
        <p:nvSpPr>
          <p:cNvPr id="15" name="Rectangle 14">
            <a:extLst>
              <a:ext uri="{FF2B5EF4-FFF2-40B4-BE49-F238E27FC236}">
                <a16:creationId xmlns:a16="http://schemas.microsoft.com/office/drawing/2014/main" id="{6160F29E-9C98-46EA-AEA0-ADC9D1273377}"/>
              </a:ext>
            </a:extLst>
          </p:cNvPr>
          <p:cNvSpPr/>
          <p:nvPr/>
        </p:nvSpPr>
        <p:spPr>
          <a:xfrm>
            <a:off x="7278123" y="2958293"/>
            <a:ext cx="13362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err="1">
                <a:ln>
                  <a:noFill/>
                </a:ln>
                <a:solidFill>
                  <a:srgbClr val="230050"/>
                </a:solidFill>
                <a:effectLst/>
                <a:uLnTx/>
                <a:uFillTx/>
                <a:latin typeface="Arial" panose="020B0604020202020204"/>
                <a:ea typeface="+mn-ea"/>
                <a:cs typeface="+mn-cs"/>
              </a:rPr>
              <a:t>Sectoral</a:t>
            </a:r>
            <a:endParaRPr kumimoji="0" lang="en-IE" sz="20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Approach</a:t>
            </a:r>
          </a:p>
        </p:txBody>
      </p:sp>
      <p:sp>
        <p:nvSpPr>
          <p:cNvPr id="16" name="Rectangle 15">
            <a:extLst>
              <a:ext uri="{FF2B5EF4-FFF2-40B4-BE49-F238E27FC236}">
                <a16:creationId xmlns:a16="http://schemas.microsoft.com/office/drawing/2014/main" id="{84E32D20-A9D8-411A-962B-40BFE157D9B1}"/>
              </a:ext>
            </a:extLst>
          </p:cNvPr>
          <p:cNvSpPr/>
          <p:nvPr/>
        </p:nvSpPr>
        <p:spPr>
          <a:xfrm>
            <a:off x="7428148" y="1205808"/>
            <a:ext cx="45720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Sector –effective level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•analysing &amp; anticipating skills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•taking actions on these</a:t>
            </a:r>
          </a:p>
        </p:txBody>
      </p:sp>
      <p:sp>
        <p:nvSpPr>
          <p:cNvPr id="17" name="Rectangle 16">
            <a:extLst>
              <a:ext uri="{FF2B5EF4-FFF2-40B4-BE49-F238E27FC236}">
                <a16:creationId xmlns:a16="http://schemas.microsoft.com/office/drawing/2014/main" id="{798B29DC-17C8-49E5-B100-AE6458AAAFD9}"/>
              </a:ext>
            </a:extLst>
          </p:cNvPr>
          <p:cNvSpPr/>
          <p:nvPr/>
        </p:nvSpPr>
        <p:spPr>
          <a:xfrm>
            <a:off x="9013356" y="2515019"/>
            <a:ext cx="190770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skills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occupations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E&amp;T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To great extent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forms of WO</a:t>
            </a:r>
          </a:p>
        </p:txBody>
      </p:sp>
      <p:sp>
        <p:nvSpPr>
          <p:cNvPr id="18" name="Rectangle 17">
            <a:extLst>
              <a:ext uri="{FF2B5EF4-FFF2-40B4-BE49-F238E27FC236}">
                <a16:creationId xmlns:a16="http://schemas.microsoft.com/office/drawing/2014/main" id="{A06A5828-3344-443C-B527-D0ABA0525845}"/>
              </a:ext>
            </a:extLst>
          </p:cNvPr>
          <p:cNvSpPr/>
          <p:nvPr/>
        </p:nvSpPr>
        <p:spPr>
          <a:xfrm>
            <a:off x="728226" y="1231128"/>
            <a:ext cx="45720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0050"/>
                </a:solidFill>
                <a:effectLst/>
                <a:uLnTx/>
                <a:uFillTx/>
                <a:latin typeface="Arial" panose="020B0604020202020204"/>
                <a:ea typeface="+mn-ea"/>
                <a:cs typeface="+mn-cs"/>
              </a:rPr>
              <a:t>Need for collaboration is especially strong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•exposure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•potential for inclusiveness</a:t>
            </a:r>
          </a:p>
        </p:txBody>
      </p:sp>
      <p:sp>
        <p:nvSpPr>
          <p:cNvPr id="19" name="Rectangle 18">
            <a:extLst>
              <a:ext uri="{FF2B5EF4-FFF2-40B4-BE49-F238E27FC236}">
                <a16:creationId xmlns:a16="http://schemas.microsoft.com/office/drawing/2014/main" id="{F1910F49-C8A5-4D8F-A11E-FFC09516487C}"/>
              </a:ext>
            </a:extLst>
          </p:cNvPr>
          <p:cNvSpPr/>
          <p:nvPr/>
        </p:nvSpPr>
        <p:spPr>
          <a:xfrm>
            <a:off x="887786" y="4858020"/>
            <a:ext cx="312675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0050"/>
                </a:solidFill>
                <a:effectLst/>
                <a:uLnTx/>
                <a:uFillTx/>
                <a:latin typeface="Arial" panose="020B0604020202020204"/>
                <a:ea typeface="+mn-ea"/>
                <a:cs typeface="+mn-cs"/>
              </a:rPr>
              <a:t>It combines a sectoral approach to skills with trade &amp; industrial perspective, and social dialogue</a:t>
            </a:r>
            <a:endParaRPr kumimoji="0" lang="en-GB" sz="14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5388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288" y="2872447"/>
            <a:ext cx="2237224" cy="3487991"/>
          </a:xfrm>
        </p:spPr>
        <p:txBody>
          <a:bodyPr/>
          <a:lstStyle/>
          <a:p>
            <a:r>
              <a:rPr lang="en-GB" sz="2800">
                <a:solidFill>
                  <a:schemeClr val="accent1"/>
                </a:solidFill>
                <a:latin typeface="+mj-lt"/>
                <a:cs typeface="+mj-cs"/>
              </a:rPr>
              <a:t>STED Development Logic</a:t>
            </a:r>
          </a:p>
        </p:txBody>
      </p:sp>
      <p:graphicFrame>
        <p:nvGraphicFramePr>
          <p:cNvPr id="4" name="Diagram 3">
            <a:extLst>
              <a:ext uri="{FF2B5EF4-FFF2-40B4-BE49-F238E27FC236}">
                <a16:creationId xmlns:a16="http://schemas.microsoft.com/office/drawing/2014/main" id="{2A1B1477-F3AC-465D-B745-6FE4837B0AED}"/>
              </a:ext>
            </a:extLst>
          </p:cNvPr>
          <p:cNvGraphicFramePr/>
          <p:nvPr/>
        </p:nvGraphicFramePr>
        <p:xfrm>
          <a:off x="2465512" y="1569289"/>
          <a:ext cx="5256584" cy="439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6AA37CA-1B5B-4510-AE7F-B5A05E83E774}"/>
              </a:ext>
            </a:extLst>
          </p:cNvPr>
          <p:cNvSpPr txBox="1"/>
          <p:nvPr/>
        </p:nvSpPr>
        <p:spPr>
          <a:xfrm>
            <a:off x="8010128" y="1809701"/>
            <a:ext cx="3528392" cy="3460434"/>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Indirect Objective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Scaling, institutionalizing and maturing skills governance through:</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Public-private institutional arrangements for skills governance</a:t>
            </a: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 (such as Sector Skills Councils and National Skills Council, along with inter-ministerial collaboration)</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Technical capacity in skills analysis and anticipation </a:t>
            </a: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(such as national skills anticipation technical unit)</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Practical collaboration between employers and providers of education and training </a:t>
            </a: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(curriculum, work-based learning, teaching skills, workplace learning …)</a:t>
            </a:r>
          </a:p>
        </p:txBody>
      </p:sp>
      <p:sp>
        <p:nvSpPr>
          <p:cNvPr id="6" name="TextBox 5">
            <a:extLst>
              <a:ext uri="{FF2B5EF4-FFF2-40B4-BE49-F238E27FC236}">
                <a16:creationId xmlns:a16="http://schemas.microsoft.com/office/drawing/2014/main" id="{71817622-7344-4710-A1E3-097DF81C4296}"/>
              </a:ext>
            </a:extLst>
          </p:cNvPr>
          <p:cNvSpPr txBox="1"/>
          <p:nvPr/>
        </p:nvSpPr>
        <p:spPr>
          <a:xfrm>
            <a:off x="3401616" y="558561"/>
            <a:ext cx="6120680" cy="1144865"/>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STED Exercise</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Multi-stakeholder, public-private governance of STED process</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Sector selection</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Sector skills diagnosis and strategy</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Mobilization of implementation</a:t>
            </a:r>
          </a:p>
        </p:txBody>
      </p:sp>
      <p:sp>
        <p:nvSpPr>
          <p:cNvPr id="7" name="TextBox 6">
            <a:extLst>
              <a:ext uri="{FF2B5EF4-FFF2-40B4-BE49-F238E27FC236}">
                <a16:creationId xmlns:a16="http://schemas.microsoft.com/office/drawing/2014/main" id="{6520AEAB-9F31-4991-BDFA-AC93FE8E4ABE}"/>
              </a:ext>
            </a:extLst>
          </p:cNvPr>
          <p:cNvSpPr txBox="1"/>
          <p:nvPr/>
        </p:nvSpPr>
        <p:spPr>
          <a:xfrm>
            <a:off x="2101077" y="5775663"/>
            <a:ext cx="9145016" cy="584775"/>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Tradable sectors also entry-point to </a:t>
            </a:r>
            <a:r>
              <a:rPr kumimoji="0" lang="en-IE" sz="1600" b="1" i="0" u="none" strike="noStrike" kern="1200" cap="none" spc="0" normalizeH="0" baseline="0" noProof="0">
                <a:ln>
                  <a:noFill/>
                </a:ln>
                <a:solidFill>
                  <a:srgbClr val="230050"/>
                </a:solidFill>
                <a:effectLst/>
                <a:uLnTx/>
                <a:uFillTx/>
                <a:latin typeface="Arial" panose="020B0604020202020204"/>
                <a:ea typeface="+mn-ea"/>
                <a:cs typeface="+mn-cs"/>
              </a:rPr>
              <a:t>domestically-traded sectors</a:t>
            </a: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 raising productivity, increasing employment formality, facilitating structural change</a:t>
            </a:r>
          </a:p>
        </p:txBody>
      </p:sp>
    </p:spTree>
    <p:extLst>
      <p:ext uri="{BB962C8B-B14F-4D97-AF65-F5344CB8AC3E}">
        <p14:creationId xmlns:p14="http://schemas.microsoft.com/office/powerpoint/2010/main" val="2300501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7942" y="1332009"/>
            <a:ext cx="5671948" cy="420809"/>
          </a:xfrm>
        </p:spPr>
        <p:txBody>
          <a:bodyPr/>
          <a:lstStyle/>
          <a:p>
            <a:r>
              <a:rPr lang="fr-CH" err="1">
                <a:latin typeface="Overpass" panose="00000500000000000000" pitchFamily="2" charset="0"/>
              </a:rPr>
              <a:t>Technology</a:t>
            </a:r>
            <a:r>
              <a:rPr lang="fr-CH">
                <a:latin typeface="Overpass" panose="00000500000000000000" pitchFamily="2" charset="0"/>
              </a:rPr>
              <a:t> and innovation</a:t>
            </a:r>
            <a:endParaRPr lang="en-GB">
              <a:latin typeface="Overpass" panose="00000500000000000000" pitchFamily="2" charset="0"/>
            </a:endParaRPr>
          </a:p>
        </p:txBody>
      </p:sp>
      <p:sp>
        <p:nvSpPr>
          <p:cNvPr id="9" name="Content Placeholder 2"/>
          <p:cNvSpPr txBox="1">
            <a:spLocks/>
          </p:cNvSpPr>
          <p:nvPr/>
        </p:nvSpPr>
        <p:spPr>
          <a:xfrm>
            <a:off x="6210182" y="1281434"/>
            <a:ext cx="5856951" cy="402602"/>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sym typeface="Webdings" panose="05030102010509060703" pitchFamily="18" charset="2"/>
              </a:rPr>
              <a:t></a:t>
            </a:r>
            <a:r>
              <a:rPr kumimoji="0" lang="en-GB"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rPr>
              <a:t>Many estimates on susceptibility of jobs to automation</a:t>
            </a:r>
          </a:p>
        </p:txBody>
      </p:sp>
      <p:sp>
        <p:nvSpPr>
          <p:cNvPr id="10" name="Content Placeholder 2"/>
          <p:cNvSpPr txBox="1">
            <a:spLocks/>
          </p:cNvSpPr>
          <p:nvPr/>
        </p:nvSpPr>
        <p:spPr>
          <a:xfrm>
            <a:off x="6209730" y="1731434"/>
            <a:ext cx="5844245" cy="2103587"/>
          </a:xfrm>
          <a:prstGeom prst="roundRect">
            <a:avLst/>
          </a:prstGeom>
          <a:solidFill>
            <a:schemeClr val="bg1"/>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Some argue – potentially all;</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Asia(ASEAN) - around 56% (ILO 2016);</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Half in advanced economies (Frey, Osborne 2013);</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More modest estimates – 14%-20% (CEDEFOP /OECD)</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1"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Automatable ≠ Will be automated</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endParaRPr>
          </a:p>
        </p:txBody>
      </p:sp>
      <p:sp>
        <p:nvSpPr>
          <p:cNvPr id="11" name="Content Placeholder 2"/>
          <p:cNvSpPr txBox="1">
            <a:spLocks/>
          </p:cNvSpPr>
          <p:nvPr/>
        </p:nvSpPr>
        <p:spPr>
          <a:xfrm>
            <a:off x="6312024" y="3955853"/>
            <a:ext cx="5616623" cy="419162"/>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sym typeface="Webdings" panose="05030102010509060703" pitchFamily="18" charset="2"/>
              </a:rPr>
              <a:t>Job creation potential/learning </a:t>
            </a:r>
            <a:r>
              <a:rPr kumimoji="0" lang="en-GB"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sym typeface="Webdings" panose="05030102010509060703" pitchFamily="18" charset="2"/>
              </a:rPr>
              <a:t>opportunities</a:t>
            </a:r>
            <a:endParaRPr kumimoji="0" lang="en-GB"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endParaRPr>
          </a:p>
        </p:txBody>
      </p:sp>
      <p:sp>
        <p:nvSpPr>
          <p:cNvPr id="12" name="Content Placeholder 2"/>
          <p:cNvSpPr txBox="1">
            <a:spLocks/>
          </p:cNvSpPr>
          <p:nvPr/>
        </p:nvSpPr>
        <p:spPr>
          <a:xfrm>
            <a:off x="6295322" y="4407238"/>
            <a:ext cx="5633325" cy="2275950"/>
          </a:xfrm>
          <a:prstGeom prst="roundRect">
            <a:avLst/>
          </a:prstGeom>
          <a:solidFill>
            <a:schemeClr val="bg1"/>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10000"/>
              </a:lnSpc>
              <a:spcBef>
                <a:spcPts val="1000"/>
              </a:spcBef>
              <a:spcAft>
                <a:spcPct val="0"/>
              </a:spcAft>
              <a:buClrTx/>
              <a:buSzTx/>
              <a:buFont typeface="Webdings" panose="05030102010509060703" pitchFamily="18" charset="2"/>
              <a:buChar char="4"/>
              <a:tabLst/>
              <a:defRPr/>
            </a:pP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Automation is </a:t>
            </a:r>
            <a:r>
              <a:rPr kumimoji="0" lang="en-GB" sz="1600" b="1"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unlikely to destroy all occupations </a:t>
            </a:r>
          </a:p>
          <a:p>
            <a:pPr marL="228600" marR="0" lvl="0" indent="-228600" algn="l" defTabSz="914400" rtl="0" eaLnBrk="1" fontAlgn="base" latinLnBrk="0" hangingPunct="1">
              <a:lnSpc>
                <a:spcPct val="110000"/>
              </a:lnSpc>
              <a:spcBef>
                <a:spcPts val="1000"/>
              </a:spcBef>
              <a:spcAft>
                <a:spcPct val="0"/>
              </a:spcAft>
              <a:buClrTx/>
              <a:buSzTx/>
              <a:buFont typeface="Webdings" panose="05030102010509060703" pitchFamily="18" charset="2"/>
              <a:buChar char="4"/>
              <a:tabLst/>
              <a:defRPr/>
            </a:pP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Changes in the types and number of tasks in most occupations (</a:t>
            </a:r>
            <a:r>
              <a:rPr kumimoji="0" lang="en-GB" sz="1600" b="1"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changes within occupations, augmentation by techs</a:t>
            </a: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rPr>
              <a:t>)</a:t>
            </a:r>
          </a:p>
          <a:p>
            <a:pPr marL="228600" marR="0" lvl="0" indent="-228600" algn="l" defTabSz="914400" rtl="0" eaLnBrk="1" fontAlgn="base" latinLnBrk="0" hangingPunct="1">
              <a:lnSpc>
                <a:spcPct val="110000"/>
              </a:lnSpc>
              <a:spcBef>
                <a:spcPts val="1000"/>
              </a:spcBef>
              <a:spcAft>
                <a:spcPct val="0"/>
              </a:spcAft>
              <a:buClrTx/>
              <a:buSzTx/>
              <a:buFont typeface="Webdings" panose="05030102010509060703" pitchFamily="18" charset="2"/>
              <a:buChar char="4"/>
              <a:tabLst/>
              <a:defRPr/>
            </a:pP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rPr>
              <a:t>Realization of job creation opportunities will depend on ensuring that workers can move to newly created jobs (</a:t>
            </a:r>
            <a:r>
              <a:rPr kumimoji="0" lang="en-GB" sz="1600" b="1" i="0" u="none" strike="noStrike" kern="1200" cap="none" spc="0" normalizeH="0" baseline="0" noProof="0" dirty="0">
                <a:ln>
                  <a:noFill/>
                </a:ln>
                <a:solidFill>
                  <a:srgbClr val="000000"/>
                </a:solidFill>
                <a:effectLst/>
                <a:uLnTx/>
                <a:uFillTx/>
                <a:latin typeface="Overpass" panose="00000500000000000000" pitchFamily="2" charset="0"/>
                <a:ea typeface="+mn-ea"/>
                <a:cs typeface="+mn-cs"/>
              </a:rPr>
              <a:t>transition by reskilling/upskilling</a:t>
            </a:r>
            <a:r>
              <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Overpass" panose="00000500000000000000" pitchFamily="2" charset="0"/>
              <a:ea typeface="+mn-ea"/>
              <a:cs typeface="+mn-cs"/>
              <a:sym typeface="Webdings" panose="05030102010509060703" pitchFamily="18" charset="2"/>
            </a:endParaRP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000000"/>
              </a:solidFill>
              <a:effectLst/>
              <a:uLnTx/>
              <a:uFillTx/>
              <a:latin typeface="Overpass" panose="00000500000000000000" pitchFamily="2" charset="0"/>
              <a:ea typeface="+mn-ea"/>
              <a:cs typeface="+mn-cs"/>
            </a:endParaRPr>
          </a:p>
        </p:txBody>
      </p:sp>
      <p:sp>
        <p:nvSpPr>
          <p:cNvPr id="253" name="Freeform 50">
            <a:extLst>
              <a:ext uri="{FF2B5EF4-FFF2-40B4-BE49-F238E27FC236}">
                <a16:creationId xmlns:a16="http://schemas.microsoft.com/office/drawing/2014/main" id="{8510F578-825B-40ED-B51B-242C01AF2017}"/>
              </a:ext>
            </a:extLst>
          </p:cNvPr>
          <p:cNvSpPr>
            <a:spLocks noChangeArrowheads="1"/>
          </p:cNvSpPr>
          <p:nvPr/>
        </p:nvSpPr>
        <p:spPr bwMode="auto">
          <a:xfrm>
            <a:off x="2869939" y="3818908"/>
            <a:ext cx="904897" cy="1056383"/>
          </a:xfrm>
          <a:custGeom>
            <a:avLst/>
            <a:gdLst>
              <a:gd name="connsiteX0" fmla="*/ 1737568 w 4354152"/>
              <a:gd name="connsiteY0" fmla="*/ 5039524 h 5488428"/>
              <a:gd name="connsiteX1" fmla="*/ 2620602 w 4354152"/>
              <a:gd name="connsiteY1" fmla="*/ 5195274 h 5488428"/>
              <a:gd name="connsiteX2" fmla="*/ 2181423 w 4354152"/>
              <a:gd name="connsiteY2" fmla="*/ 5488428 h 5488428"/>
              <a:gd name="connsiteX3" fmla="*/ 1730374 w 4354152"/>
              <a:gd name="connsiteY3" fmla="*/ 5106428 h 5488428"/>
              <a:gd name="connsiteX4" fmla="*/ 1737568 w 4354152"/>
              <a:gd name="connsiteY4" fmla="*/ 5039524 h 5488428"/>
              <a:gd name="connsiteX5" fmla="*/ 1502564 w 4354152"/>
              <a:gd name="connsiteY5" fmla="*/ 4651340 h 5488428"/>
              <a:gd name="connsiteX6" fmla="*/ 2900758 w 4354152"/>
              <a:gd name="connsiteY6" fmla="*/ 4897298 h 5488428"/>
              <a:gd name="connsiteX7" fmla="*/ 3000835 w 4354152"/>
              <a:gd name="connsiteY7" fmla="*/ 5040054 h 5488428"/>
              <a:gd name="connsiteX8" fmla="*/ 2992555 w 4354152"/>
              <a:gd name="connsiteY8" fmla="*/ 5086082 h 5488428"/>
              <a:gd name="connsiteX9" fmla="*/ 2850000 w 4354152"/>
              <a:gd name="connsiteY9" fmla="*/ 5186047 h 5488428"/>
              <a:gd name="connsiteX10" fmla="*/ 1451446 w 4354152"/>
              <a:gd name="connsiteY10" fmla="*/ 4939729 h 5488428"/>
              <a:gd name="connsiteX11" fmla="*/ 1351729 w 4354152"/>
              <a:gd name="connsiteY11" fmla="*/ 4797332 h 5488428"/>
              <a:gd name="connsiteX12" fmla="*/ 1359649 w 4354152"/>
              <a:gd name="connsiteY12" fmla="*/ 4750946 h 5488428"/>
              <a:gd name="connsiteX13" fmla="*/ 1502564 w 4354152"/>
              <a:gd name="connsiteY13" fmla="*/ 4651340 h 5488428"/>
              <a:gd name="connsiteX14" fmla="*/ 1502564 w 4354152"/>
              <a:gd name="connsiteY14" fmla="*/ 4305265 h 5488428"/>
              <a:gd name="connsiteX15" fmla="*/ 2900758 w 4354152"/>
              <a:gd name="connsiteY15" fmla="*/ 4551583 h 5488428"/>
              <a:gd name="connsiteX16" fmla="*/ 3000835 w 4354152"/>
              <a:gd name="connsiteY16" fmla="*/ 4693979 h 5488428"/>
              <a:gd name="connsiteX17" fmla="*/ 2992555 w 4354152"/>
              <a:gd name="connsiteY17" fmla="*/ 4740366 h 5488428"/>
              <a:gd name="connsiteX18" fmla="*/ 2850000 w 4354152"/>
              <a:gd name="connsiteY18" fmla="*/ 4840332 h 5488428"/>
              <a:gd name="connsiteX19" fmla="*/ 1451446 w 4354152"/>
              <a:gd name="connsiteY19" fmla="*/ 4593654 h 5488428"/>
              <a:gd name="connsiteX20" fmla="*/ 1351729 w 4354152"/>
              <a:gd name="connsiteY20" fmla="*/ 4451257 h 5488428"/>
              <a:gd name="connsiteX21" fmla="*/ 1359649 w 4354152"/>
              <a:gd name="connsiteY21" fmla="*/ 4404871 h 5488428"/>
              <a:gd name="connsiteX22" fmla="*/ 1502564 w 4354152"/>
              <a:gd name="connsiteY22" fmla="*/ 4305265 h 5488428"/>
              <a:gd name="connsiteX23" fmla="*/ 1502564 w 4354152"/>
              <a:gd name="connsiteY23" fmla="*/ 3959216 h 5488428"/>
              <a:gd name="connsiteX24" fmla="*/ 2900758 w 4354152"/>
              <a:gd name="connsiteY24" fmla="*/ 4206075 h 5488428"/>
              <a:gd name="connsiteX25" fmla="*/ 3000835 w 4354152"/>
              <a:gd name="connsiteY25" fmla="*/ 4348784 h 5488428"/>
              <a:gd name="connsiteX26" fmla="*/ 2992555 w 4354152"/>
              <a:gd name="connsiteY26" fmla="*/ 4395273 h 5488428"/>
              <a:gd name="connsiteX27" fmla="*/ 2850000 w 4354152"/>
              <a:gd name="connsiteY27" fmla="*/ 4495458 h 5488428"/>
              <a:gd name="connsiteX28" fmla="*/ 1451446 w 4354152"/>
              <a:gd name="connsiteY28" fmla="*/ 4248239 h 5488428"/>
              <a:gd name="connsiteX29" fmla="*/ 1351729 w 4354152"/>
              <a:gd name="connsiteY29" fmla="*/ 4105529 h 5488428"/>
              <a:gd name="connsiteX30" fmla="*/ 1359649 w 4354152"/>
              <a:gd name="connsiteY30" fmla="*/ 4059040 h 5488428"/>
              <a:gd name="connsiteX31" fmla="*/ 1502564 w 4354152"/>
              <a:gd name="connsiteY31" fmla="*/ 3959216 h 5488428"/>
              <a:gd name="connsiteX32" fmla="*/ 2408670 w 4354152"/>
              <a:gd name="connsiteY32" fmla="*/ 3435357 h 5488428"/>
              <a:gd name="connsiteX33" fmla="*/ 2357872 w 4354152"/>
              <a:gd name="connsiteY33" fmla="*/ 3485794 h 5488428"/>
              <a:gd name="connsiteX34" fmla="*/ 2408670 w 4354152"/>
              <a:gd name="connsiteY34" fmla="*/ 3536593 h 5488428"/>
              <a:gd name="connsiteX35" fmla="*/ 2459468 w 4354152"/>
              <a:gd name="connsiteY35" fmla="*/ 3485794 h 5488428"/>
              <a:gd name="connsiteX36" fmla="*/ 2408670 w 4354152"/>
              <a:gd name="connsiteY36" fmla="*/ 3435357 h 5488428"/>
              <a:gd name="connsiteX37" fmla="*/ 1945480 w 4354152"/>
              <a:gd name="connsiteY37" fmla="*/ 3435357 h 5488428"/>
              <a:gd name="connsiteX38" fmla="*/ 1894682 w 4354152"/>
              <a:gd name="connsiteY38" fmla="*/ 3485794 h 5488428"/>
              <a:gd name="connsiteX39" fmla="*/ 1945480 w 4354152"/>
              <a:gd name="connsiteY39" fmla="*/ 3536593 h 5488428"/>
              <a:gd name="connsiteX40" fmla="*/ 1995918 w 4354152"/>
              <a:gd name="connsiteY40" fmla="*/ 3485794 h 5488428"/>
              <a:gd name="connsiteX41" fmla="*/ 1945480 w 4354152"/>
              <a:gd name="connsiteY41" fmla="*/ 3435357 h 5488428"/>
              <a:gd name="connsiteX42" fmla="*/ 1156196 w 4354152"/>
              <a:gd name="connsiteY42" fmla="*/ 3362577 h 5488428"/>
              <a:gd name="connsiteX43" fmla="*/ 1186363 w 4354152"/>
              <a:gd name="connsiteY43" fmla="*/ 3368925 h 5488428"/>
              <a:gd name="connsiteX44" fmla="*/ 1637608 w 4354152"/>
              <a:gd name="connsiteY44" fmla="*/ 3826665 h 5488428"/>
              <a:gd name="connsiteX45" fmla="*/ 1594752 w 4354152"/>
              <a:gd name="connsiteY45" fmla="*/ 3928506 h 5488428"/>
              <a:gd name="connsiteX46" fmla="*/ 1565582 w 4354152"/>
              <a:gd name="connsiteY46" fmla="*/ 3934263 h 5488428"/>
              <a:gd name="connsiteX47" fmla="*/ 1493195 w 4354152"/>
              <a:gd name="connsiteY47" fmla="*/ 3885682 h 5488428"/>
              <a:gd name="connsiteX48" fmla="*/ 1124420 w 4354152"/>
              <a:gd name="connsiteY48" fmla="*/ 3512149 h 5488428"/>
              <a:gd name="connsiteX49" fmla="*/ 1083725 w 4354152"/>
              <a:gd name="connsiteY49" fmla="*/ 3409589 h 5488428"/>
              <a:gd name="connsiteX50" fmla="*/ 1156196 w 4354152"/>
              <a:gd name="connsiteY50" fmla="*/ 3362577 h 5488428"/>
              <a:gd name="connsiteX51" fmla="*/ 3202594 w 4354152"/>
              <a:gd name="connsiteY51" fmla="*/ 3362501 h 5488428"/>
              <a:gd name="connsiteX52" fmla="*/ 3281751 w 4354152"/>
              <a:gd name="connsiteY52" fmla="*/ 3397247 h 5488428"/>
              <a:gd name="connsiteX53" fmla="*/ 3257967 w 4354152"/>
              <a:gd name="connsiteY53" fmla="*/ 3504942 h 5488428"/>
              <a:gd name="connsiteX54" fmla="*/ 2804269 w 4354152"/>
              <a:gd name="connsiteY54" fmla="*/ 4090960 h 5488428"/>
              <a:gd name="connsiteX55" fmla="*/ 2727151 w 4354152"/>
              <a:gd name="connsiteY55" fmla="*/ 4156513 h 5488428"/>
              <a:gd name="connsiteX56" fmla="*/ 2714538 w 4354152"/>
              <a:gd name="connsiteY56" fmla="*/ 4155432 h 5488428"/>
              <a:gd name="connsiteX57" fmla="*/ 2650394 w 4354152"/>
              <a:gd name="connsiteY57" fmla="*/ 4065747 h 5488428"/>
              <a:gd name="connsiteX58" fmla="*/ 3173641 w 4354152"/>
              <a:gd name="connsiteY58" fmla="*/ 3373835 h 5488428"/>
              <a:gd name="connsiteX59" fmla="*/ 3202594 w 4354152"/>
              <a:gd name="connsiteY59" fmla="*/ 3362501 h 5488428"/>
              <a:gd name="connsiteX60" fmla="*/ 2408670 w 4354152"/>
              <a:gd name="connsiteY60" fmla="*/ 3337723 h 5488428"/>
              <a:gd name="connsiteX61" fmla="*/ 2557101 w 4354152"/>
              <a:gd name="connsiteY61" fmla="*/ 3485794 h 5488428"/>
              <a:gd name="connsiteX62" fmla="*/ 2466364 w 4354152"/>
              <a:gd name="connsiteY62" fmla="*/ 3622585 h 5488428"/>
              <a:gd name="connsiteX63" fmla="*/ 2409776 w 4354152"/>
              <a:gd name="connsiteY63" fmla="*/ 3634003 h 5488428"/>
              <a:gd name="connsiteX64" fmla="*/ 2385795 w 4354152"/>
              <a:gd name="connsiteY64" fmla="*/ 3673932 h 5488428"/>
              <a:gd name="connsiteX65" fmla="*/ 2310252 w 4354152"/>
              <a:gd name="connsiteY65" fmla="*/ 3982555 h 5488428"/>
              <a:gd name="connsiteX66" fmla="*/ 2261792 w 4354152"/>
              <a:gd name="connsiteY66" fmla="*/ 4031102 h 5488428"/>
              <a:gd name="connsiteX67" fmla="*/ 2212974 w 4354152"/>
              <a:gd name="connsiteY67" fmla="*/ 3982195 h 5488428"/>
              <a:gd name="connsiteX68" fmla="*/ 2300541 w 4354152"/>
              <a:gd name="connsiteY68" fmla="*/ 3627250 h 5488428"/>
              <a:gd name="connsiteX69" fmla="*/ 2317175 w 4354152"/>
              <a:gd name="connsiteY69" fmla="*/ 3599729 h 5488428"/>
              <a:gd name="connsiteX70" fmla="*/ 2303967 w 4354152"/>
              <a:gd name="connsiteY70" fmla="*/ 3590813 h 5488428"/>
              <a:gd name="connsiteX71" fmla="*/ 2260599 w 4354152"/>
              <a:gd name="connsiteY71" fmla="*/ 3485794 h 5488428"/>
              <a:gd name="connsiteX72" fmla="*/ 2408670 w 4354152"/>
              <a:gd name="connsiteY72" fmla="*/ 3337723 h 5488428"/>
              <a:gd name="connsiteX73" fmla="*/ 1945480 w 4354152"/>
              <a:gd name="connsiteY73" fmla="*/ 3337723 h 5488428"/>
              <a:gd name="connsiteX74" fmla="*/ 2093551 w 4354152"/>
              <a:gd name="connsiteY74" fmla="*/ 3485794 h 5488428"/>
              <a:gd name="connsiteX75" fmla="*/ 2050183 w 4354152"/>
              <a:gd name="connsiteY75" fmla="*/ 3590813 h 5488428"/>
              <a:gd name="connsiteX76" fmla="*/ 2035894 w 4354152"/>
              <a:gd name="connsiteY76" fmla="*/ 3600459 h 5488428"/>
              <a:gd name="connsiteX77" fmla="*/ 2052127 w 4354152"/>
              <a:gd name="connsiteY77" fmla="*/ 3627250 h 5488428"/>
              <a:gd name="connsiteX78" fmla="*/ 2139590 w 4354152"/>
              <a:gd name="connsiteY78" fmla="*/ 3982195 h 5488428"/>
              <a:gd name="connsiteX79" fmla="*/ 2090772 w 4354152"/>
              <a:gd name="connsiteY79" fmla="*/ 4031102 h 5488428"/>
              <a:gd name="connsiteX80" fmla="*/ 2042313 w 4354152"/>
              <a:gd name="connsiteY80" fmla="*/ 3982555 h 5488428"/>
              <a:gd name="connsiteX81" fmla="*/ 1966770 w 4354152"/>
              <a:gd name="connsiteY81" fmla="*/ 3673932 h 5488428"/>
              <a:gd name="connsiteX82" fmla="*/ 1942570 w 4354152"/>
              <a:gd name="connsiteY82" fmla="*/ 3633638 h 5488428"/>
              <a:gd name="connsiteX83" fmla="*/ 1887787 w 4354152"/>
              <a:gd name="connsiteY83" fmla="*/ 3622585 h 5488428"/>
              <a:gd name="connsiteX84" fmla="*/ 1797049 w 4354152"/>
              <a:gd name="connsiteY84" fmla="*/ 3485794 h 5488428"/>
              <a:gd name="connsiteX85" fmla="*/ 1945480 w 4354152"/>
              <a:gd name="connsiteY85" fmla="*/ 3337723 h 5488428"/>
              <a:gd name="connsiteX86" fmla="*/ 2776794 w 4354152"/>
              <a:gd name="connsiteY86" fmla="*/ 157986 h 5488428"/>
              <a:gd name="connsiteX87" fmla="*/ 2589487 w 4354152"/>
              <a:gd name="connsiteY87" fmla="*/ 186932 h 5488428"/>
              <a:gd name="connsiteX88" fmla="*/ 2356962 w 4354152"/>
              <a:gd name="connsiteY88" fmla="*/ 513935 h 5488428"/>
              <a:gd name="connsiteX89" fmla="*/ 2550973 w 4354152"/>
              <a:gd name="connsiteY89" fmla="*/ 1044775 h 5488428"/>
              <a:gd name="connsiteX90" fmla="*/ 2822372 w 4354152"/>
              <a:gd name="connsiteY90" fmla="*/ 1149214 h 5488428"/>
              <a:gd name="connsiteX91" fmla="*/ 2980389 w 4354152"/>
              <a:gd name="connsiteY91" fmla="*/ 998317 h 5488428"/>
              <a:gd name="connsiteX92" fmla="*/ 2902280 w 4354152"/>
              <a:gd name="connsiteY92" fmla="*/ 789799 h 5488428"/>
              <a:gd name="connsiteX93" fmla="*/ 2793936 w 4354152"/>
              <a:gd name="connsiteY93" fmla="*/ 771072 h 5488428"/>
              <a:gd name="connsiteX94" fmla="*/ 2739225 w 4354152"/>
              <a:gd name="connsiteY94" fmla="*/ 822211 h 5488428"/>
              <a:gd name="connsiteX95" fmla="*/ 2637360 w 4354152"/>
              <a:gd name="connsiteY95" fmla="*/ 863266 h 5488428"/>
              <a:gd name="connsiteX96" fmla="*/ 2595966 w 4354152"/>
              <a:gd name="connsiteY96" fmla="*/ 760628 h 5488428"/>
              <a:gd name="connsiteX97" fmla="*/ 2739585 w 4354152"/>
              <a:gd name="connsiteY97" fmla="*/ 624497 h 5488428"/>
              <a:gd name="connsiteX98" fmla="*/ 2973190 w 4354152"/>
              <a:gd name="connsiteY98" fmla="*/ 650786 h 5488428"/>
              <a:gd name="connsiteX99" fmla="*/ 3133726 w 4354152"/>
              <a:gd name="connsiteY99" fmla="*/ 1024967 h 5488428"/>
              <a:gd name="connsiteX100" fmla="*/ 2841809 w 4354152"/>
              <a:gd name="connsiteY100" fmla="*/ 1304072 h 5488428"/>
              <a:gd name="connsiteX101" fmla="*/ 2789257 w 4354152"/>
              <a:gd name="connsiteY101" fmla="*/ 1306953 h 5488428"/>
              <a:gd name="connsiteX102" fmla="*/ 2444429 w 4354152"/>
              <a:gd name="connsiteY102" fmla="*/ 1158577 h 5488428"/>
              <a:gd name="connsiteX103" fmla="*/ 2385196 w 4354152"/>
              <a:gd name="connsiteY103" fmla="*/ 1095526 h 5488428"/>
              <a:gd name="connsiteX104" fmla="*/ 2357187 w 4354152"/>
              <a:gd name="connsiteY104" fmla="*/ 1057452 h 5488428"/>
              <a:gd name="connsiteX105" fmla="*/ 2357187 w 4354152"/>
              <a:gd name="connsiteY105" fmla="*/ 1565320 h 5488428"/>
              <a:gd name="connsiteX106" fmla="*/ 2370752 w 4354152"/>
              <a:gd name="connsiteY106" fmla="*/ 1556511 h 5488428"/>
              <a:gd name="connsiteX107" fmla="*/ 2462500 w 4354152"/>
              <a:gd name="connsiteY107" fmla="*/ 1540675 h 5488428"/>
              <a:gd name="connsiteX108" fmla="*/ 2725380 w 4354152"/>
              <a:gd name="connsiteY108" fmla="*/ 1799441 h 5488428"/>
              <a:gd name="connsiteX109" fmla="*/ 2647702 w 4354152"/>
              <a:gd name="connsiteY109" fmla="*/ 1877179 h 5488428"/>
              <a:gd name="connsiteX110" fmla="*/ 2569665 w 4354152"/>
              <a:gd name="connsiteY110" fmla="*/ 1799801 h 5488428"/>
              <a:gd name="connsiteX111" fmla="*/ 2462500 w 4354152"/>
              <a:gd name="connsiteY111" fmla="*/ 1696510 h 5488428"/>
              <a:gd name="connsiteX112" fmla="*/ 2408557 w 4354152"/>
              <a:gd name="connsiteY112" fmla="*/ 1713786 h 5488428"/>
              <a:gd name="connsiteX113" fmla="*/ 2360773 w 4354152"/>
              <a:gd name="connsiteY113" fmla="*/ 1889776 h 5488428"/>
              <a:gd name="connsiteX114" fmla="*/ 2357187 w 4354152"/>
              <a:gd name="connsiteY114" fmla="*/ 1982537 h 5488428"/>
              <a:gd name="connsiteX115" fmla="*/ 2357187 w 4354152"/>
              <a:gd name="connsiteY115" fmla="*/ 2339720 h 5488428"/>
              <a:gd name="connsiteX116" fmla="*/ 2436838 w 4354152"/>
              <a:gd name="connsiteY116" fmla="*/ 2301972 h 5488428"/>
              <a:gd name="connsiteX117" fmla="*/ 2758996 w 4354152"/>
              <a:gd name="connsiteY117" fmla="*/ 2375479 h 5488428"/>
              <a:gd name="connsiteX118" fmla="*/ 2818389 w 4354152"/>
              <a:gd name="connsiteY118" fmla="*/ 2466281 h 5488428"/>
              <a:gd name="connsiteX119" fmla="*/ 3087274 w 4354152"/>
              <a:gd name="connsiteY119" fmla="*/ 2395297 h 5488428"/>
              <a:gd name="connsiteX120" fmla="*/ 3351120 w 4354152"/>
              <a:gd name="connsiteY120" fmla="*/ 2657256 h 5488428"/>
              <a:gd name="connsiteX121" fmla="*/ 3230536 w 4354152"/>
              <a:gd name="connsiteY121" fmla="*/ 2952004 h 5488428"/>
              <a:gd name="connsiteX122" fmla="*/ 3124349 w 4354152"/>
              <a:gd name="connsiteY122" fmla="*/ 2922097 h 5488428"/>
              <a:gd name="connsiteX123" fmla="*/ 3154225 w 4354152"/>
              <a:gd name="connsiteY123" fmla="*/ 2815800 h 5488428"/>
              <a:gd name="connsiteX124" fmla="*/ 3197780 w 4354152"/>
              <a:gd name="connsiteY124" fmla="*/ 2684640 h 5488428"/>
              <a:gd name="connsiteX125" fmla="*/ 3062797 w 4354152"/>
              <a:gd name="connsiteY125" fmla="*/ 2549157 h 5488428"/>
              <a:gd name="connsiteX126" fmla="*/ 2836386 w 4354152"/>
              <a:gd name="connsiteY126" fmla="*/ 2698693 h 5488428"/>
              <a:gd name="connsiteX127" fmla="*/ 2738119 w 4354152"/>
              <a:gd name="connsiteY127" fmla="*/ 2745176 h 5488428"/>
              <a:gd name="connsiteX128" fmla="*/ 2688445 w 4354152"/>
              <a:gd name="connsiteY128" fmla="*/ 2648608 h 5488428"/>
              <a:gd name="connsiteX129" fmla="*/ 2645971 w 4354152"/>
              <a:gd name="connsiteY129" fmla="*/ 2482856 h 5488428"/>
              <a:gd name="connsiteX130" fmla="*/ 2474633 w 4354152"/>
              <a:gd name="connsiteY130" fmla="*/ 2452949 h 5488428"/>
              <a:gd name="connsiteX131" fmla="*/ 2408042 w 4354152"/>
              <a:gd name="connsiteY131" fmla="*/ 2503756 h 5488428"/>
              <a:gd name="connsiteX132" fmla="*/ 2396979 w 4354152"/>
              <a:gd name="connsiteY132" fmla="*/ 2853404 h 5488428"/>
              <a:gd name="connsiteX133" fmla="*/ 2400352 w 4354152"/>
              <a:gd name="connsiteY133" fmla="*/ 2867516 h 5488428"/>
              <a:gd name="connsiteX134" fmla="*/ 2409220 w 4354152"/>
              <a:gd name="connsiteY134" fmla="*/ 2897919 h 5488428"/>
              <a:gd name="connsiteX135" fmla="*/ 2500456 w 4354152"/>
              <a:gd name="connsiteY135" fmla="*/ 3075726 h 5488428"/>
              <a:gd name="connsiteX136" fmla="*/ 2837752 w 4354152"/>
              <a:gd name="connsiteY136" fmla="*/ 3248488 h 5488428"/>
              <a:gd name="connsiteX137" fmla="*/ 3157048 w 4354152"/>
              <a:gd name="connsiteY137" fmla="*/ 3150589 h 5488428"/>
              <a:gd name="connsiteX138" fmla="*/ 3237683 w 4354152"/>
              <a:gd name="connsiteY138" fmla="*/ 3134393 h 5488428"/>
              <a:gd name="connsiteX139" fmla="*/ 3718248 w 4354152"/>
              <a:gd name="connsiteY139" fmla="*/ 3051971 h 5488428"/>
              <a:gd name="connsiteX140" fmla="*/ 3896075 w 4354152"/>
              <a:gd name="connsiteY140" fmla="*/ 2529003 h 5488428"/>
              <a:gd name="connsiteX141" fmla="*/ 3749925 w 4354152"/>
              <a:gd name="connsiteY141" fmla="*/ 2282097 h 5488428"/>
              <a:gd name="connsiteX142" fmla="*/ 3491464 w 4354152"/>
              <a:gd name="connsiteY142" fmla="*/ 2196435 h 5488428"/>
              <a:gd name="connsiteX143" fmla="*/ 3426669 w 4354152"/>
              <a:gd name="connsiteY143" fmla="*/ 2173040 h 5488428"/>
              <a:gd name="connsiteX144" fmla="*/ 3405790 w 4354152"/>
              <a:gd name="connsiteY144" fmla="*/ 2107175 h 5488428"/>
              <a:gd name="connsiteX145" fmla="*/ 3349634 w 4354152"/>
              <a:gd name="connsiteY145" fmla="*/ 1827155 h 5488428"/>
              <a:gd name="connsiteX146" fmla="*/ 3202765 w 4354152"/>
              <a:gd name="connsiteY146" fmla="*/ 1767768 h 5488428"/>
              <a:gd name="connsiteX147" fmla="*/ 3197006 w 4354152"/>
              <a:gd name="connsiteY147" fmla="*/ 1767768 h 5488428"/>
              <a:gd name="connsiteX148" fmla="*/ 2997220 w 4354152"/>
              <a:gd name="connsiteY148" fmla="*/ 1995959 h 5488428"/>
              <a:gd name="connsiteX149" fmla="*/ 2918026 w 4354152"/>
              <a:gd name="connsiteY149" fmla="*/ 2072262 h 5488428"/>
              <a:gd name="connsiteX150" fmla="*/ 2841351 w 4354152"/>
              <a:gd name="connsiteY150" fmla="*/ 1993079 h 5488428"/>
              <a:gd name="connsiteX151" fmla="*/ 3204925 w 4354152"/>
              <a:gd name="connsiteY151" fmla="*/ 1611921 h 5488428"/>
              <a:gd name="connsiteX152" fmla="*/ 3469146 w 4354152"/>
              <a:gd name="connsiteY152" fmla="*/ 1726737 h 5488428"/>
              <a:gd name="connsiteX153" fmla="*/ 3565619 w 4354152"/>
              <a:gd name="connsiteY153" fmla="*/ 2040949 h 5488428"/>
              <a:gd name="connsiteX154" fmla="*/ 3847478 w 4354152"/>
              <a:gd name="connsiteY154" fmla="*/ 2160443 h 5488428"/>
              <a:gd name="connsiteX155" fmla="*/ 3987418 w 4354152"/>
              <a:gd name="connsiteY155" fmla="*/ 2322003 h 5488428"/>
              <a:gd name="connsiteX156" fmla="*/ 4028974 w 4354152"/>
              <a:gd name="connsiteY156" fmla="*/ 2413551 h 5488428"/>
              <a:gd name="connsiteX157" fmla="*/ 4038510 w 4354152"/>
              <a:gd name="connsiteY157" fmla="*/ 2408321 h 5488428"/>
              <a:gd name="connsiteX158" fmla="*/ 4198179 w 4354152"/>
              <a:gd name="connsiteY158" fmla="*/ 2075894 h 5488428"/>
              <a:gd name="connsiteX159" fmla="*/ 3919734 w 4354152"/>
              <a:gd name="connsiteY159" fmla="*/ 1712513 h 5488428"/>
              <a:gd name="connsiteX160" fmla="*/ 3855976 w 4354152"/>
              <a:gd name="connsiteY160" fmla="*/ 1651649 h 5488428"/>
              <a:gd name="connsiteX161" fmla="*/ 3889836 w 4354152"/>
              <a:gd name="connsiteY161" fmla="*/ 1570258 h 5488428"/>
              <a:gd name="connsiteX162" fmla="*/ 4060217 w 4354152"/>
              <a:gd name="connsiteY162" fmla="*/ 1326443 h 5488428"/>
              <a:gd name="connsiteX163" fmla="*/ 3988535 w 4354152"/>
              <a:gd name="connsiteY163" fmla="*/ 1052736 h 5488428"/>
              <a:gd name="connsiteX164" fmla="*/ 3816713 w 4354152"/>
              <a:gd name="connsiteY164" fmla="*/ 945505 h 5488428"/>
              <a:gd name="connsiteX165" fmla="*/ 3699920 w 4354152"/>
              <a:gd name="connsiteY165" fmla="*/ 928948 h 5488428"/>
              <a:gd name="connsiteX166" fmla="*/ 3693082 w 4354152"/>
              <a:gd name="connsiteY166" fmla="*/ 929531 h 5488428"/>
              <a:gd name="connsiteX167" fmla="*/ 3692631 w 4354152"/>
              <a:gd name="connsiteY167" fmla="*/ 929379 h 5488428"/>
              <a:gd name="connsiteX168" fmla="*/ 3576810 w 4354152"/>
              <a:gd name="connsiteY168" fmla="*/ 941453 h 5488428"/>
              <a:gd name="connsiteX169" fmla="*/ 3352757 w 4354152"/>
              <a:gd name="connsiteY169" fmla="*/ 1169422 h 5488428"/>
              <a:gd name="connsiteX170" fmla="*/ 3265586 w 4354152"/>
              <a:gd name="connsiteY170" fmla="*/ 1236768 h 5488428"/>
              <a:gd name="connsiteX171" fmla="*/ 3197865 w 4354152"/>
              <a:gd name="connsiteY171" fmla="*/ 1149614 h 5488428"/>
              <a:gd name="connsiteX172" fmla="*/ 3540429 w 4354152"/>
              <a:gd name="connsiteY172" fmla="*/ 789834 h 5488428"/>
              <a:gd name="connsiteX173" fmla="*/ 3625253 w 4354152"/>
              <a:gd name="connsiteY173" fmla="*/ 775538 h 5488428"/>
              <a:gd name="connsiteX174" fmla="*/ 3627646 w 4354152"/>
              <a:gd name="connsiteY174" fmla="*/ 775460 h 5488428"/>
              <a:gd name="connsiteX175" fmla="*/ 3622471 w 4354152"/>
              <a:gd name="connsiteY175" fmla="*/ 719769 h 5488428"/>
              <a:gd name="connsiteX176" fmla="*/ 3472795 w 4354152"/>
              <a:gd name="connsiteY176" fmla="*/ 469638 h 5488428"/>
              <a:gd name="connsiteX177" fmla="*/ 3131566 w 4354152"/>
              <a:gd name="connsiteY177" fmla="*/ 509613 h 5488428"/>
              <a:gd name="connsiteX178" fmla="*/ 3039060 w 4354152"/>
              <a:gd name="connsiteY178" fmla="*/ 518977 h 5488428"/>
              <a:gd name="connsiteX179" fmla="*/ 3003065 w 4354152"/>
              <a:gd name="connsiteY179" fmla="*/ 433625 h 5488428"/>
              <a:gd name="connsiteX180" fmla="*/ 2927117 w 4354152"/>
              <a:gd name="connsiteY180" fmla="*/ 215743 h 5488428"/>
              <a:gd name="connsiteX181" fmla="*/ 2776794 w 4354152"/>
              <a:gd name="connsiteY181" fmla="*/ 157986 h 5488428"/>
              <a:gd name="connsiteX182" fmla="*/ 1575823 w 4354152"/>
              <a:gd name="connsiteY182" fmla="*/ 157986 h 5488428"/>
              <a:gd name="connsiteX183" fmla="*/ 1425119 w 4354152"/>
              <a:gd name="connsiteY183" fmla="*/ 215743 h 5488428"/>
              <a:gd name="connsiteX184" fmla="*/ 1349497 w 4354152"/>
              <a:gd name="connsiteY184" fmla="*/ 433625 h 5488428"/>
              <a:gd name="connsiteX185" fmla="*/ 1313126 w 4354152"/>
              <a:gd name="connsiteY185" fmla="*/ 518977 h 5488428"/>
              <a:gd name="connsiteX186" fmla="*/ 1220939 w 4354152"/>
              <a:gd name="connsiteY186" fmla="*/ 509613 h 5488428"/>
              <a:gd name="connsiteX187" fmla="*/ 879558 w 4354152"/>
              <a:gd name="connsiteY187" fmla="*/ 469638 h 5488428"/>
              <a:gd name="connsiteX188" fmla="*/ 729816 w 4354152"/>
              <a:gd name="connsiteY188" fmla="*/ 719769 h 5488428"/>
              <a:gd name="connsiteX189" fmla="*/ 724644 w 4354152"/>
              <a:gd name="connsiteY189" fmla="*/ 775399 h 5488428"/>
              <a:gd name="connsiteX190" fmla="*/ 728914 w 4354152"/>
              <a:gd name="connsiteY190" fmla="*/ 775538 h 5488428"/>
              <a:gd name="connsiteX191" fmla="*/ 813723 w 4354152"/>
              <a:gd name="connsiteY191" fmla="*/ 789834 h 5488428"/>
              <a:gd name="connsiteX192" fmla="*/ 1156287 w 4354152"/>
              <a:gd name="connsiteY192" fmla="*/ 1149614 h 5488428"/>
              <a:gd name="connsiteX193" fmla="*/ 1088927 w 4354152"/>
              <a:gd name="connsiteY193" fmla="*/ 1236768 h 5488428"/>
              <a:gd name="connsiteX194" fmla="*/ 1001395 w 4354152"/>
              <a:gd name="connsiteY194" fmla="*/ 1169422 h 5488428"/>
              <a:gd name="connsiteX195" fmla="*/ 777342 w 4354152"/>
              <a:gd name="connsiteY195" fmla="*/ 941453 h 5488428"/>
              <a:gd name="connsiteX196" fmla="*/ 660042 w 4354152"/>
              <a:gd name="connsiteY196" fmla="*/ 929240 h 5488428"/>
              <a:gd name="connsiteX197" fmla="*/ 659173 w 4354152"/>
              <a:gd name="connsiteY197" fmla="*/ 929531 h 5488428"/>
              <a:gd name="connsiteX198" fmla="*/ 653296 w 4354152"/>
              <a:gd name="connsiteY198" fmla="*/ 929059 h 5488428"/>
              <a:gd name="connsiteX199" fmla="*/ 537304 w 4354152"/>
              <a:gd name="connsiteY199" fmla="*/ 945505 h 5488428"/>
              <a:gd name="connsiteX200" fmla="*/ 365617 w 4354152"/>
              <a:gd name="connsiteY200" fmla="*/ 1052736 h 5488428"/>
              <a:gd name="connsiteX201" fmla="*/ 294295 w 4354152"/>
              <a:gd name="connsiteY201" fmla="*/ 1326443 h 5488428"/>
              <a:gd name="connsiteX202" fmla="*/ 464676 w 4354152"/>
              <a:gd name="connsiteY202" fmla="*/ 1570618 h 5488428"/>
              <a:gd name="connsiteX203" fmla="*/ 497816 w 4354152"/>
              <a:gd name="connsiteY203" fmla="*/ 1652010 h 5488428"/>
              <a:gd name="connsiteX204" fmla="*/ 434418 w 4354152"/>
              <a:gd name="connsiteY204" fmla="*/ 1712513 h 5488428"/>
              <a:gd name="connsiteX205" fmla="*/ 156333 w 4354152"/>
              <a:gd name="connsiteY205" fmla="*/ 2075894 h 5488428"/>
              <a:gd name="connsiteX206" fmla="*/ 319379 w 4354152"/>
              <a:gd name="connsiteY206" fmla="*/ 2410600 h 5488428"/>
              <a:gd name="connsiteX207" fmla="*/ 323563 w 4354152"/>
              <a:gd name="connsiteY207" fmla="*/ 2412843 h 5488428"/>
              <a:gd name="connsiteX208" fmla="*/ 364775 w 4354152"/>
              <a:gd name="connsiteY208" fmla="*/ 2322003 h 5488428"/>
              <a:gd name="connsiteX209" fmla="*/ 504452 w 4354152"/>
              <a:gd name="connsiteY209" fmla="*/ 2160443 h 5488428"/>
              <a:gd name="connsiteX210" fmla="*/ 786779 w 4354152"/>
              <a:gd name="connsiteY210" fmla="*/ 2040949 h 5488428"/>
              <a:gd name="connsiteX211" fmla="*/ 883289 w 4354152"/>
              <a:gd name="connsiteY211" fmla="*/ 1726737 h 5488428"/>
              <a:gd name="connsiteX212" fmla="*/ 1147610 w 4354152"/>
              <a:gd name="connsiteY212" fmla="*/ 1611921 h 5488428"/>
              <a:gd name="connsiteX213" fmla="*/ 1511322 w 4354152"/>
              <a:gd name="connsiteY213" fmla="*/ 1993079 h 5488428"/>
              <a:gd name="connsiteX214" fmla="*/ 1434979 w 4354152"/>
              <a:gd name="connsiteY214" fmla="*/ 2072262 h 5488428"/>
              <a:gd name="connsiteX215" fmla="*/ 1355394 w 4354152"/>
              <a:gd name="connsiteY215" fmla="*/ 1995959 h 5488428"/>
              <a:gd name="connsiteX216" fmla="*/ 1149771 w 4354152"/>
              <a:gd name="connsiteY216" fmla="*/ 1767768 h 5488428"/>
              <a:gd name="connsiteX217" fmla="*/ 1002486 w 4354152"/>
              <a:gd name="connsiteY217" fmla="*/ 1827155 h 5488428"/>
              <a:gd name="connsiteX218" fmla="*/ 947028 w 4354152"/>
              <a:gd name="connsiteY218" fmla="*/ 2107175 h 5488428"/>
              <a:gd name="connsiteX219" fmla="*/ 925782 w 4354152"/>
              <a:gd name="connsiteY219" fmla="*/ 2173040 h 5488428"/>
              <a:gd name="connsiteX220" fmla="*/ 860962 w 4354152"/>
              <a:gd name="connsiteY220" fmla="*/ 2196435 h 5488428"/>
              <a:gd name="connsiteX221" fmla="*/ 602403 w 4354152"/>
              <a:gd name="connsiteY221" fmla="*/ 2282097 h 5488428"/>
              <a:gd name="connsiteX222" fmla="*/ 456198 w 4354152"/>
              <a:gd name="connsiteY222" fmla="*/ 2529003 h 5488428"/>
              <a:gd name="connsiteX223" fmla="*/ 455691 w 4354152"/>
              <a:gd name="connsiteY223" fmla="*/ 2536892 h 5488428"/>
              <a:gd name="connsiteX224" fmla="*/ 455671 w 4354152"/>
              <a:gd name="connsiteY224" fmla="*/ 2537954 h 5488428"/>
              <a:gd name="connsiteX225" fmla="*/ 455614 w 4354152"/>
              <a:gd name="connsiteY225" fmla="*/ 2538095 h 5488428"/>
              <a:gd name="connsiteX226" fmla="*/ 450756 w 4354152"/>
              <a:gd name="connsiteY226" fmla="*/ 2613639 h 5488428"/>
              <a:gd name="connsiteX227" fmla="*/ 634452 w 4354152"/>
              <a:gd name="connsiteY227" fmla="*/ 3051971 h 5488428"/>
              <a:gd name="connsiteX228" fmla="*/ 1115200 w 4354152"/>
              <a:gd name="connsiteY228" fmla="*/ 3134033 h 5488428"/>
              <a:gd name="connsiteX229" fmla="*/ 1195505 w 4354152"/>
              <a:gd name="connsiteY229" fmla="*/ 3150589 h 5488428"/>
              <a:gd name="connsiteX230" fmla="*/ 1515283 w 4354152"/>
              <a:gd name="connsiteY230" fmla="*/ 3248488 h 5488428"/>
              <a:gd name="connsiteX231" fmla="*/ 1852347 w 4354152"/>
              <a:gd name="connsiteY231" fmla="*/ 3075726 h 5488428"/>
              <a:gd name="connsiteX232" fmla="*/ 1944277 w 4354152"/>
              <a:gd name="connsiteY232" fmla="*/ 2897362 h 5488428"/>
              <a:gd name="connsiteX233" fmla="*/ 1952455 w 4354152"/>
              <a:gd name="connsiteY233" fmla="*/ 2869415 h 5488428"/>
              <a:gd name="connsiteX234" fmla="*/ 1956601 w 4354152"/>
              <a:gd name="connsiteY234" fmla="*/ 2851956 h 5488428"/>
              <a:gd name="connsiteX235" fmla="*/ 1944884 w 4354152"/>
              <a:gd name="connsiteY235" fmla="*/ 2503756 h 5488428"/>
              <a:gd name="connsiteX236" fmla="*/ 1878292 w 4354152"/>
              <a:gd name="connsiteY236" fmla="*/ 2452949 h 5488428"/>
              <a:gd name="connsiteX237" fmla="*/ 1706955 w 4354152"/>
              <a:gd name="connsiteY237" fmla="*/ 2482856 h 5488428"/>
              <a:gd name="connsiteX238" fmla="*/ 1664480 w 4354152"/>
              <a:gd name="connsiteY238" fmla="*/ 2648608 h 5488428"/>
              <a:gd name="connsiteX239" fmla="*/ 1614446 w 4354152"/>
              <a:gd name="connsiteY239" fmla="*/ 2745536 h 5488428"/>
              <a:gd name="connsiteX240" fmla="*/ 1516539 w 4354152"/>
              <a:gd name="connsiteY240" fmla="*/ 2697973 h 5488428"/>
              <a:gd name="connsiteX241" fmla="*/ 1290488 w 4354152"/>
              <a:gd name="connsiteY241" fmla="*/ 2549157 h 5488428"/>
              <a:gd name="connsiteX242" fmla="*/ 1155146 w 4354152"/>
              <a:gd name="connsiteY242" fmla="*/ 2684640 h 5488428"/>
              <a:gd name="connsiteX243" fmla="*/ 1198700 w 4354152"/>
              <a:gd name="connsiteY243" fmla="*/ 2815800 h 5488428"/>
              <a:gd name="connsiteX244" fmla="*/ 1228576 w 4354152"/>
              <a:gd name="connsiteY244" fmla="*/ 2922097 h 5488428"/>
              <a:gd name="connsiteX245" fmla="*/ 1122390 w 4354152"/>
              <a:gd name="connsiteY245" fmla="*/ 2952004 h 5488428"/>
              <a:gd name="connsiteX246" fmla="*/ 1001445 w 4354152"/>
              <a:gd name="connsiteY246" fmla="*/ 2657256 h 5488428"/>
              <a:gd name="connsiteX247" fmla="*/ 1265651 w 4354152"/>
              <a:gd name="connsiteY247" fmla="*/ 2395297 h 5488428"/>
              <a:gd name="connsiteX248" fmla="*/ 1534537 w 4354152"/>
              <a:gd name="connsiteY248" fmla="*/ 2466281 h 5488428"/>
              <a:gd name="connsiteX249" fmla="*/ 1593929 w 4354152"/>
              <a:gd name="connsiteY249" fmla="*/ 2375479 h 5488428"/>
              <a:gd name="connsiteX250" fmla="*/ 1916088 w 4354152"/>
              <a:gd name="connsiteY250" fmla="*/ 2301972 h 5488428"/>
              <a:gd name="connsiteX251" fmla="*/ 1996031 w 4354152"/>
              <a:gd name="connsiteY251" fmla="*/ 2339805 h 5488428"/>
              <a:gd name="connsiteX252" fmla="*/ 1996031 w 4354152"/>
              <a:gd name="connsiteY252" fmla="*/ 1992407 h 5488428"/>
              <a:gd name="connsiteX253" fmla="*/ 1992090 w 4354152"/>
              <a:gd name="connsiteY253" fmla="*/ 1889776 h 5488428"/>
              <a:gd name="connsiteX254" fmla="*/ 1944588 w 4354152"/>
              <a:gd name="connsiteY254" fmla="*/ 1713786 h 5488428"/>
              <a:gd name="connsiteX255" fmla="*/ 1890609 w 4354152"/>
              <a:gd name="connsiteY255" fmla="*/ 1696510 h 5488428"/>
              <a:gd name="connsiteX256" fmla="*/ 1783010 w 4354152"/>
              <a:gd name="connsiteY256" fmla="*/ 1799441 h 5488428"/>
              <a:gd name="connsiteX257" fmla="*/ 1705279 w 4354152"/>
              <a:gd name="connsiteY257" fmla="*/ 1877179 h 5488428"/>
              <a:gd name="connsiteX258" fmla="*/ 1627189 w 4354152"/>
              <a:gd name="connsiteY258" fmla="*/ 1799441 h 5488428"/>
              <a:gd name="connsiteX259" fmla="*/ 1890609 w 4354152"/>
              <a:gd name="connsiteY259" fmla="*/ 1540675 h 5488428"/>
              <a:gd name="connsiteX260" fmla="*/ 1982149 w 4354152"/>
              <a:gd name="connsiteY260" fmla="*/ 1556511 h 5488428"/>
              <a:gd name="connsiteX261" fmla="*/ 1996031 w 4354152"/>
              <a:gd name="connsiteY261" fmla="*/ 1565487 h 5488428"/>
              <a:gd name="connsiteX262" fmla="*/ 1996031 w 4354152"/>
              <a:gd name="connsiteY262" fmla="*/ 1056898 h 5488428"/>
              <a:gd name="connsiteX263" fmla="*/ 1967625 w 4354152"/>
              <a:gd name="connsiteY263" fmla="*/ 1095526 h 5488428"/>
              <a:gd name="connsiteX264" fmla="*/ 1908381 w 4354152"/>
              <a:gd name="connsiteY264" fmla="*/ 1158577 h 5488428"/>
              <a:gd name="connsiteX265" fmla="*/ 1563400 w 4354152"/>
              <a:gd name="connsiteY265" fmla="*/ 1306953 h 5488428"/>
              <a:gd name="connsiteX266" fmla="*/ 1510824 w 4354152"/>
              <a:gd name="connsiteY266" fmla="*/ 1304072 h 5488428"/>
              <a:gd name="connsiteX267" fmla="*/ 1218778 w 4354152"/>
              <a:gd name="connsiteY267" fmla="*/ 1024967 h 5488428"/>
              <a:gd name="connsiteX268" fmla="*/ 1379746 w 4354152"/>
              <a:gd name="connsiteY268" fmla="*/ 650786 h 5488428"/>
              <a:gd name="connsiteX269" fmla="*/ 1613454 w 4354152"/>
              <a:gd name="connsiteY269" fmla="*/ 624497 h 5488428"/>
              <a:gd name="connsiteX270" fmla="*/ 1756776 w 4354152"/>
              <a:gd name="connsiteY270" fmla="*/ 760628 h 5488428"/>
              <a:gd name="connsiteX271" fmla="*/ 1715004 w 4354152"/>
              <a:gd name="connsiteY271" fmla="*/ 862906 h 5488428"/>
              <a:gd name="connsiteX272" fmla="*/ 1613454 w 4354152"/>
              <a:gd name="connsiteY272" fmla="*/ 822211 h 5488428"/>
              <a:gd name="connsiteX273" fmla="*/ 1558718 w 4354152"/>
              <a:gd name="connsiteY273" fmla="*/ 771072 h 5488428"/>
              <a:gd name="connsiteX274" fmla="*/ 1450686 w 4354152"/>
              <a:gd name="connsiteY274" fmla="*/ 789799 h 5488428"/>
              <a:gd name="connsiteX275" fmla="*/ 1372543 w 4354152"/>
              <a:gd name="connsiteY275" fmla="*/ 998317 h 5488428"/>
              <a:gd name="connsiteX276" fmla="*/ 1530270 w 4354152"/>
              <a:gd name="connsiteY276" fmla="*/ 1149214 h 5488428"/>
              <a:gd name="connsiteX277" fmla="*/ 1801430 w 4354152"/>
              <a:gd name="connsiteY277" fmla="*/ 1044414 h 5488428"/>
              <a:gd name="connsiteX278" fmla="*/ 1995887 w 4354152"/>
              <a:gd name="connsiteY278" fmla="*/ 513935 h 5488428"/>
              <a:gd name="connsiteX279" fmla="*/ 1763258 w 4354152"/>
              <a:gd name="connsiteY279" fmla="*/ 186932 h 5488428"/>
              <a:gd name="connsiteX280" fmla="*/ 1575823 w 4354152"/>
              <a:gd name="connsiteY280" fmla="*/ 157986 h 5488428"/>
              <a:gd name="connsiteX281" fmla="*/ 1548365 w 4354152"/>
              <a:gd name="connsiteY281" fmla="*/ 3443 h 5488428"/>
              <a:gd name="connsiteX282" fmla="*/ 1821956 w 4354152"/>
              <a:gd name="connsiteY282" fmla="*/ 42878 h 5488428"/>
              <a:gd name="connsiteX283" fmla="*/ 2151093 w 4354152"/>
              <a:gd name="connsiteY283" fmla="*/ 504211 h 5488428"/>
              <a:gd name="connsiteX284" fmla="*/ 2151992 w 4354152"/>
              <a:gd name="connsiteY284" fmla="*/ 598341 h 5488428"/>
              <a:gd name="connsiteX285" fmla="*/ 2147836 w 4354152"/>
              <a:gd name="connsiteY285" fmla="*/ 642543 h 5488428"/>
              <a:gd name="connsiteX286" fmla="*/ 2151239 w 4354152"/>
              <a:gd name="connsiteY286" fmla="*/ 659567 h 5488428"/>
              <a:gd name="connsiteX287" fmla="*/ 2151239 w 4354152"/>
              <a:gd name="connsiteY287" fmla="*/ 1970498 h 5488428"/>
              <a:gd name="connsiteX288" fmla="*/ 2152533 w 4354152"/>
              <a:gd name="connsiteY288" fmla="*/ 1990980 h 5488428"/>
              <a:gd name="connsiteX289" fmla="*/ 2153308 w 4354152"/>
              <a:gd name="connsiteY289" fmla="*/ 2184891 h 5488428"/>
              <a:gd name="connsiteX290" fmla="*/ 2151239 w 4354152"/>
              <a:gd name="connsiteY290" fmla="*/ 2194903 h 5488428"/>
              <a:gd name="connsiteX291" fmla="*/ 2151239 w 4354152"/>
              <a:gd name="connsiteY291" fmla="*/ 2536202 h 5488428"/>
              <a:gd name="connsiteX292" fmla="*/ 2117229 w 4354152"/>
              <a:gd name="connsiteY292" fmla="*/ 2862519 h 5488428"/>
              <a:gd name="connsiteX293" fmla="*/ 2105830 w 4354152"/>
              <a:gd name="connsiteY293" fmla="*/ 2899313 h 5488428"/>
              <a:gd name="connsiteX294" fmla="*/ 2105260 w 4354152"/>
              <a:gd name="connsiteY294" fmla="*/ 2902006 h 5488428"/>
              <a:gd name="connsiteX295" fmla="*/ 2099304 w 4354152"/>
              <a:gd name="connsiteY295" fmla="*/ 2925700 h 5488428"/>
              <a:gd name="connsiteX296" fmla="*/ 2094287 w 4354152"/>
              <a:gd name="connsiteY296" fmla="*/ 2936569 h 5488428"/>
              <a:gd name="connsiteX297" fmla="*/ 2085964 w 4354152"/>
              <a:gd name="connsiteY297" fmla="*/ 2963435 h 5488428"/>
              <a:gd name="connsiteX298" fmla="*/ 1978746 w 4354152"/>
              <a:gd name="connsiteY298" fmla="*/ 3167146 h 5488428"/>
              <a:gd name="connsiteX299" fmla="*/ 1530048 w 4354152"/>
              <a:gd name="connsiteY299" fmla="*/ 3403975 h 5488428"/>
              <a:gd name="connsiteX300" fmla="*/ 1466308 w 4354152"/>
              <a:gd name="connsiteY300" fmla="*/ 3407214 h 5488428"/>
              <a:gd name="connsiteX301" fmla="*/ 1123483 w 4354152"/>
              <a:gd name="connsiteY301" fmla="*/ 3294198 h 5488428"/>
              <a:gd name="connsiteX302" fmla="*/ 532541 w 4354152"/>
              <a:gd name="connsiteY302" fmla="*/ 3170385 h 5488428"/>
              <a:gd name="connsiteX303" fmla="*/ 294855 w 4354152"/>
              <a:gd name="connsiteY303" fmla="*/ 2615504 h 5488428"/>
              <a:gd name="connsiteX304" fmla="*/ 297275 w 4354152"/>
              <a:gd name="connsiteY304" fmla="*/ 2574857 h 5488428"/>
              <a:gd name="connsiteX305" fmla="*/ 253326 w 4354152"/>
              <a:gd name="connsiteY305" fmla="*/ 2553626 h 5488428"/>
              <a:gd name="connsiteX306" fmla="*/ 0 w 4354152"/>
              <a:gd name="connsiteY306" fmla="*/ 2075894 h 5488428"/>
              <a:gd name="connsiteX307" fmla="*/ 273402 w 4354152"/>
              <a:gd name="connsiteY307" fmla="*/ 1607712 h 5488428"/>
              <a:gd name="connsiteX308" fmla="*/ 141204 w 4354152"/>
              <a:gd name="connsiteY308" fmla="*/ 1358135 h 5488428"/>
              <a:gd name="connsiteX309" fmla="*/ 236660 w 4354152"/>
              <a:gd name="connsiteY309" fmla="*/ 964862 h 5488428"/>
              <a:gd name="connsiteX310" fmla="*/ 560410 w 4354152"/>
              <a:gd name="connsiteY310" fmla="*/ 780927 h 5488428"/>
              <a:gd name="connsiteX311" fmla="*/ 568334 w 4354152"/>
              <a:gd name="connsiteY311" fmla="*/ 780152 h 5488428"/>
              <a:gd name="connsiteX312" fmla="*/ 568324 w 4354152"/>
              <a:gd name="connsiteY312" fmla="*/ 779953 h 5488428"/>
              <a:gd name="connsiteX313" fmla="*/ 805737 w 4354152"/>
              <a:gd name="connsiteY313" fmla="*/ 332067 h 5488428"/>
              <a:gd name="connsiteX314" fmla="*/ 1197892 w 4354152"/>
              <a:gd name="connsiteY314" fmla="*/ 315140 h 5488428"/>
              <a:gd name="connsiteX315" fmla="*/ 1320688 w 4354152"/>
              <a:gd name="connsiteY315" fmla="*/ 100139 h 5488428"/>
              <a:gd name="connsiteX316" fmla="*/ 1548365 w 4354152"/>
              <a:gd name="connsiteY316" fmla="*/ 3443 h 5488428"/>
              <a:gd name="connsiteX317" fmla="*/ 2804465 w 4354152"/>
              <a:gd name="connsiteY317" fmla="*/ 3308 h 5488428"/>
              <a:gd name="connsiteX318" fmla="*/ 3032221 w 4354152"/>
              <a:gd name="connsiteY318" fmla="*/ 100139 h 5488428"/>
              <a:gd name="connsiteX319" fmla="*/ 3154603 w 4354152"/>
              <a:gd name="connsiteY319" fmla="*/ 315140 h 5488428"/>
              <a:gd name="connsiteX320" fmla="*/ 3546944 w 4354152"/>
              <a:gd name="connsiteY320" fmla="*/ 332066 h 5488428"/>
              <a:gd name="connsiteX321" fmla="*/ 3784236 w 4354152"/>
              <a:gd name="connsiteY321" fmla="*/ 779953 h 5488428"/>
              <a:gd name="connsiteX322" fmla="*/ 3784235 w 4354152"/>
              <a:gd name="connsiteY322" fmla="*/ 779988 h 5488428"/>
              <a:gd name="connsiteX323" fmla="*/ 3793837 w 4354152"/>
              <a:gd name="connsiteY323" fmla="*/ 780927 h 5488428"/>
              <a:gd name="connsiteX324" fmla="*/ 4117491 w 4354152"/>
              <a:gd name="connsiteY324" fmla="*/ 964862 h 5488428"/>
              <a:gd name="connsiteX325" fmla="*/ 4212948 w 4354152"/>
              <a:gd name="connsiteY325" fmla="*/ 1358135 h 5488428"/>
              <a:gd name="connsiteX326" fmla="*/ 4080750 w 4354152"/>
              <a:gd name="connsiteY326" fmla="*/ 1607712 h 5488428"/>
              <a:gd name="connsiteX327" fmla="*/ 4354152 w 4354152"/>
              <a:gd name="connsiteY327" fmla="*/ 2075894 h 5488428"/>
              <a:gd name="connsiteX328" fmla="*/ 4100978 w 4354152"/>
              <a:gd name="connsiteY328" fmla="*/ 2553626 h 5488428"/>
              <a:gd name="connsiteX329" fmla="*/ 4055059 w 4354152"/>
              <a:gd name="connsiteY329" fmla="*/ 2575843 h 5488428"/>
              <a:gd name="connsiteX330" fmla="*/ 4057459 w 4354152"/>
              <a:gd name="connsiteY330" fmla="*/ 2615504 h 5488428"/>
              <a:gd name="connsiteX331" fmla="*/ 3819400 w 4354152"/>
              <a:gd name="connsiteY331" fmla="*/ 3170385 h 5488428"/>
              <a:gd name="connsiteX332" fmla="*/ 3228683 w 4354152"/>
              <a:gd name="connsiteY332" fmla="*/ 3294198 h 5488428"/>
              <a:gd name="connsiteX333" fmla="*/ 2885988 w 4354152"/>
              <a:gd name="connsiteY333" fmla="*/ 3407214 h 5488428"/>
              <a:gd name="connsiteX334" fmla="*/ 2822633 w 4354152"/>
              <a:gd name="connsiteY334" fmla="*/ 3403975 h 5488428"/>
              <a:gd name="connsiteX335" fmla="*/ 2374105 w 4354152"/>
              <a:gd name="connsiteY335" fmla="*/ 3167146 h 5488428"/>
              <a:gd name="connsiteX336" fmla="*/ 2266715 w 4354152"/>
              <a:gd name="connsiteY336" fmla="*/ 2963435 h 5488428"/>
              <a:gd name="connsiteX337" fmla="*/ 2257218 w 4354152"/>
              <a:gd name="connsiteY337" fmla="*/ 2932844 h 5488428"/>
              <a:gd name="connsiteX338" fmla="*/ 2253981 w 4354152"/>
              <a:gd name="connsiteY338" fmla="*/ 2925700 h 5488428"/>
              <a:gd name="connsiteX339" fmla="*/ 2249534 w 4354152"/>
              <a:gd name="connsiteY339" fmla="*/ 2908095 h 5488428"/>
              <a:gd name="connsiteX340" fmla="*/ 2235384 w 4354152"/>
              <a:gd name="connsiteY340" fmla="*/ 2862519 h 5488428"/>
              <a:gd name="connsiteX341" fmla="*/ 2200958 w 4354152"/>
              <a:gd name="connsiteY341" fmla="*/ 2536202 h 5488428"/>
              <a:gd name="connsiteX342" fmla="*/ 2200958 w 4354152"/>
              <a:gd name="connsiteY342" fmla="*/ 2193040 h 5488428"/>
              <a:gd name="connsiteX343" fmla="*/ 2199260 w 4354152"/>
              <a:gd name="connsiteY343" fmla="*/ 2184891 h 5488428"/>
              <a:gd name="connsiteX344" fmla="*/ 2200047 w 4354152"/>
              <a:gd name="connsiteY344" fmla="*/ 1990980 h 5488428"/>
              <a:gd name="connsiteX345" fmla="*/ 2200958 w 4354152"/>
              <a:gd name="connsiteY345" fmla="*/ 1976645 h 5488428"/>
              <a:gd name="connsiteX346" fmla="*/ 2200958 w 4354152"/>
              <a:gd name="connsiteY346" fmla="*/ 659567 h 5488428"/>
              <a:gd name="connsiteX347" fmla="*/ 2204641 w 4354152"/>
              <a:gd name="connsiteY347" fmla="*/ 641327 h 5488428"/>
              <a:gd name="connsiteX348" fmla="*/ 2200581 w 4354152"/>
              <a:gd name="connsiteY348" fmla="*/ 598341 h 5488428"/>
              <a:gd name="connsiteX349" fmla="*/ 2201465 w 4354152"/>
              <a:gd name="connsiteY349" fmla="*/ 504211 h 5488428"/>
              <a:gd name="connsiteX350" fmla="*/ 2530816 w 4354152"/>
              <a:gd name="connsiteY350" fmla="*/ 42878 h 5488428"/>
              <a:gd name="connsiteX351" fmla="*/ 2804465 w 4354152"/>
              <a:gd name="connsiteY351" fmla="*/ 3308 h 54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4354152" h="5488428">
                <a:moveTo>
                  <a:pt x="1737568" y="5039524"/>
                </a:moveTo>
                <a:lnTo>
                  <a:pt x="2620602" y="5195274"/>
                </a:lnTo>
                <a:cubicBezTo>
                  <a:pt x="2573482" y="5363253"/>
                  <a:pt x="2394718" y="5488428"/>
                  <a:pt x="2181423" y="5488428"/>
                </a:cubicBezTo>
                <a:cubicBezTo>
                  <a:pt x="1932519" y="5488428"/>
                  <a:pt x="1730374" y="5317571"/>
                  <a:pt x="1730374" y="5106428"/>
                </a:cubicBezTo>
                <a:cubicBezTo>
                  <a:pt x="1730374" y="5083407"/>
                  <a:pt x="1732892" y="5061106"/>
                  <a:pt x="1737568" y="5039524"/>
                </a:cubicBezTo>
                <a:close/>
                <a:moveTo>
                  <a:pt x="1502564" y="4651340"/>
                </a:moveTo>
                <a:lnTo>
                  <a:pt x="2900758" y="4897298"/>
                </a:lnTo>
                <a:cubicBezTo>
                  <a:pt x="2968076" y="4909164"/>
                  <a:pt x="3012714" y="4973171"/>
                  <a:pt x="3000835" y="5040054"/>
                </a:cubicBezTo>
                <a:lnTo>
                  <a:pt x="2992555" y="5086082"/>
                </a:lnTo>
                <a:cubicBezTo>
                  <a:pt x="2980675" y="5153325"/>
                  <a:pt x="2916957" y="5197914"/>
                  <a:pt x="2850000" y="5186047"/>
                </a:cubicBezTo>
                <a:lnTo>
                  <a:pt x="1451446" y="4939729"/>
                </a:lnTo>
                <a:cubicBezTo>
                  <a:pt x="1384488" y="4928223"/>
                  <a:pt x="1339849" y="4863856"/>
                  <a:pt x="1351729" y="4797332"/>
                </a:cubicBezTo>
                <a:lnTo>
                  <a:pt x="1359649" y="4750946"/>
                </a:lnTo>
                <a:cubicBezTo>
                  <a:pt x="1371528" y="4684062"/>
                  <a:pt x="1435606" y="4639473"/>
                  <a:pt x="1502564" y="4651340"/>
                </a:cubicBezTo>
                <a:close/>
                <a:moveTo>
                  <a:pt x="1502564" y="4305265"/>
                </a:moveTo>
                <a:lnTo>
                  <a:pt x="2900758" y="4551583"/>
                </a:lnTo>
                <a:cubicBezTo>
                  <a:pt x="2968076" y="4563449"/>
                  <a:pt x="3012714" y="4627096"/>
                  <a:pt x="3000835" y="4693979"/>
                </a:cubicBezTo>
                <a:lnTo>
                  <a:pt x="2992555" y="4740366"/>
                </a:lnTo>
                <a:cubicBezTo>
                  <a:pt x="2980675" y="4807250"/>
                  <a:pt x="2916957" y="4851839"/>
                  <a:pt x="2850000" y="4840332"/>
                </a:cubicBezTo>
                <a:lnTo>
                  <a:pt x="1451446" y="4593654"/>
                </a:lnTo>
                <a:cubicBezTo>
                  <a:pt x="1384488" y="4582148"/>
                  <a:pt x="1339849" y="4518141"/>
                  <a:pt x="1351729" y="4451257"/>
                </a:cubicBezTo>
                <a:lnTo>
                  <a:pt x="1359649" y="4404871"/>
                </a:lnTo>
                <a:cubicBezTo>
                  <a:pt x="1371528" y="4337987"/>
                  <a:pt x="1435606" y="4293398"/>
                  <a:pt x="1502564" y="4305265"/>
                </a:cubicBezTo>
                <a:close/>
                <a:moveTo>
                  <a:pt x="1502564" y="3959216"/>
                </a:moveTo>
                <a:lnTo>
                  <a:pt x="2900758" y="4206075"/>
                </a:lnTo>
                <a:cubicBezTo>
                  <a:pt x="2968076" y="4217967"/>
                  <a:pt x="3012714" y="4281754"/>
                  <a:pt x="3000835" y="4348784"/>
                </a:cubicBezTo>
                <a:lnTo>
                  <a:pt x="2992555" y="4395273"/>
                </a:lnTo>
                <a:cubicBezTo>
                  <a:pt x="2980675" y="4462304"/>
                  <a:pt x="2916957" y="4507351"/>
                  <a:pt x="2850000" y="4495458"/>
                </a:cubicBezTo>
                <a:lnTo>
                  <a:pt x="1451446" y="4248239"/>
                </a:lnTo>
                <a:cubicBezTo>
                  <a:pt x="1384488" y="4236707"/>
                  <a:pt x="1339849" y="4172560"/>
                  <a:pt x="1351729" y="4105529"/>
                </a:cubicBezTo>
                <a:lnTo>
                  <a:pt x="1359649" y="4059040"/>
                </a:lnTo>
                <a:cubicBezTo>
                  <a:pt x="1371528" y="3992010"/>
                  <a:pt x="1435606" y="3947323"/>
                  <a:pt x="1502564" y="3959216"/>
                </a:cubicBezTo>
                <a:close/>
                <a:moveTo>
                  <a:pt x="2408670" y="3435357"/>
                </a:moveTo>
                <a:cubicBezTo>
                  <a:pt x="2380929" y="3435357"/>
                  <a:pt x="2357872" y="3458054"/>
                  <a:pt x="2357872" y="3485794"/>
                </a:cubicBezTo>
                <a:cubicBezTo>
                  <a:pt x="2357872" y="3514256"/>
                  <a:pt x="2380929" y="3536593"/>
                  <a:pt x="2408670" y="3536593"/>
                </a:cubicBezTo>
                <a:cubicBezTo>
                  <a:pt x="2436771" y="3536593"/>
                  <a:pt x="2459468" y="3514256"/>
                  <a:pt x="2459468" y="3485794"/>
                </a:cubicBezTo>
                <a:cubicBezTo>
                  <a:pt x="2459468" y="3458054"/>
                  <a:pt x="2436771" y="3435357"/>
                  <a:pt x="2408670" y="3435357"/>
                </a:cubicBezTo>
                <a:close/>
                <a:moveTo>
                  <a:pt x="1945480" y="3435357"/>
                </a:moveTo>
                <a:cubicBezTo>
                  <a:pt x="1917379" y="3435357"/>
                  <a:pt x="1894682" y="3458054"/>
                  <a:pt x="1894682" y="3485794"/>
                </a:cubicBezTo>
                <a:cubicBezTo>
                  <a:pt x="1894682" y="3514256"/>
                  <a:pt x="1917379" y="3536593"/>
                  <a:pt x="1945480" y="3536593"/>
                </a:cubicBezTo>
                <a:cubicBezTo>
                  <a:pt x="1973221" y="3536593"/>
                  <a:pt x="1995918" y="3514256"/>
                  <a:pt x="1995918" y="3485794"/>
                </a:cubicBezTo>
                <a:cubicBezTo>
                  <a:pt x="1995918" y="3458054"/>
                  <a:pt x="1973221" y="3435357"/>
                  <a:pt x="1945480" y="3435357"/>
                </a:cubicBezTo>
                <a:close/>
                <a:moveTo>
                  <a:pt x="1156196" y="3362577"/>
                </a:moveTo>
                <a:cubicBezTo>
                  <a:pt x="1166308" y="3362650"/>
                  <a:pt x="1176549" y="3364696"/>
                  <a:pt x="1186363" y="3368925"/>
                </a:cubicBezTo>
                <a:cubicBezTo>
                  <a:pt x="1504359" y="3506751"/>
                  <a:pt x="1632206" y="3814070"/>
                  <a:pt x="1637608" y="3826665"/>
                </a:cubicBezTo>
                <a:cubicBezTo>
                  <a:pt x="1653814" y="3866610"/>
                  <a:pt x="1634727" y="3912312"/>
                  <a:pt x="1594752" y="3928506"/>
                </a:cubicBezTo>
                <a:cubicBezTo>
                  <a:pt x="1585029" y="3932104"/>
                  <a:pt x="1575305" y="3934263"/>
                  <a:pt x="1565582" y="3934263"/>
                </a:cubicBezTo>
                <a:cubicBezTo>
                  <a:pt x="1534610" y="3934263"/>
                  <a:pt x="1505440" y="3915911"/>
                  <a:pt x="1493195" y="3885682"/>
                </a:cubicBezTo>
                <a:cubicBezTo>
                  <a:pt x="1491755" y="3882084"/>
                  <a:pt x="1381915" y="3623345"/>
                  <a:pt x="1124420" y="3512149"/>
                </a:cubicBezTo>
                <a:cubicBezTo>
                  <a:pt x="1084805" y="3494875"/>
                  <a:pt x="1066799" y="3449173"/>
                  <a:pt x="1083725" y="3409589"/>
                </a:cubicBezTo>
                <a:cubicBezTo>
                  <a:pt x="1096690" y="3379900"/>
                  <a:pt x="1125861" y="3362357"/>
                  <a:pt x="1156196" y="3362577"/>
                </a:cubicBezTo>
                <a:close/>
                <a:moveTo>
                  <a:pt x="3202594" y="3362501"/>
                </a:moveTo>
                <a:cubicBezTo>
                  <a:pt x="3232629" y="3357267"/>
                  <a:pt x="3264183" y="3369963"/>
                  <a:pt x="3281751" y="3397247"/>
                </a:cubicBezTo>
                <a:cubicBezTo>
                  <a:pt x="3304814" y="3433626"/>
                  <a:pt x="3294363" y="3481890"/>
                  <a:pt x="3257967" y="3504942"/>
                </a:cubicBezTo>
                <a:cubicBezTo>
                  <a:pt x="2863729" y="3757790"/>
                  <a:pt x="2804990" y="4087718"/>
                  <a:pt x="2804269" y="4090960"/>
                </a:cubicBezTo>
                <a:cubicBezTo>
                  <a:pt x="2797782" y="4129499"/>
                  <a:pt x="2764989" y="4156513"/>
                  <a:pt x="2727151" y="4156513"/>
                </a:cubicBezTo>
                <a:cubicBezTo>
                  <a:pt x="2723187" y="4156513"/>
                  <a:pt x="2718863" y="4156153"/>
                  <a:pt x="2714538" y="4155432"/>
                </a:cubicBezTo>
                <a:cubicBezTo>
                  <a:pt x="2672015" y="4148589"/>
                  <a:pt x="2643186" y="4108248"/>
                  <a:pt x="2650394" y="4065747"/>
                </a:cubicBezTo>
                <a:cubicBezTo>
                  <a:pt x="2652916" y="4049539"/>
                  <a:pt x="2721385" y="3663422"/>
                  <a:pt x="3173641" y="3373835"/>
                </a:cubicBezTo>
                <a:cubicBezTo>
                  <a:pt x="3182741" y="3367982"/>
                  <a:pt x="3192583" y="3364245"/>
                  <a:pt x="3202594" y="3362501"/>
                </a:cubicBezTo>
                <a:close/>
                <a:moveTo>
                  <a:pt x="2408670" y="3337723"/>
                </a:moveTo>
                <a:cubicBezTo>
                  <a:pt x="2490451" y="3337723"/>
                  <a:pt x="2557101" y="3404373"/>
                  <a:pt x="2557101" y="3485794"/>
                </a:cubicBezTo>
                <a:cubicBezTo>
                  <a:pt x="2557101" y="3547401"/>
                  <a:pt x="2519610" y="3600090"/>
                  <a:pt x="2466364" y="3622585"/>
                </a:cubicBezTo>
                <a:lnTo>
                  <a:pt x="2409776" y="3634003"/>
                </a:lnTo>
                <a:lnTo>
                  <a:pt x="2385795" y="3673932"/>
                </a:lnTo>
                <a:cubicBezTo>
                  <a:pt x="2311626" y="3819092"/>
                  <a:pt x="2310252" y="3980667"/>
                  <a:pt x="2310252" y="3982555"/>
                </a:cubicBezTo>
                <a:cubicBezTo>
                  <a:pt x="2310252" y="4009166"/>
                  <a:pt x="2288355" y="4031102"/>
                  <a:pt x="2261792" y="4031102"/>
                </a:cubicBezTo>
                <a:cubicBezTo>
                  <a:pt x="2234871" y="4031102"/>
                  <a:pt x="2212974" y="4009166"/>
                  <a:pt x="2212974" y="3982195"/>
                </a:cubicBezTo>
                <a:cubicBezTo>
                  <a:pt x="2212974" y="3973699"/>
                  <a:pt x="2214349" y="3793953"/>
                  <a:pt x="2300541" y="3627250"/>
                </a:cubicBezTo>
                <a:lnTo>
                  <a:pt x="2317175" y="3599729"/>
                </a:lnTo>
                <a:lnTo>
                  <a:pt x="2303967" y="3590813"/>
                </a:lnTo>
                <a:cubicBezTo>
                  <a:pt x="2277172" y="3563973"/>
                  <a:pt x="2260599" y="3526865"/>
                  <a:pt x="2260599" y="3485794"/>
                </a:cubicBezTo>
                <a:cubicBezTo>
                  <a:pt x="2260599" y="3404373"/>
                  <a:pt x="2326889" y="3337723"/>
                  <a:pt x="2408670" y="3337723"/>
                </a:cubicBezTo>
                <a:close/>
                <a:moveTo>
                  <a:pt x="1945480" y="3337723"/>
                </a:moveTo>
                <a:cubicBezTo>
                  <a:pt x="2027261" y="3337723"/>
                  <a:pt x="2093551" y="3404373"/>
                  <a:pt x="2093551" y="3485794"/>
                </a:cubicBezTo>
                <a:cubicBezTo>
                  <a:pt x="2093551" y="3526865"/>
                  <a:pt x="2076978" y="3563973"/>
                  <a:pt x="2050183" y="3590813"/>
                </a:cubicBezTo>
                <a:lnTo>
                  <a:pt x="2035894" y="3600459"/>
                </a:lnTo>
                <a:lnTo>
                  <a:pt x="2052127" y="3627250"/>
                </a:lnTo>
                <a:cubicBezTo>
                  <a:pt x="2138491" y="3793953"/>
                  <a:pt x="2139590" y="3973699"/>
                  <a:pt x="2139590" y="3982195"/>
                </a:cubicBezTo>
                <a:cubicBezTo>
                  <a:pt x="2139590" y="4009166"/>
                  <a:pt x="2117694" y="4031102"/>
                  <a:pt x="2090772" y="4031102"/>
                </a:cubicBezTo>
                <a:cubicBezTo>
                  <a:pt x="2064209" y="4031102"/>
                  <a:pt x="2042313" y="4009166"/>
                  <a:pt x="2042313" y="3982555"/>
                </a:cubicBezTo>
                <a:cubicBezTo>
                  <a:pt x="2042313" y="3980667"/>
                  <a:pt x="2040939" y="3819092"/>
                  <a:pt x="1966770" y="3673932"/>
                </a:cubicBezTo>
                <a:lnTo>
                  <a:pt x="1942570" y="3633638"/>
                </a:lnTo>
                <a:lnTo>
                  <a:pt x="1887787" y="3622585"/>
                </a:lnTo>
                <a:cubicBezTo>
                  <a:pt x="1834540" y="3600090"/>
                  <a:pt x="1797049" y="3547401"/>
                  <a:pt x="1797049" y="3485794"/>
                </a:cubicBezTo>
                <a:cubicBezTo>
                  <a:pt x="1797049" y="3404373"/>
                  <a:pt x="1863699" y="3337723"/>
                  <a:pt x="1945480" y="3337723"/>
                </a:cubicBezTo>
                <a:close/>
                <a:moveTo>
                  <a:pt x="2776794" y="157986"/>
                </a:moveTo>
                <a:cubicBezTo>
                  <a:pt x="2716818" y="152899"/>
                  <a:pt x="2650678" y="162263"/>
                  <a:pt x="2589487" y="186932"/>
                </a:cubicBezTo>
                <a:cubicBezTo>
                  <a:pt x="2523977" y="213942"/>
                  <a:pt x="2370280" y="298934"/>
                  <a:pt x="2356962" y="513935"/>
                </a:cubicBezTo>
                <a:cubicBezTo>
                  <a:pt x="2344724" y="717411"/>
                  <a:pt x="2418872" y="920528"/>
                  <a:pt x="2550973" y="1044775"/>
                </a:cubicBezTo>
                <a:cubicBezTo>
                  <a:pt x="2635200" y="1123284"/>
                  <a:pt x="2731666" y="1160378"/>
                  <a:pt x="2822372" y="1149214"/>
                </a:cubicBezTo>
                <a:cubicBezTo>
                  <a:pt x="2939355" y="1134448"/>
                  <a:pt x="2971390" y="1048016"/>
                  <a:pt x="2980389" y="998317"/>
                </a:cubicBezTo>
                <a:cubicBezTo>
                  <a:pt x="2995146" y="911524"/>
                  <a:pt x="2960952" y="819690"/>
                  <a:pt x="2902280" y="789799"/>
                </a:cubicBezTo>
                <a:cubicBezTo>
                  <a:pt x="2858727" y="767470"/>
                  <a:pt x="2822372" y="761348"/>
                  <a:pt x="2793936" y="771072"/>
                </a:cubicBezTo>
                <a:cubicBezTo>
                  <a:pt x="2757582" y="783676"/>
                  <a:pt x="2739585" y="821851"/>
                  <a:pt x="2739225" y="822211"/>
                </a:cubicBezTo>
                <a:cubicBezTo>
                  <a:pt x="2722667" y="862186"/>
                  <a:pt x="2677314" y="880193"/>
                  <a:pt x="2637360" y="863266"/>
                </a:cubicBezTo>
                <a:cubicBezTo>
                  <a:pt x="2597766" y="846700"/>
                  <a:pt x="2579408" y="800603"/>
                  <a:pt x="2595966" y="760628"/>
                </a:cubicBezTo>
                <a:cubicBezTo>
                  <a:pt x="2600285" y="750544"/>
                  <a:pt x="2640599" y="660510"/>
                  <a:pt x="2739585" y="624497"/>
                </a:cubicBezTo>
                <a:cubicBezTo>
                  <a:pt x="2810494" y="598567"/>
                  <a:pt x="2888602" y="607570"/>
                  <a:pt x="2973190" y="650786"/>
                </a:cubicBezTo>
                <a:cubicBezTo>
                  <a:pt x="3093412" y="712369"/>
                  <a:pt x="3161082" y="869749"/>
                  <a:pt x="3133726" y="1024967"/>
                </a:cubicBezTo>
                <a:cubicBezTo>
                  <a:pt x="3107090" y="1177664"/>
                  <a:pt x="2995146" y="1284625"/>
                  <a:pt x="2841809" y="1304072"/>
                </a:cubicBezTo>
                <a:cubicBezTo>
                  <a:pt x="2824172" y="1305873"/>
                  <a:pt x="2806895" y="1306953"/>
                  <a:pt x="2789257" y="1306953"/>
                </a:cubicBezTo>
                <a:cubicBezTo>
                  <a:pt x="2668675" y="1306953"/>
                  <a:pt x="2548093" y="1255454"/>
                  <a:pt x="2444429" y="1158577"/>
                </a:cubicBezTo>
                <a:cubicBezTo>
                  <a:pt x="2423462" y="1138860"/>
                  <a:pt x="2403699" y="1117792"/>
                  <a:pt x="2385196" y="1095526"/>
                </a:cubicBezTo>
                <a:lnTo>
                  <a:pt x="2357187" y="1057452"/>
                </a:lnTo>
                <a:lnTo>
                  <a:pt x="2357187" y="1565320"/>
                </a:lnTo>
                <a:lnTo>
                  <a:pt x="2370752" y="1556511"/>
                </a:lnTo>
                <a:cubicBezTo>
                  <a:pt x="2398218" y="1545984"/>
                  <a:pt x="2428876" y="1540675"/>
                  <a:pt x="2462500" y="1540675"/>
                </a:cubicBezTo>
                <a:cubicBezTo>
                  <a:pt x="2655254" y="1540675"/>
                  <a:pt x="2725380" y="1695431"/>
                  <a:pt x="2725380" y="1799441"/>
                </a:cubicBezTo>
                <a:cubicBezTo>
                  <a:pt x="2725380" y="1842269"/>
                  <a:pt x="2690856" y="1877179"/>
                  <a:pt x="2647702" y="1877179"/>
                </a:cubicBezTo>
                <a:cubicBezTo>
                  <a:pt x="2604548" y="1877179"/>
                  <a:pt x="2570025" y="1842629"/>
                  <a:pt x="2569665" y="1799801"/>
                </a:cubicBezTo>
                <a:cubicBezTo>
                  <a:pt x="2568946" y="1768850"/>
                  <a:pt x="2557079" y="1696510"/>
                  <a:pt x="2462500" y="1696510"/>
                </a:cubicBezTo>
                <a:cubicBezTo>
                  <a:pt x="2429774" y="1696510"/>
                  <a:pt x="2416469" y="1705868"/>
                  <a:pt x="2408557" y="1713786"/>
                </a:cubicBezTo>
                <a:cubicBezTo>
                  <a:pt x="2380867" y="1741498"/>
                  <a:pt x="2367291" y="1805740"/>
                  <a:pt x="2360773" y="1889776"/>
                </a:cubicBezTo>
                <a:lnTo>
                  <a:pt x="2357187" y="1982537"/>
                </a:lnTo>
                <a:lnTo>
                  <a:pt x="2357187" y="2339720"/>
                </a:lnTo>
                <a:lnTo>
                  <a:pt x="2436838" y="2301972"/>
                </a:lnTo>
                <a:cubicBezTo>
                  <a:pt x="2605296" y="2259813"/>
                  <a:pt x="2705003" y="2318907"/>
                  <a:pt x="2758996" y="2375479"/>
                </a:cubicBezTo>
                <a:cubicBezTo>
                  <a:pt x="2784553" y="2402143"/>
                  <a:pt x="2803991" y="2433491"/>
                  <a:pt x="2818389" y="2466281"/>
                </a:cubicBezTo>
                <a:cubicBezTo>
                  <a:pt x="2884260" y="2412953"/>
                  <a:pt x="2973529" y="2377280"/>
                  <a:pt x="3087274" y="2395297"/>
                </a:cubicBezTo>
                <a:cubicBezTo>
                  <a:pt x="3225136" y="2417277"/>
                  <a:pt x="3326643" y="2517808"/>
                  <a:pt x="3351120" y="2657256"/>
                </a:cubicBezTo>
                <a:cubicBezTo>
                  <a:pt x="3373077" y="2780488"/>
                  <a:pt x="3324843" y="2899036"/>
                  <a:pt x="3230536" y="2952004"/>
                </a:cubicBezTo>
                <a:cubicBezTo>
                  <a:pt x="3192740" y="2973264"/>
                  <a:pt x="3145587" y="2959931"/>
                  <a:pt x="3124349" y="2922097"/>
                </a:cubicBezTo>
                <a:cubicBezTo>
                  <a:pt x="3103472" y="2884623"/>
                  <a:pt x="3116430" y="2837059"/>
                  <a:pt x="3154225" y="2815800"/>
                </a:cubicBezTo>
                <a:cubicBezTo>
                  <a:pt x="3189861" y="2795622"/>
                  <a:pt x="3207859" y="2741933"/>
                  <a:pt x="3197780" y="2684640"/>
                </a:cubicBezTo>
                <a:cubicBezTo>
                  <a:pt x="3192740" y="2657256"/>
                  <a:pt x="3168624" y="2566453"/>
                  <a:pt x="3062797" y="2549157"/>
                </a:cubicBezTo>
                <a:cubicBezTo>
                  <a:pt x="2906937" y="2524655"/>
                  <a:pt x="2842866" y="2680677"/>
                  <a:pt x="2836386" y="2698693"/>
                </a:cubicBezTo>
                <a:cubicBezTo>
                  <a:pt x="2821268" y="2737969"/>
                  <a:pt x="2777714" y="2758508"/>
                  <a:pt x="2738119" y="2745176"/>
                </a:cubicBezTo>
                <a:cubicBezTo>
                  <a:pt x="2698164" y="2731483"/>
                  <a:pt x="2676207" y="2688604"/>
                  <a:pt x="2688445" y="2648608"/>
                </a:cubicBezTo>
                <a:cubicBezTo>
                  <a:pt x="2698524" y="2615818"/>
                  <a:pt x="2692765" y="2532222"/>
                  <a:pt x="2645971" y="2482856"/>
                </a:cubicBezTo>
                <a:cubicBezTo>
                  <a:pt x="2608896" y="2443941"/>
                  <a:pt x="2551303" y="2433852"/>
                  <a:pt x="2474633" y="2452949"/>
                </a:cubicBezTo>
                <a:cubicBezTo>
                  <a:pt x="2445117" y="2460516"/>
                  <a:pt x="2423880" y="2476371"/>
                  <a:pt x="2408042" y="2503756"/>
                </a:cubicBezTo>
                <a:cubicBezTo>
                  <a:pt x="2355758" y="2592982"/>
                  <a:pt x="2378435" y="2766902"/>
                  <a:pt x="2396979" y="2853404"/>
                </a:cubicBezTo>
                <a:lnTo>
                  <a:pt x="2400352" y="2867516"/>
                </a:lnTo>
                <a:lnTo>
                  <a:pt x="2409220" y="2897919"/>
                </a:lnTo>
                <a:cubicBezTo>
                  <a:pt x="2430329" y="2958076"/>
                  <a:pt x="2459689" y="3019308"/>
                  <a:pt x="2500456" y="3075726"/>
                </a:cubicBezTo>
                <a:cubicBezTo>
                  <a:pt x="2567051" y="3167866"/>
                  <a:pt x="2699162" y="3235531"/>
                  <a:pt x="2837752" y="3248488"/>
                </a:cubicBezTo>
                <a:cubicBezTo>
                  <a:pt x="2963383" y="3260726"/>
                  <a:pt x="3076774" y="3225813"/>
                  <a:pt x="3157048" y="3150589"/>
                </a:cubicBezTo>
                <a:cubicBezTo>
                  <a:pt x="3178647" y="3130434"/>
                  <a:pt x="3209605" y="3123955"/>
                  <a:pt x="3237683" y="3134393"/>
                </a:cubicBezTo>
                <a:cubicBezTo>
                  <a:pt x="3248482" y="3137992"/>
                  <a:pt x="3510183" y="3229772"/>
                  <a:pt x="3718248" y="3051971"/>
                </a:cubicBezTo>
                <a:cubicBezTo>
                  <a:pt x="3865837" y="2924918"/>
                  <a:pt x="3920913" y="2763673"/>
                  <a:pt x="3896075" y="2529003"/>
                </a:cubicBezTo>
                <a:cubicBezTo>
                  <a:pt x="3886715" y="2438663"/>
                  <a:pt x="3833079" y="2349042"/>
                  <a:pt x="3749925" y="2282097"/>
                </a:cubicBezTo>
                <a:cubicBezTo>
                  <a:pt x="3670011" y="2218031"/>
                  <a:pt x="3575698" y="2186717"/>
                  <a:pt x="3491464" y="2196435"/>
                </a:cubicBezTo>
                <a:cubicBezTo>
                  <a:pt x="3467346" y="2199315"/>
                  <a:pt x="3443228" y="2190677"/>
                  <a:pt x="3426669" y="2173040"/>
                </a:cubicBezTo>
                <a:cubicBezTo>
                  <a:pt x="3409750" y="2155404"/>
                  <a:pt x="3401831" y="2131289"/>
                  <a:pt x="3405790" y="2107175"/>
                </a:cubicBezTo>
                <a:cubicBezTo>
                  <a:pt x="3412990" y="2056425"/>
                  <a:pt x="3417669" y="1906698"/>
                  <a:pt x="3349634" y="1827155"/>
                </a:cubicBezTo>
                <a:cubicBezTo>
                  <a:pt x="3316517" y="1787923"/>
                  <a:pt x="3268640" y="1768488"/>
                  <a:pt x="3202765" y="1767768"/>
                </a:cubicBezTo>
                <a:cubicBezTo>
                  <a:pt x="3200965" y="1767768"/>
                  <a:pt x="3198805" y="1767768"/>
                  <a:pt x="3197006" y="1767768"/>
                </a:cubicBezTo>
                <a:cubicBezTo>
                  <a:pt x="3060216" y="1767768"/>
                  <a:pt x="3000820" y="1836153"/>
                  <a:pt x="2997220" y="1995959"/>
                </a:cubicBezTo>
                <a:cubicBezTo>
                  <a:pt x="2996500" y="2039149"/>
                  <a:pt x="2961223" y="2073342"/>
                  <a:pt x="2918026" y="2072262"/>
                </a:cubicBezTo>
                <a:cubicBezTo>
                  <a:pt x="2874829" y="2071542"/>
                  <a:pt x="2840631" y="2035910"/>
                  <a:pt x="2841351" y="1993079"/>
                </a:cubicBezTo>
                <a:cubicBezTo>
                  <a:pt x="2848191" y="1656912"/>
                  <a:pt x="3071015" y="1609762"/>
                  <a:pt x="3204925" y="1611921"/>
                </a:cubicBezTo>
                <a:cubicBezTo>
                  <a:pt x="3316877" y="1613361"/>
                  <a:pt x="3406150" y="1651873"/>
                  <a:pt x="3469146" y="1726737"/>
                </a:cubicBezTo>
                <a:cubicBezTo>
                  <a:pt x="3549780" y="1822116"/>
                  <a:pt x="3565619" y="1953848"/>
                  <a:pt x="3565619" y="2040949"/>
                </a:cubicBezTo>
                <a:cubicBezTo>
                  <a:pt x="3663172" y="2050667"/>
                  <a:pt x="3762524" y="2092058"/>
                  <a:pt x="3847478" y="2160443"/>
                </a:cubicBezTo>
                <a:cubicBezTo>
                  <a:pt x="3905254" y="2206693"/>
                  <a:pt x="3952681" y="2261941"/>
                  <a:pt x="3987418" y="2322003"/>
                </a:cubicBezTo>
                <a:lnTo>
                  <a:pt x="4028974" y="2413551"/>
                </a:lnTo>
                <a:lnTo>
                  <a:pt x="4038510" y="2408321"/>
                </a:lnTo>
                <a:cubicBezTo>
                  <a:pt x="4108548" y="2363444"/>
                  <a:pt x="4198179" y="2268344"/>
                  <a:pt x="4198179" y="2075894"/>
                </a:cubicBezTo>
                <a:cubicBezTo>
                  <a:pt x="4198179" y="1857289"/>
                  <a:pt x="4035003" y="1731961"/>
                  <a:pt x="3919734" y="1712513"/>
                </a:cubicBezTo>
                <a:cubicBezTo>
                  <a:pt x="3888035" y="1707111"/>
                  <a:pt x="3862460" y="1683342"/>
                  <a:pt x="3855976" y="1651649"/>
                </a:cubicBezTo>
                <a:cubicBezTo>
                  <a:pt x="3849492" y="1619957"/>
                  <a:pt x="3862820" y="1587905"/>
                  <a:pt x="3889836" y="1570258"/>
                </a:cubicBezTo>
                <a:cubicBezTo>
                  <a:pt x="3891277" y="1569537"/>
                  <a:pt x="4031040" y="1475541"/>
                  <a:pt x="4060217" y="1326443"/>
                </a:cubicBezTo>
                <a:cubicBezTo>
                  <a:pt x="4077148" y="1239289"/>
                  <a:pt x="4053013" y="1147453"/>
                  <a:pt x="3988535" y="1052736"/>
                </a:cubicBezTo>
                <a:cubicBezTo>
                  <a:pt x="3954494" y="1003037"/>
                  <a:pt x="3891277" y="965673"/>
                  <a:pt x="3816713" y="945505"/>
                </a:cubicBezTo>
                <a:lnTo>
                  <a:pt x="3699920" y="928948"/>
                </a:lnTo>
                <a:lnTo>
                  <a:pt x="3693082" y="929531"/>
                </a:lnTo>
                <a:lnTo>
                  <a:pt x="3692631" y="929379"/>
                </a:lnTo>
                <a:lnTo>
                  <a:pt x="3576810" y="941453"/>
                </a:lnTo>
                <a:cubicBezTo>
                  <a:pt x="3501526" y="959820"/>
                  <a:pt x="3372569" y="1013121"/>
                  <a:pt x="3352757" y="1169422"/>
                </a:cubicBezTo>
                <a:cubicBezTo>
                  <a:pt x="3347354" y="1212278"/>
                  <a:pt x="3308451" y="1242530"/>
                  <a:pt x="3265586" y="1236768"/>
                </a:cubicBezTo>
                <a:cubicBezTo>
                  <a:pt x="3222720" y="1231726"/>
                  <a:pt x="3192462" y="1192471"/>
                  <a:pt x="3197865" y="1149614"/>
                </a:cubicBezTo>
                <a:cubicBezTo>
                  <a:pt x="3220919" y="967743"/>
                  <a:pt x="3345553" y="836652"/>
                  <a:pt x="3540429" y="789834"/>
                </a:cubicBezTo>
                <a:cubicBezTo>
                  <a:pt x="3568435" y="783082"/>
                  <a:pt x="3596819" y="778349"/>
                  <a:pt x="3625253" y="775538"/>
                </a:cubicBezTo>
                <a:lnTo>
                  <a:pt x="3627646" y="775460"/>
                </a:lnTo>
                <a:lnTo>
                  <a:pt x="3622471" y="719769"/>
                </a:lnTo>
                <a:cubicBezTo>
                  <a:pt x="3603456" y="602461"/>
                  <a:pt x="3539745" y="505562"/>
                  <a:pt x="3472795" y="469638"/>
                </a:cubicBezTo>
                <a:cubicBezTo>
                  <a:pt x="3288503" y="370241"/>
                  <a:pt x="3133006" y="508533"/>
                  <a:pt x="3131566" y="509613"/>
                </a:cubicBezTo>
                <a:cubicBezTo>
                  <a:pt x="3106010" y="532662"/>
                  <a:pt x="3068575" y="536623"/>
                  <a:pt x="3039060" y="518977"/>
                </a:cubicBezTo>
                <a:cubicBezTo>
                  <a:pt x="3009904" y="501690"/>
                  <a:pt x="2995146" y="467117"/>
                  <a:pt x="3003065" y="433625"/>
                </a:cubicBezTo>
                <a:cubicBezTo>
                  <a:pt x="3004145" y="429303"/>
                  <a:pt x="3029341" y="308658"/>
                  <a:pt x="2927117" y="215743"/>
                </a:cubicBezTo>
                <a:cubicBezTo>
                  <a:pt x="2890582" y="182610"/>
                  <a:pt x="2836770" y="163073"/>
                  <a:pt x="2776794" y="157986"/>
                </a:cubicBezTo>
                <a:close/>
                <a:moveTo>
                  <a:pt x="1575823" y="157986"/>
                </a:moveTo>
                <a:cubicBezTo>
                  <a:pt x="1515776" y="163073"/>
                  <a:pt x="1461850" y="182610"/>
                  <a:pt x="1425119" y="215743"/>
                </a:cubicBezTo>
                <a:cubicBezTo>
                  <a:pt x="1321048" y="310458"/>
                  <a:pt x="1349137" y="432544"/>
                  <a:pt x="1349497" y="433625"/>
                </a:cubicBezTo>
                <a:cubicBezTo>
                  <a:pt x="1357419" y="467117"/>
                  <a:pt x="1343015" y="501690"/>
                  <a:pt x="1313126" y="518977"/>
                </a:cubicBezTo>
                <a:cubicBezTo>
                  <a:pt x="1283957" y="536623"/>
                  <a:pt x="1246506" y="532662"/>
                  <a:pt x="1220939" y="509613"/>
                </a:cubicBezTo>
                <a:cubicBezTo>
                  <a:pt x="1214817" y="504211"/>
                  <a:pt x="1061412" y="371321"/>
                  <a:pt x="879558" y="469638"/>
                </a:cubicBezTo>
                <a:cubicBezTo>
                  <a:pt x="812578" y="505562"/>
                  <a:pt x="748840" y="602461"/>
                  <a:pt x="729816" y="719769"/>
                </a:cubicBezTo>
                <a:lnTo>
                  <a:pt x="724644" y="775399"/>
                </a:lnTo>
                <a:lnTo>
                  <a:pt x="728914" y="775538"/>
                </a:lnTo>
                <a:cubicBezTo>
                  <a:pt x="757338" y="778349"/>
                  <a:pt x="785717" y="783081"/>
                  <a:pt x="813723" y="789834"/>
                </a:cubicBezTo>
                <a:cubicBezTo>
                  <a:pt x="1008239" y="836652"/>
                  <a:pt x="1133233" y="967743"/>
                  <a:pt x="1156287" y="1149614"/>
                </a:cubicBezTo>
                <a:cubicBezTo>
                  <a:pt x="1161690" y="1192471"/>
                  <a:pt x="1131432" y="1231726"/>
                  <a:pt x="1088927" y="1236768"/>
                </a:cubicBezTo>
                <a:cubicBezTo>
                  <a:pt x="1046061" y="1242530"/>
                  <a:pt x="1006798" y="1212278"/>
                  <a:pt x="1001395" y="1169422"/>
                </a:cubicBezTo>
                <a:cubicBezTo>
                  <a:pt x="981583" y="1013121"/>
                  <a:pt x="852626" y="959820"/>
                  <a:pt x="777342" y="941453"/>
                </a:cubicBezTo>
                <a:lnTo>
                  <a:pt x="660042" y="929240"/>
                </a:lnTo>
                <a:lnTo>
                  <a:pt x="659173" y="929531"/>
                </a:lnTo>
                <a:lnTo>
                  <a:pt x="653296" y="929059"/>
                </a:lnTo>
                <a:lnTo>
                  <a:pt x="537304" y="945505"/>
                </a:lnTo>
                <a:cubicBezTo>
                  <a:pt x="462785" y="965673"/>
                  <a:pt x="399658" y="1003037"/>
                  <a:pt x="365617" y="1052736"/>
                </a:cubicBezTo>
                <a:cubicBezTo>
                  <a:pt x="301139" y="1147453"/>
                  <a:pt x="277004" y="1239289"/>
                  <a:pt x="294295" y="1326443"/>
                </a:cubicBezTo>
                <a:cubicBezTo>
                  <a:pt x="323472" y="1475541"/>
                  <a:pt x="463235" y="1569537"/>
                  <a:pt x="464676" y="1570618"/>
                </a:cubicBezTo>
                <a:cubicBezTo>
                  <a:pt x="491332" y="1588265"/>
                  <a:pt x="504660" y="1620677"/>
                  <a:pt x="497816" y="1652010"/>
                </a:cubicBezTo>
                <a:cubicBezTo>
                  <a:pt x="491332" y="1683342"/>
                  <a:pt x="466117" y="1707111"/>
                  <a:pt x="434418" y="1712513"/>
                </a:cubicBezTo>
                <a:cubicBezTo>
                  <a:pt x="318789" y="1731961"/>
                  <a:pt x="156333" y="1857289"/>
                  <a:pt x="156333" y="2075894"/>
                </a:cubicBezTo>
                <a:cubicBezTo>
                  <a:pt x="156333" y="2271496"/>
                  <a:pt x="249200" y="2366651"/>
                  <a:pt x="319379" y="2410600"/>
                </a:cubicBezTo>
                <a:lnTo>
                  <a:pt x="323563" y="2412843"/>
                </a:lnTo>
                <a:lnTo>
                  <a:pt x="364775" y="2322003"/>
                </a:lnTo>
                <a:cubicBezTo>
                  <a:pt x="399480" y="2261941"/>
                  <a:pt x="446835" y="2206693"/>
                  <a:pt x="504452" y="2160443"/>
                </a:cubicBezTo>
                <a:cubicBezTo>
                  <a:pt x="590159" y="2092058"/>
                  <a:pt x="689189" y="2050667"/>
                  <a:pt x="786779" y="2040949"/>
                </a:cubicBezTo>
                <a:cubicBezTo>
                  <a:pt x="787139" y="1953848"/>
                  <a:pt x="802624" y="1822116"/>
                  <a:pt x="883289" y="1726737"/>
                </a:cubicBezTo>
                <a:cubicBezTo>
                  <a:pt x="946668" y="1651873"/>
                  <a:pt x="1035256" y="1613361"/>
                  <a:pt x="1147610" y="1611921"/>
                </a:cubicBezTo>
                <a:cubicBezTo>
                  <a:pt x="1280851" y="1609762"/>
                  <a:pt x="1504480" y="1656912"/>
                  <a:pt x="1511322" y="1993079"/>
                </a:cubicBezTo>
                <a:cubicBezTo>
                  <a:pt x="1512042" y="2035910"/>
                  <a:pt x="1478192" y="2071542"/>
                  <a:pt x="1434979" y="2072262"/>
                </a:cubicBezTo>
                <a:cubicBezTo>
                  <a:pt x="1392486" y="2073342"/>
                  <a:pt x="1356115" y="2039149"/>
                  <a:pt x="1355394" y="1995959"/>
                </a:cubicBezTo>
                <a:cubicBezTo>
                  <a:pt x="1352153" y="1833994"/>
                  <a:pt x="1290214" y="1765248"/>
                  <a:pt x="1149771" y="1767768"/>
                </a:cubicBezTo>
                <a:cubicBezTo>
                  <a:pt x="1084231" y="1768488"/>
                  <a:pt x="1035976" y="1787923"/>
                  <a:pt x="1002486" y="1827155"/>
                </a:cubicBezTo>
                <a:cubicBezTo>
                  <a:pt x="934785" y="1906698"/>
                  <a:pt x="939466" y="2056425"/>
                  <a:pt x="947028" y="2107175"/>
                </a:cubicBezTo>
                <a:cubicBezTo>
                  <a:pt x="950630" y="2131289"/>
                  <a:pt x="942707" y="2155764"/>
                  <a:pt x="925782" y="2173040"/>
                </a:cubicBezTo>
                <a:cubicBezTo>
                  <a:pt x="908857" y="2190677"/>
                  <a:pt x="885089" y="2199315"/>
                  <a:pt x="860962" y="2196435"/>
                </a:cubicBezTo>
                <a:cubicBezTo>
                  <a:pt x="776336" y="2186717"/>
                  <a:pt x="682347" y="2218031"/>
                  <a:pt x="602403" y="2282097"/>
                </a:cubicBezTo>
                <a:cubicBezTo>
                  <a:pt x="518857" y="2349042"/>
                  <a:pt x="465921" y="2438663"/>
                  <a:pt x="456198" y="2529003"/>
                </a:cubicBezTo>
                <a:lnTo>
                  <a:pt x="455691" y="2536892"/>
                </a:lnTo>
                <a:lnTo>
                  <a:pt x="455671" y="2537954"/>
                </a:lnTo>
                <a:lnTo>
                  <a:pt x="455614" y="2538095"/>
                </a:lnTo>
                <a:lnTo>
                  <a:pt x="450756" y="2613639"/>
                </a:lnTo>
                <a:cubicBezTo>
                  <a:pt x="446852" y="2803450"/>
                  <a:pt x="504948" y="2940800"/>
                  <a:pt x="634452" y="3051971"/>
                </a:cubicBezTo>
                <a:cubicBezTo>
                  <a:pt x="842236" y="3229772"/>
                  <a:pt x="1104037" y="3137992"/>
                  <a:pt x="1115200" y="3134033"/>
                </a:cubicBezTo>
                <a:cubicBezTo>
                  <a:pt x="1142929" y="3124315"/>
                  <a:pt x="1174259" y="3130434"/>
                  <a:pt x="1195505" y="3150589"/>
                </a:cubicBezTo>
                <a:cubicBezTo>
                  <a:pt x="1275810" y="3225813"/>
                  <a:pt x="1389245" y="3260366"/>
                  <a:pt x="1515283" y="3248488"/>
                </a:cubicBezTo>
                <a:cubicBezTo>
                  <a:pt x="1653566" y="3235531"/>
                  <a:pt x="1785727" y="3167866"/>
                  <a:pt x="1852347" y="3075726"/>
                </a:cubicBezTo>
                <a:cubicBezTo>
                  <a:pt x="1893490" y="3018948"/>
                  <a:pt x="1923064" y="2957559"/>
                  <a:pt x="1944277" y="2897362"/>
                </a:cubicBezTo>
                <a:lnTo>
                  <a:pt x="1952455" y="2869415"/>
                </a:lnTo>
                <a:lnTo>
                  <a:pt x="1956601" y="2851956"/>
                </a:lnTo>
                <a:cubicBezTo>
                  <a:pt x="1975592" y="2763040"/>
                  <a:pt x="1997167" y="2592982"/>
                  <a:pt x="1944884" y="2503756"/>
                </a:cubicBezTo>
                <a:cubicBezTo>
                  <a:pt x="1928686" y="2476371"/>
                  <a:pt x="1907809" y="2460516"/>
                  <a:pt x="1878292" y="2452949"/>
                </a:cubicBezTo>
                <a:cubicBezTo>
                  <a:pt x="1801622" y="2433852"/>
                  <a:pt x="1744030" y="2443941"/>
                  <a:pt x="1706955" y="2482856"/>
                </a:cubicBezTo>
                <a:cubicBezTo>
                  <a:pt x="1660161" y="2532222"/>
                  <a:pt x="1654401" y="2615818"/>
                  <a:pt x="1664480" y="2648608"/>
                </a:cubicBezTo>
                <a:cubicBezTo>
                  <a:pt x="1676718" y="2688964"/>
                  <a:pt x="1654761" y="2731844"/>
                  <a:pt x="1614446" y="2745536"/>
                </a:cubicBezTo>
                <a:cubicBezTo>
                  <a:pt x="1574492" y="2758868"/>
                  <a:pt x="1530937" y="2737969"/>
                  <a:pt x="1516539" y="2697973"/>
                </a:cubicBezTo>
                <a:cubicBezTo>
                  <a:pt x="1509700" y="2680677"/>
                  <a:pt x="1446348" y="2524655"/>
                  <a:pt x="1290488" y="2549157"/>
                </a:cubicBezTo>
                <a:cubicBezTo>
                  <a:pt x="1184302" y="2566453"/>
                  <a:pt x="1160185" y="2657256"/>
                  <a:pt x="1155146" y="2684640"/>
                </a:cubicBezTo>
                <a:cubicBezTo>
                  <a:pt x="1145067" y="2741933"/>
                  <a:pt x="1162705" y="2795622"/>
                  <a:pt x="1198700" y="2815800"/>
                </a:cubicBezTo>
                <a:cubicBezTo>
                  <a:pt x="1236135" y="2837059"/>
                  <a:pt x="1249453" y="2884623"/>
                  <a:pt x="1228576" y="2922097"/>
                </a:cubicBezTo>
                <a:cubicBezTo>
                  <a:pt x="1207699" y="2959931"/>
                  <a:pt x="1159825" y="2973264"/>
                  <a:pt x="1122390" y="2952004"/>
                </a:cubicBezTo>
                <a:cubicBezTo>
                  <a:pt x="1028082" y="2899036"/>
                  <a:pt x="979488" y="2780488"/>
                  <a:pt x="1001445" y="2657256"/>
                </a:cubicBezTo>
                <a:cubicBezTo>
                  <a:pt x="1026642" y="2517808"/>
                  <a:pt x="1127789" y="2417277"/>
                  <a:pt x="1265651" y="2395297"/>
                </a:cubicBezTo>
                <a:cubicBezTo>
                  <a:pt x="1379397" y="2377280"/>
                  <a:pt x="1468665" y="2412953"/>
                  <a:pt x="1534537" y="2466281"/>
                </a:cubicBezTo>
                <a:cubicBezTo>
                  <a:pt x="1548575" y="2433491"/>
                  <a:pt x="1568372" y="2402143"/>
                  <a:pt x="1593929" y="2375479"/>
                </a:cubicBezTo>
                <a:cubicBezTo>
                  <a:pt x="1647922" y="2318907"/>
                  <a:pt x="1747629" y="2259813"/>
                  <a:pt x="1916088" y="2301972"/>
                </a:cubicBezTo>
                <a:lnTo>
                  <a:pt x="1996031" y="2339805"/>
                </a:lnTo>
                <a:lnTo>
                  <a:pt x="1996031" y="1992407"/>
                </a:lnTo>
                <a:lnTo>
                  <a:pt x="1992090" y="1889776"/>
                </a:lnTo>
                <a:cubicBezTo>
                  <a:pt x="1985613" y="1805740"/>
                  <a:pt x="1972118" y="1741498"/>
                  <a:pt x="1944588" y="1713786"/>
                </a:cubicBezTo>
                <a:cubicBezTo>
                  <a:pt x="1936311" y="1705868"/>
                  <a:pt x="1922996" y="1696510"/>
                  <a:pt x="1890609" y="1696510"/>
                </a:cubicBezTo>
                <a:cubicBezTo>
                  <a:pt x="1790927" y="1696510"/>
                  <a:pt x="1783010" y="1775328"/>
                  <a:pt x="1783010" y="1799441"/>
                </a:cubicBezTo>
                <a:cubicBezTo>
                  <a:pt x="1783010" y="1842269"/>
                  <a:pt x="1748103" y="1877179"/>
                  <a:pt x="1705279" y="1877179"/>
                </a:cubicBezTo>
                <a:cubicBezTo>
                  <a:pt x="1662096" y="1877179"/>
                  <a:pt x="1627189" y="1842269"/>
                  <a:pt x="1627189" y="1799441"/>
                </a:cubicBezTo>
                <a:cubicBezTo>
                  <a:pt x="1627189" y="1695431"/>
                  <a:pt x="1697362" y="1540675"/>
                  <a:pt x="1890609" y="1540675"/>
                </a:cubicBezTo>
                <a:cubicBezTo>
                  <a:pt x="1924076" y="1540675"/>
                  <a:pt x="1954665" y="1545984"/>
                  <a:pt x="1982149" y="1556511"/>
                </a:cubicBezTo>
                <a:lnTo>
                  <a:pt x="1996031" y="1565487"/>
                </a:lnTo>
                <a:lnTo>
                  <a:pt x="1996031" y="1056898"/>
                </a:lnTo>
                <a:lnTo>
                  <a:pt x="1967625" y="1095526"/>
                </a:lnTo>
                <a:cubicBezTo>
                  <a:pt x="1949124" y="1117792"/>
                  <a:pt x="1929357" y="1138860"/>
                  <a:pt x="1908381" y="1158577"/>
                </a:cubicBezTo>
                <a:cubicBezTo>
                  <a:pt x="1805031" y="1255454"/>
                  <a:pt x="1684035" y="1306953"/>
                  <a:pt x="1563400" y="1306953"/>
                </a:cubicBezTo>
                <a:cubicBezTo>
                  <a:pt x="1545754" y="1306953"/>
                  <a:pt x="1528469" y="1305873"/>
                  <a:pt x="1510824" y="1304072"/>
                </a:cubicBezTo>
                <a:cubicBezTo>
                  <a:pt x="1357419" y="1284625"/>
                  <a:pt x="1245426" y="1177664"/>
                  <a:pt x="1218778" y="1024967"/>
                </a:cubicBezTo>
                <a:cubicBezTo>
                  <a:pt x="1191410" y="869749"/>
                  <a:pt x="1259110" y="712369"/>
                  <a:pt x="1379746" y="650786"/>
                </a:cubicBezTo>
                <a:cubicBezTo>
                  <a:pt x="1463650" y="607570"/>
                  <a:pt x="1542513" y="598567"/>
                  <a:pt x="1613454" y="624497"/>
                </a:cubicBezTo>
                <a:cubicBezTo>
                  <a:pt x="1712123" y="660510"/>
                  <a:pt x="1752455" y="750544"/>
                  <a:pt x="1756776" y="760628"/>
                </a:cubicBezTo>
                <a:cubicBezTo>
                  <a:pt x="1773341" y="800603"/>
                  <a:pt x="1754976" y="846340"/>
                  <a:pt x="1715004" y="862906"/>
                </a:cubicBezTo>
                <a:cubicBezTo>
                  <a:pt x="1675753" y="879472"/>
                  <a:pt x="1630379" y="861105"/>
                  <a:pt x="1613454" y="822211"/>
                </a:cubicBezTo>
                <a:cubicBezTo>
                  <a:pt x="1612374" y="820050"/>
                  <a:pt x="1594369" y="783316"/>
                  <a:pt x="1558718" y="771072"/>
                </a:cubicBezTo>
                <a:cubicBezTo>
                  <a:pt x="1530270" y="761348"/>
                  <a:pt x="1494259" y="767470"/>
                  <a:pt x="1450686" y="789799"/>
                </a:cubicBezTo>
                <a:cubicBezTo>
                  <a:pt x="1391629" y="819690"/>
                  <a:pt x="1357059" y="911524"/>
                  <a:pt x="1372543" y="998317"/>
                </a:cubicBezTo>
                <a:cubicBezTo>
                  <a:pt x="1381186" y="1048016"/>
                  <a:pt x="1413596" y="1134448"/>
                  <a:pt x="1530270" y="1149214"/>
                </a:cubicBezTo>
                <a:cubicBezTo>
                  <a:pt x="1621017" y="1160378"/>
                  <a:pt x="1717525" y="1123284"/>
                  <a:pt x="1801430" y="1044414"/>
                </a:cubicBezTo>
                <a:cubicBezTo>
                  <a:pt x="1933949" y="920528"/>
                  <a:pt x="2008491" y="717411"/>
                  <a:pt x="1995887" y="513935"/>
                </a:cubicBezTo>
                <a:cubicBezTo>
                  <a:pt x="1982203" y="298934"/>
                  <a:pt x="1828798" y="213942"/>
                  <a:pt x="1763258" y="186932"/>
                </a:cubicBezTo>
                <a:cubicBezTo>
                  <a:pt x="1702040" y="162263"/>
                  <a:pt x="1635871" y="152899"/>
                  <a:pt x="1575823" y="157986"/>
                </a:cubicBezTo>
                <a:close/>
                <a:moveTo>
                  <a:pt x="1548365" y="3443"/>
                </a:moveTo>
                <a:cubicBezTo>
                  <a:pt x="1636231" y="-6641"/>
                  <a:pt x="1731749" y="5964"/>
                  <a:pt x="1821956" y="42878"/>
                </a:cubicBezTo>
                <a:cubicBezTo>
                  <a:pt x="2018213" y="122468"/>
                  <a:pt x="2138129" y="290651"/>
                  <a:pt x="2151093" y="504211"/>
                </a:cubicBezTo>
                <a:cubicBezTo>
                  <a:pt x="2153028" y="535768"/>
                  <a:pt x="2153310" y="567196"/>
                  <a:pt x="2151992" y="598341"/>
                </a:cubicBezTo>
                <a:lnTo>
                  <a:pt x="2147836" y="642543"/>
                </a:lnTo>
                <a:lnTo>
                  <a:pt x="2151239" y="659567"/>
                </a:lnTo>
                <a:lnTo>
                  <a:pt x="2151239" y="1970498"/>
                </a:lnTo>
                <a:lnTo>
                  <a:pt x="2152533" y="1990980"/>
                </a:lnTo>
                <a:cubicBezTo>
                  <a:pt x="2153848" y="2050582"/>
                  <a:pt x="2153578" y="2115341"/>
                  <a:pt x="2153308" y="2184891"/>
                </a:cubicBezTo>
                <a:lnTo>
                  <a:pt x="2151239" y="2194903"/>
                </a:lnTo>
                <a:lnTo>
                  <a:pt x="2151239" y="2536202"/>
                </a:lnTo>
                <a:cubicBezTo>
                  <a:pt x="2152815" y="2560272"/>
                  <a:pt x="2159032" y="2698364"/>
                  <a:pt x="2117229" y="2862519"/>
                </a:cubicBezTo>
                <a:lnTo>
                  <a:pt x="2105830" y="2899313"/>
                </a:lnTo>
                <a:lnTo>
                  <a:pt x="2105260" y="2902006"/>
                </a:lnTo>
                <a:cubicBezTo>
                  <a:pt x="2102572" y="2913460"/>
                  <a:pt x="2100429" y="2921601"/>
                  <a:pt x="2099304" y="2925700"/>
                </a:cubicBezTo>
                <a:lnTo>
                  <a:pt x="2094287" y="2936569"/>
                </a:lnTo>
                <a:lnTo>
                  <a:pt x="2085964" y="2963435"/>
                </a:lnTo>
                <a:cubicBezTo>
                  <a:pt x="2060716" y="3031860"/>
                  <a:pt x="2026101" y="3101640"/>
                  <a:pt x="1978746" y="3167146"/>
                </a:cubicBezTo>
                <a:cubicBezTo>
                  <a:pt x="1885837" y="3295638"/>
                  <a:pt x="1713704" y="3386339"/>
                  <a:pt x="1530048" y="3403975"/>
                </a:cubicBezTo>
                <a:cubicBezTo>
                  <a:pt x="1508441" y="3405775"/>
                  <a:pt x="1487195" y="3407214"/>
                  <a:pt x="1466308" y="3407214"/>
                </a:cubicBezTo>
                <a:cubicBezTo>
                  <a:pt x="1336669" y="3407214"/>
                  <a:pt x="1218192" y="3367983"/>
                  <a:pt x="1123483" y="3294198"/>
                </a:cubicBezTo>
                <a:cubicBezTo>
                  <a:pt x="1019051" y="3320833"/>
                  <a:pt x="755450" y="3360784"/>
                  <a:pt x="532541" y="3170385"/>
                </a:cubicBezTo>
                <a:cubicBezTo>
                  <a:pt x="370266" y="3030870"/>
                  <a:pt x="292083" y="2848643"/>
                  <a:pt x="294855" y="2615504"/>
                </a:cubicBezTo>
                <a:lnTo>
                  <a:pt x="297275" y="2574857"/>
                </a:lnTo>
                <a:lnTo>
                  <a:pt x="253326" y="2553626"/>
                </a:lnTo>
                <a:cubicBezTo>
                  <a:pt x="133527" y="2484834"/>
                  <a:pt x="0" y="2337896"/>
                  <a:pt x="0" y="2075894"/>
                </a:cubicBezTo>
                <a:cubicBezTo>
                  <a:pt x="0" y="1843604"/>
                  <a:pt x="134360" y="1684782"/>
                  <a:pt x="273402" y="1607712"/>
                </a:cubicBezTo>
                <a:cubicBezTo>
                  <a:pt x="220091" y="1549370"/>
                  <a:pt x="162456" y="1465097"/>
                  <a:pt x="141204" y="1358135"/>
                </a:cubicBezTo>
                <a:cubicBezTo>
                  <a:pt x="115268" y="1228125"/>
                  <a:pt x="147327" y="1095953"/>
                  <a:pt x="236660" y="964862"/>
                </a:cubicBezTo>
                <a:cubicBezTo>
                  <a:pt x="302400" y="868750"/>
                  <a:pt x="423859" y="803306"/>
                  <a:pt x="560410" y="780927"/>
                </a:cubicBezTo>
                <a:lnTo>
                  <a:pt x="568334" y="780152"/>
                </a:lnTo>
                <a:lnTo>
                  <a:pt x="568324" y="779953"/>
                </a:lnTo>
                <a:cubicBezTo>
                  <a:pt x="572056" y="590700"/>
                  <a:pt x="666151" y="407065"/>
                  <a:pt x="805737" y="332067"/>
                </a:cubicBezTo>
                <a:cubicBezTo>
                  <a:pt x="961662" y="247795"/>
                  <a:pt x="1102464" y="274085"/>
                  <a:pt x="1197892" y="315140"/>
                </a:cubicBezTo>
                <a:cubicBezTo>
                  <a:pt x="1211216" y="248155"/>
                  <a:pt x="1244346" y="169285"/>
                  <a:pt x="1320688" y="100139"/>
                </a:cubicBezTo>
                <a:cubicBezTo>
                  <a:pt x="1380286" y="46299"/>
                  <a:pt x="1460499" y="13527"/>
                  <a:pt x="1548365" y="3443"/>
                </a:cubicBezTo>
                <a:close/>
                <a:moveTo>
                  <a:pt x="2804465" y="3308"/>
                </a:moveTo>
                <a:cubicBezTo>
                  <a:pt x="2892292" y="13347"/>
                  <a:pt x="2972470" y="46119"/>
                  <a:pt x="3032221" y="100139"/>
                </a:cubicBezTo>
                <a:cubicBezTo>
                  <a:pt x="3108170" y="169285"/>
                  <a:pt x="3141285" y="248155"/>
                  <a:pt x="3154603" y="315140"/>
                </a:cubicBezTo>
                <a:cubicBezTo>
                  <a:pt x="3250348" y="274085"/>
                  <a:pt x="3390727" y="247795"/>
                  <a:pt x="3546944" y="332066"/>
                </a:cubicBezTo>
                <a:cubicBezTo>
                  <a:pt x="3686153" y="407065"/>
                  <a:pt x="3780442" y="590700"/>
                  <a:pt x="3784236" y="779953"/>
                </a:cubicBezTo>
                <a:lnTo>
                  <a:pt x="3784235" y="779988"/>
                </a:lnTo>
                <a:lnTo>
                  <a:pt x="3793837" y="780927"/>
                </a:lnTo>
                <a:cubicBezTo>
                  <a:pt x="3930462" y="803306"/>
                  <a:pt x="4051978" y="868750"/>
                  <a:pt x="4117491" y="964862"/>
                </a:cubicBezTo>
                <a:cubicBezTo>
                  <a:pt x="4206825" y="1095953"/>
                  <a:pt x="4238884" y="1228125"/>
                  <a:pt x="4212948" y="1358135"/>
                </a:cubicBezTo>
                <a:cubicBezTo>
                  <a:pt x="4191335" y="1465097"/>
                  <a:pt x="4134061" y="1549370"/>
                  <a:pt x="4080750" y="1607712"/>
                </a:cubicBezTo>
                <a:cubicBezTo>
                  <a:pt x="4219792" y="1684782"/>
                  <a:pt x="4354152" y="1843604"/>
                  <a:pt x="4354152" y="2075894"/>
                </a:cubicBezTo>
                <a:cubicBezTo>
                  <a:pt x="4354152" y="2337896"/>
                  <a:pt x="4220625" y="2484834"/>
                  <a:pt x="4100978" y="2553626"/>
                </a:cubicBezTo>
                <a:lnTo>
                  <a:pt x="4055059" y="2575843"/>
                </a:lnTo>
                <a:lnTo>
                  <a:pt x="4057459" y="2615504"/>
                </a:lnTo>
                <a:cubicBezTo>
                  <a:pt x="4060397" y="2848643"/>
                  <a:pt x="3981929" y="3030870"/>
                  <a:pt x="3819400" y="3170385"/>
                </a:cubicBezTo>
                <a:cubicBezTo>
                  <a:pt x="3596936" y="3360784"/>
                  <a:pt x="3333436" y="3320833"/>
                  <a:pt x="3228683" y="3294198"/>
                </a:cubicBezTo>
                <a:cubicBezTo>
                  <a:pt x="3134370" y="3367983"/>
                  <a:pt x="3015939" y="3407214"/>
                  <a:pt x="2885988" y="3407214"/>
                </a:cubicBezTo>
                <a:cubicBezTo>
                  <a:pt x="2865110" y="3407214"/>
                  <a:pt x="2844231" y="3405775"/>
                  <a:pt x="2822633" y="3403975"/>
                </a:cubicBezTo>
                <a:cubicBezTo>
                  <a:pt x="2639046" y="3386339"/>
                  <a:pt x="2466979" y="3295638"/>
                  <a:pt x="2374105" y="3167146"/>
                </a:cubicBezTo>
                <a:cubicBezTo>
                  <a:pt x="2326679" y="3101640"/>
                  <a:pt x="2292009" y="3031860"/>
                  <a:pt x="2266715" y="2963435"/>
                </a:cubicBezTo>
                <a:lnTo>
                  <a:pt x="2257218" y="2932844"/>
                </a:lnTo>
                <a:lnTo>
                  <a:pt x="2253981" y="2925700"/>
                </a:lnTo>
                <a:lnTo>
                  <a:pt x="2249534" y="2908095"/>
                </a:lnTo>
                <a:lnTo>
                  <a:pt x="2235384" y="2862519"/>
                </a:lnTo>
                <a:cubicBezTo>
                  <a:pt x="2193477" y="2698364"/>
                  <a:pt x="2199608" y="2560272"/>
                  <a:pt x="2200958" y="2536202"/>
                </a:cubicBezTo>
                <a:lnTo>
                  <a:pt x="2200958" y="2193040"/>
                </a:lnTo>
                <a:lnTo>
                  <a:pt x="2199260" y="2184891"/>
                </a:lnTo>
                <a:cubicBezTo>
                  <a:pt x="2198991" y="2115341"/>
                  <a:pt x="2198721" y="2050582"/>
                  <a:pt x="2200047" y="1990980"/>
                </a:cubicBezTo>
                <a:lnTo>
                  <a:pt x="2200958" y="1976645"/>
                </a:lnTo>
                <a:lnTo>
                  <a:pt x="2200958" y="659567"/>
                </a:lnTo>
                <a:lnTo>
                  <a:pt x="2204641" y="641327"/>
                </a:lnTo>
                <a:lnTo>
                  <a:pt x="2200581" y="598341"/>
                </a:lnTo>
                <a:cubicBezTo>
                  <a:pt x="2199255" y="567195"/>
                  <a:pt x="2199530" y="535768"/>
                  <a:pt x="2201465" y="504211"/>
                </a:cubicBezTo>
                <a:cubicBezTo>
                  <a:pt x="2214783" y="290651"/>
                  <a:pt x="2334645" y="122468"/>
                  <a:pt x="2530816" y="42878"/>
                </a:cubicBezTo>
                <a:cubicBezTo>
                  <a:pt x="2621162" y="5964"/>
                  <a:pt x="2716638" y="-6731"/>
                  <a:pt x="2804465" y="3308"/>
                </a:cubicBezTo>
                <a:close/>
              </a:path>
            </a:pathLst>
          </a:custGeom>
          <a:solidFill>
            <a:schemeClr val="bg1">
              <a:lumMod val="85000"/>
            </a:schemeClr>
          </a:solidFill>
          <a:ln>
            <a:noFill/>
          </a:ln>
          <a:effectLst/>
        </p:spPr>
        <p:txBody>
          <a:bodyPr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230050"/>
              </a:solidFill>
              <a:effectLst/>
              <a:uLnTx/>
              <a:uFillTx/>
              <a:latin typeface="Lato Light" panose="020F0502020204030203" pitchFamily="34" charset="0"/>
              <a:cs typeface="Arial" charset="0"/>
            </a:endParaRPr>
          </a:p>
        </p:txBody>
      </p:sp>
      <p:cxnSp>
        <p:nvCxnSpPr>
          <p:cNvPr id="255" name="Straight Connector 254">
            <a:extLst>
              <a:ext uri="{FF2B5EF4-FFF2-40B4-BE49-F238E27FC236}">
                <a16:creationId xmlns:a16="http://schemas.microsoft.com/office/drawing/2014/main" id="{6D4026E9-13FC-4A61-8B8B-D13B1478FCD3}"/>
              </a:ext>
            </a:extLst>
          </p:cNvPr>
          <p:cNvCxnSpPr>
            <a:cxnSpLocks/>
          </p:cNvCxnSpPr>
          <p:nvPr/>
        </p:nvCxnSpPr>
        <p:spPr>
          <a:xfrm>
            <a:off x="1282834" y="4693958"/>
            <a:ext cx="724045" cy="872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5BB6CD6-0400-4548-B588-7E3B9F5BD93C}"/>
              </a:ext>
            </a:extLst>
          </p:cNvPr>
          <p:cNvCxnSpPr>
            <a:cxnSpLocks/>
            <a:endCxn id="259" idx="3"/>
          </p:cNvCxnSpPr>
          <p:nvPr/>
        </p:nvCxnSpPr>
        <p:spPr>
          <a:xfrm flipV="1">
            <a:off x="1434984" y="5173982"/>
            <a:ext cx="662576" cy="18351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9" name="Freeform 15">
            <a:extLst>
              <a:ext uri="{FF2B5EF4-FFF2-40B4-BE49-F238E27FC236}">
                <a16:creationId xmlns:a16="http://schemas.microsoft.com/office/drawing/2014/main" id="{34EDC15E-4C85-4155-99F4-92FF12F20B82}"/>
              </a:ext>
            </a:extLst>
          </p:cNvPr>
          <p:cNvSpPr>
            <a:spLocks noEditPoints="1"/>
          </p:cNvSpPr>
          <p:nvPr/>
        </p:nvSpPr>
        <p:spPr bwMode="auto">
          <a:xfrm>
            <a:off x="1965041" y="4456889"/>
            <a:ext cx="904898" cy="840127"/>
          </a:xfrm>
          <a:prstGeom prst="donut">
            <a:avLst>
              <a:gd name="adj" fmla="val 7452"/>
            </a:avLst>
          </a:prstGeom>
          <a:solidFill>
            <a:schemeClr val="accent1"/>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230050"/>
              </a:solidFill>
              <a:effectLst/>
              <a:uLnTx/>
              <a:uFillTx/>
              <a:latin typeface="Lato Light" panose="020F0502020204030203" pitchFamily="34" charset="0"/>
              <a:cs typeface="Arial" charset="0"/>
            </a:endParaRPr>
          </a:p>
        </p:txBody>
      </p:sp>
      <p:sp>
        <p:nvSpPr>
          <p:cNvPr id="260" name="TextBox 259">
            <a:extLst>
              <a:ext uri="{FF2B5EF4-FFF2-40B4-BE49-F238E27FC236}">
                <a16:creationId xmlns:a16="http://schemas.microsoft.com/office/drawing/2014/main" id="{E6F95CB7-2C68-4FE1-A7D6-17204295A837}"/>
              </a:ext>
            </a:extLst>
          </p:cNvPr>
          <p:cNvSpPr txBox="1"/>
          <p:nvPr/>
        </p:nvSpPr>
        <p:spPr>
          <a:xfrm>
            <a:off x="1972807" y="4644459"/>
            <a:ext cx="904897" cy="461665"/>
          </a:xfrm>
          <a:prstGeom prst="rect">
            <a:avLst/>
          </a:prstGeom>
          <a:noFill/>
        </p:spPr>
        <p:txBody>
          <a:bodyPr wrap="squar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E2DBE"/>
                </a:solidFill>
                <a:effectLst/>
                <a:uLnTx/>
                <a:uFillTx/>
                <a:latin typeface="Poppins" pitchFamily="2" charset="77"/>
                <a:ea typeface="League Spartan" charset="0"/>
                <a:cs typeface="Poppins" pitchFamily="2" charset="77"/>
              </a:rPr>
              <a:t>Pace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E2DBE"/>
                </a:solidFill>
                <a:effectLst/>
                <a:uLnTx/>
                <a:uFillTx/>
                <a:latin typeface="Poppins" pitchFamily="2" charset="77"/>
                <a:ea typeface="League Spartan" charset="0"/>
                <a:cs typeface="Poppins" pitchFamily="2" charset="77"/>
              </a:rPr>
              <a:t>change</a:t>
            </a:r>
          </a:p>
        </p:txBody>
      </p:sp>
      <p:sp>
        <p:nvSpPr>
          <p:cNvPr id="261" name="Subtitle 2">
            <a:extLst>
              <a:ext uri="{FF2B5EF4-FFF2-40B4-BE49-F238E27FC236}">
                <a16:creationId xmlns:a16="http://schemas.microsoft.com/office/drawing/2014/main" id="{B1CC4F51-6B11-41B5-B249-A2BDCDFDA016}"/>
              </a:ext>
            </a:extLst>
          </p:cNvPr>
          <p:cNvSpPr txBox="1">
            <a:spLocks/>
          </p:cNvSpPr>
          <p:nvPr/>
        </p:nvSpPr>
        <p:spPr>
          <a:xfrm>
            <a:off x="405892" y="4602656"/>
            <a:ext cx="820096" cy="200055"/>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Accelerating</a:t>
            </a:r>
          </a:p>
        </p:txBody>
      </p:sp>
      <p:sp>
        <p:nvSpPr>
          <p:cNvPr id="262" name="Subtitle 2">
            <a:extLst>
              <a:ext uri="{FF2B5EF4-FFF2-40B4-BE49-F238E27FC236}">
                <a16:creationId xmlns:a16="http://schemas.microsoft.com/office/drawing/2014/main" id="{27F6A72E-3CB0-44F1-8789-BB4568141BBB}"/>
              </a:ext>
            </a:extLst>
          </p:cNvPr>
          <p:cNvSpPr txBox="1">
            <a:spLocks/>
          </p:cNvSpPr>
          <p:nvPr/>
        </p:nvSpPr>
        <p:spPr>
          <a:xfrm>
            <a:off x="393491" y="5312489"/>
            <a:ext cx="978794" cy="200055"/>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Unprecedented</a:t>
            </a:r>
          </a:p>
        </p:txBody>
      </p:sp>
      <p:sp>
        <p:nvSpPr>
          <p:cNvPr id="4" name="Rectangle 3">
            <a:extLst>
              <a:ext uri="{FF2B5EF4-FFF2-40B4-BE49-F238E27FC236}">
                <a16:creationId xmlns:a16="http://schemas.microsoft.com/office/drawing/2014/main" id="{BA6A4D10-29E4-4ACC-A32A-07CD6B6252E3}"/>
              </a:ext>
            </a:extLst>
          </p:cNvPr>
          <p:cNvSpPr/>
          <p:nvPr/>
        </p:nvSpPr>
        <p:spPr>
          <a:xfrm>
            <a:off x="332044" y="5261047"/>
            <a:ext cx="1092236" cy="28077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5" name="Rectangle 264">
            <a:extLst>
              <a:ext uri="{FF2B5EF4-FFF2-40B4-BE49-F238E27FC236}">
                <a16:creationId xmlns:a16="http://schemas.microsoft.com/office/drawing/2014/main" id="{5CBB6CA6-8E6C-428F-AAFF-62C81E7D235F}"/>
              </a:ext>
            </a:extLst>
          </p:cNvPr>
          <p:cNvSpPr/>
          <p:nvPr/>
        </p:nvSpPr>
        <p:spPr>
          <a:xfrm>
            <a:off x="332045" y="4588828"/>
            <a:ext cx="953176" cy="21388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6" name="Freeform 15">
            <a:extLst>
              <a:ext uri="{FF2B5EF4-FFF2-40B4-BE49-F238E27FC236}">
                <a16:creationId xmlns:a16="http://schemas.microsoft.com/office/drawing/2014/main" id="{6FB807D9-B663-4DE9-A59A-0DA72176C034}"/>
              </a:ext>
            </a:extLst>
          </p:cNvPr>
          <p:cNvSpPr>
            <a:spLocks noEditPoints="1"/>
          </p:cNvSpPr>
          <p:nvPr/>
        </p:nvSpPr>
        <p:spPr bwMode="auto">
          <a:xfrm>
            <a:off x="3782602" y="4440565"/>
            <a:ext cx="1274766" cy="925915"/>
          </a:xfrm>
          <a:prstGeom prst="donut">
            <a:avLst>
              <a:gd name="adj" fmla="val 7452"/>
            </a:avLst>
          </a:prstGeom>
          <a:solidFill>
            <a:schemeClr val="bg1">
              <a:lumMod val="85000"/>
            </a:schemeClr>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230050"/>
              </a:solidFill>
              <a:effectLst/>
              <a:uLnTx/>
              <a:uFillTx/>
              <a:latin typeface="Lato Light" panose="020F0502020204030203" pitchFamily="34" charset="0"/>
              <a:cs typeface="Arial" charset="0"/>
            </a:endParaRPr>
          </a:p>
        </p:txBody>
      </p:sp>
      <p:sp>
        <p:nvSpPr>
          <p:cNvPr id="267" name="TextBox 266">
            <a:extLst>
              <a:ext uri="{FF2B5EF4-FFF2-40B4-BE49-F238E27FC236}">
                <a16:creationId xmlns:a16="http://schemas.microsoft.com/office/drawing/2014/main" id="{0D7BB6AF-3A03-41AD-A0B8-F2AD0E7FF608}"/>
              </a:ext>
            </a:extLst>
          </p:cNvPr>
          <p:cNvSpPr txBox="1"/>
          <p:nvPr/>
        </p:nvSpPr>
        <p:spPr>
          <a:xfrm>
            <a:off x="3767753" y="4625869"/>
            <a:ext cx="1259424" cy="461665"/>
          </a:xfrm>
          <a:prstGeom prst="rect">
            <a:avLst/>
          </a:prstGeom>
          <a:noFill/>
        </p:spPr>
        <p:txBody>
          <a:bodyPr wrap="squar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E2DBE"/>
                </a:solidFill>
                <a:effectLst/>
                <a:uLnTx/>
                <a:uFillTx/>
                <a:latin typeface="Poppins" pitchFamily="2" charset="77"/>
                <a:ea typeface="League Spartan" charset="0"/>
                <a:cs typeface="Poppins" pitchFamily="2" charset="77"/>
              </a:rPr>
              <a:t>Digital Technologies</a:t>
            </a:r>
          </a:p>
        </p:txBody>
      </p:sp>
      <p:cxnSp>
        <p:nvCxnSpPr>
          <p:cNvPr id="268" name="Straight Connector 267">
            <a:extLst>
              <a:ext uri="{FF2B5EF4-FFF2-40B4-BE49-F238E27FC236}">
                <a16:creationId xmlns:a16="http://schemas.microsoft.com/office/drawing/2014/main" id="{EA9C3A71-076C-465B-BD9E-0BC180633DC2}"/>
              </a:ext>
            </a:extLst>
          </p:cNvPr>
          <p:cNvCxnSpPr>
            <a:cxnSpLocks/>
            <a:stCxn id="259" idx="7"/>
          </p:cNvCxnSpPr>
          <p:nvPr/>
        </p:nvCxnSpPr>
        <p:spPr>
          <a:xfrm flipV="1">
            <a:off x="2737420" y="4388973"/>
            <a:ext cx="255080" cy="1909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85A2C51-95A5-4608-A7B7-92323B052D8E}"/>
              </a:ext>
            </a:extLst>
          </p:cNvPr>
          <p:cNvCxnSpPr>
            <a:cxnSpLocks/>
            <a:stCxn id="253" idx="331"/>
            <a:endCxn id="266" idx="1"/>
          </p:cNvCxnSpPr>
          <p:nvPr/>
        </p:nvCxnSpPr>
        <p:spPr>
          <a:xfrm>
            <a:off x="3663702" y="4429127"/>
            <a:ext cx="305585" cy="14703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5" name="Subtitle 2">
            <a:extLst>
              <a:ext uri="{FF2B5EF4-FFF2-40B4-BE49-F238E27FC236}">
                <a16:creationId xmlns:a16="http://schemas.microsoft.com/office/drawing/2014/main" id="{F0EDA546-ED24-46D2-8E58-5F3982854DEA}"/>
              </a:ext>
            </a:extLst>
          </p:cNvPr>
          <p:cNvSpPr txBox="1">
            <a:spLocks/>
          </p:cNvSpPr>
          <p:nvPr/>
        </p:nvSpPr>
        <p:spPr>
          <a:xfrm>
            <a:off x="3540062" y="5579731"/>
            <a:ext cx="1421175" cy="2000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AI, Machine learning</a:t>
            </a:r>
          </a:p>
        </p:txBody>
      </p:sp>
      <p:sp>
        <p:nvSpPr>
          <p:cNvPr id="276" name="Rectangle 275">
            <a:extLst>
              <a:ext uri="{FF2B5EF4-FFF2-40B4-BE49-F238E27FC236}">
                <a16:creationId xmlns:a16="http://schemas.microsoft.com/office/drawing/2014/main" id="{3639EE36-0232-4686-B8B6-6D2E3B4759F2}"/>
              </a:ext>
            </a:extLst>
          </p:cNvPr>
          <p:cNvSpPr/>
          <p:nvPr/>
        </p:nvSpPr>
        <p:spPr>
          <a:xfrm>
            <a:off x="3540063" y="5551784"/>
            <a:ext cx="1421174" cy="21388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7" name="Subtitle 2">
            <a:extLst>
              <a:ext uri="{FF2B5EF4-FFF2-40B4-BE49-F238E27FC236}">
                <a16:creationId xmlns:a16="http://schemas.microsoft.com/office/drawing/2014/main" id="{181AFF38-237A-49BC-B2D9-1E2D2B4E8E36}"/>
              </a:ext>
            </a:extLst>
          </p:cNvPr>
          <p:cNvSpPr txBox="1">
            <a:spLocks/>
          </p:cNvSpPr>
          <p:nvPr/>
        </p:nvSpPr>
        <p:spPr>
          <a:xfrm>
            <a:off x="4583743" y="4086287"/>
            <a:ext cx="1421175" cy="38472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IoT, 3D printing,</a:t>
            </a:r>
          </a:p>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Robotics</a:t>
            </a:r>
          </a:p>
        </p:txBody>
      </p:sp>
      <p:sp>
        <p:nvSpPr>
          <p:cNvPr id="278" name="Rectangle 277">
            <a:extLst>
              <a:ext uri="{FF2B5EF4-FFF2-40B4-BE49-F238E27FC236}">
                <a16:creationId xmlns:a16="http://schemas.microsoft.com/office/drawing/2014/main" id="{6DB11B75-8858-4E80-B113-F89B17B7D953}"/>
              </a:ext>
            </a:extLst>
          </p:cNvPr>
          <p:cNvSpPr/>
          <p:nvPr/>
        </p:nvSpPr>
        <p:spPr>
          <a:xfrm>
            <a:off x="4768780" y="4072920"/>
            <a:ext cx="1020203" cy="383969"/>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79" name="Straight Connector 278">
            <a:extLst>
              <a:ext uri="{FF2B5EF4-FFF2-40B4-BE49-F238E27FC236}">
                <a16:creationId xmlns:a16="http://schemas.microsoft.com/office/drawing/2014/main" id="{3C6E75F8-A61C-4F57-99CD-AFE549617FDC}"/>
              </a:ext>
            </a:extLst>
          </p:cNvPr>
          <p:cNvCxnSpPr>
            <a:cxnSpLocks/>
            <a:stCxn id="267" idx="3"/>
            <a:endCxn id="278" idx="2"/>
          </p:cNvCxnSpPr>
          <p:nvPr/>
        </p:nvCxnSpPr>
        <p:spPr>
          <a:xfrm flipV="1">
            <a:off x="5027177" y="4456889"/>
            <a:ext cx="251705" cy="39981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087AA9D-8975-4834-88F8-76D67516555A}"/>
              </a:ext>
            </a:extLst>
          </p:cNvPr>
          <p:cNvCxnSpPr>
            <a:cxnSpLocks/>
            <a:stCxn id="276" idx="0"/>
            <a:endCxn id="266" idx="4"/>
          </p:cNvCxnSpPr>
          <p:nvPr/>
        </p:nvCxnSpPr>
        <p:spPr>
          <a:xfrm flipV="1">
            <a:off x="4250650" y="5366480"/>
            <a:ext cx="169335" cy="185304"/>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23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957" y="419044"/>
            <a:ext cx="10492747" cy="720080"/>
          </a:xfrm>
        </p:spPr>
        <p:txBody>
          <a:bodyPr/>
          <a:lstStyle/>
          <a:p>
            <a:r>
              <a:rPr lang="fr-CH" sz="2800">
                <a:solidFill>
                  <a:schemeClr val="accent1"/>
                </a:solidFill>
                <a:latin typeface="+mj-lt"/>
                <a:cs typeface="+mj-cs"/>
              </a:rPr>
              <a:t>STED Key </a:t>
            </a:r>
            <a:r>
              <a:rPr lang="fr-CH" sz="2800" err="1">
                <a:solidFill>
                  <a:schemeClr val="accent1"/>
                </a:solidFill>
                <a:latin typeface="+mj-lt"/>
                <a:cs typeface="+mj-cs"/>
              </a:rPr>
              <a:t>Partners</a:t>
            </a:r>
            <a:endParaRPr lang="en-GB" sz="2800">
              <a:solidFill>
                <a:schemeClr val="accent1"/>
              </a:solidFill>
              <a:latin typeface="+mj-lt"/>
              <a:cs typeface="+mj-cs"/>
            </a:endParaRPr>
          </a:p>
        </p:txBody>
      </p:sp>
      <p:graphicFrame>
        <p:nvGraphicFramePr>
          <p:cNvPr id="5" name="Content Placeholder 6">
            <a:extLst>
              <a:ext uri="{FF2B5EF4-FFF2-40B4-BE49-F238E27FC236}">
                <a16:creationId xmlns:a16="http://schemas.microsoft.com/office/drawing/2014/main" id="{AFDD034F-9C23-451E-BEC6-E229AE30FB19}"/>
              </a:ext>
            </a:extLst>
          </p:cNvPr>
          <p:cNvGraphicFramePr>
            <a:graphicFrameLocks/>
          </p:cNvGraphicFramePr>
          <p:nvPr/>
        </p:nvGraphicFramePr>
        <p:xfrm>
          <a:off x="3791744" y="1340768"/>
          <a:ext cx="8150581" cy="4468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F732F23-9632-48B6-9049-E3963ECAC5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520" y="1535168"/>
            <a:ext cx="2417786" cy="1861600"/>
          </a:xfrm>
          <a:prstGeom prst="rect">
            <a:avLst/>
          </a:prstGeom>
        </p:spPr>
      </p:pic>
      <p:sp>
        <p:nvSpPr>
          <p:cNvPr id="7" name="TextBox 6">
            <a:extLst>
              <a:ext uri="{FF2B5EF4-FFF2-40B4-BE49-F238E27FC236}">
                <a16:creationId xmlns:a16="http://schemas.microsoft.com/office/drawing/2014/main" id="{B730B8A3-B987-4307-9FD4-470BBA115561}"/>
              </a:ext>
            </a:extLst>
          </p:cNvPr>
          <p:cNvSpPr txBox="1"/>
          <p:nvPr/>
        </p:nvSpPr>
        <p:spPr>
          <a:xfrm>
            <a:off x="911424" y="5033830"/>
            <a:ext cx="5500676" cy="1107996"/>
          </a:xfrm>
          <a:prstGeom prst="rect">
            <a:avLst/>
          </a:prstGeom>
          <a:no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In food value chains, for example, includes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food safety regulators, food export promotion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agencies, agricultural research centres, aggregators,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advice services, university researchers …</a:t>
            </a:r>
          </a:p>
        </p:txBody>
      </p:sp>
      <p:cxnSp>
        <p:nvCxnSpPr>
          <p:cNvPr id="8" name="Straight Arrow Connector 7">
            <a:extLst>
              <a:ext uri="{FF2B5EF4-FFF2-40B4-BE49-F238E27FC236}">
                <a16:creationId xmlns:a16="http://schemas.microsoft.com/office/drawing/2014/main" id="{3759399B-D6D3-4C93-8987-99AC0E651AC4}"/>
              </a:ext>
            </a:extLst>
          </p:cNvPr>
          <p:cNvCxnSpPr/>
          <p:nvPr/>
        </p:nvCxnSpPr>
        <p:spPr>
          <a:xfrm flipH="1">
            <a:off x="4223792" y="4675969"/>
            <a:ext cx="678558" cy="285853"/>
          </a:xfrm>
          <a:prstGeom prst="straightConnector1">
            <a:avLst/>
          </a:prstGeom>
          <a:ln w="22225">
            <a:solidFill>
              <a:srgbClr val="154F98"/>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58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0637" y="412106"/>
            <a:ext cx="10492747" cy="720080"/>
          </a:xfrm>
        </p:spPr>
        <p:txBody>
          <a:bodyPr/>
          <a:lstStyle/>
          <a:p>
            <a:r>
              <a:rPr lang="fr-CH" sz="2800">
                <a:solidFill>
                  <a:schemeClr val="accent1"/>
                </a:solidFill>
                <a:latin typeface="+mj-lt"/>
                <a:cs typeface="+mj-cs"/>
              </a:rPr>
              <a:t>STED </a:t>
            </a:r>
            <a:r>
              <a:rPr lang="fr-CH" sz="2800" err="1">
                <a:solidFill>
                  <a:schemeClr val="accent1"/>
                </a:solidFill>
                <a:latin typeface="+mj-lt"/>
                <a:cs typeface="+mj-cs"/>
              </a:rPr>
              <a:t>Approach</a:t>
            </a:r>
            <a:endParaRPr lang="en-GB" sz="2800">
              <a:solidFill>
                <a:schemeClr val="accent1"/>
              </a:solidFill>
              <a:latin typeface="+mj-lt"/>
              <a:cs typeface="+mj-cs"/>
            </a:endParaRPr>
          </a:p>
        </p:txBody>
      </p:sp>
      <p:graphicFrame>
        <p:nvGraphicFramePr>
          <p:cNvPr id="4" name="Diagram 3">
            <a:extLst>
              <a:ext uri="{FF2B5EF4-FFF2-40B4-BE49-F238E27FC236}">
                <a16:creationId xmlns:a16="http://schemas.microsoft.com/office/drawing/2014/main" id="{FB3BE584-B7B6-4662-97DF-AFE0FA64682B}"/>
              </a:ext>
            </a:extLst>
          </p:cNvPr>
          <p:cNvGraphicFramePr/>
          <p:nvPr/>
        </p:nvGraphicFramePr>
        <p:xfrm>
          <a:off x="640080" y="1052737"/>
          <a:ext cx="10805160" cy="368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Bent-Up Arrow 4">
            <a:extLst>
              <a:ext uri="{FF2B5EF4-FFF2-40B4-BE49-F238E27FC236}">
                <a16:creationId xmlns:a16="http://schemas.microsoft.com/office/drawing/2014/main" id="{63A3DC26-4B3B-42CE-B1CF-CC2DA67DE14D}"/>
              </a:ext>
            </a:extLst>
          </p:cNvPr>
          <p:cNvSpPr/>
          <p:nvPr/>
        </p:nvSpPr>
        <p:spPr>
          <a:xfrm rot="10800000">
            <a:off x="1936459" y="5138961"/>
            <a:ext cx="8142578" cy="1025843"/>
          </a:xfrm>
          <a:prstGeom prst="ben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712421D-C1AB-4F64-9E7C-71B7FB95BE5A}"/>
              </a:ext>
            </a:extLst>
          </p:cNvPr>
          <p:cNvSpPr txBox="1"/>
          <p:nvPr/>
        </p:nvSpPr>
        <p:spPr>
          <a:xfrm>
            <a:off x="7752184" y="2895824"/>
            <a:ext cx="270510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Practical</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implementation</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under</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STED initiative</a:t>
            </a:r>
          </a:p>
          <a:p>
            <a:pPr marL="285750" marR="0" lvl="0" indent="-285750" algn="l" defTabSz="914400" rtl="0" eaLnBrk="1" fontAlgn="auto" latinLnBrk="0" hangingPunct="1">
              <a:lnSpc>
                <a:spcPct val="100000"/>
              </a:lnSpc>
              <a:spcBef>
                <a:spcPts val="0"/>
              </a:spcBef>
              <a:spcAft>
                <a:spcPts val="0"/>
              </a:spcAft>
              <a:buClr>
                <a:srgbClr val="1E2DBE">
                  <a:lumMod val="75000"/>
                </a:srgbClr>
              </a:buClr>
              <a:buSzTx/>
              <a:buFont typeface="Wingdings" panose="05000000000000000000" pitchFamily="2" charset="2"/>
              <a:buChar char="Ø"/>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Identified</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skills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needs</a:t>
            </a:r>
            <a:endPar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1E2DBE">
                  <a:lumMod val="75000"/>
                </a:srgbClr>
              </a:buClr>
              <a:buSzTx/>
              <a:buFont typeface="Wingdings" panose="05000000000000000000" pitchFamily="2" charset="2"/>
              <a:buChar char="Ø"/>
              <a:tabLst/>
              <a:defRPr/>
            </a:pP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National and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sectoral</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context</a:t>
            </a:r>
            <a:endPar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Address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some</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of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priority</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skills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needs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identified</a:t>
            </a:r>
            <a:endParaRPr kumimoji="0" lang="fr-CH" sz="1400" b="0" i="0" u="none" strike="noStrike" kern="1200" cap="none" spc="0" normalizeH="0" baseline="0" noProof="0">
              <a:ln>
                <a:noFill/>
              </a:ln>
              <a:solidFill>
                <a:srgbClr val="154F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1E2DBE">
                  <a:lumMod val="75000"/>
                </a:srgbClr>
              </a:buClr>
              <a:buSzTx/>
              <a:buFont typeface="Wingdings" panose="05000000000000000000" pitchFamily="2" charset="2"/>
              <a:buChar char="Ø"/>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Ownership</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by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partners</a:t>
            </a: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93A2D8F-96D4-47B0-9EC1-EE02DEE2E2E3}"/>
              </a:ext>
            </a:extLst>
          </p:cNvPr>
          <p:cNvSpPr txBox="1"/>
          <p:nvPr/>
        </p:nvSpPr>
        <p:spPr>
          <a:xfrm>
            <a:off x="5144466" y="3859933"/>
            <a:ext cx="261937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Strategic</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analysis</a:t>
            </a: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Social dialogue &amp; engagement</a:t>
            </a: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8" name="Text Box 12">
            <a:extLst>
              <a:ext uri="{FF2B5EF4-FFF2-40B4-BE49-F238E27FC236}">
                <a16:creationId xmlns:a16="http://schemas.microsoft.com/office/drawing/2014/main" id="{4200B201-06E6-4684-A9E4-DFCF672F4AB8}"/>
              </a:ext>
            </a:extLst>
          </p:cNvPr>
          <p:cNvSpPr txBox="1"/>
          <p:nvPr/>
        </p:nvSpPr>
        <p:spPr>
          <a:xfrm>
            <a:off x="2423593" y="5458992"/>
            <a:ext cx="7655445" cy="70581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IE" sz="2100" b="0" i="0" u="none" strike="noStrike" kern="1200" cap="none" spc="0" normalizeH="0" baseline="0" noProof="0">
                <a:ln>
                  <a:noFill/>
                </a:ln>
                <a:solidFill>
                  <a:srgbClr val="230050"/>
                </a:solidFill>
                <a:effectLst/>
                <a:uLnTx/>
                <a:uFillTx/>
                <a:latin typeface="Arial" panose="020B0604020202020204"/>
                <a:ea typeface="+mn-ea"/>
                <a:cs typeface="+mn-cs"/>
              </a:rPr>
              <a:t>4. Project governance, Capacity building and Institutionalization</a:t>
            </a:r>
            <a:endParaRPr kumimoji="0" lang="en-GB" sz="21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53366"/>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120" y="356845"/>
            <a:ext cx="10585176" cy="720080"/>
          </a:xfrm>
        </p:spPr>
        <p:txBody>
          <a:bodyPr>
            <a:normAutofit/>
          </a:bodyPr>
          <a:lstStyle/>
          <a:p>
            <a:r>
              <a:rPr lang="en-IE" sz="2800">
                <a:solidFill>
                  <a:schemeClr val="accent1"/>
                </a:solidFill>
                <a:latin typeface="+mj-lt"/>
                <a:cs typeface="+mj-cs"/>
              </a:rPr>
              <a:t>Full- STED: Analytic and Implementation process</a:t>
            </a:r>
          </a:p>
        </p:txBody>
      </p:sp>
      <p:cxnSp>
        <p:nvCxnSpPr>
          <p:cNvPr id="4" name="Straight Arrow Connector 3"/>
          <p:cNvCxnSpPr/>
          <p:nvPr/>
        </p:nvCxnSpPr>
        <p:spPr>
          <a:xfrm>
            <a:off x="3119160" y="3244844"/>
            <a:ext cx="5061006" cy="18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8126" y="2276874"/>
            <a:ext cx="1515282" cy="1254189"/>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30050"/>
                </a:solidFill>
                <a:effectLst/>
                <a:uLnTx/>
                <a:uFillTx/>
                <a:latin typeface="Arial" panose="020B0604020202020204"/>
                <a:ea typeface="+mn-ea"/>
                <a:cs typeface="+mn-cs"/>
              </a:rPr>
              <a:t>Choosing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30050"/>
                </a:solidFill>
                <a:effectLst/>
                <a:uLnTx/>
                <a:uFillTx/>
                <a:latin typeface="Arial" panose="020B0604020202020204"/>
                <a:ea typeface="+mn-ea"/>
                <a:cs typeface="+mn-cs"/>
              </a:rPr>
              <a:t>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230050"/>
                </a:solidFill>
                <a:effectLst/>
                <a:uLnTx/>
                <a:uFillTx/>
                <a:latin typeface="Arial" panose="020B0604020202020204"/>
                <a:ea typeface="+mn-ea"/>
                <a:cs typeface="+mn-cs"/>
              </a:rPr>
              <a:t>Output document: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230050"/>
                </a:solidFill>
                <a:effectLst/>
                <a:uLnTx/>
                <a:uFillTx/>
                <a:latin typeface="Arial" panose="020B0604020202020204"/>
                <a:ea typeface="+mn-ea"/>
                <a:cs typeface="+mn-cs"/>
              </a:rPr>
              <a:t>Note on sector selection</a:t>
            </a:r>
          </a:p>
        </p:txBody>
      </p:sp>
      <p:sp>
        <p:nvSpPr>
          <p:cNvPr id="6" name="TextBox 5"/>
          <p:cNvSpPr txBox="1"/>
          <p:nvPr/>
        </p:nvSpPr>
        <p:spPr>
          <a:xfrm>
            <a:off x="3317784" y="1623022"/>
            <a:ext cx="2192240" cy="830997"/>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Desk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desk research</a:t>
            </a:r>
          </a:p>
        </p:txBody>
      </p:sp>
      <p:sp>
        <p:nvSpPr>
          <p:cNvPr id="7" name="TextBox 6"/>
          <p:cNvSpPr txBox="1"/>
          <p:nvPr/>
        </p:nvSpPr>
        <p:spPr>
          <a:xfrm>
            <a:off x="3316638" y="3581875"/>
            <a:ext cx="2182710" cy="830997"/>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Skills Supply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supply study</a:t>
            </a:r>
          </a:p>
        </p:txBody>
      </p:sp>
      <p:sp>
        <p:nvSpPr>
          <p:cNvPr id="8" name="TextBox 7"/>
          <p:cNvSpPr txBox="1"/>
          <p:nvPr/>
        </p:nvSpPr>
        <p:spPr>
          <a:xfrm>
            <a:off x="5608412" y="1650398"/>
            <a:ext cx="1076680" cy="1731243"/>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Analysis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Synthesis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a:t>
            </a: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sym typeface="Wingdings" panose="05000000000000000000" pitchFamily="2" charset="2"/>
              </a:rPr>
              <a:t>(s):</a:t>
            </a: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STED analysis</a:t>
            </a:r>
          </a:p>
        </p:txBody>
      </p:sp>
      <p:sp>
        <p:nvSpPr>
          <p:cNvPr id="9" name="TextBox 8"/>
          <p:cNvSpPr txBox="1"/>
          <p:nvPr/>
        </p:nvSpPr>
        <p:spPr>
          <a:xfrm>
            <a:off x="6783480" y="2605542"/>
            <a:ext cx="1252310" cy="1723549"/>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Conclusions,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Recommendations and Validation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Finished STED report(s)</a:t>
            </a:r>
          </a:p>
        </p:txBody>
      </p:sp>
      <p:sp>
        <p:nvSpPr>
          <p:cNvPr id="10" name="TextBox 9"/>
          <p:cNvSpPr txBox="1"/>
          <p:nvPr/>
        </p:nvSpPr>
        <p:spPr>
          <a:xfrm>
            <a:off x="3316639" y="5564335"/>
            <a:ext cx="7179435" cy="738664"/>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sector stakeholders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(employers, workers, government, education and training providers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230050"/>
                </a:solidFill>
                <a:effectLst/>
                <a:uLnTx/>
                <a:uFillTx/>
                <a:latin typeface="Arial" panose="020B0604020202020204"/>
                <a:ea typeface="+mn-ea"/>
                <a:cs typeface="+mn-cs"/>
              </a:rPr>
              <a:t>through  steering committees and/or stakeholder workshops</a:t>
            </a:r>
          </a:p>
        </p:txBody>
      </p:sp>
      <p:sp>
        <p:nvSpPr>
          <p:cNvPr id="12" name="TextBox 11"/>
          <p:cNvSpPr txBox="1"/>
          <p:nvPr/>
        </p:nvSpPr>
        <p:spPr>
          <a:xfrm>
            <a:off x="1659810" y="3662592"/>
            <a:ext cx="1512453" cy="2185214"/>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national constituents </a:t>
            </a: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 </a:t>
            </a:r>
            <a:r>
              <a:rPr kumimoji="0" lang="en-GB" sz="1400" b="0" i="1" u="none" strike="noStrike" kern="1200" cap="none" spc="0" normalizeH="0" baseline="0" noProof="0">
                <a:ln>
                  <a:noFill/>
                </a:ln>
                <a:solidFill>
                  <a:srgbClr val="230050"/>
                </a:solidFill>
                <a:effectLst/>
                <a:uLnTx/>
                <a:uFillTx/>
                <a:latin typeface="Arial" panose="020B0604020202020204"/>
                <a:ea typeface="+mn-ea"/>
                <a:cs typeface="+mn-cs"/>
              </a:rPr>
              <a:t>government, employers, workers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3" name="TextBox 12"/>
          <p:cNvSpPr txBox="1"/>
          <p:nvPr/>
        </p:nvSpPr>
        <p:spPr>
          <a:xfrm>
            <a:off x="3328478" y="2576222"/>
            <a:ext cx="2181321" cy="830997"/>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Survey of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sector survey</a:t>
            </a:r>
          </a:p>
        </p:txBody>
      </p:sp>
      <p:sp>
        <p:nvSpPr>
          <p:cNvPr id="14" name="TextBox 13"/>
          <p:cNvSpPr txBox="1"/>
          <p:nvPr/>
        </p:nvSpPr>
        <p:spPr>
          <a:xfrm>
            <a:off x="3317785" y="4498867"/>
            <a:ext cx="2192013" cy="1015663"/>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Interviews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Experts &amp;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interviews</a:t>
            </a:r>
          </a:p>
        </p:txBody>
      </p:sp>
      <p:sp>
        <p:nvSpPr>
          <p:cNvPr id="15" name="Left Brace 14"/>
          <p:cNvSpPr/>
          <p:nvPr/>
        </p:nvSpPr>
        <p:spPr>
          <a:xfrm rot="5400000">
            <a:off x="5601377" y="-1036396"/>
            <a:ext cx="295957" cy="4910399"/>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6" name="Left Brace 15"/>
          <p:cNvSpPr/>
          <p:nvPr/>
        </p:nvSpPr>
        <p:spPr>
          <a:xfrm rot="5400000">
            <a:off x="9288545" y="209316"/>
            <a:ext cx="208383" cy="2425141"/>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uLnTx/>
              <a:uFillTx/>
              <a:latin typeface="Arial" panose="020B0604020202020204"/>
              <a:ea typeface="+mn-ea"/>
              <a:cs typeface="+mn-cs"/>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5503" y="3637025"/>
            <a:ext cx="272282" cy="40949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8924" y="4559468"/>
            <a:ext cx="295049" cy="44373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49" y="2640691"/>
            <a:ext cx="265924" cy="39993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4310" y="1671179"/>
            <a:ext cx="395489" cy="459821"/>
          </a:xfrm>
          <a:prstGeom prst="rect">
            <a:avLst/>
          </a:prstGeom>
        </p:spPr>
      </p:pic>
      <p:sp>
        <p:nvSpPr>
          <p:cNvPr id="21" name="Rectangle 20"/>
          <p:cNvSpPr/>
          <p:nvPr/>
        </p:nvSpPr>
        <p:spPr>
          <a:xfrm>
            <a:off x="4433943" y="956680"/>
            <a:ext cx="26340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Diagnostic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22" name="Rectangle 21"/>
          <p:cNvSpPr/>
          <p:nvPr/>
        </p:nvSpPr>
        <p:spPr>
          <a:xfrm>
            <a:off x="8035790" y="1002543"/>
            <a:ext cx="393332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a:t>
            </a:r>
            <a:r>
              <a:rPr kumimoji="0" lang="fr-CH" sz="1800" b="0" i="0" u="none" strike="noStrike" kern="1200" cap="none" spc="0" normalizeH="0" baseline="0" noProof="0" err="1">
                <a:ln>
                  <a:noFill/>
                </a:ln>
                <a:solidFill>
                  <a:srgbClr val="154F98"/>
                </a:solidFill>
                <a:effectLst/>
                <a:uLnTx/>
                <a:uFillTx/>
                <a:latin typeface="Arial" panose="020B0604020202020204"/>
                <a:ea typeface="+mn-ea"/>
                <a:cs typeface="+mn-cs"/>
              </a:rPr>
              <a:t>Implementation</a:t>
            </a: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24" name="TextBox 23"/>
          <p:cNvSpPr txBox="1"/>
          <p:nvPr/>
        </p:nvSpPr>
        <p:spPr>
          <a:xfrm>
            <a:off x="5591945" y="3589308"/>
            <a:ext cx="1084758" cy="1723549"/>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STED Technical and Policy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a:t>
            </a: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sym typeface="Wingdings" panose="05000000000000000000" pitchFamily="2" charset="2"/>
              </a:rPr>
              <a:t>(s):</a:t>
            </a: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 on Workshop</a:t>
            </a:r>
          </a:p>
        </p:txBody>
      </p:sp>
      <p:graphicFrame>
        <p:nvGraphicFramePr>
          <p:cNvPr id="23" name="Table 22">
            <a:extLst>
              <a:ext uri="{FF2B5EF4-FFF2-40B4-BE49-F238E27FC236}">
                <a16:creationId xmlns:a16="http://schemas.microsoft.com/office/drawing/2014/main" id="{DCC68D11-D265-4BD9-976E-21F875776A34}"/>
              </a:ext>
            </a:extLst>
          </p:cNvPr>
          <p:cNvGraphicFramePr>
            <a:graphicFrameLocks noGrp="1"/>
          </p:cNvGraphicFramePr>
          <p:nvPr/>
        </p:nvGraphicFramePr>
        <p:xfrm>
          <a:off x="8227036" y="1646300"/>
          <a:ext cx="2378272" cy="3797811"/>
        </p:xfrm>
        <a:graphic>
          <a:graphicData uri="http://schemas.openxmlformats.org/drawingml/2006/table">
            <a:tbl>
              <a:tblPr firstRow="1" bandRow="1"/>
              <a:tblGrid>
                <a:gridCol w="2378272">
                  <a:extLst>
                    <a:ext uri="{9D8B030D-6E8A-4147-A177-3AD203B41FA5}">
                      <a16:colId xmlns:a16="http://schemas.microsoft.com/office/drawing/2014/main" val="1641358191"/>
                    </a:ext>
                  </a:extLst>
                </a:gridCol>
              </a:tblGrid>
              <a:tr h="54008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baseline="0"/>
                        <a:t>Initial Education / Training (including Workplace-based)</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55602919"/>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Provision of</a:t>
                      </a:r>
                      <a:r>
                        <a:rPr lang="en-GB" sz="1300" baseline="0"/>
                        <a:t> Continuing Education / Training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84012711"/>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Competency frameworks</a:t>
                      </a:r>
                    </a:p>
                    <a:p>
                      <a:r>
                        <a:rPr lang="en-GB" sz="1300"/>
                        <a:t>Curriculum development</a:t>
                      </a:r>
                    </a:p>
                    <a:p>
                      <a:r>
                        <a:rPr lang="en-GB" sz="1300"/>
                        <a:t>Course</a:t>
                      </a:r>
                      <a:r>
                        <a:rPr lang="en-GB" sz="1300" baseline="0"/>
                        <a:t> development</a:t>
                      </a:r>
                    </a:p>
                    <a:p>
                      <a:r>
                        <a:rPr lang="en-GB" sz="1300" baseline="0"/>
                        <a:t>Course piloting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563267583"/>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Capacity</a:t>
                      </a:r>
                      <a:r>
                        <a:rPr lang="en-GB" sz="1300" baseline="0"/>
                        <a:t> development:</a:t>
                      </a:r>
                    </a:p>
                    <a:p>
                      <a:r>
                        <a:rPr lang="en-GB" sz="1300" baseline="0"/>
                        <a:t>Ed/Training Provider</a:t>
                      </a:r>
                    </a:p>
                    <a:p>
                      <a:r>
                        <a:rPr lang="en-GB" sz="1300" baseline="0"/>
                        <a:t>Employers</a:t>
                      </a:r>
                    </a:p>
                    <a:p>
                      <a:r>
                        <a:rPr lang="en-GB" sz="1300" baseline="0"/>
                        <a:t>Institutions</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80129593"/>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Planning, skills anticipation and Labour Market Information</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0024499"/>
                  </a:ext>
                </a:extLst>
              </a:tr>
              <a:tr h="43545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System reform</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944559911"/>
                  </a:ext>
                </a:extLst>
              </a:tr>
            </a:tbl>
          </a:graphicData>
        </a:graphic>
      </p:graphicFrame>
      <p:sp>
        <p:nvSpPr>
          <p:cNvPr id="25" name="Left Brace 24">
            <a:extLst>
              <a:ext uri="{FF2B5EF4-FFF2-40B4-BE49-F238E27FC236}">
                <a16:creationId xmlns:a16="http://schemas.microsoft.com/office/drawing/2014/main" id="{7E556F75-61ED-442C-A34E-91B20D4048CB}"/>
              </a:ext>
            </a:extLst>
          </p:cNvPr>
          <p:cNvSpPr/>
          <p:nvPr/>
        </p:nvSpPr>
        <p:spPr>
          <a:xfrm rot="5400000">
            <a:off x="2135614" y="491117"/>
            <a:ext cx="270950" cy="1798978"/>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634F488D-8BE4-45DA-B31A-6D8FA9F615EB}"/>
              </a:ext>
            </a:extLst>
          </p:cNvPr>
          <p:cNvSpPr/>
          <p:nvPr/>
        </p:nvSpPr>
        <p:spPr>
          <a:xfrm>
            <a:off x="1536849" y="942676"/>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Start up</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844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872" y="239805"/>
            <a:ext cx="10476656" cy="720080"/>
          </a:xfrm>
        </p:spPr>
        <p:txBody>
          <a:bodyPr>
            <a:normAutofit/>
          </a:bodyPr>
          <a:lstStyle/>
          <a:p>
            <a:r>
              <a:rPr lang="en-IE" sz="2800">
                <a:solidFill>
                  <a:schemeClr val="accent1"/>
                </a:solidFill>
                <a:latin typeface="+mj-lt"/>
                <a:cs typeface="+mj-cs"/>
              </a:rPr>
              <a:t>Rapid STED: Analytic and Implementation process</a:t>
            </a:r>
          </a:p>
        </p:txBody>
      </p:sp>
      <p:cxnSp>
        <p:nvCxnSpPr>
          <p:cNvPr id="4" name="Straight Arrow Connector 3"/>
          <p:cNvCxnSpPr/>
          <p:nvPr/>
        </p:nvCxnSpPr>
        <p:spPr>
          <a:xfrm>
            <a:off x="2869563" y="3212976"/>
            <a:ext cx="5330745" cy="7200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6706" y="2084836"/>
            <a:ext cx="1225078" cy="1361911"/>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Choosing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rPr>
              <a:t>Output document: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rPr>
              <a:t>Note on sector selection</a:t>
            </a:r>
          </a:p>
        </p:txBody>
      </p:sp>
      <p:sp>
        <p:nvSpPr>
          <p:cNvPr id="10" name="TextBox 9"/>
          <p:cNvSpPr txBox="1"/>
          <p:nvPr/>
        </p:nvSpPr>
        <p:spPr>
          <a:xfrm>
            <a:off x="3316639" y="5564335"/>
            <a:ext cx="7179435" cy="738664"/>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sector stakeholders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(employers, workers, government, education and training providers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230050"/>
                </a:solidFill>
                <a:effectLst/>
                <a:uLnTx/>
                <a:uFillTx/>
                <a:latin typeface="Arial" panose="020B0604020202020204"/>
                <a:ea typeface="+mn-ea"/>
                <a:cs typeface="+mn-cs"/>
              </a:rPr>
              <a:t>through  steering committees and/or stakeholder workshops</a:t>
            </a:r>
          </a:p>
        </p:txBody>
      </p:sp>
      <p:sp>
        <p:nvSpPr>
          <p:cNvPr id="12" name="TextBox 11"/>
          <p:cNvSpPr txBox="1"/>
          <p:nvPr/>
        </p:nvSpPr>
        <p:spPr>
          <a:xfrm>
            <a:off x="1656706" y="3551181"/>
            <a:ext cx="1212856" cy="1908215"/>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national constituents </a:t>
            </a: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 </a:t>
            </a: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government, employers, workers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1"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5" name="Left Brace 14"/>
          <p:cNvSpPr/>
          <p:nvPr/>
        </p:nvSpPr>
        <p:spPr>
          <a:xfrm rot="5400000">
            <a:off x="5411197" y="-1136625"/>
            <a:ext cx="333077" cy="5220700"/>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6" name="Left Brace 15"/>
          <p:cNvSpPr/>
          <p:nvPr/>
        </p:nvSpPr>
        <p:spPr>
          <a:xfrm rot="5400000">
            <a:off x="9276307" y="278363"/>
            <a:ext cx="226559" cy="2353540"/>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21" name="Rectangle 20"/>
          <p:cNvSpPr/>
          <p:nvPr/>
        </p:nvSpPr>
        <p:spPr>
          <a:xfrm>
            <a:off x="4433943" y="956680"/>
            <a:ext cx="26340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Diagnostic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22" name="Rectangle 21"/>
          <p:cNvSpPr/>
          <p:nvPr/>
        </p:nvSpPr>
        <p:spPr>
          <a:xfrm>
            <a:off x="8200308" y="901134"/>
            <a:ext cx="34656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a:t>
            </a:r>
            <a:r>
              <a:rPr kumimoji="0" lang="fr-CH" sz="1800" b="0" i="0" u="none" strike="noStrike" kern="1200" cap="none" spc="0" normalizeH="0" baseline="0" noProof="0" err="1">
                <a:ln>
                  <a:noFill/>
                </a:ln>
                <a:solidFill>
                  <a:srgbClr val="154F98"/>
                </a:solidFill>
                <a:effectLst/>
                <a:uLnTx/>
                <a:uFillTx/>
                <a:latin typeface="Arial" panose="020B0604020202020204"/>
                <a:ea typeface="+mn-ea"/>
                <a:cs typeface="+mn-cs"/>
              </a:rPr>
              <a:t>Implementation</a:t>
            </a: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graphicFrame>
        <p:nvGraphicFramePr>
          <p:cNvPr id="29" name="Table 28">
            <a:extLst>
              <a:ext uri="{FF2B5EF4-FFF2-40B4-BE49-F238E27FC236}">
                <a16:creationId xmlns:a16="http://schemas.microsoft.com/office/drawing/2014/main" id="{DCC68D11-D265-4BD9-976E-21F875776A34}"/>
              </a:ext>
            </a:extLst>
          </p:cNvPr>
          <p:cNvGraphicFramePr>
            <a:graphicFrameLocks noGrp="1"/>
          </p:cNvGraphicFramePr>
          <p:nvPr/>
        </p:nvGraphicFramePr>
        <p:xfrm>
          <a:off x="8188085" y="1568410"/>
          <a:ext cx="2378272" cy="3797811"/>
        </p:xfrm>
        <a:graphic>
          <a:graphicData uri="http://schemas.openxmlformats.org/drawingml/2006/table">
            <a:tbl>
              <a:tblPr firstRow="1" bandRow="1"/>
              <a:tblGrid>
                <a:gridCol w="2378272">
                  <a:extLst>
                    <a:ext uri="{9D8B030D-6E8A-4147-A177-3AD203B41FA5}">
                      <a16:colId xmlns:a16="http://schemas.microsoft.com/office/drawing/2014/main" val="1641358191"/>
                    </a:ext>
                  </a:extLst>
                </a:gridCol>
              </a:tblGrid>
              <a:tr h="54008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baseline="0"/>
                        <a:t>Initial Education / Training (including Workplace-based)</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55602919"/>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Provision of</a:t>
                      </a:r>
                      <a:r>
                        <a:rPr lang="en-GB" sz="1300" baseline="0"/>
                        <a:t> Continuing Education / Training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84012711"/>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Competency frameworks</a:t>
                      </a:r>
                    </a:p>
                    <a:p>
                      <a:r>
                        <a:rPr lang="en-GB" sz="1300"/>
                        <a:t>Curriculum development</a:t>
                      </a:r>
                    </a:p>
                    <a:p>
                      <a:r>
                        <a:rPr lang="en-GB" sz="1300"/>
                        <a:t>Course</a:t>
                      </a:r>
                      <a:r>
                        <a:rPr lang="en-GB" sz="1300" baseline="0"/>
                        <a:t> development</a:t>
                      </a:r>
                    </a:p>
                    <a:p>
                      <a:r>
                        <a:rPr lang="en-GB" sz="1300" baseline="0"/>
                        <a:t>Course piloting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563267583"/>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Capacity</a:t>
                      </a:r>
                      <a:r>
                        <a:rPr lang="en-GB" sz="1300" baseline="0"/>
                        <a:t> development:</a:t>
                      </a:r>
                    </a:p>
                    <a:p>
                      <a:r>
                        <a:rPr lang="en-GB" sz="1300" baseline="0"/>
                        <a:t>Ed/Training Provider</a:t>
                      </a:r>
                    </a:p>
                    <a:p>
                      <a:r>
                        <a:rPr lang="en-GB" sz="1300" baseline="0"/>
                        <a:t>Employers</a:t>
                      </a:r>
                    </a:p>
                    <a:p>
                      <a:r>
                        <a:rPr lang="en-GB" sz="1300" baseline="0"/>
                        <a:t>Institutions</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80129593"/>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Planning, skills anticipation and Labour Market Information</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0024499"/>
                  </a:ext>
                </a:extLst>
              </a:tr>
              <a:tr h="43545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System reform</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944559911"/>
                  </a:ext>
                </a:extLst>
              </a:tr>
            </a:tbl>
          </a:graphicData>
        </a:graphic>
      </p:graphicFrame>
      <p:sp>
        <p:nvSpPr>
          <p:cNvPr id="28" name="TextBox 27">
            <a:extLst>
              <a:ext uri="{FF2B5EF4-FFF2-40B4-BE49-F238E27FC236}">
                <a16:creationId xmlns:a16="http://schemas.microsoft.com/office/drawing/2014/main" id="{46266523-E527-41AF-A0BF-E5A88CB2BAF1}"/>
              </a:ext>
            </a:extLst>
          </p:cNvPr>
          <p:cNvSpPr txBox="1"/>
          <p:nvPr/>
        </p:nvSpPr>
        <p:spPr>
          <a:xfrm>
            <a:off x="2967386" y="2052439"/>
            <a:ext cx="1129850" cy="2785378"/>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Desk Research and initial consultations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IE" sz="1000" b="1" i="1" u="none" strike="noStrike" kern="0" cap="none" spc="0" normalizeH="0" baseline="0" noProof="0">
                <a:ln>
                  <a:noFill/>
                </a:ln>
                <a:solidFill>
                  <a:prstClr val="black"/>
                </a:solidFill>
                <a:effectLst/>
                <a:uLnTx/>
                <a:uFillTx/>
                <a:latin typeface="Arial" panose="020B0604020202020204"/>
                <a:ea typeface="+mn-ea"/>
                <a:cs typeface="+mn-cs"/>
              </a:rPr>
              <a:t>Skills for Trade and Economic Diversification background paper</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IE" sz="900" b="0" i="1" u="none" strike="noStrike" kern="0" cap="none" spc="0" normalizeH="0" baseline="0" noProof="0">
                <a:ln>
                  <a:noFill/>
                </a:ln>
                <a:solidFill>
                  <a:prstClr val="black"/>
                </a:solidFill>
                <a:effectLst/>
                <a:uLnTx/>
                <a:uFillTx/>
                <a:latin typeface="Arial" panose="020B0604020202020204"/>
                <a:ea typeface="+mn-ea"/>
                <a:cs typeface="+mn-cs"/>
              </a:rPr>
              <a:t>Companion document for strategic skills recommendations / Sector Skills Strategy</a:t>
            </a:r>
          </a:p>
        </p:txBody>
      </p:sp>
      <p:sp>
        <p:nvSpPr>
          <p:cNvPr id="30" name="TextBox 29">
            <a:extLst>
              <a:ext uri="{FF2B5EF4-FFF2-40B4-BE49-F238E27FC236}">
                <a16:creationId xmlns:a16="http://schemas.microsoft.com/office/drawing/2014/main" id="{DCA568A9-1AA8-4665-B413-3D1499BB71A8}"/>
              </a:ext>
            </a:extLst>
          </p:cNvPr>
          <p:cNvSpPr txBox="1"/>
          <p:nvPr/>
        </p:nvSpPr>
        <p:spPr>
          <a:xfrm>
            <a:off x="5443378" y="2052439"/>
            <a:ext cx="1459347" cy="2900794"/>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0" lang="fr-CH" sz="1100" b="1" i="0" u="none" strike="noStrike" kern="0" cap="none" spc="0" normalizeH="0" baseline="0" noProof="0">
                <a:ln>
                  <a:noFill/>
                </a:ln>
                <a:solidFill>
                  <a:prstClr val="black"/>
                </a:solidFill>
                <a:effectLst/>
                <a:uLnTx/>
                <a:uFillTx/>
                <a:latin typeface="Arial" panose="020B0604020202020204"/>
                <a:ea typeface="+mn-ea"/>
                <a:cs typeface="+mn-cs"/>
              </a:rPr>
              <a:t>Consultations, </a:t>
            </a:r>
            <a:r>
              <a:rPr kumimoji="0" lang="fr-CH" sz="1100" b="1" i="0" u="none" strike="noStrike" kern="0" cap="none" spc="0" normalizeH="0" baseline="0" noProof="0" err="1">
                <a:ln>
                  <a:noFill/>
                </a:ln>
                <a:solidFill>
                  <a:prstClr val="black"/>
                </a:solidFill>
                <a:effectLst/>
                <a:uLnTx/>
                <a:uFillTx/>
                <a:latin typeface="Arial" panose="020B0604020202020204"/>
                <a:ea typeface="+mn-ea"/>
                <a:cs typeface="+mn-cs"/>
              </a:rPr>
              <a:t>filling</a:t>
            </a:r>
            <a:r>
              <a:rPr kumimoji="0" lang="fr-CH" sz="1100" b="1" i="0" u="none" strike="noStrike" kern="0" cap="none" spc="0" normalizeH="0" baseline="0" noProof="0">
                <a:ln>
                  <a:noFill/>
                </a:ln>
                <a:solidFill>
                  <a:prstClr val="black"/>
                </a:solidFill>
                <a:effectLst/>
                <a:uLnTx/>
                <a:uFillTx/>
                <a:latin typeface="Arial" panose="020B0604020202020204"/>
                <a:ea typeface="+mn-ea"/>
                <a:cs typeface="+mn-cs"/>
              </a:rPr>
              <a:t> information gaps and validation</a:t>
            </a:r>
            <a:endParaRPr kumimoji="0" lang="en-GB" sz="11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prstClr val="black"/>
                </a:solidFill>
                <a:effectLst/>
                <a:uLnTx/>
                <a:uFillTx/>
                <a:latin typeface="Arial" panose="020B0604020202020204"/>
                <a:ea typeface="+mn-ea"/>
                <a:cs typeface="+mn-cs"/>
              </a:rPr>
              <a:t>Output document (s):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Arial" panose="020B0604020202020204"/>
                <a:ea typeface="+mn-ea"/>
                <a:cs typeface="+mn-cs"/>
              </a:rPr>
              <a:t>Sector Strategic Skills Recommendations /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Arial" panose="020B0604020202020204"/>
                <a:ea typeface="+mn-ea"/>
                <a:cs typeface="+mn-cs"/>
              </a:rPr>
              <a:t>Sector Skills Strategy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Arial" panose="020B0604020202020204"/>
                <a:ea typeface="+mn-ea"/>
                <a:cs typeface="+mn-cs"/>
              </a:rPr>
              <a:t>Document</a:t>
            </a:r>
          </a:p>
          <a:p>
            <a:pPr marL="0" marR="0" lvl="0" indent="0" algn="l" defTabSz="1007943"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900" b="1" i="1" u="none" strike="noStrike" kern="0" cap="none" spc="0" normalizeH="0" baseline="0" noProof="0">
                <a:ln>
                  <a:noFill/>
                </a:ln>
                <a:solidFill>
                  <a:prstClr val="black"/>
                </a:solidFill>
                <a:effectLst/>
                <a:uLnTx/>
                <a:uFillTx/>
                <a:latin typeface="Arial" panose="020B0604020202020204"/>
                <a:ea typeface="+mn-ea"/>
                <a:cs typeface="+mn-cs"/>
              </a:rPr>
              <a:t>(Concise document setting out diagnosis and strategic skills recommendations for the sector)</a:t>
            </a:r>
          </a:p>
        </p:txBody>
      </p:sp>
      <p:sp>
        <p:nvSpPr>
          <p:cNvPr id="31" name="TextBox 30">
            <a:extLst>
              <a:ext uri="{FF2B5EF4-FFF2-40B4-BE49-F238E27FC236}">
                <a16:creationId xmlns:a16="http://schemas.microsoft.com/office/drawing/2014/main" id="{C3062DFD-04D6-4460-B3E3-697687E699BE}"/>
              </a:ext>
            </a:extLst>
          </p:cNvPr>
          <p:cNvSpPr txBox="1"/>
          <p:nvPr/>
        </p:nvSpPr>
        <p:spPr>
          <a:xfrm>
            <a:off x="4195062" y="2223780"/>
            <a:ext cx="1115031" cy="2339102"/>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STED Rapid Technical and Policy Workshop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 </a:t>
            </a:r>
            <a:endParaRPr kumimoji="0" lang="en-GB" sz="7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rPr>
              <a:t>Output document</a:t>
            </a: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sym typeface="Wingdings" panose="05000000000000000000" pitchFamily="2" charset="2"/>
              </a:rPr>
              <a:t>(s):</a:t>
            </a:r>
            <a:endParaRPr kumimoji="0" lang="en-GB" sz="105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00" b="1" i="1" u="none" strike="noStrike" kern="0" cap="none" spc="0" normalizeH="0" baseline="0" noProof="0">
                <a:ln>
                  <a:noFill/>
                </a:ln>
                <a:solidFill>
                  <a:prstClr val="black"/>
                </a:solidFill>
                <a:effectLst/>
                <a:uLnTx/>
                <a:uFillTx/>
                <a:latin typeface="Arial" panose="020B0604020202020204"/>
                <a:ea typeface="+mn-ea"/>
                <a:cs typeface="+mn-cs"/>
              </a:rPr>
              <a:t>Initial outline draft of diagnosis and strategic skills </a:t>
            </a:r>
            <a:r>
              <a:rPr kumimoji="0" lang="en-GB" sz="1000" b="1" i="1" u="none" strike="noStrike" kern="0" cap="none" spc="0" normalizeH="0" baseline="0" noProof="0" err="1">
                <a:ln>
                  <a:noFill/>
                </a:ln>
                <a:solidFill>
                  <a:prstClr val="black"/>
                </a:solidFill>
                <a:effectLst/>
                <a:uLnTx/>
                <a:uFillTx/>
                <a:latin typeface="Arial" panose="020B0604020202020204"/>
                <a:ea typeface="+mn-ea"/>
                <a:cs typeface="+mn-cs"/>
              </a:rPr>
              <a:t>recommenda-tions</a:t>
            </a:r>
            <a:r>
              <a:rPr kumimoji="0" lang="en-GB" sz="1000" b="1" i="1" u="none" strike="noStrike" kern="0" cap="none" spc="0" normalizeH="0" baseline="0" noProof="0">
                <a:ln>
                  <a:noFill/>
                </a:ln>
                <a:solidFill>
                  <a:prstClr val="black"/>
                </a:solidFill>
                <a:effectLst/>
                <a:uLnTx/>
                <a:uFillTx/>
                <a:latin typeface="Arial" panose="020B0604020202020204"/>
                <a:ea typeface="+mn-ea"/>
                <a:cs typeface="+mn-cs"/>
              </a:rPr>
              <a:t> for the sector</a:t>
            </a:r>
          </a:p>
        </p:txBody>
      </p:sp>
      <p:sp>
        <p:nvSpPr>
          <p:cNvPr id="32" name="TextBox 31">
            <a:extLst>
              <a:ext uri="{FF2B5EF4-FFF2-40B4-BE49-F238E27FC236}">
                <a16:creationId xmlns:a16="http://schemas.microsoft.com/office/drawing/2014/main" id="{359AABAD-B616-4932-A2A9-9DA2C2EDE66E}"/>
              </a:ext>
            </a:extLst>
          </p:cNvPr>
          <p:cNvSpPr txBox="1"/>
          <p:nvPr/>
        </p:nvSpPr>
        <p:spPr>
          <a:xfrm>
            <a:off x="7036009" y="2651706"/>
            <a:ext cx="994976" cy="1631216"/>
          </a:xfrm>
          <a:prstGeom prst="rect">
            <a:avLst/>
          </a:prstGeom>
          <a:solidFill>
            <a:srgbClr val="EDDDEC"/>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Final validation of </a:t>
            </a:r>
            <a:r>
              <a:rPr kumimoji="0" lang="en-GB" sz="1000" b="1" i="0" u="none" strike="noStrike" kern="0" cap="none" spc="0" normalizeH="0" baseline="0" noProof="0">
                <a:ln>
                  <a:noFill/>
                </a:ln>
                <a:solidFill>
                  <a:prstClr val="black"/>
                </a:solidFill>
                <a:effectLst/>
                <a:uLnTx/>
                <a:uFillTx/>
                <a:latin typeface="Arial" panose="020B0604020202020204"/>
                <a:ea typeface="+mn-ea"/>
                <a:cs typeface="+mn-cs"/>
              </a:rPr>
              <a:t>Sector Strategic Skills Recommendations / Sector Skills Strategy Document</a:t>
            </a:r>
          </a:p>
        </p:txBody>
      </p:sp>
      <p:sp>
        <p:nvSpPr>
          <p:cNvPr id="17" name="Left Brace 16">
            <a:extLst>
              <a:ext uri="{FF2B5EF4-FFF2-40B4-BE49-F238E27FC236}">
                <a16:creationId xmlns:a16="http://schemas.microsoft.com/office/drawing/2014/main" id="{36B842B0-00B6-4D31-A6D5-B97BA51C8E91}"/>
              </a:ext>
            </a:extLst>
          </p:cNvPr>
          <p:cNvSpPr/>
          <p:nvPr/>
        </p:nvSpPr>
        <p:spPr>
          <a:xfrm rot="5400000">
            <a:off x="1996030" y="728426"/>
            <a:ext cx="311653" cy="1512452"/>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B83FD07-EAEA-4EE0-8667-19FEDFC54B40}"/>
              </a:ext>
            </a:extLst>
          </p:cNvPr>
          <p:cNvSpPr/>
          <p:nvPr/>
        </p:nvSpPr>
        <p:spPr>
          <a:xfrm>
            <a:off x="1333160" y="954816"/>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Start up</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7404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2796" y="1450232"/>
            <a:ext cx="3126404" cy="2885576"/>
          </a:xfrm>
        </p:spPr>
        <p:txBody>
          <a:bodyPr>
            <a:normAutofit/>
          </a:bodyPr>
          <a:lstStyle/>
          <a:p>
            <a:pPr eaLnBrk="0" hangingPunct="0"/>
            <a:r>
              <a:rPr lang="en-GB" sz="2800">
                <a:solidFill>
                  <a:schemeClr val="accent1"/>
                </a:solidFill>
                <a:latin typeface="+mj-lt"/>
                <a:cs typeface="+mj-cs"/>
              </a:rPr>
              <a:t>STED Analytic/</a:t>
            </a:r>
            <a:br>
              <a:rPr lang="en-GB" sz="2800">
                <a:solidFill>
                  <a:schemeClr val="accent1"/>
                </a:solidFill>
                <a:latin typeface="+mj-lt"/>
                <a:cs typeface="+mj-cs"/>
              </a:rPr>
            </a:br>
            <a:r>
              <a:rPr lang="en-GB" sz="2800">
                <a:solidFill>
                  <a:schemeClr val="accent1"/>
                </a:solidFill>
                <a:latin typeface="+mj-lt"/>
                <a:cs typeface="+mj-cs"/>
              </a:rPr>
              <a:t>Diagnostic  Framework</a:t>
            </a:r>
          </a:p>
        </p:txBody>
      </p:sp>
      <p:grpSp>
        <p:nvGrpSpPr>
          <p:cNvPr id="47" name="Group 8">
            <a:extLst>
              <a:ext uri="{FF2B5EF4-FFF2-40B4-BE49-F238E27FC236}">
                <a16:creationId xmlns:a16="http://schemas.microsoft.com/office/drawing/2014/main" id="{7A56A4DE-EB13-4BC4-A930-4A43B9316AB0}"/>
              </a:ext>
            </a:extLst>
          </p:cNvPr>
          <p:cNvGrpSpPr>
            <a:grpSpLocks/>
          </p:cNvGrpSpPr>
          <p:nvPr/>
        </p:nvGrpSpPr>
        <p:grpSpPr bwMode="auto">
          <a:xfrm>
            <a:off x="3719736" y="1109896"/>
            <a:ext cx="8229600" cy="5112567"/>
            <a:chOff x="-328613" y="720725"/>
            <a:chExt cx="6375401" cy="5143500"/>
          </a:xfrm>
        </p:grpSpPr>
        <p:sp>
          <p:nvSpPr>
            <p:cNvPr id="48" name="Rectangle 33">
              <a:extLst>
                <a:ext uri="{FF2B5EF4-FFF2-40B4-BE49-F238E27FC236}">
                  <a16:creationId xmlns:a16="http://schemas.microsoft.com/office/drawing/2014/main" id="{0EECB534-6556-4488-8F48-FE8E24E71A76}"/>
                </a:ext>
              </a:extLst>
            </p:cNvPr>
            <p:cNvSpPr>
              <a:spLocks noChangeArrowheads="1"/>
            </p:cNvSpPr>
            <p:nvPr/>
          </p:nvSpPr>
          <p:spPr bwMode="auto">
            <a:xfrm>
              <a:off x="-327025" y="720725"/>
              <a:ext cx="6373813" cy="758825"/>
            </a:xfrm>
            <a:prstGeom prst="rect">
              <a:avLst/>
            </a:prstGeom>
            <a:solidFill>
              <a:srgbClr val="FFFFFF"/>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49" name="Rectangle 29">
              <a:extLst>
                <a:ext uri="{FF2B5EF4-FFF2-40B4-BE49-F238E27FC236}">
                  <a16:creationId xmlns:a16="http://schemas.microsoft.com/office/drawing/2014/main" id="{6BC68D01-2731-4246-B2EB-CF945747560B}"/>
                </a:ext>
              </a:extLst>
            </p:cNvPr>
            <p:cNvSpPr>
              <a:spLocks noChangeArrowheads="1"/>
            </p:cNvSpPr>
            <p:nvPr/>
          </p:nvSpPr>
          <p:spPr bwMode="auto">
            <a:xfrm>
              <a:off x="3657600" y="2717800"/>
              <a:ext cx="2389188" cy="1527175"/>
            </a:xfrm>
            <a:prstGeom prst="rect">
              <a:avLst/>
            </a:prstGeom>
            <a:solidFill>
              <a:schemeClr val="accent2">
                <a:lumMod val="20000"/>
                <a:lumOff val="80000"/>
              </a:schemeClr>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0" name="Rectangle 26">
              <a:extLst>
                <a:ext uri="{FF2B5EF4-FFF2-40B4-BE49-F238E27FC236}">
                  <a16:creationId xmlns:a16="http://schemas.microsoft.com/office/drawing/2014/main" id="{BF832EFE-5E6A-4F8B-BFAD-8A1D03922CF4}"/>
                </a:ext>
              </a:extLst>
            </p:cNvPr>
            <p:cNvSpPr>
              <a:spLocks noChangeArrowheads="1"/>
            </p:cNvSpPr>
            <p:nvPr/>
          </p:nvSpPr>
          <p:spPr bwMode="auto">
            <a:xfrm>
              <a:off x="-327025" y="5070475"/>
              <a:ext cx="6373813" cy="793750"/>
            </a:xfrm>
            <a:prstGeom prst="rect">
              <a:avLst/>
            </a:prstGeom>
            <a:solidFill>
              <a:srgbClr val="E5DFEC"/>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1" name="Rectangle 22">
              <a:extLst>
                <a:ext uri="{FF2B5EF4-FFF2-40B4-BE49-F238E27FC236}">
                  <a16:creationId xmlns:a16="http://schemas.microsoft.com/office/drawing/2014/main" id="{2AB211E6-1D52-4BBE-AF0B-AEC191A84D32}"/>
                </a:ext>
              </a:extLst>
            </p:cNvPr>
            <p:cNvSpPr>
              <a:spLocks noChangeArrowheads="1"/>
            </p:cNvSpPr>
            <p:nvPr/>
          </p:nvSpPr>
          <p:spPr bwMode="auto">
            <a:xfrm>
              <a:off x="-327025" y="4246563"/>
              <a:ext cx="6373813" cy="820737"/>
            </a:xfrm>
            <a:prstGeom prst="rect">
              <a:avLst/>
            </a:prstGeom>
            <a:solidFill>
              <a:srgbClr val="DDD8C2"/>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2" name="Rectangle 13">
              <a:extLst>
                <a:ext uri="{FF2B5EF4-FFF2-40B4-BE49-F238E27FC236}">
                  <a16:creationId xmlns:a16="http://schemas.microsoft.com/office/drawing/2014/main" id="{9215AFC8-1B5E-4547-B3B8-D49D23B1A8DE}"/>
                </a:ext>
              </a:extLst>
            </p:cNvPr>
            <p:cNvSpPr>
              <a:spLocks noChangeArrowheads="1"/>
            </p:cNvSpPr>
            <p:nvPr/>
          </p:nvSpPr>
          <p:spPr bwMode="auto">
            <a:xfrm>
              <a:off x="-327025" y="3478213"/>
              <a:ext cx="4464746" cy="768350"/>
            </a:xfrm>
            <a:prstGeom prst="rect">
              <a:avLst/>
            </a:prstGeom>
            <a:solidFill>
              <a:srgbClr val="FDE9D9"/>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3" name="Rectangle 5">
              <a:extLst>
                <a:ext uri="{FF2B5EF4-FFF2-40B4-BE49-F238E27FC236}">
                  <a16:creationId xmlns:a16="http://schemas.microsoft.com/office/drawing/2014/main" id="{353D5F83-C831-4903-A262-D019B5AADAB0}"/>
                </a:ext>
              </a:extLst>
            </p:cNvPr>
            <p:cNvSpPr>
              <a:spLocks noChangeArrowheads="1"/>
            </p:cNvSpPr>
            <p:nvPr/>
          </p:nvSpPr>
          <p:spPr bwMode="auto">
            <a:xfrm>
              <a:off x="-327025" y="2717800"/>
              <a:ext cx="4464746" cy="758825"/>
            </a:xfrm>
            <a:prstGeom prst="rect">
              <a:avLst/>
            </a:prstGeom>
            <a:solidFill>
              <a:srgbClr val="C2D69B"/>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4" name="Rectangle 2">
              <a:extLst>
                <a:ext uri="{FF2B5EF4-FFF2-40B4-BE49-F238E27FC236}">
                  <a16:creationId xmlns:a16="http://schemas.microsoft.com/office/drawing/2014/main" id="{58D98F44-F721-4D68-82FF-43AFB7A87AFE}"/>
                </a:ext>
              </a:extLst>
            </p:cNvPr>
            <p:cNvSpPr>
              <a:spLocks noChangeArrowheads="1"/>
            </p:cNvSpPr>
            <p:nvPr/>
          </p:nvSpPr>
          <p:spPr bwMode="auto">
            <a:xfrm>
              <a:off x="-328613" y="1481138"/>
              <a:ext cx="6373813" cy="1233487"/>
            </a:xfrm>
            <a:prstGeom prst="rect">
              <a:avLst/>
            </a:prstGeom>
            <a:solidFill>
              <a:srgbClr val="C6D9F1"/>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55" name="Straight Arrow Connector 38">
              <a:extLst>
                <a:ext uri="{FF2B5EF4-FFF2-40B4-BE49-F238E27FC236}">
                  <a16:creationId xmlns:a16="http://schemas.microsoft.com/office/drawing/2014/main" id="{27689126-6A63-43F9-8ECE-ACF4F79A29E9}"/>
                </a:ext>
              </a:extLst>
            </p:cNvPr>
            <p:cNvCxnSpPr>
              <a:cxnSpLocks noChangeShapeType="1"/>
              <a:stCxn id="80" idx="2"/>
            </p:cNvCxnSpPr>
            <p:nvPr/>
          </p:nvCxnSpPr>
          <p:spPr bwMode="auto">
            <a:xfrm rot="5400000">
              <a:off x="5021489" y="5140095"/>
              <a:ext cx="200602" cy="10780"/>
            </a:xfrm>
            <a:prstGeom prst="bentConnector3">
              <a:avLst>
                <a:gd name="adj1" fmla="val 50000"/>
              </a:avLst>
            </a:prstGeom>
            <a:noFill/>
            <a:ln w="19050">
              <a:solidFill>
                <a:srgbClr val="4579B8"/>
              </a:solidFill>
              <a:miter lim="800000"/>
              <a:headEnd/>
              <a:tailEnd type="arrow" w="med" len="med"/>
            </a:ln>
            <a:extLst>
              <a:ext uri="{909E8E84-426E-40DD-AFC4-6F175D3DCCD1}">
                <a14:hiddenFill xmlns:a14="http://schemas.microsoft.com/office/drawing/2010/main">
                  <a:noFill/>
                </a14:hiddenFill>
              </a:ext>
            </a:extLst>
          </p:spPr>
        </p:cxnSp>
        <p:grpSp>
          <p:nvGrpSpPr>
            <p:cNvPr id="56" name="Group 3">
              <a:extLst>
                <a:ext uri="{FF2B5EF4-FFF2-40B4-BE49-F238E27FC236}">
                  <a16:creationId xmlns:a16="http://schemas.microsoft.com/office/drawing/2014/main" id="{4140C1B3-A9C0-4D50-A4B5-D1BD3CEE846A}"/>
                </a:ext>
              </a:extLst>
            </p:cNvPr>
            <p:cNvGrpSpPr>
              <a:grpSpLocks/>
            </p:cNvGrpSpPr>
            <p:nvPr/>
          </p:nvGrpSpPr>
          <p:grpSpPr bwMode="auto">
            <a:xfrm>
              <a:off x="1570369" y="876300"/>
              <a:ext cx="4319256" cy="4837101"/>
              <a:chOff x="3194" y="0"/>
              <a:chExt cx="43190" cy="48377"/>
            </a:xfrm>
          </p:grpSpPr>
          <p:sp>
            <p:nvSpPr>
              <p:cNvPr id="64" name="TextBox 6">
                <a:extLst>
                  <a:ext uri="{FF2B5EF4-FFF2-40B4-BE49-F238E27FC236}">
                    <a16:creationId xmlns:a16="http://schemas.microsoft.com/office/drawing/2014/main" id="{C4D983DC-FCDA-4D93-A560-E98BB3B55B79}"/>
                  </a:ext>
                </a:extLst>
              </p:cNvPr>
              <p:cNvSpPr txBox="1">
                <a:spLocks noChangeArrowheads="1"/>
              </p:cNvSpPr>
              <p:nvPr/>
            </p:nvSpPr>
            <p:spPr bwMode="auto">
              <a:xfrm>
                <a:off x="14661" y="0"/>
                <a:ext cx="17855" cy="4645"/>
              </a:xfrm>
              <a:prstGeom prst="rect">
                <a:avLst/>
              </a:prstGeom>
              <a:noFill/>
              <a:ln w="25400">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Sector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Selection</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5" name="TextBox 7">
                <a:extLst>
                  <a:ext uri="{FF2B5EF4-FFF2-40B4-BE49-F238E27FC236}">
                    <a16:creationId xmlns:a16="http://schemas.microsoft.com/office/drawing/2014/main" id="{EC85C46C-32FF-4863-8D83-8DDA50CE2894}"/>
                  </a:ext>
                </a:extLst>
              </p:cNvPr>
              <p:cNvSpPr txBox="1">
                <a:spLocks noChangeArrowheads="1"/>
              </p:cNvSpPr>
              <p:nvPr/>
            </p:nvSpPr>
            <p:spPr bwMode="auto">
              <a:xfrm>
                <a:off x="8051" y="7156"/>
                <a:ext cx="14287"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Sector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Characterisation</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6" name="TextBox 8">
                <a:extLst>
                  <a:ext uri="{FF2B5EF4-FFF2-40B4-BE49-F238E27FC236}">
                    <a16:creationId xmlns:a16="http://schemas.microsoft.com/office/drawing/2014/main" id="{5072A957-DD06-4005-BA51-B7C727EF1BAC}"/>
                  </a:ext>
                </a:extLst>
              </p:cNvPr>
              <p:cNvSpPr txBox="1">
                <a:spLocks noChangeArrowheads="1"/>
              </p:cNvSpPr>
              <p:nvPr/>
            </p:nvSpPr>
            <p:spPr bwMode="auto">
              <a:xfrm>
                <a:off x="14401" y="14319"/>
                <a:ext cx="17861" cy="2787"/>
              </a:xfrm>
              <a:prstGeom prst="rect">
                <a:avLst/>
              </a:prstGeom>
              <a:solidFill>
                <a:srgbClr val="FFFFFF"/>
              </a:solidFill>
              <a:ln w="25400">
                <a:solidFill>
                  <a:srgbClr val="4F81BD"/>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Envisioning the Future</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7" name="TextBox 9">
                <a:extLst>
                  <a:ext uri="{FF2B5EF4-FFF2-40B4-BE49-F238E27FC236}">
                    <a16:creationId xmlns:a16="http://schemas.microsoft.com/office/drawing/2014/main" id="{9FE6D5EC-67E3-4484-A4FD-BD045C2A1B01}"/>
                  </a:ext>
                </a:extLst>
              </p:cNvPr>
              <p:cNvSpPr txBox="1">
                <a:spLocks noChangeArrowheads="1"/>
              </p:cNvSpPr>
              <p:nvPr/>
            </p:nvSpPr>
            <p:spPr bwMode="auto">
              <a:xfrm>
                <a:off x="8785" y="19835"/>
                <a:ext cx="18922"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Gap in Business Capabilities Required to Achieve Objectives </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8" name="TextBox 10">
                <a:extLst>
                  <a:ext uri="{FF2B5EF4-FFF2-40B4-BE49-F238E27FC236}">
                    <a16:creationId xmlns:a16="http://schemas.microsoft.com/office/drawing/2014/main" id="{AA4D34A4-FE33-4841-9F73-BC4F42E18B5E}"/>
                  </a:ext>
                </a:extLst>
              </p:cNvPr>
              <p:cNvSpPr txBox="1">
                <a:spLocks noChangeArrowheads="1"/>
              </p:cNvSpPr>
              <p:nvPr/>
            </p:nvSpPr>
            <p:spPr bwMode="auto">
              <a:xfrm>
                <a:off x="31136" y="27692"/>
                <a:ext cx="15248" cy="4645"/>
              </a:xfrm>
              <a:prstGeom prst="rect">
                <a:avLst/>
              </a:prstGeom>
              <a:solidFill>
                <a:schemeClr val="accent2">
                  <a:lumMod val="40000"/>
                  <a:lumOff val="60000"/>
                </a:schemeClr>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Modelling Employment and Skills Demand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9" name="TextBox 11">
                <a:extLst>
                  <a:ext uri="{FF2B5EF4-FFF2-40B4-BE49-F238E27FC236}">
                    <a16:creationId xmlns:a16="http://schemas.microsoft.com/office/drawing/2014/main" id="{AFDBEC17-1009-4FDA-A326-15BC04C3F48D}"/>
                  </a:ext>
                </a:extLst>
              </p:cNvPr>
              <p:cNvSpPr txBox="1">
                <a:spLocks noChangeArrowheads="1"/>
              </p:cNvSpPr>
              <p:nvPr/>
            </p:nvSpPr>
            <p:spPr bwMode="auto">
              <a:xfrm>
                <a:off x="8785" y="27777"/>
                <a:ext cx="18922"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Implications for Types of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Skills Needed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70" name="TextBox 13">
                <a:extLst>
                  <a:ext uri="{FF2B5EF4-FFF2-40B4-BE49-F238E27FC236}">
                    <a16:creationId xmlns:a16="http://schemas.microsoft.com/office/drawing/2014/main" id="{8399BE84-9673-487C-ACB0-204EA02B4683}"/>
                  </a:ext>
                </a:extLst>
              </p:cNvPr>
              <p:cNvSpPr txBox="1">
                <a:spLocks noChangeArrowheads="1"/>
              </p:cNvSpPr>
              <p:nvPr/>
            </p:nvSpPr>
            <p:spPr bwMode="auto">
              <a:xfrm>
                <a:off x="3194" y="43732"/>
                <a:ext cx="40796" cy="4645"/>
              </a:xfrm>
              <a:prstGeom prst="rect">
                <a:avLst/>
              </a:prstGeom>
              <a:solidFill>
                <a:srgbClr val="FFFFFF"/>
              </a:solidFill>
              <a:ln w="25400">
                <a:solidFill>
                  <a:srgbClr val="4F81BD"/>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Proposed Response to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Future Skills Needs</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71" name="Straight Arrow Connector 14">
                <a:extLst>
                  <a:ext uri="{FF2B5EF4-FFF2-40B4-BE49-F238E27FC236}">
                    <a16:creationId xmlns:a16="http://schemas.microsoft.com/office/drawing/2014/main" id="{47E26628-54F9-4609-8F30-A40A34AFF76D}"/>
                  </a:ext>
                </a:extLst>
              </p:cNvPr>
              <p:cNvCxnSpPr>
                <a:cxnSpLocks noChangeShapeType="1"/>
              </p:cNvCxnSpPr>
              <p:nvPr/>
            </p:nvCxnSpPr>
            <p:spPr bwMode="auto">
              <a:xfrm>
                <a:off x="16985" y="4617"/>
                <a:ext cx="9" cy="2624"/>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2" name="Straight Arrow Connector 15">
                <a:extLst>
                  <a:ext uri="{FF2B5EF4-FFF2-40B4-BE49-F238E27FC236}">
                    <a16:creationId xmlns:a16="http://schemas.microsoft.com/office/drawing/2014/main" id="{F23EBAAB-6B91-4D18-89C3-31A1D4B269C2}"/>
                  </a:ext>
                </a:extLst>
              </p:cNvPr>
              <p:cNvCxnSpPr>
                <a:cxnSpLocks noChangeShapeType="1"/>
              </p:cNvCxnSpPr>
              <p:nvPr/>
            </p:nvCxnSpPr>
            <p:spPr bwMode="auto">
              <a:xfrm>
                <a:off x="16985" y="17162"/>
                <a:ext cx="9" cy="2673"/>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3" name="Straight Arrow Connector 16">
                <a:extLst>
                  <a:ext uri="{FF2B5EF4-FFF2-40B4-BE49-F238E27FC236}">
                    <a16:creationId xmlns:a16="http://schemas.microsoft.com/office/drawing/2014/main" id="{E8F5B3D7-A67D-439B-B2F5-9CC977C3C483}"/>
                  </a:ext>
                </a:extLst>
              </p:cNvPr>
              <p:cNvCxnSpPr>
                <a:cxnSpLocks noChangeShapeType="1"/>
              </p:cNvCxnSpPr>
              <p:nvPr/>
            </p:nvCxnSpPr>
            <p:spPr bwMode="auto">
              <a:xfrm>
                <a:off x="31660" y="17089"/>
                <a:ext cx="0" cy="10601"/>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4" name="Straight Arrow Connector 17">
                <a:extLst>
                  <a:ext uri="{FF2B5EF4-FFF2-40B4-BE49-F238E27FC236}">
                    <a16:creationId xmlns:a16="http://schemas.microsoft.com/office/drawing/2014/main" id="{D7281161-8B58-41FA-88EF-D61EFB452FC9}"/>
                  </a:ext>
                </a:extLst>
              </p:cNvPr>
              <p:cNvCxnSpPr>
                <a:cxnSpLocks noChangeShapeType="1"/>
              </p:cNvCxnSpPr>
              <p:nvPr/>
            </p:nvCxnSpPr>
            <p:spPr bwMode="auto">
              <a:xfrm>
                <a:off x="16985" y="24545"/>
                <a:ext cx="57" cy="2933"/>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5" name="Straight Arrow Connector 18">
                <a:extLst>
                  <a:ext uri="{FF2B5EF4-FFF2-40B4-BE49-F238E27FC236}">
                    <a16:creationId xmlns:a16="http://schemas.microsoft.com/office/drawing/2014/main" id="{E656B7E0-1819-4FE3-A633-44C50F4E3DFF}"/>
                  </a:ext>
                </a:extLst>
              </p:cNvPr>
              <p:cNvCxnSpPr>
                <a:cxnSpLocks noChangeShapeType="1"/>
              </p:cNvCxnSpPr>
              <p:nvPr/>
            </p:nvCxnSpPr>
            <p:spPr bwMode="auto">
              <a:xfrm>
                <a:off x="29847" y="11773"/>
                <a:ext cx="0" cy="2546"/>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6" name="Straight Arrow Connector 22">
                <a:extLst>
                  <a:ext uri="{FF2B5EF4-FFF2-40B4-BE49-F238E27FC236}">
                    <a16:creationId xmlns:a16="http://schemas.microsoft.com/office/drawing/2014/main" id="{7BB88C52-21DE-4A69-9777-DB376174FD6F}"/>
                  </a:ext>
                </a:extLst>
              </p:cNvPr>
              <p:cNvCxnSpPr>
                <a:cxnSpLocks noChangeShapeType="1"/>
              </p:cNvCxnSpPr>
              <p:nvPr/>
            </p:nvCxnSpPr>
            <p:spPr bwMode="auto">
              <a:xfrm>
                <a:off x="30019" y="4617"/>
                <a:ext cx="0" cy="2592"/>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sp>
            <p:nvSpPr>
              <p:cNvPr id="77" name="TextBox 23">
                <a:extLst>
                  <a:ext uri="{FF2B5EF4-FFF2-40B4-BE49-F238E27FC236}">
                    <a16:creationId xmlns:a16="http://schemas.microsoft.com/office/drawing/2014/main" id="{FDD0310F-5E31-44A5-95B8-41E4F41C8664}"/>
                  </a:ext>
                </a:extLst>
              </p:cNvPr>
              <p:cNvSpPr txBox="1">
                <a:spLocks noChangeArrowheads="1"/>
              </p:cNvSpPr>
              <p:nvPr/>
            </p:nvSpPr>
            <p:spPr bwMode="auto">
              <a:xfrm>
                <a:off x="24668" y="7156"/>
                <a:ext cx="13984"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Business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Environment</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78" name="TextBox 27">
                <a:extLst>
                  <a:ext uri="{FF2B5EF4-FFF2-40B4-BE49-F238E27FC236}">
                    <a16:creationId xmlns:a16="http://schemas.microsoft.com/office/drawing/2014/main" id="{10C87523-2B05-4084-B495-99F7734DA0EA}"/>
                  </a:ext>
                </a:extLst>
              </p:cNvPr>
              <p:cNvSpPr txBox="1">
                <a:spLocks noChangeArrowheads="1"/>
              </p:cNvSpPr>
              <p:nvPr/>
            </p:nvSpPr>
            <p:spPr bwMode="auto">
              <a:xfrm>
                <a:off x="12779" y="35175"/>
                <a:ext cx="17240"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Gap between Skills Supply and Types of Skills Needed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79" name="Straight Arrow Connector 30">
                <a:extLst>
                  <a:ext uri="{FF2B5EF4-FFF2-40B4-BE49-F238E27FC236}">
                    <a16:creationId xmlns:a16="http://schemas.microsoft.com/office/drawing/2014/main" id="{ECF81E17-9042-460E-9684-BD71371DB1EB}"/>
                  </a:ext>
                </a:extLst>
              </p:cNvPr>
              <p:cNvCxnSpPr>
                <a:cxnSpLocks noChangeShapeType="1"/>
              </p:cNvCxnSpPr>
              <p:nvPr/>
            </p:nvCxnSpPr>
            <p:spPr bwMode="auto">
              <a:xfrm flipH="1">
                <a:off x="17158" y="32309"/>
                <a:ext cx="12" cy="2629"/>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sp>
            <p:nvSpPr>
              <p:cNvPr id="80" name="TextBox 31">
                <a:extLst>
                  <a:ext uri="{FF2B5EF4-FFF2-40B4-BE49-F238E27FC236}">
                    <a16:creationId xmlns:a16="http://schemas.microsoft.com/office/drawing/2014/main" id="{E3FA2FEF-0342-4364-B95F-D09C17DA560E}"/>
                  </a:ext>
                </a:extLst>
              </p:cNvPr>
              <p:cNvSpPr txBox="1">
                <a:spLocks noChangeArrowheads="1"/>
              </p:cNvSpPr>
              <p:nvPr/>
            </p:nvSpPr>
            <p:spPr bwMode="auto">
              <a:xfrm>
                <a:off x="31136" y="35191"/>
                <a:ext cx="15248" cy="6503"/>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Gap between Skills Supply and Numbers Needed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81" name="Straight Arrow Connector 34">
                <a:extLst>
                  <a:ext uri="{FF2B5EF4-FFF2-40B4-BE49-F238E27FC236}">
                    <a16:creationId xmlns:a16="http://schemas.microsoft.com/office/drawing/2014/main" id="{366AB5ED-43A4-4DCB-89AB-204F6C82BEEC}"/>
                  </a:ext>
                </a:extLst>
              </p:cNvPr>
              <p:cNvCxnSpPr>
                <a:cxnSpLocks noChangeShapeType="1"/>
              </p:cNvCxnSpPr>
              <p:nvPr/>
            </p:nvCxnSpPr>
            <p:spPr bwMode="auto">
              <a:xfrm>
                <a:off x="38668" y="32699"/>
                <a:ext cx="0" cy="2629"/>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82" name="Straight Arrow Connector 36">
                <a:extLst>
                  <a:ext uri="{FF2B5EF4-FFF2-40B4-BE49-F238E27FC236}">
                    <a16:creationId xmlns:a16="http://schemas.microsoft.com/office/drawing/2014/main" id="{42444DFD-EA88-4F44-BFB0-0C86D27FAE1E}"/>
                  </a:ext>
                </a:extLst>
              </p:cNvPr>
              <p:cNvCxnSpPr>
                <a:cxnSpLocks noChangeShapeType="1"/>
              </p:cNvCxnSpPr>
              <p:nvPr/>
            </p:nvCxnSpPr>
            <p:spPr bwMode="auto">
              <a:xfrm>
                <a:off x="20839" y="39808"/>
                <a:ext cx="0" cy="3954"/>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83" name="Straight Arrow Connector 50">
                <a:extLst>
                  <a:ext uri="{FF2B5EF4-FFF2-40B4-BE49-F238E27FC236}">
                    <a16:creationId xmlns:a16="http://schemas.microsoft.com/office/drawing/2014/main" id="{21029271-A72C-4A70-AC66-C7B7F37E6217}"/>
                  </a:ext>
                </a:extLst>
              </p:cNvPr>
              <p:cNvCxnSpPr>
                <a:cxnSpLocks noChangeShapeType="1"/>
              </p:cNvCxnSpPr>
              <p:nvPr/>
            </p:nvCxnSpPr>
            <p:spPr bwMode="auto">
              <a:xfrm>
                <a:off x="27707" y="31087"/>
                <a:ext cx="3429" cy="0"/>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84" name="Straight Arrow Connector 18">
                <a:extLst>
                  <a:ext uri="{FF2B5EF4-FFF2-40B4-BE49-F238E27FC236}">
                    <a16:creationId xmlns:a16="http://schemas.microsoft.com/office/drawing/2014/main" id="{63B674A4-9E37-4946-9AC7-A52C1F132E32}"/>
                  </a:ext>
                </a:extLst>
              </p:cNvPr>
              <p:cNvCxnSpPr>
                <a:cxnSpLocks noChangeShapeType="1"/>
              </p:cNvCxnSpPr>
              <p:nvPr/>
            </p:nvCxnSpPr>
            <p:spPr bwMode="auto">
              <a:xfrm>
                <a:off x="17789" y="11773"/>
                <a:ext cx="0" cy="2546"/>
              </a:xfrm>
              <a:prstGeom prst="straightConnector1">
                <a:avLst/>
              </a:prstGeom>
              <a:noFill/>
              <a:ln w="19050">
                <a:solidFill>
                  <a:srgbClr val="4A7EBB"/>
                </a:solidFill>
                <a:round/>
                <a:headEnd/>
                <a:tailEnd type="arrow" w="med" len="med"/>
              </a:ln>
              <a:extLst>
                <a:ext uri="{909E8E84-426E-40DD-AFC4-6F175D3DCCD1}">
                  <a14:hiddenFill xmlns:a14="http://schemas.microsoft.com/office/drawing/2010/main">
                    <a:noFill/>
                  </a14:hiddenFill>
                </a:ext>
              </a:extLst>
            </p:spPr>
          </p:cxnSp>
        </p:grpSp>
        <p:sp>
          <p:nvSpPr>
            <p:cNvPr id="57" name="Text Box 4">
              <a:extLst>
                <a:ext uri="{FF2B5EF4-FFF2-40B4-BE49-F238E27FC236}">
                  <a16:creationId xmlns:a16="http://schemas.microsoft.com/office/drawing/2014/main" id="{F807033E-E21B-4500-8F92-2A7CF3ABA6E7}"/>
                </a:ext>
              </a:extLst>
            </p:cNvPr>
            <p:cNvSpPr txBox="1">
              <a:spLocks noChangeArrowheads="1"/>
            </p:cNvSpPr>
            <p:nvPr/>
          </p:nvSpPr>
          <p:spPr bwMode="auto">
            <a:xfrm>
              <a:off x="-241300" y="1739900"/>
              <a:ext cx="205188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1: Sector position and outlook</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8" name="Text Box 6">
              <a:extLst>
                <a:ext uri="{FF2B5EF4-FFF2-40B4-BE49-F238E27FC236}">
                  <a16:creationId xmlns:a16="http://schemas.microsoft.com/office/drawing/2014/main" id="{17993933-15AA-43A0-B079-3A7A83AC3581}"/>
                </a:ext>
              </a:extLst>
            </p:cNvPr>
            <p:cNvSpPr txBox="1">
              <a:spLocks noChangeArrowheads="1"/>
            </p:cNvSpPr>
            <p:nvPr/>
          </p:nvSpPr>
          <p:spPr bwMode="auto">
            <a:xfrm>
              <a:off x="-233363" y="2695575"/>
              <a:ext cx="220265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2: Business capability implications</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9" name="Text Box 20">
              <a:extLst>
                <a:ext uri="{FF2B5EF4-FFF2-40B4-BE49-F238E27FC236}">
                  <a16:creationId xmlns:a16="http://schemas.microsoft.com/office/drawing/2014/main" id="{9CD2D61E-0FC8-446C-BE17-639651CE019B}"/>
                </a:ext>
              </a:extLst>
            </p:cNvPr>
            <p:cNvSpPr txBox="1">
              <a:spLocks noChangeArrowheads="1"/>
            </p:cNvSpPr>
            <p:nvPr/>
          </p:nvSpPr>
          <p:spPr bwMode="auto">
            <a:xfrm>
              <a:off x="-231775" y="3571875"/>
              <a:ext cx="198030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3: What type of skills?</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0" name="Text Box 25">
              <a:extLst>
                <a:ext uri="{FF2B5EF4-FFF2-40B4-BE49-F238E27FC236}">
                  <a16:creationId xmlns:a16="http://schemas.microsoft.com/office/drawing/2014/main" id="{8189FA50-F607-491E-841C-0885C7C084FC}"/>
                </a:ext>
              </a:extLst>
            </p:cNvPr>
            <p:cNvSpPr txBox="1">
              <a:spLocks noChangeArrowheads="1"/>
            </p:cNvSpPr>
            <p:nvPr/>
          </p:nvSpPr>
          <p:spPr bwMode="auto">
            <a:xfrm>
              <a:off x="-225425" y="4359390"/>
              <a:ext cx="17391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5: Skills supply gap</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1" name="Text Box 27">
              <a:extLst>
                <a:ext uri="{FF2B5EF4-FFF2-40B4-BE49-F238E27FC236}">
                  <a16:creationId xmlns:a16="http://schemas.microsoft.com/office/drawing/2014/main" id="{57D00C64-D3EB-40F2-81A0-DD45C55FF6C9}"/>
                </a:ext>
              </a:extLst>
            </p:cNvPr>
            <p:cNvSpPr txBox="1">
              <a:spLocks noChangeArrowheads="1"/>
            </p:cNvSpPr>
            <p:nvPr/>
          </p:nvSpPr>
          <p:spPr bwMode="auto">
            <a:xfrm>
              <a:off x="-190501" y="5205413"/>
              <a:ext cx="1646711"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6: Proposed responses</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2" name="Text Box 30">
              <a:extLst>
                <a:ext uri="{FF2B5EF4-FFF2-40B4-BE49-F238E27FC236}">
                  <a16:creationId xmlns:a16="http://schemas.microsoft.com/office/drawing/2014/main" id="{EAFADCD4-CC04-4390-83A2-4755361DA657}"/>
                </a:ext>
              </a:extLst>
            </p:cNvPr>
            <p:cNvSpPr txBox="1">
              <a:spLocks noChangeArrowheads="1"/>
            </p:cNvSpPr>
            <p:nvPr/>
          </p:nvSpPr>
          <p:spPr bwMode="auto">
            <a:xfrm>
              <a:off x="4473574" y="2771775"/>
              <a:ext cx="15716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4: How many workers by skill type?</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3" name="Text Box 34">
              <a:extLst>
                <a:ext uri="{FF2B5EF4-FFF2-40B4-BE49-F238E27FC236}">
                  <a16:creationId xmlns:a16="http://schemas.microsoft.com/office/drawing/2014/main" id="{4FC02735-91AA-4760-8BFB-950D98DA845E}"/>
                </a:ext>
              </a:extLst>
            </p:cNvPr>
            <p:cNvSpPr txBox="1">
              <a:spLocks noChangeArrowheads="1"/>
            </p:cNvSpPr>
            <p:nvPr/>
          </p:nvSpPr>
          <p:spPr bwMode="auto">
            <a:xfrm>
              <a:off x="-257559" y="784226"/>
              <a:ext cx="20458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0: Choice of sectors</a:t>
              </a:r>
              <a:endParaRPr kumimoji="0" lang="en-IE" altLang="en-US" sz="3600" b="0" i="0" u="none" strike="noStrike" kern="1200" cap="none" spc="0" normalizeH="0" baseline="0" noProof="0">
                <a:ln>
                  <a:noFill/>
                </a:ln>
                <a:solidFill>
                  <a:srgbClr val="230050"/>
                </a:solidFill>
                <a:effectLst/>
                <a:uLnTx/>
                <a:uFillTx/>
                <a:latin typeface="Arial" charset="0"/>
                <a:ea typeface="+mn-ea"/>
                <a:cs typeface="+mn-cs"/>
              </a:endParaRPr>
            </a:p>
          </p:txBody>
        </p:sp>
      </p:grpSp>
      <p:sp>
        <p:nvSpPr>
          <p:cNvPr id="85" name="TextBox 27">
            <a:extLst>
              <a:ext uri="{FF2B5EF4-FFF2-40B4-BE49-F238E27FC236}">
                <a16:creationId xmlns:a16="http://schemas.microsoft.com/office/drawing/2014/main" id="{6BEFEEAC-FA39-4715-A9A9-C332B88F3DDC}"/>
              </a:ext>
            </a:extLst>
          </p:cNvPr>
          <p:cNvSpPr txBox="1">
            <a:spLocks noChangeArrowheads="1"/>
          </p:cNvSpPr>
          <p:nvPr/>
        </p:nvSpPr>
        <p:spPr bwMode="auto">
          <a:xfrm>
            <a:off x="6022570" y="4774327"/>
            <a:ext cx="1066376" cy="46166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Skills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Supply</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86" name="Straight Arrow Connector 50">
            <a:extLst>
              <a:ext uri="{FF2B5EF4-FFF2-40B4-BE49-F238E27FC236}">
                <a16:creationId xmlns:a16="http://schemas.microsoft.com/office/drawing/2014/main" id="{CF0D8D25-5BF3-4921-AF2A-8F754DC44298}"/>
              </a:ext>
            </a:extLst>
          </p:cNvPr>
          <p:cNvCxnSpPr>
            <a:cxnSpLocks noChangeShapeType="1"/>
          </p:cNvCxnSpPr>
          <p:nvPr/>
        </p:nvCxnSpPr>
        <p:spPr bwMode="auto">
          <a:xfrm>
            <a:off x="7055499" y="5022430"/>
            <a:ext cx="352852" cy="0"/>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3809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2641445"/>
            <a:ext cx="7200000" cy="608525"/>
          </a:xfrm>
        </p:spPr>
        <p:txBody>
          <a:bodyPr/>
          <a:lstStyle/>
          <a:p>
            <a:r>
              <a:rPr lang="en-GB" dirty="0"/>
              <a:t>STED case studies </a:t>
            </a:r>
            <a:br>
              <a:rPr lang="en-GB" dirty="0"/>
            </a:br>
            <a:r>
              <a:rPr lang="en-GB" dirty="0"/>
              <a:t>Indonesia and Malaysia</a:t>
            </a:r>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pPr/>
              <a:t>45</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476239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113A-D1A7-4081-829C-4008491D43D2}"/>
              </a:ext>
            </a:extLst>
          </p:cNvPr>
          <p:cNvSpPr>
            <a:spLocks noGrp="1"/>
          </p:cNvSpPr>
          <p:nvPr>
            <p:ph type="title"/>
          </p:nvPr>
        </p:nvSpPr>
        <p:spPr/>
        <p:txBody>
          <a:bodyPr/>
          <a:lstStyle/>
          <a:p>
            <a:r>
              <a:rPr lang="es-ES_tradnl" sz="2800" dirty="0" err="1"/>
              <a:t>Skills</a:t>
            </a:r>
            <a:r>
              <a:rPr lang="es-ES_tradnl" sz="2800" dirty="0"/>
              <a:t> </a:t>
            </a:r>
            <a:r>
              <a:rPr lang="es-ES_tradnl" sz="2800" dirty="0" err="1"/>
              <a:t>development</a:t>
            </a:r>
            <a:r>
              <a:rPr lang="es-ES_tradnl" sz="2800" dirty="0"/>
              <a:t> &amp; TVET </a:t>
            </a:r>
            <a:r>
              <a:rPr lang="es-ES_tradnl" sz="2800" dirty="0" err="1"/>
              <a:t>system</a:t>
            </a:r>
            <a:r>
              <a:rPr lang="es-ES_tradnl" sz="2800" dirty="0"/>
              <a:t> - </a:t>
            </a:r>
            <a:r>
              <a:rPr lang="es-ES_tradnl" sz="2800" dirty="0" err="1"/>
              <a:t>Today’s</a:t>
            </a:r>
            <a:r>
              <a:rPr lang="es-ES_tradnl" sz="2800" dirty="0"/>
              <a:t> </a:t>
            </a:r>
            <a:r>
              <a:rPr lang="es-ES_tradnl" sz="2800" dirty="0" err="1"/>
              <a:t>challenges</a:t>
            </a:r>
            <a:r>
              <a:rPr lang="es-ES_tradnl" sz="2800" dirty="0"/>
              <a:t> in Indonesia and Malaysia</a:t>
            </a:r>
            <a:endParaRPr lang="en-US" sz="2800" dirty="0"/>
          </a:p>
        </p:txBody>
      </p:sp>
      <p:sp>
        <p:nvSpPr>
          <p:cNvPr id="5" name="Date Placeholder 4">
            <a:extLst>
              <a:ext uri="{FF2B5EF4-FFF2-40B4-BE49-F238E27FC236}">
                <a16:creationId xmlns:a16="http://schemas.microsoft.com/office/drawing/2014/main" id="{1E6B3372-DB0B-4CAD-BDD2-46ED38A93F2F}"/>
              </a:ext>
            </a:extLst>
          </p:cNvPr>
          <p:cNvSpPr>
            <a:spLocks noGrp="1"/>
          </p:cNvSpPr>
          <p:nvPr>
            <p:ph type="dt" sz="half" idx="10"/>
          </p:nvPr>
        </p:nvSpPr>
        <p:spPr/>
        <p:txBody>
          <a:bodyPr/>
          <a:lstStyle/>
          <a:p>
            <a:r>
              <a:rPr lang="en-GB"/>
              <a:t>Date: Monday / 01 / October / 2019</a:t>
            </a:r>
          </a:p>
        </p:txBody>
      </p:sp>
      <p:cxnSp>
        <p:nvCxnSpPr>
          <p:cNvPr id="21" name="Straight Connector 20">
            <a:extLst>
              <a:ext uri="{FF2B5EF4-FFF2-40B4-BE49-F238E27FC236}">
                <a16:creationId xmlns:a16="http://schemas.microsoft.com/office/drawing/2014/main" id="{79469CBE-0F63-47E2-B617-30515803F9E3}"/>
              </a:ext>
            </a:extLst>
          </p:cNvPr>
          <p:cNvCxnSpPr/>
          <p:nvPr/>
        </p:nvCxnSpPr>
        <p:spPr>
          <a:xfrm flipH="1" flipV="1">
            <a:off x="2412154" y="2631574"/>
            <a:ext cx="25290" cy="342745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50FC23A-6E13-449C-AF00-6A47A27AD546}"/>
              </a:ext>
            </a:extLst>
          </p:cNvPr>
          <p:cNvSpPr txBox="1"/>
          <p:nvPr/>
        </p:nvSpPr>
        <p:spPr>
          <a:xfrm>
            <a:off x="4943175" y="4258985"/>
            <a:ext cx="2210597" cy="1477328"/>
          </a:xfrm>
          <a:prstGeom prst="rect">
            <a:avLst/>
          </a:prstGeom>
          <a:noFill/>
        </p:spPr>
        <p:txBody>
          <a:bodyPr wrap="square" tIns="0" bIns="0" rtlCol="0">
            <a:spAutoFit/>
          </a:bodyPr>
          <a:lstStyle/>
          <a:p>
            <a:pPr marL="57150" indent="0" algn="ctr">
              <a:buFont typeface="Arial" panose="020B0604020202020204" pitchFamily="34" charset="0"/>
              <a:buNone/>
            </a:pPr>
            <a:r>
              <a:rPr lang="en-US" b="1" dirty="0">
                <a:latin typeface="Gill Sans MT" panose="020B0502020104020203" pitchFamily="34" charset="0"/>
                <a:ea typeface="Segoe UI" panose="020B0502040204020203" pitchFamily="34" charset="0"/>
                <a:cs typeface="Segoe UI" panose="020B0502040204020203" pitchFamily="34" charset="0"/>
              </a:rPr>
              <a:t>Quality</a:t>
            </a:r>
          </a:p>
          <a:p>
            <a:pPr marL="57150" indent="0" algn="ctr">
              <a:buFont typeface="Arial" panose="020B0604020202020204" pitchFamily="34" charset="0"/>
              <a:buNone/>
            </a:pPr>
            <a:endParaRPr lang="en-US" sz="8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a:p>
            <a:pPr marL="57150" indent="0" algn="ctr">
              <a:buFont typeface="Arial" panose="020B0604020202020204" pitchFamily="34" charset="0"/>
              <a:buNone/>
            </a:pPr>
            <a:r>
              <a:rPr lang="en-US" sz="1400" b="1" dirty="0">
                <a:solidFill>
                  <a:srgbClr val="0070C0"/>
                </a:solidFill>
                <a:latin typeface="Gill Sans MT" panose="020B0502020104020203" pitchFamily="34" charset="0"/>
                <a:ea typeface="Segoe UI" panose="020B0502040204020203" pitchFamily="34" charset="0"/>
                <a:cs typeface="Segoe UI" panose="020B0502040204020203" pitchFamily="34" charset="0"/>
              </a:rPr>
              <a:t>Low teachers’ capacities and outdated standards, qualifications, and curricula</a:t>
            </a:r>
          </a:p>
        </p:txBody>
      </p:sp>
      <p:sp>
        <p:nvSpPr>
          <p:cNvPr id="24" name="TextBox 23">
            <a:extLst>
              <a:ext uri="{FF2B5EF4-FFF2-40B4-BE49-F238E27FC236}">
                <a16:creationId xmlns:a16="http://schemas.microsoft.com/office/drawing/2014/main" id="{9135BD99-28B7-41A5-A13C-38A7C6753EB3}"/>
              </a:ext>
            </a:extLst>
          </p:cNvPr>
          <p:cNvSpPr txBox="1"/>
          <p:nvPr/>
        </p:nvSpPr>
        <p:spPr>
          <a:xfrm>
            <a:off x="95588" y="4259274"/>
            <a:ext cx="2086638" cy="1538883"/>
          </a:xfrm>
          <a:prstGeom prst="rect">
            <a:avLst/>
          </a:prstGeom>
          <a:noFill/>
        </p:spPr>
        <p:txBody>
          <a:bodyPr wrap="square" tIns="0" bIns="0" rtlCol="0">
            <a:spAutoFit/>
          </a:bodyPr>
          <a:lstStyle/>
          <a:p>
            <a:pPr marL="57150" indent="0" algn="ctr">
              <a:buFont typeface="Arial" panose="020B0604020202020204" pitchFamily="34" charset="0"/>
              <a:buNone/>
            </a:pPr>
            <a:r>
              <a:rPr lang="en-US" b="1" dirty="0">
                <a:latin typeface="Gill Sans MT" panose="020B0502020104020203" pitchFamily="34" charset="0"/>
                <a:ea typeface="Segoe UI" panose="020B0502040204020203" pitchFamily="34" charset="0"/>
                <a:cs typeface="Segoe UI" panose="020B0502040204020203" pitchFamily="34" charset="0"/>
              </a:rPr>
              <a:t>Governance and coordination</a:t>
            </a:r>
          </a:p>
          <a:p>
            <a:pPr marL="57150" indent="0" algn="ctr">
              <a:buFont typeface="Arial" panose="020B0604020202020204" pitchFamily="34" charset="0"/>
              <a:buNone/>
            </a:pPr>
            <a:endParaRPr lang="en-US" sz="8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a:p>
            <a:pPr marL="57150" indent="0" algn="ctr">
              <a:buFont typeface="Arial" panose="020B0604020202020204" pitchFamily="34" charset="0"/>
              <a:buNone/>
            </a:pPr>
            <a:r>
              <a:rPr lang="en-US" sz="1400" b="1" dirty="0">
                <a:solidFill>
                  <a:srgbClr val="0070C0"/>
                </a:solidFill>
                <a:latin typeface="Gill Sans MT" panose="020B0502020104020203" pitchFamily="34" charset="0"/>
                <a:ea typeface="Segoe UI" panose="020B0502040204020203" pitchFamily="34" charset="0"/>
                <a:cs typeface="Segoe UI" panose="020B0502040204020203" pitchFamily="34" charset="0"/>
              </a:rPr>
              <a:t>Complex institutional arrangements and weak inter-ministerial coordination</a:t>
            </a:r>
            <a:endParaRPr lang="en-US" sz="1200" b="1" dirty="0">
              <a:solidFill>
                <a:srgbClr val="9A2840"/>
              </a:solidFill>
              <a:latin typeface="Gill Sans MT" panose="020B0502020104020203" pitchFamily="34" charset="0"/>
              <a:ea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048DDE56-D31A-416B-BBD3-FB6ABC635069}"/>
              </a:ext>
            </a:extLst>
          </p:cNvPr>
          <p:cNvCxnSpPr/>
          <p:nvPr/>
        </p:nvCxnSpPr>
        <p:spPr>
          <a:xfrm flipH="1" flipV="1">
            <a:off x="4839111" y="2638834"/>
            <a:ext cx="25290" cy="342745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FDE7B3-9CBE-44A7-A8DA-8BB1CC3FDA92}"/>
              </a:ext>
            </a:extLst>
          </p:cNvPr>
          <p:cNvCxnSpPr/>
          <p:nvPr/>
        </p:nvCxnSpPr>
        <p:spPr>
          <a:xfrm flipH="1" flipV="1">
            <a:off x="7280890" y="2638834"/>
            <a:ext cx="25290" cy="342745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3A979A-232B-4FDC-A137-FF1E3B270740}"/>
              </a:ext>
            </a:extLst>
          </p:cNvPr>
          <p:cNvCxnSpPr/>
          <p:nvPr/>
        </p:nvCxnSpPr>
        <p:spPr>
          <a:xfrm flipH="1" flipV="1">
            <a:off x="9817812" y="2631573"/>
            <a:ext cx="25290" cy="342745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EABA1E0-8017-4655-85DB-55E74576A3B3}"/>
              </a:ext>
            </a:extLst>
          </p:cNvPr>
          <p:cNvSpPr txBox="1"/>
          <p:nvPr/>
        </p:nvSpPr>
        <p:spPr>
          <a:xfrm>
            <a:off x="7443930" y="4247809"/>
            <a:ext cx="2086638" cy="1477328"/>
          </a:xfrm>
          <a:prstGeom prst="rect">
            <a:avLst/>
          </a:prstGeom>
          <a:noFill/>
        </p:spPr>
        <p:txBody>
          <a:bodyPr wrap="square" tIns="0" bIns="0" rtlCol="0">
            <a:spAutoFit/>
          </a:bodyPr>
          <a:lstStyle/>
          <a:p>
            <a:pPr marL="57150" indent="0" algn="ctr">
              <a:buFont typeface="Arial" panose="020B0604020202020204" pitchFamily="34" charset="0"/>
              <a:buNone/>
            </a:pPr>
            <a:r>
              <a:rPr lang="en-US" b="1" dirty="0">
                <a:latin typeface="Gill Sans MT" panose="020B0502020104020203" pitchFamily="34" charset="0"/>
                <a:ea typeface="Segoe UI" panose="020B0502040204020203" pitchFamily="34" charset="0"/>
                <a:cs typeface="Segoe UI" panose="020B0502040204020203" pitchFamily="34" charset="0"/>
              </a:rPr>
              <a:t>Financing</a:t>
            </a:r>
          </a:p>
          <a:p>
            <a:pPr marL="57150" indent="0" algn="ctr">
              <a:buFont typeface="Arial" panose="020B0604020202020204" pitchFamily="34" charset="0"/>
              <a:buNone/>
            </a:pPr>
            <a:endParaRPr lang="en-US" sz="8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a:p>
            <a:pPr marL="57150" indent="0" algn="ctr">
              <a:buFont typeface="Arial" panose="020B0604020202020204" pitchFamily="34" charset="0"/>
              <a:buNone/>
            </a:pPr>
            <a:r>
              <a:rPr lang="en-US" sz="1400" b="1" dirty="0">
                <a:solidFill>
                  <a:srgbClr val="0070C0"/>
                </a:solidFill>
                <a:latin typeface="Gill Sans MT" panose="020B0502020104020203" pitchFamily="34" charset="0"/>
                <a:ea typeface="Segoe UI" panose="020B0502040204020203" pitchFamily="34" charset="0"/>
                <a:cs typeface="Segoe UI" panose="020B0502040204020203" pitchFamily="34" charset="0"/>
              </a:rPr>
              <a:t>Inadequate funding and financial incentives for training providers, individuals, and enterprises</a:t>
            </a:r>
            <a:endParaRPr lang="en-US" sz="1400" b="1" dirty="0">
              <a:solidFill>
                <a:schemeClr val="accent2"/>
              </a:solidFill>
              <a:latin typeface="Gill Sans MT" panose="020B0502020104020203" pitchFamily="34" charset="0"/>
              <a:ea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F49601A7-3FF9-4A6A-8806-1D25A128F1BE}"/>
              </a:ext>
            </a:extLst>
          </p:cNvPr>
          <p:cNvSpPr txBox="1"/>
          <p:nvPr/>
        </p:nvSpPr>
        <p:spPr>
          <a:xfrm>
            <a:off x="9934755" y="4247808"/>
            <a:ext cx="2086638" cy="1538883"/>
          </a:xfrm>
          <a:prstGeom prst="rect">
            <a:avLst/>
          </a:prstGeom>
          <a:noFill/>
        </p:spPr>
        <p:txBody>
          <a:bodyPr wrap="square" tIns="0" bIns="0" rtlCol="0">
            <a:spAutoFit/>
          </a:bodyPr>
          <a:lstStyle/>
          <a:p>
            <a:pPr marL="57150" indent="0" algn="ctr">
              <a:buFont typeface="Arial" panose="020B0604020202020204" pitchFamily="34" charset="0"/>
              <a:buNone/>
            </a:pPr>
            <a:r>
              <a:rPr lang="en-US" b="1" dirty="0">
                <a:latin typeface="Gill Sans MT" panose="020B0502020104020203" pitchFamily="34" charset="0"/>
                <a:ea typeface="Segoe UI" panose="020B0502040204020203" pitchFamily="34" charset="0"/>
                <a:cs typeface="Segoe UI" panose="020B0502040204020203" pitchFamily="34" charset="0"/>
              </a:rPr>
              <a:t>Access and participation</a:t>
            </a:r>
          </a:p>
          <a:p>
            <a:pPr marL="57150" indent="0" algn="ctr">
              <a:buFont typeface="Arial" panose="020B0604020202020204" pitchFamily="34" charset="0"/>
              <a:buNone/>
            </a:pPr>
            <a:endParaRPr lang="en-US" sz="8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a:p>
            <a:pPr marL="57150" indent="0" algn="ctr">
              <a:buFont typeface="Arial" panose="020B0604020202020204" pitchFamily="34" charset="0"/>
              <a:buNone/>
            </a:pPr>
            <a:r>
              <a:rPr lang="en-US" sz="1400" b="1" dirty="0">
                <a:solidFill>
                  <a:srgbClr val="0070C0"/>
                </a:solidFill>
                <a:latin typeface="Gill Sans MT" panose="020B0502020104020203" pitchFamily="34" charset="0"/>
                <a:ea typeface="Segoe UI" panose="020B0502040204020203" pitchFamily="34" charset="0"/>
                <a:cs typeface="Segoe UI" panose="020B0502040204020203" pitchFamily="34" charset="0"/>
              </a:rPr>
              <a:t>Barriers remain to access, participation, and transition of vulnerable groups</a:t>
            </a:r>
            <a:endParaRPr lang="en-US" sz="1400" b="1" dirty="0">
              <a:solidFill>
                <a:schemeClr val="accent2"/>
              </a:solidFill>
              <a:latin typeface="Gill Sans MT" panose="020B0502020104020203" pitchFamily="34" charset="0"/>
              <a:ea typeface="Segoe UI" panose="020B0502040204020203" pitchFamily="34" charset="0"/>
              <a:cs typeface="Segoe UI" panose="020B0502040204020203" pitchFamily="34" charset="0"/>
            </a:endParaRPr>
          </a:p>
        </p:txBody>
      </p:sp>
      <p:pic>
        <p:nvPicPr>
          <p:cNvPr id="45" name="Picture 44">
            <a:extLst>
              <a:ext uri="{FF2B5EF4-FFF2-40B4-BE49-F238E27FC236}">
                <a16:creationId xmlns:a16="http://schemas.microsoft.com/office/drawing/2014/main" id="{4C9FFF41-5EC5-4E02-B0F3-6DBC25500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59" y="2729156"/>
            <a:ext cx="1097280" cy="1097280"/>
          </a:xfrm>
          <a:prstGeom prst="rect">
            <a:avLst/>
          </a:prstGeom>
        </p:spPr>
      </p:pic>
      <p:grpSp>
        <p:nvGrpSpPr>
          <p:cNvPr id="48" name="Group 47">
            <a:extLst>
              <a:ext uri="{FF2B5EF4-FFF2-40B4-BE49-F238E27FC236}">
                <a16:creationId xmlns:a16="http://schemas.microsoft.com/office/drawing/2014/main" id="{7C7F3D83-9599-443B-8DE4-AA4FFAEEE1BF}"/>
              </a:ext>
            </a:extLst>
          </p:cNvPr>
          <p:cNvGrpSpPr>
            <a:grpSpLocks/>
          </p:cNvGrpSpPr>
          <p:nvPr/>
        </p:nvGrpSpPr>
        <p:grpSpPr bwMode="auto">
          <a:xfrm>
            <a:off x="5622848" y="2700662"/>
            <a:ext cx="876394" cy="1083389"/>
            <a:chOff x="1247" y="803"/>
            <a:chExt cx="923" cy="1134"/>
          </a:xfrm>
        </p:grpSpPr>
        <p:sp>
          <p:nvSpPr>
            <p:cNvPr id="49" name="Freeform 24">
              <a:extLst>
                <a:ext uri="{FF2B5EF4-FFF2-40B4-BE49-F238E27FC236}">
                  <a16:creationId xmlns:a16="http://schemas.microsoft.com/office/drawing/2014/main" id="{A0B3159C-EEC8-489C-995B-CFF234C7E75C}"/>
                </a:ext>
              </a:extLst>
            </p:cNvPr>
            <p:cNvSpPr>
              <a:spLocks/>
            </p:cNvSpPr>
            <p:nvPr/>
          </p:nvSpPr>
          <p:spPr bwMode="auto">
            <a:xfrm>
              <a:off x="1592" y="1425"/>
              <a:ext cx="578" cy="512"/>
            </a:xfrm>
            <a:custGeom>
              <a:avLst/>
              <a:gdLst>
                <a:gd name="T0" fmla="+- 0 1962 1592"/>
                <a:gd name="T1" fmla="*/ T0 w 578"/>
                <a:gd name="T2" fmla="+- 0 1779 1426"/>
                <a:gd name="T3" fmla="*/ 1779 h 512"/>
                <a:gd name="T4" fmla="+- 0 1939 1592"/>
                <a:gd name="T5" fmla="*/ T4 w 578"/>
                <a:gd name="T6" fmla="+- 0 1819 1426"/>
                <a:gd name="T7" fmla="*/ 1819 h 512"/>
                <a:gd name="T8" fmla="+- 0 2079 1592"/>
                <a:gd name="T9" fmla="*/ T8 w 578"/>
                <a:gd name="T10" fmla="+- 0 1931 1426"/>
                <a:gd name="T11" fmla="*/ 1931 h 512"/>
                <a:gd name="T12" fmla="+- 0 2115 1592"/>
                <a:gd name="T13" fmla="*/ T12 w 578"/>
                <a:gd name="T14" fmla="+- 0 1937 1426"/>
                <a:gd name="T15" fmla="*/ 1937 h 512"/>
                <a:gd name="T16" fmla="+- 0 2148 1592"/>
                <a:gd name="T17" fmla="*/ T16 w 578"/>
                <a:gd name="T18" fmla="+- 0 1923 1426"/>
                <a:gd name="T19" fmla="*/ 1923 h 512"/>
                <a:gd name="T20" fmla="+- 0 2102 1592"/>
                <a:gd name="T21" fmla="*/ T20 w 578"/>
                <a:gd name="T22" fmla="+- 0 1910 1426"/>
                <a:gd name="T23" fmla="*/ 1910 h 512"/>
                <a:gd name="T24" fmla="+- 0 2030 1592"/>
                <a:gd name="T25" fmla="*/ T24 w 578"/>
                <a:gd name="T26" fmla="+- 0 1829 1426"/>
                <a:gd name="T27" fmla="*/ 1829 h 512"/>
                <a:gd name="T28" fmla="+- 0 2014 1592"/>
                <a:gd name="T29" fmla="*/ T28 w 578"/>
                <a:gd name="T30" fmla="+- 0 1758 1426"/>
                <a:gd name="T31" fmla="*/ 1758 h 512"/>
                <a:gd name="T32" fmla="+- 0 2104 1592"/>
                <a:gd name="T33" fmla="*/ T32 w 578"/>
                <a:gd name="T34" fmla="+- 0 1793 1426"/>
                <a:gd name="T35" fmla="*/ 1793 h 512"/>
                <a:gd name="T36" fmla="+- 0 2140 1592"/>
                <a:gd name="T37" fmla="*/ T36 w 578"/>
                <a:gd name="T38" fmla="+- 0 1862 1426"/>
                <a:gd name="T39" fmla="*/ 1862 h 512"/>
                <a:gd name="T40" fmla="+- 0 2128 1592"/>
                <a:gd name="T41" fmla="*/ T40 w 578"/>
                <a:gd name="T42" fmla="+- 0 1904 1426"/>
                <a:gd name="T43" fmla="*/ 1904 h 512"/>
                <a:gd name="T44" fmla="+- 0 2159 1592"/>
                <a:gd name="T45" fmla="*/ T44 w 578"/>
                <a:gd name="T46" fmla="+- 0 1910 1426"/>
                <a:gd name="T47" fmla="*/ 1910 h 512"/>
                <a:gd name="T48" fmla="+- 0 2169 1592"/>
                <a:gd name="T49" fmla="*/ T48 w 578"/>
                <a:gd name="T50" fmla="+- 0 1881 1426"/>
                <a:gd name="T51" fmla="*/ 1881 h 512"/>
                <a:gd name="T52" fmla="+- 0 2162 1592"/>
                <a:gd name="T53" fmla="*/ T52 w 578"/>
                <a:gd name="T54" fmla="+- 0 1845 1426"/>
                <a:gd name="T55" fmla="*/ 1845 h 512"/>
                <a:gd name="T56" fmla="+- 0 2104 1592"/>
                <a:gd name="T57" fmla="*/ T56 w 578"/>
                <a:gd name="T58" fmla="+- 0 1793 1426"/>
                <a:gd name="T59" fmla="*/ 1793 h 512"/>
                <a:gd name="T60" fmla="+- 0 2037 1592"/>
                <a:gd name="T61" fmla="*/ T60 w 578"/>
                <a:gd name="T62" fmla="+- 0 1776 1426"/>
                <a:gd name="T63" fmla="*/ 1776 h 512"/>
                <a:gd name="T64" fmla="+- 0 2059 1592"/>
                <a:gd name="T65" fmla="*/ T64 w 578"/>
                <a:gd name="T66" fmla="+- 0 1793 1426"/>
                <a:gd name="T67" fmla="*/ 1793 h 512"/>
                <a:gd name="T68" fmla="+- 0 1806 1592"/>
                <a:gd name="T69" fmla="*/ T68 w 578"/>
                <a:gd name="T70" fmla="+- 0 1426 1426"/>
                <a:gd name="T71" fmla="*/ 1426 h 512"/>
                <a:gd name="T72" fmla="+- 0 1693 1592"/>
                <a:gd name="T73" fmla="*/ T72 w 578"/>
                <a:gd name="T74" fmla="+- 0 1450 1426"/>
                <a:gd name="T75" fmla="*/ 1450 h 512"/>
                <a:gd name="T76" fmla="+- 0 1598 1592"/>
                <a:gd name="T77" fmla="*/ T76 w 578"/>
                <a:gd name="T78" fmla="+- 0 1571 1426"/>
                <a:gd name="T79" fmla="*/ 1571 h 512"/>
                <a:gd name="T80" fmla="+- 0 1666 1592"/>
                <a:gd name="T81" fmla="*/ T80 w 578"/>
                <a:gd name="T82" fmla="+- 0 1780 1426"/>
                <a:gd name="T83" fmla="*/ 1780 h 512"/>
                <a:gd name="T84" fmla="+- 0 1773 1592"/>
                <a:gd name="T85" fmla="*/ T84 w 578"/>
                <a:gd name="T86" fmla="+- 0 1822 1426"/>
                <a:gd name="T87" fmla="*/ 1822 h 512"/>
                <a:gd name="T88" fmla="+- 0 1880 1592"/>
                <a:gd name="T89" fmla="*/ T88 w 578"/>
                <a:gd name="T90" fmla="+- 0 1801 1426"/>
                <a:gd name="T91" fmla="*/ 1801 h 512"/>
                <a:gd name="T92" fmla="+- 0 1743 1592"/>
                <a:gd name="T93" fmla="*/ T92 w 578"/>
                <a:gd name="T94" fmla="+- 0 1788 1426"/>
                <a:gd name="T95" fmla="*/ 1788 h 512"/>
                <a:gd name="T96" fmla="+- 0 1659 1592"/>
                <a:gd name="T97" fmla="*/ T96 w 578"/>
                <a:gd name="T98" fmla="+- 0 1734 1426"/>
                <a:gd name="T99" fmla="*/ 1734 h 512"/>
                <a:gd name="T100" fmla="+- 0 1620 1592"/>
                <a:gd name="T101" fmla="*/ T100 w 578"/>
                <a:gd name="T102" fmla="+- 0 1644 1426"/>
                <a:gd name="T103" fmla="*/ 1644 h 512"/>
                <a:gd name="T104" fmla="+- 0 1637 1592"/>
                <a:gd name="T105" fmla="*/ T104 w 578"/>
                <a:gd name="T106" fmla="+- 0 1547 1426"/>
                <a:gd name="T107" fmla="*/ 1547 h 512"/>
                <a:gd name="T108" fmla="+- 0 1706 1592"/>
                <a:gd name="T109" fmla="*/ T108 w 578"/>
                <a:gd name="T110" fmla="+- 0 1475 1426"/>
                <a:gd name="T111" fmla="*/ 1475 h 512"/>
                <a:gd name="T112" fmla="+- 0 1803 1592"/>
                <a:gd name="T113" fmla="*/ T112 w 578"/>
                <a:gd name="T114" fmla="+- 0 1454 1426"/>
                <a:gd name="T115" fmla="*/ 1454 h 512"/>
                <a:gd name="T116" fmla="+- 0 1844 1592"/>
                <a:gd name="T117" fmla="*/ T116 w 578"/>
                <a:gd name="T118" fmla="+- 0 1433 1426"/>
                <a:gd name="T119" fmla="*/ 1433 h 512"/>
                <a:gd name="T120" fmla="+- 0 1803 1592"/>
                <a:gd name="T121" fmla="*/ T120 w 578"/>
                <a:gd name="T122" fmla="+- 0 1454 1426"/>
                <a:gd name="T123" fmla="*/ 1454 h 512"/>
                <a:gd name="T124" fmla="+- 0 1895 1592"/>
                <a:gd name="T125" fmla="*/ T124 w 578"/>
                <a:gd name="T126" fmla="+- 0 1490 1426"/>
                <a:gd name="T127" fmla="*/ 1490 h 512"/>
                <a:gd name="T128" fmla="+- 0 1954 1592"/>
                <a:gd name="T129" fmla="*/ T128 w 578"/>
                <a:gd name="T130" fmla="+- 0 1669 1426"/>
                <a:gd name="T131" fmla="*/ 1669 h 512"/>
                <a:gd name="T132" fmla="+- 0 1873 1592"/>
                <a:gd name="T133" fmla="*/ T132 w 578"/>
                <a:gd name="T134" fmla="+- 0 1773 1426"/>
                <a:gd name="T135" fmla="*/ 1773 h 512"/>
                <a:gd name="T136" fmla="+- 0 1776 1592"/>
                <a:gd name="T137" fmla="*/ T136 w 578"/>
                <a:gd name="T138" fmla="+- 0 1794 1426"/>
                <a:gd name="T139" fmla="*/ 1794 h 512"/>
                <a:gd name="T140" fmla="+- 0 1936 1592"/>
                <a:gd name="T141" fmla="*/ T140 w 578"/>
                <a:gd name="T142" fmla="+- 0 1758 1426"/>
                <a:gd name="T143" fmla="*/ 1758 h 512"/>
                <a:gd name="T144" fmla="+- 0 1980 1592"/>
                <a:gd name="T145" fmla="*/ T144 w 578"/>
                <a:gd name="T146" fmla="+- 0 1757 1426"/>
                <a:gd name="T147" fmla="*/ 1757 h 512"/>
                <a:gd name="T148" fmla="+- 0 1983 1592"/>
                <a:gd name="T149" fmla="*/ T148 w 578"/>
                <a:gd name="T150" fmla="+- 0 1670 1426"/>
                <a:gd name="T151" fmla="*/ 1670 h 512"/>
                <a:gd name="T152" fmla="+- 0 1979 1592"/>
                <a:gd name="T153" fmla="*/ T152 w 578"/>
                <a:gd name="T154" fmla="+- 0 1564 1426"/>
                <a:gd name="T155" fmla="*/ 1564 h 512"/>
                <a:gd name="T156" fmla="+- 0 1913 1592"/>
                <a:gd name="T157" fmla="*/ T156 w 578"/>
                <a:gd name="T158" fmla="+- 0 1468 1426"/>
                <a:gd name="T159" fmla="*/ 1468 h 512"/>
                <a:gd name="T160" fmla="+- 0 2007 1592"/>
                <a:gd name="T161" fmla="*/ T160 w 578"/>
                <a:gd name="T162" fmla="+- 0 1725 1426"/>
                <a:gd name="T163" fmla="*/ 1725 h 512"/>
                <a:gd name="T164" fmla="+- 0 2057 1592"/>
                <a:gd name="T165" fmla="*/ T164 w 578"/>
                <a:gd name="T166" fmla="+- 0 1757 1426"/>
                <a:gd name="T167" fmla="*/ 1757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578" h="512">
                  <a:moveTo>
                    <a:pt x="467" y="332"/>
                  </a:moveTo>
                  <a:lnTo>
                    <a:pt x="344" y="332"/>
                  </a:lnTo>
                  <a:lnTo>
                    <a:pt x="370" y="353"/>
                  </a:lnTo>
                  <a:lnTo>
                    <a:pt x="347" y="382"/>
                  </a:lnTo>
                  <a:lnTo>
                    <a:pt x="346" y="386"/>
                  </a:lnTo>
                  <a:lnTo>
                    <a:pt x="347" y="393"/>
                  </a:lnTo>
                  <a:lnTo>
                    <a:pt x="349" y="397"/>
                  </a:lnTo>
                  <a:lnTo>
                    <a:pt x="477" y="498"/>
                  </a:lnTo>
                  <a:lnTo>
                    <a:pt x="487" y="505"/>
                  </a:lnTo>
                  <a:lnTo>
                    <a:pt x="498" y="509"/>
                  </a:lnTo>
                  <a:lnTo>
                    <a:pt x="510" y="512"/>
                  </a:lnTo>
                  <a:lnTo>
                    <a:pt x="523" y="511"/>
                  </a:lnTo>
                  <a:lnTo>
                    <a:pt x="535" y="509"/>
                  </a:lnTo>
                  <a:lnTo>
                    <a:pt x="546" y="504"/>
                  </a:lnTo>
                  <a:lnTo>
                    <a:pt x="556" y="497"/>
                  </a:lnTo>
                  <a:lnTo>
                    <a:pt x="564" y="488"/>
                  </a:lnTo>
                  <a:lnTo>
                    <a:pt x="567" y="484"/>
                  </a:lnTo>
                  <a:lnTo>
                    <a:pt x="510" y="484"/>
                  </a:lnTo>
                  <a:lnTo>
                    <a:pt x="501" y="482"/>
                  </a:lnTo>
                  <a:lnTo>
                    <a:pt x="424" y="421"/>
                  </a:lnTo>
                  <a:lnTo>
                    <a:pt x="438" y="403"/>
                  </a:lnTo>
                  <a:lnTo>
                    <a:pt x="402" y="403"/>
                  </a:lnTo>
                  <a:lnTo>
                    <a:pt x="380" y="386"/>
                  </a:lnTo>
                  <a:lnTo>
                    <a:pt x="422" y="332"/>
                  </a:lnTo>
                  <a:lnTo>
                    <a:pt x="468" y="332"/>
                  </a:lnTo>
                  <a:lnTo>
                    <a:pt x="467" y="332"/>
                  </a:lnTo>
                  <a:close/>
                  <a:moveTo>
                    <a:pt x="512" y="367"/>
                  </a:moveTo>
                  <a:lnTo>
                    <a:pt x="467" y="367"/>
                  </a:lnTo>
                  <a:lnTo>
                    <a:pt x="544" y="428"/>
                  </a:lnTo>
                  <a:lnTo>
                    <a:pt x="548" y="436"/>
                  </a:lnTo>
                  <a:lnTo>
                    <a:pt x="550" y="455"/>
                  </a:lnTo>
                  <a:lnTo>
                    <a:pt x="548" y="463"/>
                  </a:lnTo>
                  <a:lnTo>
                    <a:pt x="536" y="478"/>
                  </a:lnTo>
                  <a:lnTo>
                    <a:pt x="528" y="482"/>
                  </a:lnTo>
                  <a:lnTo>
                    <a:pt x="510" y="484"/>
                  </a:lnTo>
                  <a:lnTo>
                    <a:pt x="567" y="484"/>
                  </a:lnTo>
                  <a:lnTo>
                    <a:pt x="571" y="478"/>
                  </a:lnTo>
                  <a:lnTo>
                    <a:pt x="575" y="466"/>
                  </a:lnTo>
                  <a:lnTo>
                    <a:pt x="577" y="455"/>
                  </a:lnTo>
                  <a:lnTo>
                    <a:pt x="577" y="442"/>
                  </a:lnTo>
                  <a:lnTo>
                    <a:pt x="575" y="430"/>
                  </a:lnTo>
                  <a:lnTo>
                    <a:pt x="570" y="419"/>
                  </a:lnTo>
                  <a:lnTo>
                    <a:pt x="563" y="409"/>
                  </a:lnTo>
                  <a:lnTo>
                    <a:pt x="554" y="401"/>
                  </a:lnTo>
                  <a:lnTo>
                    <a:pt x="512" y="367"/>
                  </a:lnTo>
                  <a:close/>
                  <a:moveTo>
                    <a:pt x="468" y="332"/>
                  </a:moveTo>
                  <a:lnTo>
                    <a:pt x="422" y="332"/>
                  </a:lnTo>
                  <a:lnTo>
                    <a:pt x="445" y="350"/>
                  </a:lnTo>
                  <a:lnTo>
                    <a:pt x="402" y="403"/>
                  </a:lnTo>
                  <a:lnTo>
                    <a:pt x="438" y="403"/>
                  </a:lnTo>
                  <a:lnTo>
                    <a:pt x="467" y="367"/>
                  </a:lnTo>
                  <a:lnTo>
                    <a:pt x="512" y="367"/>
                  </a:lnTo>
                  <a:lnTo>
                    <a:pt x="468" y="332"/>
                  </a:lnTo>
                  <a:close/>
                  <a:moveTo>
                    <a:pt x="214" y="0"/>
                  </a:moveTo>
                  <a:lnTo>
                    <a:pt x="174" y="1"/>
                  </a:lnTo>
                  <a:lnTo>
                    <a:pt x="136" y="9"/>
                  </a:lnTo>
                  <a:lnTo>
                    <a:pt x="101" y="24"/>
                  </a:lnTo>
                  <a:lnTo>
                    <a:pt x="69" y="47"/>
                  </a:lnTo>
                  <a:lnTo>
                    <a:pt x="42" y="75"/>
                  </a:lnTo>
                  <a:lnTo>
                    <a:pt x="6" y="145"/>
                  </a:lnTo>
                  <a:lnTo>
                    <a:pt x="0" y="221"/>
                  </a:lnTo>
                  <a:lnTo>
                    <a:pt x="23" y="294"/>
                  </a:lnTo>
                  <a:lnTo>
                    <a:pt x="74" y="354"/>
                  </a:lnTo>
                  <a:lnTo>
                    <a:pt x="107" y="375"/>
                  </a:lnTo>
                  <a:lnTo>
                    <a:pt x="143" y="389"/>
                  </a:lnTo>
                  <a:lnTo>
                    <a:pt x="181" y="396"/>
                  </a:lnTo>
                  <a:lnTo>
                    <a:pt x="221" y="395"/>
                  </a:lnTo>
                  <a:lnTo>
                    <a:pt x="256" y="388"/>
                  </a:lnTo>
                  <a:lnTo>
                    <a:pt x="288" y="375"/>
                  </a:lnTo>
                  <a:lnTo>
                    <a:pt x="299" y="368"/>
                  </a:lnTo>
                  <a:lnTo>
                    <a:pt x="184" y="368"/>
                  </a:lnTo>
                  <a:lnTo>
                    <a:pt x="151" y="362"/>
                  </a:lnTo>
                  <a:lnTo>
                    <a:pt x="120" y="350"/>
                  </a:lnTo>
                  <a:lnTo>
                    <a:pt x="92" y="332"/>
                  </a:lnTo>
                  <a:lnTo>
                    <a:pt x="67" y="308"/>
                  </a:lnTo>
                  <a:lnTo>
                    <a:pt x="48" y="280"/>
                  </a:lnTo>
                  <a:lnTo>
                    <a:pt x="35" y="250"/>
                  </a:lnTo>
                  <a:lnTo>
                    <a:pt x="28" y="218"/>
                  </a:lnTo>
                  <a:lnTo>
                    <a:pt x="28" y="185"/>
                  </a:lnTo>
                  <a:lnTo>
                    <a:pt x="33" y="153"/>
                  </a:lnTo>
                  <a:lnTo>
                    <a:pt x="45" y="121"/>
                  </a:lnTo>
                  <a:lnTo>
                    <a:pt x="64" y="92"/>
                  </a:lnTo>
                  <a:lnTo>
                    <a:pt x="87" y="68"/>
                  </a:lnTo>
                  <a:lnTo>
                    <a:pt x="114" y="49"/>
                  </a:lnTo>
                  <a:lnTo>
                    <a:pt x="145" y="36"/>
                  </a:lnTo>
                  <a:lnTo>
                    <a:pt x="178" y="29"/>
                  </a:lnTo>
                  <a:lnTo>
                    <a:pt x="211" y="28"/>
                  </a:lnTo>
                  <a:lnTo>
                    <a:pt x="299" y="28"/>
                  </a:lnTo>
                  <a:lnTo>
                    <a:pt x="288" y="21"/>
                  </a:lnTo>
                  <a:lnTo>
                    <a:pt x="252" y="7"/>
                  </a:lnTo>
                  <a:lnTo>
                    <a:pt x="214" y="0"/>
                  </a:lnTo>
                  <a:close/>
                  <a:moveTo>
                    <a:pt x="299" y="28"/>
                  </a:moveTo>
                  <a:lnTo>
                    <a:pt x="211" y="28"/>
                  </a:lnTo>
                  <a:lnTo>
                    <a:pt x="244" y="34"/>
                  </a:lnTo>
                  <a:lnTo>
                    <a:pt x="275" y="46"/>
                  </a:lnTo>
                  <a:lnTo>
                    <a:pt x="303" y="64"/>
                  </a:lnTo>
                  <a:lnTo>
                    <a:pt x="347" y="116"/>
                  </a:lnTo>
                  <a:lnTo>
                    <a:pt x="367" y="178"/>
                  </a:lnTo>
                  <a:lnTo>
                    <a:pt x="362" y="243"/>
                  </a:lnTo>
                  <a:lnTo>
                    <a:pt x="331" y="304"/>
                  </a:lnTo>
                  <a:lnTo>
                    <a:pt x="308" y="328"/>
                  </a:lnTo>
                  <a:lnTo>
                    <a:pt x="281" y="347"/>
                  </a:lnTo>
                  <a:lnTo>
                    <a:pt x="250" y="360"/>
                  </a:lnTo>
                  <a:lnTo>
                    <a:pt x="217" y="367"/>
                  </a:lnTo>
                  <a:lnTo>
                    <a:pt x="184" y="368"/>
                  </a:lnTo>
                  <a:lnTo>
                    <a:pt x="299" y="368"/>
                  </a:lnTo>
                  <a:lnTo>
                    <a:pt x="318" y="356"/>
                  </a:lnTo>
                  <a:lnTo>
                    <a:pt x="344" y="332"/>
                  </a:lnTo>
                  <a:lnTo>
                    <a:pt x="467" y="332"/>
                  </a:lnTo>
                  <a:lnTo>
                    <a:pt x="465" y="331"/>
                  </a:lnTo>
                  <a:lnTo>
                    <a:pt x="388" y="331"/>
                  </a:lnTo>
                  <a:lnTo>
                    <a:pt x="362" y="310"/>
                  </a:lnTo>
                  <a:lnTo>
                    <a:pt x="379" y="278"/>
                  </a:lnTo>
                  <a:lnTo>
                    <a:pt x="391" y="244"/>
                  </a:lnTo>
                  <a:lnTo>
                    <a:pt x="396" y="210"/>
                  </a:lnTo>
                  <a:lnTo>
                    <a:pt x="395" y="175"/>
                  </a:lnTo>
                  <a:lnTo>
                    <a:pt x="387" y="138"/>
                  </a:lnTo>
                  <a:lnTo>
                    <a:pt x="372" y="102"/>
                  </a:lnTo>
                  <a:lnTo>
                    <a:pt x="350" y="70"/>
                  </a:lnTo>
                  <a:lnTo>
                    <a:pt x="321" y="42"/>
                  </a:lnTo>
                  <a:lnTo>
                    <a:pt x="299" y="28"/>
                  </a:lnTo>
                  <a:close/>
                  <a:moveTo>
                    <a:pt x="422" y="298"/>
                  </a:moveTo>
                  <a:lnTo>
                    <a:pt x="415" y="299"/>
                  </a:lnTo>
                  <a:lnTo>
                    <a:pt x="411" y="301"/>
                  </a:lnTo>
                  <a:lnTo>
                    <a:pt x="388" y="331"/>
                  </a:lnTo>
                  <a:lnTo>
                    <a:pt x="465" y="331"/>
                  </a:lnTo>
                  <a:lnTo>
                    <a:pt x="426" y="299"/>
                  </a:lnTo>
                  <a:lnTo>
                    <a:pt x="422" y="29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50" name="Picture 49">
              <a:extLst>
                <a:ext uri="{FF2B5EF4-FFF2-40B4-BE49-F238E27FC236}">
                  <a16:creationId xmlns:a16="http://schemas.microsoft.com/office/drawing/2014/main" id="{A71E0DE9-B237-42FA-8E89-4754F88D7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 y="1487"/>
              <a:ext cx="274"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reeform 22">
              <a:extLst>
                <a:ext uri="{FF2B5EF4-FFF2-40B4-BE49-F238E27FC236}">
                  <a16:creationId xmlns:a16="http://schemas.microsoft.com/office/drawing/2014/main" id="{2D24A763-C7BA-4DC9-8FEF-A65B26EC7B18}"/>
                </a:ext>
              </a:extLst>
            </p:cNvPr>
            <p:cNvSpPr>
              <a:spLocks/>
            </p:cNvSpPr>
            <p:nvPr/>
          </p:nvSpPr>
          <p:spPr bwMode="auto">
            <a:xfrm>
              <a:off x="1247" y="803"/>
              <a:ext cx="806" cy="1093"/>
            </a:xfrm>
            <a:custGeom>
              <a:avLst/>
              <a:gdLst>
                <a:gd name="T0" fmla="+- 0 1394 1247"/>
                <a:gd name="T1" fmla="*/ T0 w 806"/>
                <a:gd name="T2" fmla="+- 0 1156 804"/>
                <a:gd name="T3" fmla="*/ 1156 h 1093"/>
                <a:gd name="T4" fmla="+- 0 1394 1247"/>
                <a:gd name="T5" fmla="*/ T4 w 806"/>
                <a:gd name="T6" fmla="+- 0 1207 804"/>
                <a:gd name="T7" fmla="*/ 1207 h 1093"/>
                <a:gd name="T8" fmla="+- 0 1434 1247"/>
                <a:gd name="T9" fmla="*/ T8 w 806"/>
                <a:gd name="T10" fmla="+- 0 1167 804"/>
                <a:gd name="T11" fmla="*/ 1167 h 1093"/>
                <a:gd name="T12" fmla="+- 0 1641 1247"/>
                <a:gd name="T13" fmla="*/ T12 w 806"/>
                <a:gd name="T14" fmla="+- 0 901 804"/>
                <a:gd name="T15" fmla="*/ 901 h 1093"/>
                <a:gd name="T16" fmla="+- 0 1641 1247"/>
                <a:gd name="T17" fmla="*/ T16 w 806"/>
                <a:gd name="T18" fmla="+- 0 934 804"/>
                <a:gd name="T19" fmla="*/ 934 h 1093"/>
                <a:gd name="T20" fmla="+- 0 1667 1247"/>
                <a:gd name="T21" fmla="*/ T20 w 806"/>
                <a:gd name="T22" fmla="+- 0 909 804"/>
                <a:gd name="T23" fmla="*/ 909 h 1093"/>
                <a:gd name="T24" fmla="+- 0 1871 1247"/>
                <a:gd name="T25" fmla="*/ T24 w 806"/>
                <a:gd name="T26" fmla="+- 0 958 804"/>
                <a:gd name="T27" fmla="*/ 958 h 1093"/>
                <a:gd name="T28" fmla="+- 0 1871 1247"/>
                <a:gd name="T29" fmla="*/ T28 w 806"/>
                <a:gd name="T30" fmla="+- 0 958 804"/>
                <a:gd name="T31" fmla="*/ 958 h 1093"/>
                <a:gd name="T32" fmla="+- 0 1867 1247"/>
                <a:gd name="T33" fmla="*/ T32 w 806"/>
                <a:gd name="T34" fmla="+- 0 932 804"/>
                <a:gd name="T35" fmla="*/ 932 h 1093"/>
                <a:gd name="T36" fmla="+- 0 1846 1247"/>
                <a:gd name="T37" fmla="*/ T36 w 806"/>
                <a:gd name="T38" fmla="+- 0 902 804"/>
                <a:gd name="T39" fmla="*/ 902 h 1093"/>
                <a:gd name="T40" fmla="+- 0 1835 1247"/>
                <a:gd name="T41" fmla="*/ T40 w 806"/>
                <a:gd name="T42" fmla="+- 0 969 804"/>
                <a:gd name="T43" fmla="*/ 969 h 1093"/>
                <a:gd name="T44" fmla="+- 0 1818 1247"/>
                <a:gd name="T45" fmla="*/ T44 w 806"/>
                <a:gd name="T46" fmla="+- 0 997 804"/>
                <a:gd name="T47" fmla="*/ 997 h 1093"/>
                <a:gd name="T48" fmla="+- 0 1652 1247"/>
                <a:gd name="T49" fmla="*/ T48 w 806"/>
                <a:gd name="T50" fmla="+- 0 997 804"/>
                <a:gd name="T51" fmla="*/ 997 h 1093"/>
                <a:gd name="T52" fmla="+- 0 1471 1247"/>
                <a:gd name="T53" fmla="*/ T52 w 806"/>
                <a:gd name="T54" fmla="+- 0 998 804"/>
                <a:gd name="T55" fmla="*/ 998 h 1093"/>
                <a:gd name="T56" fmla="+- 0 1468 1247"/>
                <a:gd name="T57" fmla="*/ T56 w 806"/>
                <a:gd name="T58" fmla="+- 0 963 804"/>
                <a:gd name="T59" fmla="*/ 963 h 1093"/>
                <a:gd name="T60" fmla="+- 0 1478 1247"/>
                <a:gd name="T61" fmla="*/ T60 w 806"/>
                <a:gd name="T62" fmla="+- 0 936 804"/>
                <a:gd name="T63" fmla="*/ 936 h 1093"/>
                <a:gd name="T64" fmla="+- 0 1481 1247"/>
                <a:gd name="T65" fmla="*/ T64 w 806"/>
                <a:gd name="T66" fmla="+- 0 936 804"/>
                <a:gd name="T67" fmla="*/ 936 h 1093"/>
                <a:gd name="T68" fmla="+- 0 1551 1247"/>
                <a:gd name="T69" fmla="*/ T68 w 806"/>
                <a:gd name="T70" fmla="+- 0 922 804"/>
                <a:gd name="T71" fmla="*/ 922 h 1093"/>
                <a:gd name="T72" fmla="+- 0 1602 1247"/>
                <a:gd name="T73" fmla="*/ T72 w 806"/>
                <a:gd name="T74" fmla="+- 0 864 804"/>
                <a:gd name="T75" fmla="*/ 864 h 1093"/>
                <a:gd name="T76" fmla="+- 0 1638 1247"/>
                <a:gd name="T77" fmla="*/ T76 w 806"/>
                <a:gd name="T78" fmla="+- 0 841 804"/>
                <a:gd name="T79" fmla="*/ 841 h 1093"/>
                <a:gd name="T80" fmla="+- 0 1666 1247"/>
                <a:gd name="T81" fmla="*/ T80 w 806"/>
                <a:gd name="T82" fmla="+- 0 841 804"/>
                <a:gd name="T83" fmla="*/ 841 h 1093"/>
                <a:gd name="T84" fmla="+- 0 1701 1247"/>
                <a:gd name="T85" fmla="*/ T84 w 806"/>
                <a:gd name="T86" fmla="+- 0 864 804"/>
                <a:gd name="T87" fmla="*/ 864 h 1093"/>
                <a:gd name="T88" fmla="+- 0 1784 1247"/>
                <a:gd name="T89" fmla="*/ T88 w 806"/>
                <a:gd name="T90" fmla="+- 0 934 804"/>
                <a:gd name="T91" fmla="*/ 934 h 1093"/>
                <a:gd name="T92" fmla="+- 0 1819 1247"/>
                <a:gd name="T93" fmla="*/ T92 w 806"/>
                <a:gd name="T94" fmla="+- 0 932 804"/>
                <a:gd name="T95" fmla="*/ 932 h 1093"/>
                <a:gd name="T96" fmla="+- 0 1822 1247"/>
                <a:gd name="T97" fmla="*/ T96 w 806"/>
                <a:gd name="T98" fmla="+- 0 936 804"/>
                <a:gd name="T99" fmla="*/ 936 h 1093"/>
                <a:gd name="T100" fmla="+- 0 1830 1247"/>
                <a:gd name="T101" fmla="*/ T100 w 806"/>
                <a:gd name="T102" fmla="+- 0 936 804"/>
                <a:gd name="T103" fmla="*/ 936 h 1093"/>
                <a:gd name="T104" fmla="+- 0 1829 1247"/>
                <a:gd name="T105" fmla="*/ T104 w 806"/>
                <a:gd name="T106" fmla="+- 0 936 804"/>
                <a:gd name="T107" fmla="*/ 936 h 1093"/>
                <a:gd name="T108" fmla="+- 0 1822 1247"/>
                <a:gd name="T109" fmla="*/ T108 w 806"/>
                <a:gd name="T110" fmla="+- 0 936 804"/>
                <a:gd name="T111" fmla="*/ 936 h 1093"/>
                <a:gd name="T112" fmla="+- 0 1835 1247"/>
                <a:gd name="T113" fmla="*/ T112 w 806"/>
                <a:gd name="T114" fmla="+- 0 956 804"/>
                <a:gd name="T115" fmla="*/ 956 h 1093"/>
                <a:gd name="T116" fmla="+- 0 1831 1247"/>
                <a:gd name="T117" fmla="*/ T116 w 806"/>
                <a:gd name="T118" fmla="+- 0 937 804"/>
                <a:gd name="T119" fmla="*/ 937 h 1093"/>
                <a:gd name="T120" fmla="+- 0 1835 1247"/>
                <a:gd name="T121" fmla="*/ T120 w 806"/>
                <a:gd name="T122" fmla="+- 0 956 804"/>
                <a:gd name="T123" fmla="*/ 956 h 1093"/>
                <a:gd name="T124" fmla="+- 0 1835 1247"/>
                <a:gd name="T125" fmla="*/ T124 w 806"/>
                <a:gd name="T126" fmla="+- 0 899 804"/>
                <a:gd name="T127" fmla="*/ 899 h 1093"/>
                <a:gd name="T128" fmla="+- 0 1792 1247"/>
                <a:gd name="T129" fmla="*/ T128 w 806"/>
                <a:gd name="T130" fmla="+- 0 899 804"/>
                <a:gd name="T131" fmla="*/ 899 h 1093"/>
                <a:gd name="T132" fmla="+- 0 1733 1247"/>
                <a:gd name="T133" fmla="*/ T132 w 806"/>
                <a:gd name="T134" fmla="+- 0 847 804"/>
                <a:gd name="T135" fmla="*/ 847 h 1093"/>
                <a:gd name="T136" fmla="+- 0 1700 1247"/>
                <a:gd name="T137" fmla="*/ T136 w 806"/>
                <a:gd name="T138" fmla="+- 0 815 804"/>
                <a:gd name="T139" fmla="*/ 815 h 1093"/>
                <a:gd name="T140" fmla="+- 0 1651 1247"/>
                <a:gd name="T141" fmla="*/ T140 w 806"/>
                <a:gd name="T142" fmla="+- 0 804 804"/>
                <a:gd name="T143" fmla="*/ 804 h 1093"/>
                <a:gd name="T144" fmla="+- 0 1584 1247"/>
                <a:gd name="T145" fmla="*/ T144 w 806"/>
                <a:gd name="T146" fmla="+- 0 829 804"/>
                <a:gd name="T147" fmla="*/ 829 h 1093"/>
                <a:gd name="T148" fmla="+- 0 1533 1247"/>
                <a:gd name="T149" fmla="*/ T148 w 806"/>
                <a:gd name="T150" fmla="+- 0 890 804"/>
                <a:gd name="T151" fmla="*/ 890 h 1093"/>
                <a:gd name="T152" fmla="+- 0 1474 1247"/>
                <a:gd name="T153" fmla="*/ T152 w 806"/>
                <a:gd name="T154" fmla="+- 0 899 804"/>
                <a:gd name="T155" fmla="*/ 899 h 1093"/>
                <a:gd name="T156" fmla="+- 0 1473 1247"/>
                <a:gd name="T157" fmla="*/ T156 w 806"/>
                <a:gd name="T158" fmla="+- 0 937 804"/>
                <a:gd name="T159" fmla="*/ 937 h 1093"/>
                <a:gd name="T160" fmla="+- 0 1469 1247"/>
                <a:gd name="T161" fmla="*/ T160 w 806"/>
                <a:gd name="T162" fmla="+- 0 899 804"/>
                <a:gd name="T163" fmla="*/ 899 h 1093"/>
                <a:gd name="T164" fmla="+- 0 1439 1247"/>
                <a:gd name="T165" fmla="*/ T164 w 806"/>
                <a:gd name="T166" fmla="+- 0 923 804"/>
                <a:gd name="T167" fmla="*/ 923 h 1093"/>
                <a:gd name="T168" fmla="+- 0 1247 1247"/>
                <a:gd name="T169" fmla="*/ T168 w 806"/>
                <a:gd name="T170" fmla="+- 0 932 804"/>
                <a:gd name="T171" fmla="*/ 932 h 1093"/>
                <a:gd name="T172" fmla="+- 0 1922 1247"/>
                <a:gd name="T173" fmla="*/ T172 w 806"/>
                <a:gd name="T174" fmla="+- 0 1861 804"/>
                <a:gd name="T175" fmla="*/ 1861 h 1093"/>
                <a:gd name="T176" fmla="+- 0 1432 1247"/>
                <a:gd name="T177" fmla="*/ T176 w 806"/>
                <a:gd name="T178" fmla="+- 0 968 804"/>
                <a:gd name="T179" fmla="*/ 968 h 1093"/>
                <a:gd name="T180" fmla="+- 0 1432 1247"/>
                <a:gd name="T181" fmla="*/ T180 w 806"/>
                <a:gd name="T182" fmla="+- 0 958 804"/>
                <a:gd name="T183" fmla="*/ 958 h 1093"/>
                <a:gd name="T184" fmla="+- 0 1432 1247"/>
                <a:gd name="T185" fmla="*/ T184 w 806"/>
                <a:gd name="T186" fmla="+- 0 970 804"/>
                <a:gd name="T187" fmla="*/ 970 h 1093"/>
                <a:gd name="T188" fmla="+- 0 1433 1247"/>
                <a:gd name="T189" fmla="*/ T188 w 806"/>
                <a:gd name="T190" fmla="+- 0 986 804"/>
                <a:gd name="T191" fmla="*/ 986 h 1093"/>
                <a:gd name="T192" fmla="+- 0 1438 1247"/>
                <a:gd name="T193" fmla="*/ T192 w 806"/>
                <a:gd name="T194" fmla="+- 0 1008 804"/>
                <a:gd name="T195" fmla="*/ 1008 h 1093"/>
                <a:gd name="T196" fmla="+- 0 1441 1247"/>
                <a:gd name="T197" fmla="*/ T196 w 806"/>
                <a:gd name="T198" fmla="+- 0 1014 804"/>
                <a:gd name="T199" fmla="*/ 1014 h 1093"/>
                <a:gd name="T200" fmla="+- 0 1445 1247"/>
                <a:gd name="T201" fmla="*/ T200 w 806"/>
                <a:gd name="T202" fmla="+- 0 1020 804"/>
                <a:gd name="T203" fmla="*/ 1020 h 1093"/>
                <a:gd name="T204" fmla="+- 0 1451 1247"/>
                <a:gd name="T205" fmla="*/ T204 w 806"/>
                <a:gd name="T206" fmla="+- 0 1025 804"/>
                <a:gd name="T207" fmla="*/ 1025 h 1093"/>
                <a:gd name="T208" fmla="+- 0 1460 1247"/>
                <a:gd name="T209" fmla="*/ T208 w 806"/>
                <a:gd name="T210" fmla="+- 0 1029 804"/>
                <a:gd name="T211" fmla="*/ 1029 h 1093"/>
                <a:gd name="T212" fmla="+- 0 1468 1247"/>
                <a:gd name="T213" fmla="*/ T212 w 806"/>
                <a:gd name="T214" fmla="+- 0 1032 804"/>
                <a:gd name="T215" fmla="*/ 1032 h 1093"/>
                <a:gd name="T216" fmla="+- 0 1480 1247"/>
                <a:gd name="T217" fmla="*/ T216 w 806"/>
                <a:gd name="T218" fmla="+- 0 1033 804"/>
                <a:gd name="T219" fmla="*/ 1033 h 1093"/>
                <a:gd name="T220" fmla="+- 0 1480 1247"/>
                <a:gd name="T221" fmla="*/ T220 w 806"/>
                <a:gd name="T222" fmla="+- 0 1033 804"/>
                <a:gd name="T223" fmla="*/ 1033 h 1093"/>
                <a:gd name="T224" fmla="+- 0 1483 1247"/>
                <a:gd name="T225" fmla="*/ T224 w 806"/>
                <a:gd name="T226" fmla="+- 0 1033 804"/>
                <a:gd name="T227" fmla="*/ 1033 h 1093"/>
                <a:gd name="T228" fmla="+- 0 1818 1247"/>
                <a:gd name="T229" fmla="*/ T228 w 806"/>
                <a:gd name="T230" fmla="+- 0 1033 804"/>
                <a:gd name="T231" fmla="*/ 1033 h 1093"/>
                <a:gd name="T232" fmla="+- 0 1846 1247"/>
                <a:gd name="T233" fmla="*/ T232 w 806"/>
                <a:gd name="T234" fmla="+- 0 1028 804"/>
                <a:gd name="T235" fmla="*/ 1028 h 1093"/>
                <a:gd name="T236" fmla="+- 0 1869 1247"/>
                <a:gd name="T237" fmla="*/ T236 w 806"/>
                <a:gd name="T238" fmla="+- 0 998 804"/>
                <a:gd name="T239" fmla="*/ 998 h 1093"/>
                <a:gd name="T240" fmla="+- 0 1871 1247"/>
                <a:gd name="T241" fmla="*/ T240 w 806"/>
                <a:gd name="T242" fmla="+- 0 976 804"/>
                <a:gd name="T243" fmla="*/ 976 h 1093"/>
                <a:gd name="T244" fmla="+- 0 2017 1247"/>
                <a:gd name="T245" fmla="*/ T244 w 806"/>
                <a:gd name="T246" fmla="+- 0 968 804"/>
                <a:gd name="T247" fmla="*/ 968 h 1093"/>
                <a:gd name="T248" fmla="+- 0 2053 1247"/>
                <a:gd name="T249" fmla="*/ T248 w 806"/>
                <a:gd name="T250" fmla="+- 0 968 804"/>
                <a:gd name="T251" fmla="*/ 968 h 10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806" h="1093">
                  <a:moveTo>
                    <a:pt x="187" y="363"/>
                  </a:moveTo>
                  <a:lnTo>
                    <a:pt x="175" y="352"/>
                  </a:lnTo>
                  <a:lnTo>
                    <a:pt x="147" y="352"/>
                  </a:lnTo>
                  <a:lnTo>
                    <a:pt x="136" y="363"/>
                  </a:lnTo>
                  <a:lnTo>
                    <a:pt x="136" y="392"/>
                  </a:lnTo>
                  <a:lnTo>
                    <a:pt x="147" y="403"/>
                  </a:lnTo>
                  <a:lnTo>
                    <a:pt x="175" y="403"/>
                  </a:lnTo>
                  <a:lnTo>
                    <a:pt x="187" y="392"/>
                  </a:lnTo>
                  <a:lnTo>
                    <a:pt x="187" y="363"/>
                  </a:lnTo>
                  <a:moveTo>
                    <a:pt x="420" y="105"/>
                  </a:moveTo>
                  <a:lnTo>
                    <a:pt x="412" y="97"/>
                  </a:lnTo>
                  <a:lnTo>
                    <a:pt x="394" y="97"/>
                  </a:lnTo>
                  <a:lnTo>
                    <a:pt x="387" y="105"/>
                  </a:lnTo>
                  <a:lnTo>
                    <a:pt x="387" y="123"/>
                  </a:lnTo>
                  <a:lnTo>
                    <a:pt x="394" y="130"/>
                  </a:lnTo>
                  <a:lnTo>
                    <a:pt x="412" y="130"/>
                  </a:lnTo>
                  <a:lnTo>
                    <a:pt x="420" y="123"/>
                  </a:lnTo>
                  <a:lnTo>
                    <a:pt x="420" y="105"/>
                  </a:lnTo>
                  <a:moveTo>
                    <a:pt x="806" y="128"/>
                  </a:moveTo>
                  <a:lnTo>
                    <a:pt x="624" y="128"/>
                  </a:lnTo>
                  <a:lnTo>
                    <a:pt x="624" y="154"/>
                  </a:lnTo>
                  <a:lnTo>
                    <a:pt x="624" y="163"/>
                  </a:lnTo>
                  <a:lnTo>
                    <a:pt x="624" y="151"/>
                  </a:lnTo>
                  <a:lnTo>
                    <a:pt x="624" y="154"/>
                  </a:lnTo>
                  <a:lnTo>
                    <a:pt x="624" y="128"/>
                  </a:lnTo>
                  <a:lnTo>
                    <a:pt x="620" y="128"/>
                  </a:lnTo>
                  <a:lnTo>
                    <a:pt x="618" y="119"/>
                  </a:lnTo>
                  <a:lnTo>
                    <a:pt x="614" y="111"/>
                  </a:lnTo>
                  <a:lnTo>
                    <a:pt x="599" y="98"/>
                  </a:lnTo>
                  <a:lnTo>
                    <a:pt x="592" y="96"/>
                  </a:lnTo>
                  <a:lnTo>
                    <a:pt x="588" y="95"/>
                  </a:lnTo>
                  <a:lnTo>
                    <a:pt x="588" y="165"/>
                  </a:lnTo>
                  <a:lnTo>
                    <a:pt x="587" y="193"/>
                  </a:lnTo>
                  <a:lnTo>
                    <a:pt x="585" y="194"/>
                  </a:lnTo>
                  <a:lnTo>
                    <a:pt x="571" y="193"/>
                  </a:lnTo>
                  <a:lnTo>
                    <a:pt x="553" y="193"/>
                  </a:lnTo>
                  <a:lnTo>
                    <a:pt x="509" y="193"/>
                  </a:lnTo>
                  <a:lnTo>
                    <a:pt x="405" y="193"/>
                  </a:lnTo>
                  <a:lnTo>
                    <a:pt x="300" y="193"/>
                  </a:lnTo>
                  <a:lnTo>
                    <a:pt x="238" y="193"/>
                  </a:lnTo>
                  <a:lnTo>
                    <a:pt x="224" y="194"/>
                  </a:lnTo>
                  <a:lnTo>
                    <a:pt x="222" y="194"/>
                  </a:lnTo>
                  <a:lnTo>
                    <a:pt x="221" y="165"/>
                  </a:lnTo>
                  <a:lnTo>
                    <a:pt x="221" y="159"/>
                  </a:lnTo>
                  <a:lnTo>
                    <a:pt x="221" y="151"/>
                  </a:lnTo>
                  <a:lnTo>
                    <a:pt x="231" y="132"/>
                  </a:lnTo>
                  <a:lnTo>
                    <a:pt x="232" y="132"/>
                  </a:lnTo>
                  <a:lnTo>
                    <a:pt x="233" y="132"/>
                  </a:lnTo>
                  <a:lnTo>
                    <a:pt x="234" y="132"/>
                  </a:lnTo>
                  <a:lnTo>
                    <a:pt x="236" y="132"/>
                  </a:lnTo>
                  <a:lnTo>
                    <a:pt x="272" y="130"/>
                  </a:lnTo>
                  <a:lnTo>
                    <a:pt x="304" y="118"/>
                  </a:lnTo>
                  <a:lnTo>
                    <a:pt x="330" y="96"/>
                  </a:lnTo>
                  <a:lnTo>
                    <a:pt x="332" y="95"/>
                  </a:lnTo>
                  <a:lnTo>
                    <a:pt x="355" y="60"/>
                  </a:lnTo>
                  <a:lnTo>
                    <a:pt x="364" y="49"/>
                  </a:lnTo>
                  <a:lnTo>
                    <a:pt x="377" y="41"/>
                  </a:lnTo>
                  <a:lnTo>
                    <a:pt x="391" y="37"/>
                  </a:lnTo>
                  <a:lnTo>
                    <a:pt x="404" y="36"/>
                  </a:lnTo>
                  <a:lnTo>
                    <a:pt x="405" y="36"/>
                  </a:lnTo>
                  <a:lnTo>
                    <a:pt x="419" y="37"/>
                  </a:lnTo>
                  <a:lnTo>
                    <a:pt x="432" y="41"/>
                  </a:lnTo>
                  <a:lnTo>
                    <a:pt x="445" y="49"/>
                  </a:lnTo>
                  <a:lnTo>
                    <a:pt x="454" y="60"/>
                  </a:lnTo>
                  <a:lnTo>
                    <a:pt x="478" y="95"/>
                  </a:lnTo>
                  <a:lnTo>
                    <a:pt x="505" y="118"/>
                  </a:lnTo>
                  <a:lnTo>
                    <a:pt x="537" y="130"/>
                  </a:lnTo>
                  <a:lnTo>
                    <a:pt x="575" y="132"/>
                  </a:lnTo>
                  <a:lnTo>
                    <a:pt x="572" y="128"/>
                  </a:lnTo>
                  <a:lnTo>
                    <a:pt x="575" y="132"/>
                  </a:lnTo>
                  <a:lnTo>
                    <a:pt x="580" y="132"/>
                  </a:lnTo>
                  <a:lnTo>
                    <a:pt x="583" y="132"/>
                  </a:lnTo>
                  <a:lnTo>
                    <a:pt x="584" y="133"/>
                  </a:lnTo>
                  <a:lnTo>
                    <a:pt x="583" y="133"/>
                  </a:lnTo>
                  <a:lnTo>
                    <a:pt x="582" y="132"/>
                  </a:lnTo>
                  <a:lnTo>
                    <a:pt x="580" y="132"/>
                  </a:lnTo>
                  <a:lnTo>
                    <a:pt x="575" y="132"/>
                  </a:lnTo>
                  <a:lnTo>
                    <a:pt x="575" y="133"/>
                  </a:lnTo>
                  <a:lnTo>
                    <a:pt x="588" y="152"/>
                  </a:lnTo>
                  <a:lnTo>
                    <a:pt x="587" y="136"/>
                  </a:lnTo>
                  <a:lnTo>
                    <a:pt x="584" y="134"/>
                  </a:lnTo>
                  <a:lnTo>
                    <a:pt x="584" y="133"/>
                  </a:lnTo>
                  <a:lnTo>
                    <a:pt x="584" y="134"/>
                  </a:lnTo>
                  <a:lnTo>
                    <a:pt x="587" y="136"/>
                  </a:lnTo>
                  <a:lnTo>
                    <a:pt x="588" y="152"/>
                  </a:lnTo>
                  <a:lnTo>
                    <a:pt x="588" y="154"/>
                  </a:lnTo>
                  <a:lnTo>
                    <a:pt x="588" y="165"/>
                  </a:lnTo>
                  <a:lnTo>
                    <a:pt x="588" y="95"/>
                  </a:lnTo>
                  <a:lnTo>
                    <a:pt x="587" y="95"/>
                  </a:lnTo>
                  <a:lnTo>
                    <a:pt x="572" y="96"/>
                  </a:lnTo>
                  <a:lnTo>
                    <a:pt x="545" y="95"/>
                  </a:lnTo>
                  <a:lnTo>
                    <a:pt x="523" y="86"/>
                  </a:lnTo>
                  <a:lnTo>
                    <a:pt x="503" y="69"/>
                  </a:lnTo>
                  <a:lnTo>
                    <a:pt x="486" y="43"/>
                  </a:lnTo>
                  <a:lnTo>
                    <a:pt x="480" y="36"/>
                  </a:lnTo>
                  <a:lnTo>
                    <a:pt x="472" y="25"/>
                  </a:lnTo>
                  <a:lnTo>
                    <a:pt x="453" y="11"/>
                  </a:lnTo>
                  <a:lnTo>
                    <a:pt x="431" y="3"/>
                  </a:lnTo>
                  <a:lnTo>
                    <a:pt x="405" y="0"/>
                  </a:lnTo>
                  <a:lnTo>
                    <a:pt x="404" y="0"/>
                  </a:lnTo>
                  <a:lnTo>
                    <a:pt x="379" y="3"/>
                  </a:lnTo>
                  <a:lnTo>
                    <a:pt x="356" y="11"/>
                  </a:lnTo>
                  <a:lnTo>
                    <a:pt x="337" y="25"/>
                  </a:lnTo>
                  <a:lnTo>
                    <a:pt x="323" y="43"/>
                  </a:lnTo>
                  <a:lnTo>
                    <a:pt x="306" y="69"/>
                  </a:lnTo>
                  <a:lnTo>
                    <a:pt x="286" y="86"/>
                  </a:lnTo>
                  <a:lnTo>
                    <a:pt x="264" y="95"/>
                  </a:lnTo>
                  <a:lnTo>
                    <a:pt x="237" y="96"/>
                  </a:lnTo>
                  <a:lnTo>
                    <a:pt x="227" y="95"/>
                  </a:lnTo>
                  <a:lnTo>
                    <a:pt x="227" y="132"/>
                  </a:lnTo>
                  <a:lnTo>
                    <a:pt x="226" y="133"/>
                  </a:lnTo>
                  <a:lnTo>
                    <a:pt x="227" y="132"/>
                  </a:lnTo>
                  <a:lnTo>
                    <a:pt x="227" y="95"/>
                  </a:lnTo>
                  <a:lnTo>
                    <a:pt x="222" y="95"/>
                  </a:lnTo>
                  <a:lnTo>
                    <a:pt x="210" y="98"/>
                  </a:lnTo>
                  <a:lnTo>
                    <a:pt x="195" y="111"/>
                  </a:lnTo>
                  <a:lnTo>
                    <a:pt x="192" y="119"/>
                  </a:lnTo>
                  <a:lnTo>
                    <a:pt x="189" y="128"/>
                  </a:lnTo>
                  <a:lnTo>
                    <a:pt x="0" y="128"/>
                  </a:lnTo>
                  <a:lnTo>
                    <a:pt x="0" y="1093"/>
                  </a:lnTo>
                  <a:lnTo>
                    <a:pt x="718" y="1093"/>
                  </a:lnTo>
                  <a:lnTo>
                    <a:pt x="675" y="1057"/>
                  </a:lnTo>
                  <a:lnTo>
                    <a:pt x="36" y="1057"/>
                  </a:lnTo>
                  <a:lnTo>
                    <a:pt x="36" y="164"/>
                  </a:lnTo>
                  <a:lnTo>
                    <a:pt x="185" y="164"/>
                  </a:lnTo>
                  <a:lnTo>
                    <a:pt x="185" y="166"/>
                  </a:lnTo>
                  <a:lnTo>
                    <a:pt x="185" y="164"/>
                  </a:lnTo>
                  <a:lnTo>
                    <a:pt x="185" y="154"/>
                  </a:lnTo>
                  <a:lnTo>
                    <a:pt x="185" y="151"/>
                  </a:lnTo>
                  <a:lnTo>
                    <a:pt x="185" y="165"/>
                  </a:lnTo>
                  <a:lnTo>
                    <a:pt x="185" y="166"/>
                  </a:lnTo>
                  <a:lnTo>
                    <a:pt x="185" y="172"/>
                  </a:lnTo>
                  <a:lnTo>
                    <a:pt x="185" y="179"/>
                  </a:lnTo>
                  <a:lnTo>
                    <a:pt x="186" y="182"/>
                  </a:lnTo>
                  <a:lnTo>
                    <a:pt x="187" y="192"/>
                  </a:lnTo>
                  <a:lnTo>
                    <a:pt x="188" y="198"/>
                  </a:lnTo>
                  <a:lnTo>
                    <a:pt x="191" y="204"/>
                  </a:lnTo>
                  <a:lnTo>
                    <a:pt x="191" y="205"/>
                  </a:lnTo>
                  <a:lnTo>
                    <a:pt x="192" y="207"/>
                  </a:lnTo>
                  <a:lnTo>
                    <a:pt x="194" y="210"/>
                  </a:lnTo>
                  <a:lnTo>
                    <a:pt x="196" y="213"/>
                  </a:lnTo>
                  <a:lnTo>
                    <a:pt x="198" y="216"/>
                  </a:lnTo>
                  <a:lnTo>
                    <a:pt x="200" y="218"/>
                  </a:lnTo>
                  <a:lnTo>
                    <a:pt x="203" y="220"/>
                  </a:lnTo>
                  <a:lnTo>
                    <a:pt x="204" y="221"/>
                  </a:lnTo>
                  <a:lnTo>
                    <a:pt x="207" y="223"/>
                  </a:lnTo>
                  <a:lnTo>
                    <a:pt x="209" y="224"/>
                  </a:lnTo>
                  <a:lnTo>
                    <a:pt x="213" y="225"/>
                  </a:lnTo>
                  <a:lnTo>
                    <a:pt x="215" y="226"/>
                  </a:lnTo>
                  <a:lnTo>
                    <a:pt x="219" y="227"/>
                  </a:lnTo>
                  <a:lnTo>
                    <a:pt x="221" y="228"/>
                  </a:lnTo>
                  <a:lnTo>
                    <a:pt x="225" y="229"/>
                  </a:lnTo>
                  <a:lnTo>
                    <a:pt x="228" y="229"/>
                  </a:lnTo>
                  <a:lnTo>
                    <a:pt x="233" y="229"/>
                  </a:lnTo>
                  <a:lnTo>
                    <a:pt x="234" y="229"/>
                  </a:lnTo>
                  <a:lnTo>
                    <a:pt x="235" y="229"/>
                  </a:lnTo>
                  <a:lnTo>
                    <a:pt x="233" y="229"/>
                  </a:lnTo>
                  <a:lnTo>
                    <a:pt x="235" y="229"/>
                  </a:lnTo>
                  <a:lnTo>
                    <a:pt x="236" y="229"/>
                  </a:lnTo>
                  <a:lnTo>
                    <a:pt x="237" y="229"/>
                  </a:lnTo>
                  <a:lnTo>
                    <a:pt x="520" y="229"/>
                  </a:lnTo>
                  <a:lnTo>
                    <a:pt x="571" y="229"/>
                  </a:lnTo>
                  <a:lnTo>
                    <a:pt x="572" y="229"/>
                  </a:lnTo>
                  <a:lnTo>
                    <a:pt x="575" y="229"/>
                  </a:lnTo>
                  <a:lnTo>
                    <a:pt x="599" y="224"/>
                  </a:lnTo>
                  <a:lnTo>
                    <a:pt x="614" y="211"/>
                  </a:lnTo>
                  <a:lnTo>
                    <a:pt x="622" y="194"/>
                  </a:lnTo>
                  <a:lnTo>
                    <a:pt x="624" y="176"/>
                  </a:lnTo>
                  <a:lnTo>
                    <a:pt x="624" y="172"/>
                  </a:lnTo>
                  <a:lnTo>
                    <a:pt x="624" y="165"/>
                  </a:lnTo>
                  <a:lnTo>
                    <a:pt x="624" y="164"/>
                  </a:lnTo>
                  <a:lnTo>
                    <a:pt x="770" y="164"/>
                  </a:lnTo>
                  <a:lnTo>
                    <a:pt x="770" y="876"/>
                  </a:lnTo>
                  <a:lnTo>
                    <a:pt x="806" y="901"/>
                  </a:lnTo>
                  <a:lnTo>
                    <a:pt x="806" y="164"/>
                  </a:lnTo>
                  <a:lnTo>
                    <a:pt x="806" y="128"/>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cxnSp>
          <p:nvCxnSpPr>
            <p:cNvPr id="52" name="Line 21">
              <a:extLst>
                <a:ext uri="{FF2B5EF4-FFF2-40B4-BE49-F238E27FC236}">
                  <a16:creationId xmlns:a16="http://schemas.microsoft.com/office/drawing/2014/main" id="{A3120007-CEC0-4F7B-813E-2505545F00FB}"/>
                </a:ext>
              </a:extLst>
            </p:cNvPr>
            <p:cNvCxnSpPr>
              <a:cxnSpLocks noChangeShapeType="1"/>
            </p:cNvCxnSpPr>
            <p:nvPr/>
          </p:nvCxnSpPr>
          <p:spPr bwMode="auto">
            <a:xfrm>
              <a:off x="1491" y="1182"/>
              <a:ext cx="412" cy="0"/>
            </a:xfrm>
            <a:prstGeom prst="line">
              <a:avLst/>
            </a:prstGeom>
            <a:noFill/>
            <a:ln w="22974">
              <a:solidFill>
                <a:srgbClr val="231F20"/>
              </a:solidFill>
              <a:prstDash val="solid"/>
              <a:round/>
              <a:headEnd/>
              <a:tailEnd/>
            </a:ln>
            <a:extLst>
              <a:ext uri="{909E8E84-426E-40DD-AFC4-6F175D3DCCD1}">
                <a14:hiddenFill xmlns:a14="http://schemas.microsoft.com/office/drawing/2010/main">
                  <a:noFill/>
                </a14:hiddenFill>
              </a:ext>
            </a:extLst>
          </p:spPr>
        </p:cxnSp>
        <p:sp>
          <p:nvSpPr>
            <p:cNvPr id="53" name="Freeform 20">
              <a:extLst>
                <a:ext uri="{FF2B5EF4-FFF2-40B4-BE49-F238E27FC236}">
                  <a16:creationId xmlns:a16="http://schemas.microsoft.com/office/drawing/2014/main" id="{A627B9AB-4EA0-4563-9457-A6718718333B}"/>
                </a:ext>
              </a:extLst>
            </p:cNvPr>
            <p:cNvSpPr>
              <a:spLocks/>
            </p:cNvSpPr>
            <p:nvPr/>
          </p:nvSpPr>
          <p:spPr bwMode="auto">
            <a:xfrm>
              <a:off x="1382" y="1336"/>
              <a:ext cx="51" cy="51"/>
            </a:xfrm>
            <a:custGeom>
              <a:avLst/>
              <a:gdLst>
                <a:gd name="T0" fmla="+- 0 1422 1383"/>
                <a:gd name="T1" fmla="*/ T0 w 51"/>
                <a:gd name="T2" fmla="+- 0 1336 1336"/>
                <a:gd name="T3" fmla="*/ 1336 h 51"/>
                <a:gd name="T4" fmla="+- 0 1394 1383"/>
                <a:gd name="T5" fmla="*/ T4 w 51"/>
                <a:gd name="T6" fmla="+- 0 1336 1336"/>
                <a:gd name="T7" fmla="*/ 1336 h 51"/>
                <a:gd name="T8" fmla="+- 0 1383 1383"/>
                <a:gd name="T9" fmla="*/ T8 w 51"/>
                <a:gd name="T10" fmla="+- 0 1348 1336"/>
                <a:gd name="T11" fmla="*/ 1348 h 51"/>
                <a:gd name="T12" fmla="+- 0 1383 1383"/>
                <a:gd name="T13" fmla="*/ T12 w 51"/>
                <a:gd name="T14" fmla="+- 0 1376 1336"/>
                <a:gd name="T15" fmla="*/ 1376 h 51"/>
                <a:gd name="T16" fmla="+- 0 1394 1383"/>
                <a:gd name="T17" fmla="*/ T16 w 51"/>
                <a:gd name="T18" fmla="+- 0 1387 1336"/>
                <a:gd name="T19" fmla="*/ 1387 h 51"/>
                <a:gd name="T20" fmla="+- 0 1422 1383"/>
                <a:gd name="T21" fmla="*/ T20 w 51"/>
                <a:gd name="T22" fmla="+- 0 1387 1336"/>
                <a:gd name="T23" fmla="*/ 1387 h 51"/>
                <a:gd name="T24" fmla="+- 0 1434 1383"/>
                <a:gd name="T25" fmla="*/ T24 w 51"/>
                <a:gd name="T26" fmla="+- 0 1376 1336"/>
                <a:gd name="T27" fmla="*/ 1376 h 51"/>
                <a:gd name="T28" fmla="+- 0 1434 1383"/>
                <a:gd name="T29" fmla="*/ T28 w 51"/>
                <a:gd name="T30" fmla="+- 0 1348 1336"/>
                <a:gd name="T31" fmla="*/ 1348 h 51"/>
                <a:gd name="T32" fmla="+- 0 1422 1383"/>
                <a:gd name="T33" fmla="*/ T32 w 51"/>
                <a:gd name="T34" fmla="+- 0 1336 1336"/>
                <a:gd name="T35" fmla="*/ 1336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 h="51">
                  <a:moveTo>
                    <a:pt x="39" y="0"/>
                  </a:moveTo>
                  <a:lnTo>
                    <a:pt x="11" y="0"/>
                  </a:lnTo>
                  <a:lnTo>
                    <a:pt x="0" y="12"/>
                  </a:lnTo>
                  <a:lnTo>
                    <a:pt x="0" y="40"/>
                  </a:lnTo>
                  <a:lnTo>
                    <a:pt x="11" y="51"/>
                  </a:lnTo>
                  <a:lnTo>
                    <a:pt x="39" y="51"/>
                  </a:lnTo>
                  <a:lnTo>
                    <a:pt x="51" y="40"/>
                  </a:lnTo>
                  <a:lnTo>
                    <a:pt x="51" y="12"/>
                  </a:lnTo>
                  <a:lnTo>
                    <a:pt x="39"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cxnSp>
          <p:nvCxnSpPr>
            <p:cNvPr id="54" name="Line 19">
              <a:extLst>
                <a:ext uri="{FF2B5EF4-FFF2-40B4-BE49-F238E27FC236}">
                  <a16:creationId xmlns:a16="http://schemas.microsoft.com/office/drawing/2014/main" id="{CDE2944B-49AA-469F-B44A-E1487FF34BCF}"/>
                </a:ext>
              </a:extLst>
            </p:cNvPr>
            <p:cNvCxnSpPr>
              <a:cxnSpLocks noChangeShapeType="1"/>
            </p:cNvCxnSpPr>
            <p:nvPr/>
          </p:nvCxnSpPr>
          <p:spPr bwMode="auto">
            <a:xfrm>
              <a:off x="1491" y="1362"/>
              <a:ext cx="412" cy="0"/>
            </a:xfrm>
            <a:prstGeom prst="line">
              <a:avLst/>
            </a:prstGeom>
            <a:noFill/>
            <a:ln w="22974">
              <a:solidFill>
                <a:srgbClr val="231F20"/>
              </a:solidFill>
              <a:prstDash val="solid"/>
              <a:round/>
              <a:headEnd/>
              <a:tailEnd/>
            </a:ln>
            <a:extLst>
              <a:ext uri="{909E8E84-426E-40DD-AFC4-6F175D3DCCD1}">
                <a14:hiddenFill xmlns:a14="http://schemas.microsoft.com/office/drawing/2010/main">
                  <a:noFill/>
                </a14:hiddenFill>
              </a:ext>
            </a:extLst>
          </p:spPr>
        </p:cxnSp>
        <p:sp>
          <p:nvSpPr>
            <p:cNvPr id="55" name="Freeform 18">
              <a:extLst>
                <a:ext uri="{FF2B5EF4-FFF2-40B4-BE49-F238E27FC236}">
                  <a16:creationId xmlns:a16="http://schemas.microsoft.com/office/drawing/2014/main" id="{31BA38EE-9E6E-44C6-AB5B-F6108D03E7EE}"/>
                </a:ext>
              </a:extLst>
            </p:cNvPr>
            <p:cNvSpPr>
              <a:spLocks/>
            </p:cNvSpPr>
            <p:nvPr/>
          </p:nvSpPr>
          <p:spPr bwMode="auto">
            <a:xfrm>
              <a:off x="1382" y="1516"/>
              <a:ext cx="226" cy="232"/>
            </a:xfrm>
            <a:custGeom>
              <a:avLst/>
              <a:gdLst>
                <a:gd name="T0" fmla="+- 0 1434 1383"/>
                <a:gd name="T1" fmla="*/ T0 w 226"/>
                <a:gd name="T2" fmla="+- 0 1708 1517"/>
                <a:gd name="T3" fmla="*/ 1708 h 232"/>
                <a:gd name="T4" fmla="+- 0 1422 1383"/>
                <a:gd name="T5" fmla="*/ T4 w 226"/>
                <a:gd name="T6" fmla="+- 0 1697 1517"/>
                <a:gd name="T7" fmla="*/ 1697 h 232"/>
                <a:gd name="T8" fmla="+- 0 1394 1383"/>
                <a:gd name="T9" fmla="*/ T8 w 226"/>
                <a:gd name="T10" fmla="+- 0 1697 1517"/>
                <a:gd name="T11" fmla="*/ 1697 h 232"/>
                <a:gd name="T12" fmla="+- 0 1383 1383"/>
                <a:gd name="T13" fmla="*/ T12 w 226"/>
                <a:gd name="T14" fmla="+- 0 1708 1517"/>
                <a:gd name="T15" fmla="*/ 1708 h 232"/>
                <a:gd name="T16" fmla="+- 0 1383 1383"/>
                <a:gd name="T17" fmla="*/ T16 w 226"/>
                <a:gd name="T18" fmla="+- 0 1736 1517"/>
                <a:gd name="T19" fmla="*/ 1736 h 232"/>
                <a:gd name="T20" fmla="+- 0 1394 1383"/>
                <a:gd name="T21" fmla="*/ T20 w 226"/>
                <a:gd name="T22" fmla="+- 0 1748 1517"/>
                <a:gd name="T23" fmla="*/ 1748 h 232"/>
                <a:gd name="T24" fmla="+- 0 1422 1383"/>
                <a:gd name="T25" fmla="*/ T24 w 226"/>
                <a:gd name="T26" fmla="+- 0 1748 1517"/>
                <a:gd name="T27" fmla="*/ 1748 h 232"/>
                <a:gd name="T28" fmla="+- 0 1434 1383"/>
                <a:gd name="T29" fmla="*/ T28 w 226"/>
                <a:gd name="T30" fmla="+- 0 1736 1517"/>
                <a:gd name="T31" fmla="*/ 1736 h 232"/>
                <a:gd name="T32" fmla="+- 0 1434 1383"/>
                <a:gd name="T33" fmla="*/ T32 w 226"/>
                <a:gd name="T34" fmla="+- 0 1708 1517"/>
                <a:gd name="T35" fmla="*/ 1708 h 232"/>
                <a:gd name="T36" fmla="+- 0 1434 1383"/>
                <a:gd name="T37" fmla="*/ T36 w 226"/>
                <a:gd name="T38" fmla="+- 0 1528 1517"/>
                <a:gd name="T39" fmla="*/ 1528 h 232"/>
                <a:gd name="T40" fmla="+- 0 1422 1383"/>
                <a:gd name="T41" fmla="*/ T40 w 226"/>
                <a:gd name="T42" fmla="+- 0 1517 1517"/>
                <a:gd name="T43" fmla="*/ 1517 h 232"/>
                <a:gd name="T44" fmla="+- 0 1394 1383"/>
                <a:gd name="T45" fmla="*/ T44 w 226"/>
                <a:gd name="T46" fmla="+- 0 1517 1517"/>
                <a:gd name="T47" fmla="*/ 1517 h 232"/>
                <a:gd name="T48" fmla="+- 0 1383 1383"/>
                <a:gd name="T49" fmla="*/ T48 w 226"/>
                <a:gd name="T50" fmla="+- 0 1528 1517"/>
                <a:gd name="T51" fmla="*/ 1528 h 232"/>
                <a:gd name="T52" fmla="+- 0 1383 1383"/>
                <a:gd name="T53" fmla="*/ T52 w 226"/>
                <a:gd name="T54" fmla="+- 0 1556 1517"/>
                <a:gd name="T55" fmla="*/ 1556 h 232"/>
                <a:gd name="T56" fmla="+- 0 1394 1383"/>
                <a:gd name="T57" fmla="*/ T56 w 226"/>
                <a:gd name="T58" fmla="+- 0 1567 1517"/>
                <a:gd name="T59" fmla="*/ 1567 h 232"/>
                <a:gd name="T60" fmla="+- 0 1422 1383"/>
                <a:gd name="T61" fmla="*/ T60 w 226"/>
                <a:gd name="T62" fmla="+- 0 1567 1517"/>
                <a:gd name="T63" fmla="*/ 1567 h 232"/>
                <a:gd name="T64" fmla="+- 0 1434 1383"/>
                <a:gd name="T65" fmla="*/ T64 w 226"/>
                <a:gd name="T66" fmla="+- 0 1556 1517"/>
                <a:gd name="T67" fmla="*/ 1556 h 232"/>
                <a:gd name="T68" fmla="+- 0 1434 1383"/>
                <a:gd name="T69" fmla="*/ T68 w 226"/>
                <a:gd name="T70" fmla="+- 0 1528 1517"/>
                <a:gd name="T71" fmla="*/ 1528 h 232"/>
                <a:gd name="T72" fmla="+- 0 1599 1383"/>
                <a:gd name="T73" fmla="*/ T72 w 226"/>
                <a:gd name="T74" fmla="+- 0 1524 1517"/>
                <a:gd name="T75" fmla="*/ 1524 h 232"/>
                <a:gd name="T76" fmla="+- 0 1499 1383"/>
                <a:gd name="T77" fmla="*/ T76 w 226"/>
                <a:gd name="T78" fmla="+- 0 1524 1517"/>
                <a:gd name="T79" fmla="*/ 1524 h 232"/>
                <a:gd name="T80" fmla="+- 0 1491 1383"/>
                <a:gd name="T81" fmla="*/ T80 w 226"/>
                <a:gd name="T82" fmla="+- 0 1532 1517"/>
                <a:gd name="T83" fmla="*/ 1532 h 232"/>
                <a:gd name="T84" fmla="+- 0 1491 1383"/>
                <a:gd name="T85" fmla="*/ T84 w 226"/>
                <a:gd name="T86" fmla="+- 0 1552 1517"/>
                <a:gd name="T87" fmla="*/ 1552 h 232"/>
                <a:gd name="T88" fmla="+- 0 1499 1383"/>
                <a:gd name="T89" fmla="*/ T88 w 226"/>
                <a:gd name="T90" fmla="+- 0 1560 1517"/>
                <a:gd name="T91" fmla="*/ 1560 h 232"/>
                <a:gd name="T92" fmla="+- 0 1584 1383"/>
                <a:gd name="T93" fmla="*/ T92 w 226"/>
                <a:gd name="T94" fmla="+- 0 1560 1517"/>
                <a:gd name="T95" fmla="*/ 1560 h 232"/>
                <a:gd name="T96" fmla="+- 0 1588 1383"/>
                <a:gd name="T97" fmla="*/ T96 w 226"/>
                <a:gd name="T98" fmla="+- 0 1548 1517"/>
                <a:gd name="T99" fmla="*/ 1548 h 232"/>
                <a:gd name="T100" fmla="+- 0 1593 1383"/>
                <a:gd name="T101" fmla="*/ T100 w 226"/>
                <a:gd name="T102" fmla="+- 0 1535 1517"/>
                <a:gd name="T103" fmla="*/ 1535 h 232"/>
                <a:gd name="T104" fmla="+- 0 1599 1383"/>
                <a:gd name="T105" fmla="*/ T104 w 226"/>
                <a:gd name="T106" fmla="+- 0 1524 1517"/>
                <a:gd name="T107" fmla="*/ 1524 h 232"/>
                <a:gd name="T108" fmla="+- 0 1609 1383"/>
                <a:gd name="T109" fmla="*/ T108 w 226"/>
                <a:gd name="T110" fmla="+- 0 1740 1517"/>
                <a:gd name="T111" fmla="*/ 1740 h 232"/>
                <a:gd name="T112" fmla="+- 0 1603 1383"/>
                <a:gd name="T113" fmla="*/ T112 w 226"/>
                <a:gd name="T114" fmla="+- 0 1732 1517"/>
                <a:gd name="T115" fmla="*/ 1732 h 232"/>
                <a:gd name="T116" fmla="+- 0 1598 1383"/>
                <a:gd name="T117" fmla="*/ T116 w 226"/>
                <a:gd name="T118" fmla="+- 0 1723 1517"/>
                <a:gd name="T119" fmla="*/ 1723 h 232"/>
                <a:gd name="T120" fmla="+- 0 1594 1383"/>
                <a:gd name="T121" fmla="*/ T120 w 226"/>
                <a:gd name="T122" fmla="+- 0 1714 1517"/>
                <a:gd name="T123" fmla="*/ 1714 h 232"/>
                <a:gd name="T124" fmla="+- 0 1590 1383"/>
                <a:gd name="T125" fmla="*/ T124 w 226"/>
                <a:gd name="T126" fmla="+- 0 1704 1517"/>
                <a:gd name="T127" fmla="*/ 1704 h 232"/>
                <a:gd name="T128" fmla="+- 0 1499 1383"/>
                <a:gd name="T129" fmla="*/ T128 w 226"/>
                <a:gd name="T130" fmla="+- 0 1704 1517"/>
                <a:gd name="T131" fmla="*/ 1704 h 232"/>
                <a:gd name="T132" fmla="+- 0 1491 1383"/>
                <a:gd name="T133" fmla="*/ T132 w 226"/>
                <a:gd name="T134" fmla="+- 0 1712 1517"/>
                <a:gd name="T135" fmla="*/ 1712 h 232"/>
                <a:gd name="T136" fmla="+- 0 1491 1383"/>
                <a:gd name="T137" fmla="*/ T136 w 226"/>
                <a:gd name="T138" fmla="+- 0 1732 1517"/>
                <a:gd name="T139" fmla="*/ 1732 h 232"/>
                <a:gd name="T140" fmla="+- 0 1499 1383"/>
                <a:gd name="T141" fmla="*/ T140 w 226"/>
                <a:gd name="T142" fmla="+- 0 1740 1517"/>
                <a:gd name="T143" fmla="*/ 1740 h 232"/>
                <a:gd name="T144" fmla="+- 0 1609 1383"/>
                <a:gd name="T145" fmla="*/ T144 w 226"/>
                <a:gd name="T146" fmla="+- 0 1740 1517"/>
                <a:gd name="T147" fmla="*/ 1740 h 2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6" h="232">
                  <a:moveTo>
                    <a:pt x="51" y="191"/>
                  </a:moveTo>
                  <a:lnTo>
                    <a:pt x="39" y="180"/>
                  </a:lnTo>
                  <a:lnTo>
                    <a:pt x="11" y="180"/>
                  </a:lnTo>
                  <a:lnTo>
                    <a:pt x="0" y="191"/>
                  </a:lnTo>
                  <a:lnTo>
                    <a:pt x="0" y="219"/>
                  </a:lnTo>
                  <a:lnTo>
                    <a:pt x="11" y="231"/>
                  </a:lnTo>
                  <a:lnTo>
                    <a:pt x="39" y="231"/>
                  </a:lnTo>
                  <a:lnTo>
                    <a:pt x="51" y="219"/>
                  </a:lnTo>
                  <a:lnTo>
                    <a:pt x="51" y="191"/>
                  </a:lnTo>
                  <a:moveTo>
                    <a:pt x="51" y="11"/>
                  </a:moveTo>
                  <a:lnTo>
                    <a:pt x="39" y="0"/>
                  </a:lnTo>
                  <a:lnTo>
                    <a:pt x="11" y="0"/>
                  </a:lnTo>
                  <a:lnTo>
                    <a:pt x="0" y="11"/>
                  </a:lnTo>
                  <a:lnTo>
                    <a:pt x="0" y="39"/>
                  </a:lnTo>
                  <a:lnTo>
                    <a:pt x="11" y="50"/>
                  </a:lnTo>
                  <a:lnTo>
                    <a:pt x="39" y="50"/>
                  </a:lnTo>
                  <a:lnTo>
                    <a:pt x="51" y="39"/>
                  </a:lnTo>
                  <a:lnTo>
                    <a:pt x="51" y="11"/>
                  </a:lnTo>
                  <a:moveTo>
                    <a:pt x="216" y="7"/>
                  </a:moveTo>
                  <a:lnTo>
                    <a:pt x="116" y="7"/>
                  </a:lnTo>
                  <a:lnTo>
                    <a:pt x="108" y="15"/>
                  </a:lnTo>
                  <a:lnTo>
                    <a:pt x="108" y="35"/>
                  </a:lnTo>
                  <a:lnTo>
                    <a:pt x="116" y="43"/>
                  </a:lnTo>
                  <a:lnTo>
                    <a:pt x="201" y="43"/>
                  </a:lnTo>
                  <a:lnTo>
                    <a:pt x="205" y="31"/>
                  </a:lnTo>
                  <a:lnTo>
                    <a:pt x="210" y="18"/>
                  </a:lnTo>
                  <a:lnTo>
                    <a:pt x="216" y="7"/>
                  </a:lnTo>
                  <a:moveTo>
                    <a:pt x="226" y="223"/>
                  </a:moveTo>
                  <a:lnTo>
                    <a:pt x="220" y="215"/>
                  </a:lnTo>
                  <a:lnTo>
                    <a:pt x="215" y="206"/>
                  </a:lnTo>
                  <a:lnTo>
                    <a:pt x="211" y="197"/>
                  </a:lnTo>
                  <a:lnTo>
                    <a:pt x="207" y="187"/>
                  </a:lnTo>
                  <a:lnTo>
                    <a:pt x="116" y="187"/>
                  </a:lnTo>
                  <a:lnTo>
                    <a:pt x="108" y="195"/>
                  </a:lnTo>
                  <a:lnTo>
                    <a:pt x="108" y="215"/>
                  </a:lnTo>
                  <a:lnTo>
                    <a:pt x="116" y="223"/>
                  </a:lnTo>
                  <a:lnTo>
                    <a:pt x="226" y="223"/>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pic>
        <p:nvPicPr>
          <p:cNvPr id="56" name="Picture 55">
            <a:extLst>
              <a:ext uri="{FF2B5EF4-FFF2-40B4-BE49-F238E27FC236}">
                <a16:creationId xmlns:a16="http://schemas.microsoft.com/office/drawing/2014/main" id="{922816F9-CD2A-4EBA-AE9B-F9D6439FD5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999" t="11528" r="28773" b="50815"/>
          <a:stretch/>
        </p:blipFill>
        <p:spPr bwMode="auto">
          <a:xfrm>
            <a:off x="10205240" y="2711284"/>
            <a:ext cx="1656261" cy="1097280"/>
          </a:xfrm>
          <a:prstGeom prst="rect">
            <a:avLst/>
          </a:prstGeom>
          <a:ln>
            <a:noFill/>
          </a:ln>
          <a:extLst>
            <a:ext uri="{53640926-AAD7-44D8-BBD7-CCE9431645EC}">
              <a14:shadowObscured xmlns:a14="http://schemas.microsoft.com/office/drawing/2010/main"/>
            </a:ext>
          </a:extLst>
        </p:spPr>
      </p:pic>
      <p:pic>
        <p:nvPicPr>
          <p:cNvPr id="60" name="Picture 59">
            <a:extLst>
              <a:ext uri="{FF2B5EF4-FFF2-40B4-BE49-F238E27FC236}">
                <a16:creationId xmlns:a16="http://schemas.microsoft.com/office/drawing/2014/main" id="{E8F8BF5D-FD8B-4235-B130-B8842FED9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03" y="2789606"/>
            <a:ext cx="1086585" cy="1097280"/>
          </a:xfrm>
          <a:prstGeom prst="rect">
            <a:avLst/>
          </a:prstGeom>
        </p:spPr>
      </p:pic>
      <p:pic>
        <p:nvPicPr>
          <p:cNvPr id="62" name="Picture 61">
            <a:extLst>
              <a:ext uri="{FF2B5EF4-FFF2-40B4-BE49-F238E27FC236}">
                <a16:creationId xmlns:a16="http://schemas.microsoft.com/office/drawing/2014/main" id="{9F82CF2B-D476-4312-984F-2137FE27C9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84" t="9595" r="58854" b="47441"/>
          <a:stretch/>
        </p:blipFill>
        <p:spPr bwMode="auto">
          <a:xfrm>
            <a:off x="2989218" y="2722094"/>
            <a:ext cx="1240807" cy="1097280"/>
          </a:xfrm>
          <a:prstGeom prst="rect">
            <a:avLst/>
          </a:prstGeom>
          <a:ln>
            <a:noFill/>
          </a:ln>
          <a:extLst>
            <a:ext uri="{53640926-AAD7-44D8-BBD7-CCE9431645EC}">
              <a14:shadowObscured xmlns:a14="http://schemas.microsoft.com/office/drawing/2010/main"/>
            </a:ext>
          </a:extLst>
        </p:spPr>
      </p:pic>
      <p:sp>
        <p:nvSpPr>
          <p:cNvPr id="63" name="TextBox 62">
            <a:extLst>
              <a:ext uri="{FF2B5EF4-FFF2-40B4-BE49-F238E27FC236}">
                <a16:creationId xmlns:a16="http://schemas.microsoft.com/office/drawing/2014/main" id="{05106FA4-2AB3-4759-9544-3D1179880B10}"/>
              </a:ext>
            </a:extLst>
          </p:cNvPr>
          <p:cNvSpPr txBox="1"/>
          <p:nvPr/>
        </p:nvSpPr>
        <p:spPr>
          <a:xfrm>
            <a:off x="2518879" y="4237009"/>
            <a:ext cx="2086638" cy="1538883"/>
          </a:xfrm>
          <a:prstGeom prst="rect">
            <a:avLst/>
          </a:prstGeom>
          <a:noFill/>
        </p:spPr>
        <p:txBody>
          <a:bodyPr wrap="square" tIns="0" bIns="0" rtlCol="0">
            <a:spAutoFit/>
          </a:bodyPr>
          <a:lstStyle/>
          <a:p>
            <a:pPr marL="57150" indent="0" algn="ctr">
              <a:buFont typeface="Arial" panose="020B0604020202020204" pitchFamily="34" charset="0"/>
              <a:buNone/>
            </a:pPr>
            <a:r>
              <a:rPr lang="en-US" b="1" dirty="0">
                <a:latin typeface="Gill Sans MT" panose="020B0502020104020203" pitchFamily="34" charset="0"/>
                <a:ea typeface="Segoe UI" panose="020B0502040204020203" pitchFamily="34" charset="0"/>
                <a:cs typeface="Segoe UI" panose="020B0502040204020203" pitchFamily="34" charset="0"/>
              </a:rPr>
              <a:t>Industry engagement</a:t>
            </a:r>
          </a:p>
          <a:p>
            <a:pPr marL="57150" indent="0" algn="ctr">
              <a:buFont typeface="Arial" panose="020B0604020202020204" pitchFamily="34" charset="0"/>
              <a:buNone/>
            </a:pPr>
            <a:endParaRPr lang="en-US" sz="8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a:p>
            <a:pPr marL="57150" indent="0" algn="ctr">
              <a:buFont typeface="Arial" panose="020B0604020202020204" pitchFamily="34" charset="0"/>
              <a:buNone/>
            </a:pPr>
            <a:r>
              <a:rPr lang="en-US" sz="1400" b="1" dirty="0">
                <a:solidFill>
                  <a:srgbClr val="0070C0"/>
                </a:solidFill>
                <a:latin typeface="Gill Sans MT" panose="020B0502020104020203" pitchFamily="34" charset="0"/>
                <a:ea typeface="Segoe UI" panose="020B0502040204020203" pitchFamily="34" charset="0"/>
                <a:cs typeface="Segoe UI" panose="020B0502040204020203" pitchFamily="34" charset="0"/>
              </a:rPr>
              <a:t>Limited participation of employers in the design and delivery of skills development</a:t>
            </a:r>
            <a:endParaRPr lang="en-US" sz="1400" b="1" dirty="0">
              <a:solidFill>
                <a:schemeClr val="accent2"/>
              </a:solidFill>
              <a:latin typeface="Gill Sans MT" panose="020B05020201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6951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ILO </a:t>
            </a:r>
            <a:r>
              <a:rPr lang="es-ES_tradnl" dirty="0" err="1"/>
              <a:t>Skills</a:t>
            </a:r>
            <a:r>
              <a:rPr lang="es-ES_tradnl" dirty="0"/>
              <a:t> </a:t>
            </a:r>
            <a:r>
              <a:rPr lang="es-ES_tradnl" dirty="0" err="1"/>
              <a:t>for</a:t>
            </a:r>
            <a:r>
              <a:rPr lang="es-ES_tradnl" dirty="0"/>
              <a:t> </a:t>
            </a:r>
            <a:r>
              <a:rPr lang="es-ES_tradnl" dirty="0" err="1"/>
              <a:t>Prosperity</a:t>
            </a:r>
            <a:r>
              <a:rPr lang="es-ES_tradnl" dirty="0"/>
              <a:t> </a:t>
            </a:r>
            <a:r>
              <a:rPr lang="es-ES_tradnl" dirty="0" err="1"/>
              <a:t>programme</a:t>
            </a:r>
            <a:r>
              <a:rPr lang="es-ES_tradnl" dirty="0"/>
              <a:t> </a:t>
            </a:r>
            <a:r>
              <a:rPr lang="es-ES_tradnl" dirty="0" err="1"/>
              <a:t>approach</a:t>
            </a:r>
            <a:r>
              <a:rPr lang="es-ES_tradnl" dirty="0"/>
              <a:t> in Indonesia and Malaysia</a:t>
            </a:r>
            <a:endParaRPr lang="en-GB" dirty="0"/>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dirty="0"/>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47</a:t>
            </a:fld>
            <a:endParaRPr lang="en-GB"/>
          </a:p>
        </p:txBody>
      </p:sp>
      <p:sp>
        <p:nvSpPr>
          <p:cNvPr id="10" name="Rectangle 3"/>
          <p:cNvSpPr>
            <a:spLocks noChangeArrowheads="1"/>
          </p:cNvSpPr>
          <p:nvPr/>
        </p:nvSpPr>
        <p:spPr bwMode="auto">
          <a:xfrm>
            <a:off x="490538" y="1957710"/>
            <a:ext cx="2597150" cy="420301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endParaRPr lang="en-US" altLang="en-US">
              <a:latin typeface="Cambria" panose="02040503050406030204" pitchFamily="18" charset="0"/>
            </a:endParaRPr>
          </a:p>
        </p:txBody>
      </p:sp>
      <p:sp>
        <p:nvSpPr>
          <p:cNvPr id="11" name="Rectangle 101"/>
          <p:cNvSpPr>
            <a:spLocks noChangeArrowheads="1"/>
          </p:cNvSpPr>
          <p:nvPr/>
        </p:nvSpPr>
        <p:spPr bwMode="auto">
          <a:xfrm>
            <a:off x="3233738" y="1957710"/>
            <a:ext cx="2597150" cy="420301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endParaRPr lang="en-US" altLang="en-US">
              <a:latin typeface="Cambria" panose="02040503050406030204" pitchFamily="18" charset="0"/>
            </a:endParaRPr>
          </a:p>
        </p:txBody>
      </p:sp>
      <p:sp>
        <p:nvSpPr>
          <p:cNvPr id="12" name="Rectangle 102"/>
          <p:cNvSpPr>
            <a:spLocks noChangeArrowheads="1"/>
          </p:cNvSpPr>
          <p:nvPr/>
        </p:nvSpPr>
        <p:spPr bwMode="auto">
          <a:xfrm>
            <a:off x="5976938" y="1957710"/>
            <a:ext cx="2597150" cy="420301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endParaRPr lang="en-US" altLang="en-US">
              <a:latin typeface="Cambria" panose="02040503050406030204" pitchFamily="18" charset="0"/>
            </a:endParaRPr>
          </a:p>
        </p:txBody>
      </p:sp>
      <p:sp>
        <p:nvSpPr>
          <p:cNvPr id="14" name="Rectangle 103"/>
          <p:cNvSpPr>
            <a:spLocks noChangeArrowheads="1"/>
          </p:cNvSpPr>
          <p:nvPr/>
        </p:nvSpPr>
        <p:spPr bwMode="auto">
          <a:xfrm>
            <a:off x="563563" y="2072009"/>
            <a:ext cx="2452687" cy="581025"/>
          </a:xfrm>
          <a:prstGeom prst="rect">
            <a:avLst/>
          </a:prstGeom>
          <a:solidFill>
            <a:schemeClr val="accent1"/>
          </a:solidFill>
          <a:ln w="12700">
            <a:solidFill>
              <a:srgbClr val="FFFFFF"/>
            </a:solidFill>
            <a:miter lim="800000"/>
            <a:headEnd/>
            <a:tailEnd/>
          </a:ln>
          <a:effectLst>
            <a:outerShdw blurRad="63500" dist="53882" dir="2700000" algn="ctr" rotWithShape="0">
              <a:srgbClr val="000000">
                <a:alpha val="50000"/>
              </a:srgbClr>
            </a:outerShdw>
          </a:effectLst>
        </p:spPr>
        <p:txBody>
          <a:bodyPr wrap="none" anchor="ctr"/>
          <a:lstStyle/>
          <a:p>
            <a:pPr marL="342900" indent="-342900" algn="ctr">
              <a:buFontTx/>
              <a:buAutoNum type="arabicPeriod"/>
              <a:defRPr/>
            </a:pPr>
            <a:r>
              <a:rPr lang="es-ES_tradnl" b="1" noProof="1">
                <a:solidFill>
                  <a:srgbClr val="FFFFFF"/>
                </a:solidFill>
                <a:ea typeface="ＭＳ Ｐゴシック" charset="0"/>
                <a:cs typeface="Cambria"/>
              </a:rPr>
              <a:t>Equity &amp; </a:t>
            </a:r>
          </a:p>
          <a:p>
            <a:pPr algn="ctr">
              <a:defRPr/>
            </a:pPr>
            <a:r>
              <a:rPr lang="es-ES_tradnl" b="1" noProof="1">
                <a:solidFill>
                  <a:srgbClr val="FFFFFF"/>
                </a:solidFill>
                <a:ea typeface="ＭＳ Ｐゴシック" charset="0"/>
                <a:cs typeface="Cambria"/>
              </a:rPr>
              <a:t>Social Inclusion</a:t>
            </a:r>
            <a:endParaRPr b="1" noProof="1">
              <a:solidFill>
                <a:srgbClr val="FFFFFF"/>
              </a:solidFill>
              <a:ea typeface="ＭＳ Ｐゴシック" charset="0"/>
              <a:cs typeface="Cambria"/>
            </a:endParaRPr>
          </a:p>
        </p:txBody>
      </p:sp>
      <p:sp>
        <p:nvSpPr>
          <p:cNvPr id="15" name="Rectangle 104"/>
          <p:cNvSpPr>
            <a:spLocks noChangeArrowheads="1"/>
          </p:cNvSpPr>
          <p:nvPr/>
        </p:nvSpPr>
        <p:spPr bwMode="auto">
          <a:xfrm>
            <a:off x="563625" y="2770336"/>
            <a:ext cx="2452688" cy="10544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endParaRPr lang="en-GB" altLang="en-US" sz="1600" b="1" i="1" noProof="1">
              <a:solidFill>
                <a:srgbClr val="292929"/>
              </a:solidFill>
              <a:latin typeface="Cambria" panose="02040503050406030204" pitchFamily="18" charset="0"/>
            </a:endParaRPr>
          </a:p>
          <a:p>
            <a:pPr algn="ctr">
              <a:defRPr/>
            </a:pPr>
            <a:endParaRPr lang="en-GB" altLang="en-US" sz="1600" b="1" noProof="1">
              <a:latin typeface="Cambria" panose="02040503050406030204" pitchFamily="18" charset="0"/>
            </a:endParaRPr>
          </a:p>
        </p:txBody>
      </p:sp>
      <p:sp>
        <p:nvSpPr>
          <p:cNvPr id="16" name="Rectangle 106"/>
          <p:cNvSpPr>
            <a:spLocks noChangeArrowheads="1"/>
          </p:cNvSpPr>
          <p:nvPr/>
        </p:nvSpPr>
        <p:spPr bwMode="auto">
          <a:xfrm>
            <a:off x="563563" y="3926452"/>
            <a:ext cx="2452688" cy="20637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p>
            <a:pPr algn="ctr">
              <a:buFont typeface="Wingdings" panose="05000000000000000000" pitchFamily="2" charset="2"/>
              <a:buChar char="ü"/>
            </a:pPr>
            <a:endParaRPr lang="en-US" altLang="en-US" sz="1400" noProof="1">
              <a:solidFill>
                <a:srgbClr val="292929"/>
              </a:solidFill>
              <a:ea typeface="MS PGothic" panose="020B0600070205080204" pitchFamily="34" charset="-128"/>
            </a:endParaRPr>
          </a:p>
          <a:p>
            <a:pPr algn="ctr">
              <a:buFont typeface="Wingdings" panose="05000000000000000000" pitchFamily="2" charset="2"/>
              <a:buChar char="ü"/>
            </a:pPr>
            <a:endParaRPr lang="en-US" altLang="en-US" sz="1400" noProof="1">
              <a:solidFill>
                <a:srgbClr val="292929"/>
              </a:solidFill>
              <a:ea typeface="MS PGothic" panose="020B0600070205080204" pitchFamily="34" charset="-128"/>
            </a:endParaRPr>
          </a:p>
          <a:p>
            <a:pPr algn="ctr"/>
            <a:r>
              <a:rPr lang="en-US" altLang="en-US" sz="1600" b="1" noProof="1"/>
              <a:t>Increase access and participation </a:t>
            </a:r>
            <a:r>
              <a:rPr lang="en-US" altLang="en-US" sz="1600" noProof="1"/>
              <a:t>of disadvantage groups to training, labour market and entrepreneurship opportunities</a:t>
            </a:r>
            <a:endParaRPr lang="en-GB" altLang="en-US" sz="1600" noProof="1"/>
          </a:p>
          <a:p>
            <a:pPr algn="ctr">
              <a:buFont typeface="Wingdings" panose="05000000000000000000" pitchFamily="2" charset="2"/>
              <a:buChar char="ü"/>
            </a:pPr>
            <a:endParaRPr lang="en-GB" altLang="en-US" sz="1400" noProof="1">
              <a:solidFill>
                <a:srgbClr val="292929"/>
              </a:solidFill>
              <a:ea typeface="MS PGothic" panose="020B0600070205080204" pitchFamily="34" charset="-128"/>
            </a:endParaRPr>
          </a:p>
          <a:p>
            <a:pPr algn="ctr">
              <a:buFont typeface="Wingdings" panose="05000000000000000000" pitchFamily="2" charset="2"/>
              <a:buChar char="ü"/>
            </a:pPr>
            <a:endParaRPr lang="en-GB" altLang="en-US" sz="1400" noProof="1">
              <a:solidFill>
                <a:srgbClr val="292929"/>
              </a:solidFill>
              <a:ea typeface="MS PGothic" panose="020B0600070205080204" pitchFamily="34" charset="-128"/>
            </a:endParaRPr>
          </a:p>
        </p:txBody>
      </p:sp>
      <p:sp>
        <p:nvSpPr>
          <p:cNvPr id="17" name="Rectangle 111"/>
          <p:cNvSpPr>
            <a:spLocks noChangeArrowheads="1"/>
          </p:cNvSpPr>
          <p:nvPr/>
        </p:nvSpPr>
        <p:spPr bwMode="auto">
          <a:xfrm>
            <a:off x="3305175" y="2072009"/>
            <a:ext cx="2454275" cy="581025"/>
          </a:xfrm>
          <a:prstGeom prst="rect">
            <a:avLst/>
          </a:prstGeom>
          <a:solidFill>
            <a:schemeClr val="accent1"/>
          </a:solidFill>
          <a:ln w="12700">
            <a:solidFill>
              <a:srgbClr val="FFFFFF"/>
            </a:solidFill>
            <a:miter lim="800000"/>
            <a:headEnd/>
            <a:tailEnd/>
          </a:ln>
          <a:effectLst>
            <a:outerShdw blurRad="63500" dist="53882" dir="2700000" algn="ctr" rotWithShape="0">
              <a:srgbClr val="000000">
                <a:alpha val="50000"/>
              </a:srgbClr>
            </a:outerShdw>
          </a:effectLst>
        </p:spPr>
        <p:txBody>
          <a:bodyPr wrap="none" anchor="ctr"/>
          <a:lstStyle/>
          <a:p>
            <a:pPr algn="ctr"/>
            <a:r>
              <a:rPr lang="es-ES_tradnl" b="1" noProof="1">
                <a:solidFill>
                  <a:srgbClr val="FFFFFF"/>
                </a:solidFill>
                <a:ea typeface="ＭＳ Ｐゴシック" charset="0"/>
                <a:cs typeface="Cambria"/>
              </a:rPr>
              <a:t>2. Quality</a:t>
            </a:r>
            <a:endParaRPr b="1" noProof="1">
              <a:solidFill>
                <a:srgbClr val="FFFFFF"/>
              </a:solidFill>
              <a:ea typeface="ＭＳ Ｐゴシック" charset="0"/>
              <a:cs typeface="Cambria"/>
            </a:endParaRPr>
          </a:p>
        </p:txBody>
      </p:sp>
      <p:sp>
        <p:nvSpPr>
          <p:cNvPr id="18" name="Rectangle 127"/>
          <p:cNvSpPr>
            <a:spLocks noChangeArrowheads="1"/>
          </p:cNvSpPr>
          <p:nvPr/>
        </p:nvSpPr>
        <p:spPr bwMode="auto">
          <a:xfrm>
            <a:off x="6048375" y="2072009"/>
            <a:ext cx="2454275" cy="581025"/>
          </a:xfrm>
          <a:prstGeom prst="rect">
            <a:avLst/>
          </a:prstGeom>
          <a:solidFill>
            <a:schemeClr val="accent1"/>
          </a:solidFill>
          <a:ln w="12700">
            <a:solidFill>
              <a:srgbClr val="FFFFFF"/>
            </a:solidFill>
            <a:miter lim="800000"/>
            <a:headEnd/>
            <a:tailEnd/>
          </a:ln>
          <a:effectLst>
            <a:outerShdw blurRad="63500" dist="53882" dir="2700000" algn="ctr" rotWithShape="0">
              <a:srgbClr val="000000">
                <a:alpha val="50000"/>
              </a:srgbClr>
            </a:outerShdw>
          </a:effectLst>
        </p:spPr>
        <p:txBody>
          <a:bodyPr wrap="none" anchor="ctr"/>
          <a:lstStyle/>
          <a:p>
            <a:pPr algn="ctr"/>
            <a:r>
              <a:rPr lang="es-ES_tradnl" b="1" noProof="1">
                <a:solidFill>
                  <a:srgbClr val="FFFFFF"/>
                </a:solidFill>
                <a:latin typeface="Cambria"/>
                <a:ea typeface="ＭＳ Ｐゴシック" charset="0"/>
                <a:cs typeface="Cambria"/>
              </a:rPr>
              <a:t>3. </a:t>
            </a:r>
            <a:r>
              <a:rPr lang="es-ES_tradnl" b="1" noProof="1">
                <a:solidFill>
                  <a:srgbClr val="FFFFFF"/>
                </a:solidFill>
                <a:ea typeface="ＭＳ Ｐゴシック" charset="0"/>
                <a:cs typeface="Cambria"/>
              </a:rPr>
              <a:t>Relevance</a:t>
            </a:r>
            <a:endParaRPr b="1" noProof="1">
              <a:solidFill>
                <a:srgbClr val="FFFFFF"/>
              </a:solidFill>
              <a:ea typeface="ＭＳ Ｐゴシック" charset="0"/>
              <a:cs typeface="Cambria"/>
            </a:endParaRPr>
          </a:p>
        </p:txBody>
      </p:sp>
      <p:sp>
        <p:nvSpPr>
          <p:cNvPr id="19" name="Rectangle 104"/>
          <p:cNvSpPr>
            <a:spLocks noChangeArrowheads="1"/>
          </p:cNvSpPr>
          <p:nvPr/>
        </p:nvSpPr>
        <p:spPr bwMode="auto">
          <a:xfrm>
            <a:off x="3306825" y="2770336"/>
            <a:ext cx="2452688" cy="10544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endParaRPr lang="en-GB" altLang="en-US" sz="1600" b="1" i="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a:p>
            <a:pPr algn="ctr">
              <a:defRPr/>
            </a:pPr>
            <a:endParaRPr lang="en-GB" altLang="en-US" sz="1600" b="1" noProof="1">
              <a:latin typeface="Cambria" panose="02040503050406030204" pitchFamily="18" charset="0"/>
            </a:endParaRPr>
          </a:p>
        </p:txBody>
      </p:sp>
      <p:sp>
        <p:nvSpPr>
          <p:cNvPr id="20" name="Rectangle 106"/>
          <p:cNvSpPr>
            <a:spLocks noChangeArrowheads="1"/>
          </p:cNvSpPr>
          <p:nvPr/>
        </p:nvSpPr>
        <p:spPr bwMode="auto">
          <a:xfrm>
            <a:off x="3306763" y="3926452"/>
            <a:ext cx="2452688" cy="20637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p>
            <a:pPr algn="ctr"/>
            <a:r>
              <a:rPr lang="en-US" altLang="en-US" sz="1600" b="1" noProof="1"/>
              <a:t>Improve quality </a:t>
            </a:r>
            <a:r>
              <a:rPr lang="en-US" altLang="en-US" sz="1600" noProof="1"/>
              <a:t>of skills and TVET systems by strengthening qualifications, teachers’ capacity and curricula development</a:t>
            </a:r>
          </a:p>
        </p:txBody>
      </p:sp>
      <p:sp>
        <p:nvSpPr>
          <p:cNvPr id="21" name="Rectangle 104"/>
          <p:cNvSpPr>
            <a:spLocks noChangeArrowheads="1"/>
          </p:cNvSpPr>
          <p:nvPr/>
        </p:nvSpPr>
        <p:spPr bwMode="auto">
          <a:xfrm>
            <a:off x="6050025" y="2770336"/>
            <a:ext cx="2452688" cy="10544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endParaRPr lang="en-GB" altLang="en-US" sz="1600" b="1" i="1" noProof="1">
              <a:solidFill>
                <a:srgbClr val="292929"/>
              </a:solidFill>
              <a:latin typeface="Cambria" panose="02040503050406030204" pitchFamily="18" charset="0"/>
            </a:endParaRPr>
          </a:p>
          <a:p>
            <a:pPr algn="ctr">
              <a:defRPr/>
            </a:pPr>
            <a:endParaRPr lang="en-GB" altLang="en-US" sz="1600" b="1" i="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p:txBody>
      </p:sp>
      <p:sp>
        <p:nvSpPr>
          <p:cNvPr id="22" name="Rectangle 106"/>
          <p:cNvSpPr>
            <a:spLocks noChangeArrowheads="1"/>
          </p:cNvSpPr>
          <p:nvPr/>
        </p:nvSpPr>
        <p:spPr bwMode="auto">
          <a:xfrm>
            <a:off x="6049963" y="3926452"/>
            <a:ext cx="2452688" cy="20637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endParaRPr lang="en-GB" altLang="en-US" sz="1400" b="1" i="1" noProof="1">
              <a:solidFill>
                <a:srgbClr val="292929"/>
              </a:solidFill>
              <a:latin typeface="+mn-lt"/>
            </a:endParaRPr>
          </a:p>
          <a:p>
            <a:pPr algn="ctr">
              <a:defRPr/>
            </a:pPr>
            <a:r>
              <a:rPr lang="en-US" altLang="en-US" sz="1600" b="1" noProof="1">
                <a:latin typeface="+mn-lt"/>
                <a:ea typeface="+mn-ea"/>
              </a:rPr>
              <a:t>Increase relevance </a:t>
            </a:r>
            <a:r>
              <a:rPr lang="en-US" altLang="en-US" sz="1600" noProof="1">
                <a:latin typeface="+mn-lt"/>
                <a:ea typeface="+mn-ea"/>
              </a:rPr>
              <a:t>of skills and TVET systems through industry-led skills development approaches</a:t>
            </a:r>
            <a:endParaRPr lang="en-GB" altLang="en-US" sz="1400" noProof="1">
              <a:solidFill>
                <a:srgbClr val="292929"/>
              </a:solidFill>
              <a:latin typeface="+mn-lt"/>
            </a:endParaRPr>
          </a:p>
          <a:p>
            <a:pPr algn="ctr">
              <a:buFont typeface="Wingdings" panose="05000000000000000000" pitchFamily="2" charset="2"/>
              <a:buChar char="ü"/>
              <a:defRPr/>
            </a:pPr>
            <a:endParaRPr lang="en-GB" altLang="en-US" sz="1400" noProof="1">
              <a:solidFill>
                <a:srgbClr val="292929"/>
              </a:solidFill>
              <a:latin typeface="+mn-lt"/>
            </a:endParaRPr>
          </a:p>
        </p:txBody>
      </p:sp>
      <p:sp>
        <p:nvSpPr>
          <p:cNvPr id="28" name="Rectangle 102"/>
          <p:cNvSpPr>
            <a:spLocks noChangeArrowheads="1"/>
          </p:cNvSpPr>
          <p:nvPr/>
        </p:nvSpPr>
        <p:spPr bwMode="auto">
          <a:xfrm>
            <a:off x="8720138" y="1957710"/>
            <a:ext cx="2597150" cy="4203018"/>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endParaRPr lang="en-US" altLang="en-US">
              <a:latin typeface="Cambria" panose="02040503050406030204" pitchFamily="18" charset="0"/>
            </a:endParaRPr>
          </a:p>
        </p:txBody>
      </p:sp>
      <p:sp>
        <p:nvSpPr>
          <p:cNvPr id="29" name="Rectangle 127"/>
          <p:cNvSpPr>
            <a:spLocks noChangeArrowheads="1"/>
          </p:cNvSpPr>
          <p:nvPr/>
        </p:nvSpPr>
        <p:spPr bwMode="auto">
          <a:xfrm>
            <a:off x="8791575" y="2072009"/>
            <a:ext cx="2454275" cy="581025"/>
          </a:xfrm>
          <a:prstGeom prst="rect">
            <a:avLst/>
          </a:prstGeom>
          <a:solidFill>
            <a:schemeClr val="accent1"/>
          </a:solidFill>
          <a:ln w="12700">
            <a:solidFill>
              <a:srgbClr val="FFFFFF"/>
            </a:solidFill>
            <a:miter lim="800000"/>
            <a:headEnd/>
            <a:tailEnd/>
          </a:ln>
          <a:effectLst>
            <a:outerShdw blurRad="63500" dist="53882" dir="2700000" algn="ctr" rotWithShape="0">
              <a:srgbClr val="000000">
                <a:alpha val="50000"/>
              </a:srgbClr>
            </a:outerShdw>
          </a:effectLst>
        </p:spPr>
        <p:txBody>
          <a:bodyPr wrap="none" anchor="ctr"/>
          <a:lstStyle/>
          <a:p>
            <a:pPr algn="ctr"/>
            <a:r>
              <a:rPr lang="es-ES_tradnl" b="1" noProof="1">
                <a:solidFill>
                  <a:srgbClr val="FFFFFF"/>
                </a:solidFill>
                <a:latin typeface="Cambria"/>
                <a:ea typeface="ＭＳ Ｐゴシック" charset="0"/>
                <a:cs typeface="Cambria"/>
              </a:rPr>
              <a:t>4. </a:t>
            </a:r>
            <a:r>
              <a:rPr lang="es-ES_tradnl" b="1" noProof="1">
                <a:solidFill>
                  <a:srgbClr val="FFFFFF"/>
                </a:solidFill>
                <a:ea typeface="ＭＳ Ｐゴシック" charset="0"/>
                <a:cs typeface="Cambria"/>
              </a:rPr>
              <a:t>Financing</a:t>
            </a:r>
            <a:endParaRPr b="1" noProof="1">
              <a:solidFill>
                <a:srgbClr val="FFFFFF"/>
              </a:solidFill>
              <a:ea typeface="ＭＳ Ｐゴシック" charset="0"/>
              <a:cs typeface="Cambria"/>
            </a:endParaRPr>
          </a:p>
        </p:txBody>
      </p:sp>
      <p:sp>
        <p:nvSpPr>
          <p:cNvPr id="30" name="Rectangle 104"/>
          <p:cNvSpPr>
            <a:spLocks noChangeArrowheads="1"/>
          </p:cNvSpPr>
          <p:nvPr/>
        </p:nvSpPr>
        <p:spPr bwMode="auto">
          <a:xfrm>
            <a:off x="8793225" y="2770336"/>
            <a:ext cx="2452688" cy="10544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endParaRPr lang="en-GB" altLang="en-US" sz="1600" b="1" i="1" noProof="1">
              <a:solidFill>
                <a:srgbClr val="292929"/>
              </a:solidFill>
              <a:latin typeface="Cambria" panose="02040503050406030204" pitchFamily="18" charset="0"/>
            </a:endParaRPr>
          </a:p>
          <a:p>
            <a:pPr algn="ctr">
              <a:defRPr/>
            </a:pPr>
            <a:endParaRPr lang="en-GB" altLang="en-US" sz="1600" b="1" i="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a:p>
            <a:pPr algn="ctr">
              <a:defRPr/>
            </a:pPr>
            <a:endParaRPr lang="en-GB" altLang="en-US" sz="1600" b="1" noProof="1">
              <a:solidFill>
                <a:srgbClr val="292929"/>
              </a:solidFill>
              <a:latin typeface="Cambria" panose="02040503050406030204" pitchFamily="18" charset="0"/>
            </a:endParaRPr>
          </a:p>
        </p:txBody>
      </p:sp>
      <p:sp>
        <p:nvSpPr>
          <p:cNvPr id="31" name="Rectangle 106"/>
          <p:cNvSpPr>
            <a:spLocks noChangeArrowheads="1"/>
          </p:cNvSpPr>
          <p:nvPr/>
        </p:nvSpPr>
        <p:spPr bwMode="auto">
          <a:xfrm>
            <a:off x="8793163" y="3926452"/>
            <a:ext cx="2452688" cy="2063762"/>
          </a:xfrm>
          <a:prstGeom prst="rect">
            <a:avLst/>
          </a:prstGeom>
          <a:solidFill>
            <a:schemeClr val="bg1"/>
          </a:solidFill>
          <a:ln w="12700">
            <a:solidFill>
              <a:srgbClr val="DDDDDD"/>
            </a:solidFill>
            <a:miter lim="800000"/>
            <a:headEnd/>
            <a:tailEnd/>
          </a:ln>
          <a:effectLst>
            <a:glow rad="101600">
              <a:schemeClr val="bg1">
                <a:lumMod val="50000"/>
                <a:alpha val="75000"/>
              </a:schemeClr>
            </a:glow>
            <a:outerShdw blurRad="63500" dist="53882" dir="2700000" algn="ctr" rotWithShape="0">
              <a:srgbClr val="777777">
                <a:alpha val="50000"/>
              </a:srgbClr>
            </a:outerShdw>
          </a:effectLst>
        </p:spPr>
        <p:txBody>
          <a:bodyPr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r>
              <a:rPr lang="es-ES_tradnl" altLang="en-US" sz="1600" b="1" noProof="1">
                <a:latin typeface="+mn-lt"/>
                <a:ea typeface="+mn-ea"/>
              </a:rPr>
              <a:t>Improve financing </a:t>
            </a:r>
            <a:r>
              <a:rPr lang="es-ES_tradnl" altLang="en-US" sz="1600" noProof="1">
                <a:latin typeface="+mn-lt"/>
                <a:ea typeface="+mn-ea"/>
              </a:rPr>
              <a:t>mechanisms through public and private collaboration</a:t>
            </a:r>
            <a:r>
              <a:rPr lang="es-ES_tradnl" altLang="en-US" sz="1600" b="1" noProof="1">
                <a:latin typeface="+mn-lt"/>
                <a:ea typeface="+mn-ea"/>
              </a:rPr>
              <a:t> </a:t>
            </a:r>
            <a:r>
              <a:rPr lang="es-ES_tradnl" altLang="en-US" sz="1600" noProof="1">
                <a:latin typeface="+mn-lt"/>
                <a:ea typeface="+mn-ea"/>
              </a:rPr>
              <a:t>and greater employers participation</a:t>
            </a:r>
            <a:endParaRPr lang="es-ES_tradnl" altLang="en-US" sz="1400" noProof="1">
              <a:solidFill>
                <a:srgbClr val="292929"/>
              </a:solidFill>
            </a:endParaRP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237" y="2760118"/>
            <a:ext cx="1575275" cy="1108222"/>
          </a:xfrm>
          <a:prstGeom prst="rect">
            <a:avLst/>
          </a:prstGeom>
        </p:spPr>
      </p:pic>
      <p:pic>
        <p:nvPicPr>
          <p:cNvPr id="4" name="Picture 3" descr="A picture containing text, vector graphics, toy&#10;&#10;Description automatically generated">
            <a:extLst>
              <a:ext uri="{FF2B5EF4-FFF2-40B4-BE49-F238E27FC236}">
                <a16:creationId xmlns:a16="http://schemas.microsoft.com/office/drawing/2014/main" id="{C13C67A5-10BB-42CA-89C5-AEB1CF84E51F}"/>
              </a:ext>
            </a:extLst>
          </p:cNvPr>
          <p:cNvPicPr>
            <a:picLocks noChangeAspect="1"/>
          </p:cNvPicPr>
          <p:nvPr/>
        </p:nvPicPr>
        <p:blipFill rotWithShape="1">
          <a:blip r:embed="rId3">
            <a:extLst>
              <a:ext uri="{28A0092B-C50C-407E-A947-70E740481C1C}">
                <a14:useLocalDpi xmlns:a14="http://schemas.microsoft.com/office/drawing/2010/main" val="0"/>
              </a:ext>
            </a:extLst>
          </a:blip>
          <a:srcRect l="7977" t="6179" b="13722"/>
          <a:stretch/>
        </p:blipFill>
        <p:spPr>
          <a:xfrm>
            <a:off x="6338635" y="2784092"/>
            <a:ext cx="1872105" cy="1047540"/>
          </a:xfrm>
          <a:prstGeom prst="rect">
            <a:avLst/>
          </a:prstGeom>
        </p:spPr>
      </p:pic>
      <p:pic>
        <p:nvPicPr>
          <p:cNvPr id="23" name="Picture 22" descr="A picture containing application&#10;&#10;Description automatically generated">
            <a:extLst>
              <a:ext uri="{FF2B5EF4-FFF2-40B4-BE49-F238E27FC236}">
                <a16:creationId xmlns:a16="http://schemas.microsoft.com/office/drawing/2014/main" id="{F4979B1D-C803-4F23-BC11-9E7505AF090E}"/>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103511" y="2784093"/>
            <a:ext cx="925689" cy="1036772"/>
          </a:xfrm>
          <a:prstGeom prst="rect">
            <a:avLst/>
          </a:prstGeom>
        </p:spPr>
      </p:pic>
      <p:pic>
        <p:nvPicPr>
          <p:cNvPr id="25" name="Picture 24" descr="A stack of gold coins&#10;&#10;Description automatically generated with low confidence">
            <a:extLst>
              <a:ext uri="{FF2B5EF4-FFF2-40B4-BE49-F238E27FC236}">
                <a16:creationId xmlns:a16="http://schemas.microsoft.com/office/drawing/2014/main" id="{30A1BC28-CA5E-482E-8F9D-A5FAA82A3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6438" y="2815165"/>
            <a:ext cx="993818" cy="993818"/>
          </a:xfrm>
          <a:prstGeom prst="rect">
            <a:avLst/>
          </a:prstGeom>
        </p:spPr>
      </p:pic>
    </p:spTree>
    <p:extLst>
      <p:ext uri="{BB962C8B-B14F-4D97-AF65-F5344CB8AC3E}">
        <p14:creationId xmlns:p14="http://schemas.microsoft.com/office/powerpoint/2010/main" val="39745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Policy and national context</a:t>
            </a:r>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dirty="0"/>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pPr/>
              <a:t>48</a:t>
            </a:fld>
            <a:endParaRPr lang="en-GB"/>
          </a:p>
        </p:txBody>
      </p:sp>
      <p:sp>
        <p:nvSpPr>
          <p:cNvPr id="22" name="Content Placeholder 2"/>
          <p:cNvSpPr>
            <a:spLocks noGrp="1"/>
          </p:cNvSpPr>
          <p:nvPr>
            <p:ph sz="half" idx="1"/>
          </p:nvPr>
        </p:nvSpPr>
        <p:spPr>
          <a:xfrm>
            <a:off x="490538" y="2223778"/>
            <a:ext cx="5240411" cy="3482976"/>
          </a:xfrm>
        </p:spPr>
        <p:txBody>
          <a:bodyPr/>
          <a:lstStyle/>
          <a:p>
            <a:pPr lvl="1"/>
            <a:endParaRPr lang="en-GB" sz="300" dirty="0"/>
          </a:p>
          <a:p>
            <a:pPr marL="0" lvl="2" indent="0">
              <a:buNone/>
            </a:pPr>
            <a:r>
              <a:rPr lang="en-US" sz="1400" b="1" dirty="0"/>
              <a:t>Legislation</a:t>
            </a:r>
          </a:p>
          <a:p>
            <a:pPr lvl="2"/>
            <a:r>
              <a:rPr lang="en-US" sz="1400" dirty="0"/>
              <a:t>Presidential Decree 68, 2022 on the National Strategy for Revitalization of TVET.</a:t>
            </a:r>
          </a:p>
          <a:p>
            <a:pPr lvl="2"/>
            <a:r>
              <a:rPr lang="en-US" sz="1400" dirty="0"/>
              <a:t>Regulation 5/2022 on formation of National TVET Coordination team.</a:t>
            </a:r>
          </a:p>
          <a:p>
            <a:pPr lvl="2"/>
            <a:r>
              <a:rPr lang="en-US" sz="1400" dirty="0"/>
              <a:t>Presidential Decree 16, 2022 on Indonesian Maritime Policy, accelerating the implementation of the World Maritime Axis Vision</a:t>
            </a:r>
            <a:endParaRPr lang="es-ES_tradnl" sz="1400" b="1" dirty="0"/>
          </a:p>
          <a:p>
            <a:pPr lvl="2"/>
            <a:endParaRPr lang="en-US" sz="1400" b="1" dirty="0"/>
          </a:p>
        </p:txBody>
      </p:sp>
      <p:sp>
        <p:nvSpPr>
          <p:cNvPr id="3" name="Content Placeholder 2">
            <a:extLst>
              <a:ext uri="{FF2B5EF4-FFF2-40B4-BE49-F238E27FC236}">
                <a16:creationId xmlns:a16="http://schemas.microsoft.com/office/drawing/2014/main" id="{53ED445D-7960-CDA1-D1F0-B47684688706}"/>
              </a:ext>
            </a:extLst>
          </p:cNvPr>
          <p:cNvSpPr txBox="1">
            <a:spLocks/>
          </p:cNvSpPr>
          <p:nvPr/>
        </p:nvSpPr>
        <p:spPr>
          <a:xfrm>
            <a:off x="6461051" y="2223778"/>
            <a:ext cx="5240411" cy="3482976"/>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300" dirty="0"/>
          </a:p>
          <a:p>
            <a:pPr marL="0" lvl="2" indent="0">
              <a:buNone/>
            </a:pPr>
            <a:r>
              <a:rPr lang="es-ES_tradnl" sz="1400" b="1" dirty="0" err="1"/>
              <a:t>Legislation</a:t>
            </a:r>
            <a:endParaRPr lang="es-ES_tradnl" sz="1400" b="1" dirty="0"/>
          </a:p>
          <a:p>
            <a:pPr lvl="2"/>
            <a:r>
              <a:rPr lang="en-GB" sz="1400" dirty="0"/>
              <a:t>National TVET Masterplan towards a Develop Nation and 12th Malaysia Plan (2021-2025)</a:t>
            </a:r>
          </a:p>
          <a:p>
            <a:pPr lvl="2"/>
            <a:r>
              <a:rPr lang="en-GB" sz="1400" dirty="0"/>
              <a:t>TVET 4.0 Framework 2018-2025 and Strategic Plan for Polytechnic and Community College 2018-2025</a:t>
            </a:r>
          </a:p>
          <a:p>
            <a:pPr lvl="2"/>
            <a:r>
              <a:rPr lang="en-US" sz="1400" dirty="0"/>
              <a:t>Establishment of a Government-Industry TVET Coordination Body (GITC)</a:t>
            </a:r>
            <a:endParaRPr lang="es-ES_tradnl" sz="1400" b="1" dirty="0"/>
          </a:p>
          <a:p>
            <a:pPr marL="0" lvl="2" indent="0">
              <a:buFont typeface="Wingdings 3" panose="05040102010807070707" pitchFamily="18" charset="2"/>
              <a:buNone/>
            </a:pPr>
            <a:endParaRPr lang="es-ES_tradnl" sz="1400" b="1" dirty="0"/>
          </a:p>
        </p:txBody>
      </p:sp>
      <p:sp>
        <p:nvSpPr>
          <p:cNvPr id="4" name="TextBox 3">
            <a:extLst>
              <a:ext uri="{FF2B5EF4-FFF2-40B4-BE49-F238E27FC236}">
                <a16:creationId xmlns:a16="http://schemas.microsoft.com/office/drawing/2014/main" id="{46C0E596-859F-D9FC-3438-4362FB85B5FD}"/>
              </a:ext>
            </a:extLst>
          </p:cNvPr>
          <p:cNvSpPr txBox="1"/>
          <p:nvPr/>
        </p:nvSpPr>
        <p:spPr>
          <a:xfrm>
            <a:off x="1160392" y="1962168"/>
            <a:ext cx="3243630" cy="523220"/>
          </a:xfrm>
          <a:prstGeom prst="rect">
            <a:avLst/>
          </a:prstGeom>
          <a:noFill/>
        </p:spPr>
        <p:txBody>
          <a:bodyPr wrap="square" tIns="0" bIns="0" rtlCol="0">
            <a:spAutoFit/>
          </a:bodyPr>
          <a:lstStyle/>
          <a:p>
            <a:pPr marL="57150" indent="0" algn="ctr">
              <a:buFont typeface="Arial" panose="020B0604020202020204" pitchFamily="34" charset="0"/>
              <a:buNone/>
            </a:pPr>
            <a:r>
              <a:rPr lang="en-US" sz="2400" b="1" u="sng" dirty="0">
                <a:latin typeface="Gill Sans MT" panose="020B0502020104020203" pitchFamily="34" charset="0"/>
                <a:ea typeface="Segoe UI" panose="020B0502040204020203" pitchFamily="34" charset="0"/>
                <a:cs typeface="Segoe UI" panose="020B0502040204020203" pitchFamily="34" charset="0"/>
              </a:rPr>
              <a:t>Indonesia</a:t>
            </a:r>
          </a:p>
          <a:p>
            <a:pPr marL="57150" indent="0" algn="ctr">
              <a:buFont typeface="Arial" panose="020B0604020202020204" pitchFamily="34" charset="0"/>
              <a:buNone/>
            </a:pPr>
            <a:endParaRPr lang="en-US" sz="10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811FCFEC-F3A0-3B22-5B40-2A1903A2560B}"/>
              </a:ext>
            </a:extLst>
          </p:cNvPr>
          <p:cNvSpPr txBox="1"/>
          <p:nvPr/>
        </p:nvSpPr>
        <p:spPr>
          <a:xfrm>
            <a:off x="7026687" y="1881585"/>
            <a:ext cx="3243630" cy="523220"/>
          </a:xfrm>
          <a:prstGeom prst="rect">
            <a:avLst/>
          </a:prstGeom>
          <a:noFill/>
        </p:spPr>
        <p:txBody>
          <a:bodyPr wrap="square" tIns="0" bIns="0" rtlCol="0">
            <a:spAutoFit/>
          </a:bodyPr>
          <a:lstStyle/>
          <a:p>
            <a:pPr marL="57150" indent="0" algn="ctr">
              <a:buFont typeface="Arial" panose="020B0604020202020204" pitchFamily="34" charset="0"/>
              <a:buNone/>
            </a:pPr>
            <a:r>
              <a:rPr lang="en-US" sz="2400" b="1" u="sng" dirty="0">
                <a:latin typeface="Gill Sans MT" panose="020B0502020104020203" pitchFamily="34" charset="0"/>
                <a:ea typeface="Segoe UI" panose="020B0502040204020203" pitchFamily="34" charset="0"/>
                <a:cs typeface="Segoe UI" panose="020B0502040204020203" pitchFamily="34" charset="0"/>
              </a:rPr>
              <a:t>Malaysia</a:t>
            </a:r>
          </a:p>
          <a:p>
            <a:pPr marL="57150" indent="0" algn="ctr">
              <a:buFont typeface="Arial" panose="020B0604020202020204" pitchFamily="34" charset="0"/>
              <a:buNone/>
            </a:pPr>
            <a:endParaRPr lang="en-US" sz="1000" b="1" dirty="0">
              <a:solidFill>
                <a:srgbClr val="C00000"/>
              </a:solidFill>
              <a:latin typeface="Gill Sans MT" panose="020B0502020104020203" pitchFamily="34" charset="0"/>
              <a:ea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80F7F0BC-D743-B2E3-4AC8-28AB5AB624B5}"/>
              </a:ext>
            </a:extLst>
          </p:cNvPr>
          <p:cNvGrpSpPr/>
          <p:nvPr/>
        </p:nvGrpSpPr>
        <p:grpSpPr>
          <a:xfrm>
            <a:off x="669852" y="4571315"/>
            <a:ext cx="10919636" cy="1607875"/>
            <a:chOff x="2229150" y="2028090"/>
            <a:chExt cx="3513906" cy="2024334"/>
          </a:xfrm>
          <a:solidFill>
            <a:srgbClr val="FAB4D9"/>
          </a:solidFill>
        </p:grpSpPr>
        <p:sp>
          <p:nvSpPr>
            <p:cNvPr id="10" name="Round Same Side Corner Rectangle 54">
              <a:extLst>
                <a:ext uri="{FF2B5EF4-FFF2-40B4-BE49-F238E27FC236}">
                  <a16:creationId xmlns:a16="http://schemas.microsoft.com/office/drawing/2014/main" id="{A6D9FBF4-476A-0938-157C-32EE517DF916}"/>
                </a:ext>
              </a:extLst>
            </p:cNvPr>
            <p:cNvSpPr/>
            <p:nvPr/>
          </p:nvSpPr>
          <p:spPr>
            <a:xfrm rot="16200000">
              <a:off x="2861670" y="1395570"/>
              <a:ext cx="2024332" cy="3289371"/>
            </a:xfrm>
            <a:prstGeom prst="round2SameRect">
              <a:avLst>
                <a:gd name="adj1" fmla="val 18391"/>
                <a:gd name="adj2" fmla="val 0"/>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Round Same Side Corner Rectangle 55">
              <a:extLst>
                <a:ext uri="{FF2B5EF4-FFF2-40B4-BE49-F238E27FC236}">
                  <a16:creationId xmlns:a16="http://schemas.microsoft.com/office/drawing/2014/main" id="{46262A8B-BEE0-AD7D-ABCC-6022CE3B370D}"/>
                </a:ext>
              </a:extLst>
            </p:cNvPr>
            <p:cNvSpPr/>
            <p:nvPr/>
          </p:nvSpPr>
          <p:spPr>
            <a:xfrm rot="5400000">
              <a:off x="4618622" y="2927989"/>
              <a:ext cx="2024332" cy="224537"/>
            </a:xfrm>
            <a:prstGeom prst="round2SameRect">
              <a:avLst>
                <a:gd name="adj1" fmla="val 30962"/>
                <a:gd name="adj2" fmla="val 0"/>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3" name="Subtitle 2">
              <a:extLst>
                <a:ext uri="{FF2B5EF4-FFF2-40B4-BE49-F238E27FC236}">
                  <a16:creationId xmlns:a16="http://schemas.microsoft.com/office/drawing/2014/main" id="{CBC976E6-DC6E-B1DB-DD93-127245FD4709}"/>
                </a:ext>
              </a:extLst>
            </p:cNvPr>
            <p:cNvSpPr txBox="1">
              <a:spLocks/>
            </p:cNvSpPr>
            <p:nvPr/>
          </p:nvSpPr>
          <p:spPr>
            <a:xfrm>
              <a:off x="2311266" y="2213306"/>
              <a:ext cx="3171221" cy="1685601"/>
            </a:xfrm>
            <a:prstGeom prst="rect">
              <a:avLst/>
            </a:prstGeom>
            <a:noFill/>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lnSpc>
                  <a:spcPct val="100000"/>
                </a:lnSpc>
                <a:spcBef>
                  <a:spcPts val="0"/>
                </a:spcBef>
                <a:buFont typeface="+mj-lt"/>
                <a:buAutoNum type="arabicPeriod"/>
              </a:pPr>
              <a:r>
                <a:rPr lang="en-GB" sz="1400" b="1" dirty="0">
                  <a:solidFill>
                    <a:schemeClr val="tx1"/>
                  </a:solidFill>
                  <a:latin typeface="+mn-lt"/>
                  <a:cs typeface="+mn-cs"/>
                </a:rPr>
                <a:t>To what extent are the skills systems aligned to realize the vision of Indonesia and Malaysia becoming a prosperous, inclusive and sustainable economy?</a:t>
              </a:r>
            </a:p>
            <a:p>
              <a:pPr marL="342900" indent="-342900" algn="l">
                <a:lnSpc>
                  <a:spcPct val="100000"/>
                </a:lnSpc>
                <a:spcBef>
                  <a:spcPts val="0"/>
                </a:spcBef>
                <a:buFont typeface="+mj-lt"/>
                <a:buAutoNum type="arabicPeriod"/>
              </a:pPr>
              <a:endParaRPr lang="en-GB" sz="1400" b="1" dirty="0">
                <a:solidFill>
                  <a:schemeClr val="tx1"/>
                </a:solidFill>
                <a:latin typeface="+mn-lt"/>
                <a:cs typeface="+mn-cs"/>
              </a:endParaRPr>
            </a:p>
            <a:p>
              <a:pPr marL="342900" indent="-342900" algn="l">
                <a:lnSpc>
                  <a:spcPct val="100000"/>
                </a:lnSpc>
                <a:spcBef>
                  <a:spcPts val="0"/>
                </a:spcBef>
                <a:buFont typeface="+mj-lt"/>
                <a:buAutoNum type="arabicPeriod"/>
              </a:pPr>
              <a:r>
                <a:rPr lang="en-GB" sz="1400" b="1" dirty="0">
                  <a:solidFill>
                    <a:schemeClr val="tx1"/>
                  </a:solidFill>
                  <a:latin typeface="+mn-lt"/>
                  <a:cs typeface="+mn-cs"/>
                </a:rPr>
                <a:t>Are skills mismatches that are holding back growth in key economic sectors identified?</a:t>
              </a:r>
            </a:p>
            <a:p>
              <a:pPr marL="342900" indent="-342900" algn="l">
                <a:lnSpc>
                  <a:spcPct val="100000"/>
                </a:lnSpc>
                <a:spcBef>
                  <a:spcPts val="0"/>
                </a:spcBef>
                <a:buFont typeface="+mj-lt"/>
                <a:buAutoNum type="arabicPeriod"/>
              </a:pPr>
              <a:endParaRPr lang="en-GB" sz="1400" b="1" dirty="0">
                <a:solidFill>
                  <a:schemeClr val="tx1"/>
                </a:solidFill>
                <a:latin typeface="+mn-lt"/>
                <a:cs typeface="+mn-cs"/>
              </a:endParaRPr>
            </a:p>
            <a:p>
              <a:pPr marL="342900" indent="-342900" algn="l">
                <a:lnSpc>
                  <a:spcPct val="100000"/>
                </a:lnSpc>
                <a:spcBef>
                  <a:spcPts val="0"/>
                </a:spcBef>
                <a:buFont typeface="+mj-lt"/>
                <a:buAutoNum type="arabicPeriod"/>
              </a:pPr>
              <a:r>
                <a:rPr lang="en-GB" sz="1400" b="1" dirty="0">
                  <a:solidFill>
                    <a:schemeClr val="tx1"/>
                  </a:solidFill>
                  <a:latin typeface="+mn-lt"/>
                  <a:cs typeface="+mn-cs"/>
                </a:rPr>
                <a:t>How can the policy framework support improved human development capacity in key economic sectors? </a:t>
              </a:r>
            </a:p>
          </p:txBody>
        </p:sp>
      </p:grpSp>
    </p:spTree>
    <p:extLst>
      <p:ext uri="{BB962C8B-B14F-4D97-AF65-F5344CB8AC3E}">
        <p14:creationId xmlns:p14="http://schemas.microsoft.com/office/powerpoint/2010/main" val="39056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3" grpId="0"/>
      <p:bldP spid="4"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476C8D-4EA0-DE06-E38D-23A1FCA506D6}"/>
              </a:ext>
            </a:extLst>
          </p:cNvPr>
          <p:cNvSpPr>
            <a:spLocks noGrp="1"/>
          </p:cNvSpPr>
          <p:nvPr>
            <p:ph type="dt" sz="half" idx="10"/>
          </p:nvPr>
        </p:nvSpPr>
        <p:spPr/>
        <p:txBody>
          <a:bodyPr/>
          <a:lstStyle/>
          <a:p>
            <a:r>
              <a:rPr lang="en-GB"/>
              <a:t>Date: Monday / 01 / October / 2019</a:t>
            </a:r>
          </a:p>
        </p:txBody>
      </p:sp>
      <p:sp>
        <p:nvSpPr>
          <p:cNvPr id="6" name="Footer Placeholder 5">
            <a:extLst>
              <a:ext uri="{FF2B5EF4-FFF2-40B4-BE49-F238E27FC236}">
                <a16:creationId xmlns:a16="http://schemas.microsoft.com/office/drawing/2014/main" id="{DB73B76B-46CE-4236-B8D8-02E4F1A8B830}"/>
              </a:ext>
            </a:extLst>
          </p:cNvPr>
          <p:cNvSpPr>
            <a:spLocks noGrp="1"/>
          </p:cNvSpPr>
          <p:nvPr>
            <p:ph type="ftr" sz="quarter" idx="11"/>
          </p:nvPr>
        </p:nvSpPr>
        <p:spPr/>
        <p:txBody>
          <a:bodyPr/>
          <a:lstStyle/>
          <a:p>
            <a:r>
              <a:rPr lang="en-GB" dirty="0"/>
              <a:t>Advancing social justice, promoting decent work</a:t>
            </a:r>
          </a:p>
        </p:txBody>
      </p:sp>
      <p:sp>
        <p:nvSpPr>
          <p:cNvPr id="7" name="Slide Number Placeholder 6">
            <a:extLst>
              <a:ext uri="{FF2B5EF4-FFF2-40B4-BE49-F238E27FC236}">
                <a16:creationId xmlns:a16="http://schemas.microsoft.com/office/drawing/2014/main" id="{10DB9A3B-15BC-517C-3C22-82218113836C}"/>
              </a:ext>
            </a:extLst>
          </p:cNvPr>
          <p:cNvSpPr>
            <a:spLocks noGrp="1"/>
          </p:cNvSpPr>
          <p:nvPr>
            <p:ph type="sldNum" sz="quarter" idx="12"/>
          </p:nvPr>
        </p:nvSpPr>
        <p:spPr/>
        <p:txBody>
          <a:bodyPr/>
          <a:lstStyle/>
          <a:p>
            <a:fld id="{856227C0-AD57-4F9B-BAE3-EEFB0D0EE427}" type="slidenum">
              <a:rPr lang="en-GB" smtClean="0"/>
              <a:t>49</a:t>
            </a:fld>
            <a:endParaRPr lang="en-GB"/>
          </a:p>
        </p:txBody>
      </p:sp>
      <p:graphicFrame>
        <p:nvGraphicFramePr>
          <p:cNvPr id="8" name="コンテンツ プレースホルダー 6">
            <a:extLst>
              <a:ext uri="{FF2B5EF4-FFF2-40B4-BE49-F238E27FC236}">
                <a16:creationId xmlns:a16="http://schemas.microsoft.com/office/drawing/2014/main" id="{EBC46060-1771-3787-A4E6-05DC70905243}"/>
              </a:ext>
            </a:extLst>
          </p:cNvPr>
          <p:cNvGraphicFramePr>
            <a:graphicFrameLocks noGrp="1"/>
          </p:cNvGraphicFramePr>
          <p:nvPr>
            <p:ph idx="1"/>
            <p:extLst>
              <p:ext uri="{D42A27DB-BD31-4B8C-83A1-F6EECF244321}">
                <p14:modId xmlns:p14="http://schemas.microsoft.com/office/powerpoint/2010/main" val="3119962361"/>
              </p:ext>
            </p:extLst>
          </p:nvPr>
        </p:nvGraphicFramePr>
        <p:xfrm>
          <a:off x="1041395" y="2460618"/>
          <a:ext cx="9482802" cy="130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Pentagon 8">
            <a:extLst>
              <a:ext uri="{FF2B5EF4-FFF2-40B4-BE49-F238E27FC236}">
                <a16:creationId xmlns:a16="http://schemas.microsoft.com/office/drawing/2014/main" id="{BA6FF728-90A2-2A82-A885-3347752B4CCD}"/>
              </a:ext>
            </a:extLst>
          </p:cNvPr>
          <p:cNvSpPr/>
          <p:nvPr/>
        </p:nvSpPr>
        <p:spPr>
          <a:xfrm>
            <a:off x="1041395" y="3964015"/>
            <a:ext cx="9482802" cy="1692063"/>
          </a:xfrm>
          <a:prstGeom prst="homePlate">
            <a:avLst/>
          </a:prstGeom>
          <a:solidFill>
            <a:schemeClr val="accent2"/>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prstClr val="white"/>
                </a:solidFill>
                <a:latin typeface="Arial" panose="020B0604020202020204"/>
              </a:rPr>
              <a:t>	</a:t>
            </a:r>
            <a:r>
              <a:rPr lang="es-ES" sz="2000" dirty="0" err="1">
                <a:solidFill>
                  <a:prstClr val="white"/>
                </a:solidFill>
                <a:latin typeface="Arial" panose="020B0604020202020204"/>
              </a:rPr>
              <a:t>Development</a:t>
            </a:r>
            <a:r>
              <a:rPr lang="es-ES" sz="2000" dirty="0">
                <a:solidFill>
                  <a:prstClr val="white"/>
                </a:solidFill>
                <a:latin typeface="Arial" panose="020B0604020202020204"/>
              </a:rPr>
              <a:t> of </a:t>
            </a:r>
            <a:r>
              <a:rPr lang="es-ES" sz="2000" dirty="0" err="1">
                <a:solidFill>
                  <a:prstClr val="white"/>
                </a:solidFill>
                <a:latin typeface="Arial" panose="020B0604020202020204"/>
              </a:rPr>
              <a:t>an</a:t>
            </a:r>
            <a:r>
              <a:rPr lang="es-ES" sz="2000" dirty="0">
                <a:solidFill>
                  <a:prstClr val="white"/>
                </a:solidFill>
                <a:latin typeface="Arial" panose="020B0604020202020204"/>
              </a:rPr>
              <a:t> </a:t>
            </a:r>
            <a:r>
              <a:rPr lang="es-ES" sz="2000" dirty="0" err="1">
                <a:solidFill>
                  <a:prstClr val="white"/>
                </a:solidFill>
                <a:latin typeface="Arial" panose="020B0604020202020204"/>
              </a:rPr>
              <a:t>integrated</a:t>
            </a:r>
            <a:r>
              <a:rPr lang="es-ES" sz="2000" dirty="0">
                <a:solidFill>
                  <a:prstClr val="white"/>
                </a:solidFill>
                <a:latin typeface="Arial" panose="020B0604020202020204"/>
              </a:rPr>
              <a:t> and </a:t>
            </a:r>
            <a:r>
              <a:rPr lang="es-ES" sz="2000" dirty="0" err="1">
                <a:solidFill>
                  <a:prstClr val="white"/>
                </a:solidFill>
                <a:latin typeface="Arial" panose="020B0604020202020204"/>
              </a:rPr>
              <a:t>shared</a:t>
            </a:r>
            <a:r>
              <a:rPr lang="es-ES" sz="2000" dirty="0">
                <a:solidFill>
                  <a:prstClr val="white"/>
                </a:solidFill>
                <a:latin typeface="Arial" panose="020B0604020202020204"/>
              </a:rPr>
              <a:t> </a:t>
            </a:r>
            <a:r>
              <a:rPr lang="es-ES" sz="2000" dirty="0" err="1">
                <a:solidFill>
                  <a:prstClr val="white"/>
                </a:solidFill>
                <a:latin typeface="Arial" panose="020B0604020202020204"/>
              </a:rPr>
              <a:t>vision</a:t>
            </a:r>
            <a:r>
              <a:rPr lang="es-ES" sz="2000" dirty="0">
                <a:solidFill>
                  <a:prstClr val="white"/>
                </a:solidFill>
                <a:latin typeface="Arial" panose="020B0604020202020204"/>
              </a:rPr>
              <a:t> </a:t>
            </a:r>
            <a:r>
              <a:rPr lang="es-ES" sz="2000" dirty="0" err="1">
                <a:solidFill>
                  <a:prstClr val="white"/>
                </a:solidFill>
                <a:latin typeface="Arial" panose="020B0604020202020204"/>
              </a:rPr>
              <a:t>for</a:t>
            </a:r>
            <a:r>
              <a:rPr lang="es-ES" sz="2000" dirty="0">
                <a:solidFill>
                  <a:prstClr val="white"/>
                </a:solidFill>
                <a:latin typeface="Arial" panose="020B0604020202020204"/>
              </a:rPr>
              <a:t> </a:t>
            </a:r>
            <a:r>
              <a:rPr lang="es-ES" sz="2000" dirty="0" err="1">
                <a:solidFill>
                  <a:prstClr val="white"/>
                </a:solidFill>
                <a:latin typeface="Arial" panose="020B0604020202020204"/>
              </a:rPr>
              <a:t>the</a:t>
            </a:r>
            <a:r>
              <a:rPr lang="es-ES" sz="2000" dirty="0">
                <a:solidFill>
                  <a:prstClr val="white"/>
                </a:solidFill>
                <a:latin typeface="Arial" panose="020B0604020202020204"/>
              </a:rPr>
              <a:t>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prstClr val="white"/>
              </a:solidFill>
              <a:latin typeface="Arial" panose="020B0604020202020204"/>
            </a:endParaRPr>
          </a:p>
          <a:p>
            <a:pPr marL="1200150" lvl="2" indent="-285750">
              <a:buFont typeface="Wingdings" panose="05000000000000000000" pitchFamily="2" charset="2"/>
              <a:buChar char="§"/>
              <a:defRPr/>
            </a:pPr>
            <a:r>
              <a:rPr lang="es-ES" sz="2000" dirty="0">
                <a:solidFill>
                  <a:prstClr val="white"/>
                </a:solidFill>
                <a:latin typeface="Arial" panose="020B0604020202020204"/>
              </a:rPr>
              <a:t>Future </a:t>
            </a:r>
            <a:r>
              <a:rPr lang="es-ES" sz="2000" dirty="0" err="1">
                <a:solidFill>
                  <a:prstClr val="white"/>
                </a:solidFill>
                <a:latin typeface="Arial" panose="020B0604020202020204"/>
              </a:rPr>
              <a:t>market</a:t>
            </a:r>
            <a:r>
              <a:rPr lang="es-ES" sz="2000" dirty="0">
                <a:solidFill>
                  <a:prstClr val="white"/>
                </a:solidFill>
                <a:latin typeface="Arial" panose="020B0604020202020204"/>
              </a:rPr>
              <a:t> drivers</a:t>
            </a:r>
          </a:p>
          <a:p>
            <a:pPr marL="1200150" lvl="2" indent="-285750">
              <a:buFont typeface="Wingdings" panose="05000000000000000000" pitchFamily="2" charset="2"/>
              <a:buChar char="§"/>
              <a:defRPr/>
            </a:pPr>
            <a:r>
              <a:rPr lang="es-ES" sz="2000" dirty="0" err="1">
                <a:solidFill>
                  <a:prstClr val="white"/>
                </a:solidFill>
                <a:latin typeface="Arial" panose="020B0604020202020204"/>
              </a:rPr>
              <a:t>Current</a:t>
            </a:r>
            <a:r>
              <a:rPr lang="es-ES" sz="2000" dirty="0">
                <a:solidFill>
                  <a:prstClr val="white"/>
                </a:solidFill>
                <a:latin typeface="Arial" panose="020B0604020202020204"/>
              </a:rPr>
              <a:t> and future </a:t>
            </a:r>
            <a:r>
              <a:rPr lang="es-ES" sz="2000" dirty="0" err="1">
                <a:solidFill>
                  <a:prstClr val="white"/>
                </a:solidFill>
                <a:latin typeface="Arial" panose="020B0604020202020204"/>
              </a:rPr>
              <a:t>skills</a:t>
            </a:r>
            <a:r>
              <a:rPr lang="es-ES" sz="2000" dirty="0">
                <a:solidFill>
                  <a:prstClr val="white"/>
                </a:solidFill>
                <a:latin typeface="Arial" panose="020B0604020202020204"/>
              </a:rPr>
              <a:t> </a:t>
            </a:r>
            <a:r>
              <a:rPr lang="es-ES" sz="2000" dirty="0" err="1">
                <a:solidFill>
                  <a:prstClr val="white"/>
                </a:solidFill>
                <a:latin typeface="Arial" panose="020B0604020202020204"/>
              </a:rPr>
              <a:t>needs</a:t>
            </a:r>
            <a:endParaRPr lang="es-ES" sz="2000" dirty="0">
              <a:solidFill>
                <a:prstClr val="white"/>
              </a:solidFill>
              <a:latin typeface="Arial" panose="020B0604020202020204"/>
            </a:endParaRPr>
          </a:p>
          <a:p>
            <a:pPr marL="1200150" lvl="2" indent="-285750">
              <a:buFont typeface="Wingdings" panose="05000000000000000000" pitchFamily="2" charset="2"/>
              <a:buChar char="§"/>
              <a:defRPr/>
            </a:pPr>
            <a:r>
              <a:rPr lang="es-ES" sz="2000" dirty="0">
                <a:solidFill>
                  <a:prstClr val="white"/>
                </a:solidFill>
                <a:latin typeface="Arial" panose="020B0604020202020204"/>
              </a:rPr>
              <a:t>Role of </a:t>
            </a:r>
            <a:r>
              <a:rPr lang="es-ES" sz="2000" dirty="0" err="1">
                <a:solidFill>
                  <a:prstClr val="white"/>
                </a:solidFill>
                <a:latin typeface="Arial" panose="020B0604020202020204"/>
              </a:rPr>
              <a:t>education</a:t>
            </a:r>
            <a:r>
              <a:rPr lang="es-ES" sz="2000" dirty="0">
                <a:solidFill>
                  <a:prstClr val="white"/>
                </a:solidFill>
                <a:latin typeface="Arial" panose="020B0604020202020204"/>
              </a:rPr>
              <a:t> and training </a:t>
            </a:r>
            <a:r>
              <a:rPr lang="es-ES" sz="2000" dirty="0" err="1">
                <a:solidFill>
                  <a:prstClr val="white"/>
                </a:solidFill>
                <a:latin typeface="Arial" panose="020B0604020202020204"/>
              </a:rPr>
              <a:t>institutions</a:t>
            </a:r>
            <a:endParaRPr lang="es-ES" sz="2000" dirty="0">
              <a:solidFill>
                <a:prstClr val="white"/>
              </a:solidFill>
              <a:latin typeface="Arial" panose="020B0604020202020204"/>
            </a:endParaRPr>
          </a:p>
        </p:txBody>
      </p:sp>
      <p:sp>
        <p:nvSpPr>
          <p:cNvPr id="10" name="Title 1">
            <a:extLst>
              <a:ext uri="{FF2B5EF4-FFF2-40B4-BE49-F238E27FC236}">
                <a16:creationId xmlns:a16="http://schemas.microsoft.com/office/drawing/2014/main" id="{62C26FC8-AD18-1284-C4F1-5020ED04B83A}"/>
              </a:ext>
            </a:extLst>
          </p:cNvPr>
          <p:cNvSpPr>
            <a:spLocks noGrp="1"/>
          </p:cNvSpPr>
          <p:nvPr>
            <p:ph type="title"/>
          </p:nvPr>
        </p:nvSpPr>
        <p:spPr>
          <a:xfrm>
            <a:off x="490538" y="1423195"/>
            <a:ext cx="11210924" cy="720000"/>
          </a:xfrm>
        </p:spPr>
        <p:txBody>
          <a:bodyPr/>
          <a:lstStyle/>
          <a:p>
            <a:r>
              <a:rPr lang="en-US" sz="2800" dirty="0"/>
              <a:t>STED – Implementation process followed</a:t>
            </a:r>
          </a:p>
        </p:txBody>
      </p:sp>
    </p:spTree>
    <p:extLst>
      <p:ext uri="{BB962C8B-B14F-4D97-AF65-F5344CB8AC3E}">
        <p14:creationId xmlns:p14="http://schemas.microsoft.com/office/powerpoint/2010/main" val="27664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p:txBody>
          <a:bodyPr>
            <a:normAutofit/>
          </a:bodyPr>
          <a:lstStyle/>
          <a:p>
            <a:pPr eaLnBrk="1" hangingPunct="1"/>
            <a:r>
              <a:rPr lang="en-GB" b="1" dirty="0">
                <a:solidFill>
                  <a:schemeClr val="accent1"/>
                </a:solidFill>
              </a:rPr>
              <a:t>Technology and innovation:</a:t>
            </a:r>
            <a:br>
              <a:rPr lang="en-GB" b="1" dirty="0">
                <a:solidFill>
                  <a:schemeClr val="accent1"/>
                </a:solidFill>
              </a:rPr>
            </a:br>
            <a:r>
              <a:rPr lang="en-GB" dirty="0">
                <a:solidFill>
                  <a:schemeClr val="accent1"/>
                </a:solidFill>
              </a:rPr>
              <a:t>Skills impact</a:t>
            </a:r>
            <a:endParaRPr lang="en-GB" b="1" dirty="0">
              <a:solidFill>
                <a:schemeClr val="accent1"/>
              </a:solidFill>
            </a:endParaRPr>
          </a:p>
        </p:txBody>
      </p:sp>
      <p:sp>
        <p:nvSpPr>
          <p:cNvPr id="4" name="Rectangle 140"/>
          <p:cNvSpPr>
            <a:spLocks noGrp="1"/>
          </p:cNvSpPr>
          <p:nvPr>
            <p:ph idx="1"/>
          </p:nvPr>
        </p:nvSpPr>
        <p:spPr bwMode="auto">
          <a:xfrm>
            <a:off x="295562" y="2175730"/>
            <a:ext cx="5057304" cy="3482975"/>
          </a:xfrm>
          <a:prstGeom prst="rect">
            <a:avLst/>
          </a:prstGeom>
          <a:noFill/>
          <a:ln w="9525">
            <a:noFill/>
            <a:miter lim="800000"/>
            <a:headEnd/>
            <a:tailEnd/>
          </a:ln>
        </p:spPr>
        <p:txBody>
          <a:bodyPr>
            <a:noAutofit/>
          </a:bodyPr>
          <a:lstStyle/>
          <a:p>
            <a:r>
              <a:rPr lang="en-GB" dirty="0">
                <a:solidFill>
                  <a:schemeClr val="accent1">
                    <a:lumMod val="50000"/>
                  </a:schemeClr>
                </a:solidFill>
              </a:rPr>
              <a:t>Which skills will secure jobs?</a:t>
            </a:r>
          </a:p>
          <a:p>
            <a:pPr lvl="2">
              <a:buClr>
                <a:schemeClr val="tx2"/>
              </a:buClr>
              <a:buFont typeface="Arial" panose="020B0604020202020204" pitchFamily="34" charset="0"/>
              <a:buChar char="•"/>
            </a:pPr>
            <a:r>
              <a:rPr lang="en-GB" dirty="0">
                <a:solidFill>
                  <a:schemeClr val="accent1">
                    <a:lumMod val="50000"/>
                  </a:schemeClr>
                </a:solidFill>
              </a:rPr>
              <a:t>STEM skills at all levels</a:t>
            </a:r>
          </a:p>
          <a:p>
            <a:pPr lvl="2">
              <a:buClr>
                <a:schemeClr val="tx2"/>
              </a:buClr>
              <a:buFont typeface="Arial" panose="020B0604020202020204" pitchFamily="34" charset="0"/>
              <a:buChar char="•"/>
            </a:pPr>
            <a:r>
              <a:rPr lang="en-GB" dirty="0">
                <a:solidFill>
                  <a:schemeClr val="accent1">
                    <a:lumMod val="50000"/>
                  </a:schemeClr>
                </a:solidFill>
              </a:rPr>
              <a:t>ICT and coding skills</a:t>
            </a:r>
          </a:p>
          <a:p>
            <a:pPr lvl="2">
              <a:buClr>
                <a:schemeClr val="tx2"/>
              </a:buClr>
              <a:buFont typeface="Arial" panose="020B0604020202020204" pitchFamily="34" charset="0"/>
              <a:buChar char="•"/>
            </a:pPr>
            <a:r>
              <a:rPr lang="en-GB" dirty="0">
                <a:solidFill>
                  <a:schemeClr val="accent1">
                    <a:lumMod val="50000"/>
                  </a:schemeClr>
                </a:solidFill>
              </a:rPr>
              <a:t>Skills that help to adopt, operate and maintain technologies</a:t>
            </a:r>
          </a:p>
          <a:p>
            <a:pPr lvl="2">
              <a:buClr>
                <a:schemeClr val="tx2"/>
              </a:buClr>
              <a:buFont typeface="Arial" panose="020B0604020202020204" pitchFamily="34" charset="0"/>
              <a:buChar char="•"/>
            </a:pPr>
            <a:r>
              <a:rPr lang="en-GB" dirty="0">
                <a:solidFill>
                  <a:schemeClr val="accent1">
                    <a:lumMod val="50000"/>
                  </a:schemeClr>
                </a:solidFill>
              </a:rPr>
              <a:t>Skills that help to create a business case, market and manage technologies adoption</a:t>
            </a:r>
          </a:p>
          <a:p>
            <a:pPr lvl="2">
              <a:buClr>
                <a:schemeClr val="tx2"/>
              </a:buClr>
              <a:buFont typeface="Arial" panose="020B0604020202020204" pitchFamily="34" charset="0"/>
              <a:buChar char="•"/>
            </a:pPr>
            <a:r>
              <a:rPr lang="en-GB" dirty="0">
                <a:solidFill>
                  <a:schemeClr val="accent1">
                    <a:lumMod val="50000"/>
                  </a:schemeClr>
                </a:solidFill>
              </a:rPr>
              <a:t>Creativity</a:t>
            </a:r>
          </a:p>
          <a:p>
            <a:pPr lvl="2">
              <a:buClr>
                <a:schemeClr val="tx2"/>
              </a:buClr>
              <a:buFont typeface="Arial" panose="020B0604020202020204" pitchFamily="34" charset="0"/>
              <a:buChar char="•"/>
            </a:pPr>
            <a:r>
              <a:rPr lang="en-GB" dirty="0">
                <a:solidFill>
                  <a:schemeClr val="accent1">
                    <a:lumMod val="50000"/>
                  </a:schemeClr>
                </a:solidFill>
              </a:rPr>
              <a:t>Social skills (interaction, care)</a:t>
            </a:r>
          </a:p>
          <a:p>
            <a:pPr lvl="2">
              <a:buClr>
                <a:schemeClr val="tx2"/>
              </a:buClr>
              <a:buFont typeface="Arial" panose="020B0604020202020204" pitchFamily="34" charset="0"/>
              <a:buChar char="•"/>
            </a:pPr>
            <a:r>
              <a:rPr lang="en-GB" dirty="0">
                <a:solidFill>
                  <a:schemeClr val="accent1">
                    <a:lumMod val="50000"/>
                  </a:schemeClr>
                </a:solidFill>
              </a:rPr>
              <a:t>Non-automatable high-manual dexterity tasks </a:t>
            </a:r>
          </a:p>
          <a:p>
            <a:pPr lvl="1"/>
            <a:endParaRPr lang="en-GB" dirty="0">
              <a:solidFill>
                <a:schemeClr val="accent1">
                  <a:lumMod val="50000"/>
                </a:schemeClr>
              </a:solidFill>
            </a:endParaRPr>
          </a:p>
          <a:p>
            <a:endParaRPr lang="en-GB" dirty="0">
              <a:solidFill>
                <a:schemeClr val="accent1">
                  <a:lumMod val="50000"/>
                </a:schemeClr>
              </a:solidFill>
            </a:endParaRPr>
          </a:p>
          <a:p>
            <a:pPr marL="319088" indent="-319088">
              <a:spcBef>
                <a:spcPts val="700"/>
              </a:spcBef>
              <a:buClr>
                <a:schemeClr val="accent2"/>
              </a:buClr>
              <a:buSzPct val="60000"/>
              <a:buFont typeface="Wingdings" pitchFamily="2" charset="2"/>
              <a:buChar char=""/>
            </a:pPr>
            <a:endParaRPr lang="en-GB" dirty="0">
              <a:solidFill>
                <a:schemeClr val="accent1">
                  <a:lumMod val="50000"/>
                </a:schemeClr>
              </a:solidFill>
              <a:latin typeface="Tw Cen MT"/>
            </a:endParaRPr>
          </a:p>
        </p:txBody>
      </p:sp>
      <p:pic>
        <p:nvPicPr>
          <p:cNvPr id="6" name="Picture 5" descr="Chart, scatter chart&#10;&#10;Description automatically generated">
            <a:extLst>
              <a:ext uri="{FF2B5EF4-FFF2-40B4-BE49-F238E27FC236}">
                <a16:creationId xmlns:a16="http://schemas.microsoft.com/office/drawing/2014/main" id="{8E607A28-C3E4-4180-A1E6-987C13969751}"/>
              </a:ext>
            </a:extLst>
          </p:cNvPr>
          <p:cNvPicPr>
            <a:picLocks noChangeAspect="1"/>
          </p:cNvPicPr>
          <p:nvPr/>
        </p:nvPicPr>
        <p:blipFill>
          <a:blip r:embed="rId3"/>
          <a:stretch>
            <a:fillRect/>
          </a:stretch>
        </p:blipFill>
        <p:spPr>
          <a:xfrm>
            <a:off x="5382234" y="1630983"/>
            <a:ext cx="6709682" cy="4376815"/>
          </a:xfrm>
          <a:prstGeom prst="rect">
            <a:avLst/>
          </a:prstGeom>
        </p:spPr>
      </p:pic>
      <p:sp>
        <p:nvSpPr>
          <p:cNvPr id="2" name="Rectangle 2">
            <a:extLst>
              <a:ext uri="{FF2B5EF4-FFF2-40B4-BE49-F238E27FC236}">
                <a16:creationId xmlns:a16="http://schemas.microsoft.com/office/drawing/2014/main" id="{A9096371-DEF8-249D-5F0D-F1FE290E7120}"/>
              </a:ext>
            </a:extLst>
          </p:cNvPr>
          <p:cNvSpPr txBox="1">
            <a:spLocks/>
          </p:cNvSpPr>
          <p:nvPr/>
        </p:nvSpPr>
        <p:spPr>
          <a:xfrm>
            <a:off x="360549" y="5892101"/>
            <a:ext cx="11210924" cy="720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r>
              <a:rPr lang="en-GB" dirty="0"/>
              <a:t>But is any job secure vis-à-vis AI?</a:t>
            </a:r>
          </a:p>
          <a:p>
            <a:r>
              <a:rPr lang="en-GB" dirty="0"/>
              <a:t>The disruption dictates unpredictability</a:t>
            </a:r>
          </a:p>
        </p:txBody>
      </p:sp>
    </p:spTree>
    <p:extLst>
      <p:ext uri="{BB962C8B-B14F-4D97-AF65-F5344CB8AC3E}">
        <p14:creationId xmlns:p14="http://schemas.microsoft.com/office/powerpoint/2010/main" val="3881974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0FF-292E-4B37-9BE8-EDF6802D8778}"/>
              </a:ext>
            </a:extLst>
          </p:cNvPr>
          <p:cNvSpPr>
            <a:spLocks noGrp="1"/>
          </p:cNvSpPr>
          <p:nvPr>
            <p:ph type="title"/>
          </p:nvPr>
        </p:nvSpPr>
        <p:spPr>
          <a:xfrm>
            <a:off x="364573" y="1333290"/>
            <a:ext cx="6800314" cy="720000"/>
          </a:xfrm>
        </p:spPr>
        <p:txBody>
          <a:bodyPr/>
          <a:lstStyle/>
          <a:p>
            <a:r>
              <a:rPr lang="en-US" dirty="0"/>
              <a:t>Industry Skills Foresight for construction, food-processing and maritime sectors</a:t>
            </a:r>
          </a:p>
        </p:txBody>
      </p:sp>
      <p:sp>
        <p:nvSpPr>
          <p:cNvPr id="5" name="Date Placeholder 4">
            <a:extLst>
              <a:ext uri="{FF2B5EF4-FFF2-40B4-BE49-F238E27FC236}">
                <a16:creationId xmlns:a16="http://schemas.microsoft.com/office/drawing/2014/main" id="{E1AFDC49-D6CB-48DA-B0E8-C8A4BBC16D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6" name="Footer Placeholder 5">
            <a:extLst>
              <a:ext uri="{FF2B5EF4-FFF2-40B4-BE49-F238E27FC236}">
                <a16:creationId xmlns:a16="http://schemas.microsoft.com/office/drawing/2014/main" id="{F3AD23E4-D174-415B-B7D1-804788C6D9D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30050"/>
                </a:solidFill>
                <a:effectLst/>
                <a:uLnTx/>
                <a:uFillTx/>
                <a:latin typeface="Arial" panose="020B0604020202020204"/>
                <a:ea typeface="+mn-ea"/>
                <a:cs typeface="+mn-cs"/>
              </a:rPr>
              <a:t>Advancing social justice, promoting decent work</a:t>
            </a:r>
          </a:p>
        </p:txBody>
      </p:sp>
      <p:sp>
        <p:nvSpPr>
          <p:cNvPr id="7" name="Slide Number Placeholder 6">
            <a:extLst>
              <a:ext uri="{FF2B5EF4-FFF2-40B4-BE49-F238E27FC236}">
                <a16:creationId xmlns:a16="http://schemas.microsoft.com/office/drawing/2014/main" id="{D6C20C7D-186F-463F-8395-EFD549FA36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800" b="0" i="0" u="none" strike="noStrike" kern="1200" cap="none" spc="0" normalizeH="0" baseline="0" noProof="0" smtClean="0">
                <a:ln>
                  <a:noFill/>
                </a:ln>
                <a:solidFill>
                  <a:srgbClr val="1E2DB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800" b="0" i="0" u="none" strike="noStrike" kern="1200" cap="none" spc="0" normalizeH="0" baseline="0" noProof="0">
              <a:ln>
                <a:noFill/>
              </a:ln>
              <a:solidFill>
                <a:srgbClr val="1E2DBE"/>
              </a:solidFill>
              <a:effectLst/>
              <a:uLnTx/>
              <a:uFillTx/>
              <a:latin typeface="Arial" panose="020B0604020202020204"/>
              <a:ea typeface="+mn-ea"/>
              <a:cs typeface="+mn-cs"/>
            </a:endParaRPr>
          </a:p>
        </p:txBody>
      </p:sp>
      <p:sp>
        <p:nvSpPr>
          <p:cNvPr id="10" name="Content Placeholder 4">
            <a:extLst>
              <a:ext uri="{FF2B5EF4-FFF2-40B4-BE49-F238E27FC236}">
                <a16:creationId xmlns:a16="http://schemas.microsoft.com/office/drawing/2014/main" id="{651931D1-CE26-4BCB-8C95-9ED1AA388F67}"/>
              </a:ext>
            </a:extLst>
          </p:cNvPr>
          <p:cNvSpPr txBox="1">
            <a:spLocks noGrp="1"/>
          </p:cNvSpPr>
          <p:nvPr>
            <p:ph sz="half" idx="1"/>
          </p:nvPr>
        </p:nvSpPr>
        <p:spPr>
          <a:xfrm>
            <a:off x="431789" y="2195012"/>
            <a:ext cx="6319885" cy="3700911"/>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endParaRPr lang="en-GB" dirty="0"/>
          </a:p>
          <a:p>
            <a:pPr lvl="2"/>
            <a:r>
              <a:rPr lang="en-GB" dirty="0"/>
              <a:t>Participants included relevant ministries and public agencies, employers and business membership organizations, workers’ organizations, and education and training providers.</a:t>
            </a:r>
          </a:p>
          <a:p>
            <a:pPr lvl="2"/>
            <a:r>
              <a:rPr lang="en-GB" dirty="0"/>
              <a:t>Co-hosted by the ILO along with government and employers' organizations.</a:t>
            </a:r>
          </a:p>
          <a:p>
            <a:pPr lvl="2"/>
            <a:r>
              <a:rPr lang="en-GB" dirty="0"/>
              <a:t>Fostered public-private collaboration.</a:t>
            </a:r>
          </a:p>
          <a:p>
            <a:pPr lvl="2"/>
            <a:r>
              <a:rPr lang="en-GB" dirty="0"/>
              <a:t>Developed capacities of employers’ organizations and promoted leadership of sectoral skills bodies.</a:t>
            </a:r>
          </a:p>
          <a:p>
            <a:pPr marL="0" lvl="2" indent="0">
              <a:buNone/>
            </a:pPr>
            <a:endParaRPr lang="en-GB" dirty="0"/>
          </a:p>
          <a:p>
            <a:pPr marL="0" lvl="2" indent="0">
              <a:buFont typeface="Wingdings 3" panose="05040102010807070707" pitchFamily="18" charset="2"/>
              <a:buNone/>
            </a:pPr>
            <a:endParaRPr lang="en-US" sz="800" dirty="0">
              <a:latin typeface="Overpass" panose="00000500000000000000" pitchFamily="2" charset="0"/>
            </a:endParaRPr>
          </a:p>
          <a:p>
            <a:pPr marL="0" lvl="2" indent="0">
              <a:buFont typeface="Wingdings 3" panose="05040102010807070707" pitchFamily="18" charset="2"/>
              <a:buNone/>
            </a:pPr>
            <a:endParaRPr lang="en-GB" dirty="0"/>
          </a:p>
        </p:txBody>
      </p:sp>
      <p:pic>
        <p:nvPicPr>
          <p:cNvPr id="11" name="Content Placeholder 10">
            <a:extLst>
              <a:ext uri="{FF2B5EF4-FFF2-40B4-BE49-F238E27FC236}">
                <a16:creationId xmlns:a16="http://schemas.microsoft.com/office/drawing/2014/main" id="{01FC1CD2-2FBC-4610-9BBF-F68489FCA0A7}"/>
              </a:ext>
            </a:extLst>
          </p:cNvPr>
          <p:cNvPicPr>
            <a:picLocks noGrp="1" noChangeAspect="1"/>
          </p:cNvPicPr>
          <p:nvPr>
            <p:ph sz="half" idx="2"/>
          </p:nvPr>
        </p:nvPicPr>
        <p:blipFill>
          <a:blip r:embed="rId2"/>
          <a:stretch>
            <a:fillRect/>
          </a:stretch>
        </p:blipFill>
        <p:spPr>
          <a:xfrm>
            <a:off x="7086592" y="769073"/>
            <a:ext cx="2163337" cy="3162673"/>
          </a:xfrm>
        </p:spPr>
      </p:pic>
      <p:pic>
        <p:nvPicPr>
          <p:cNvPr id="8" name="Content Placeholder 8">
            <a:extLst>
              <a:ext uri="{FF2B5EF4-FFF2-40B4-BE49-F238E27FC236}">
                <a16:creationId xmlns:a16="http://schemas.microsoft.com/office/drawing/2014/main" id="{76C645A9-51B3-71A1-9396-9D8F52F43985}"/>
              </a:ext>
            </a:extLst>
          </p:cNvPr>
          <p:cNvPicPr>
            <a:picLocks noChangeAspect="1"/>
          </p:cNvPicPr>
          <p:nvPr/>
        </p:nvPicPr>
        <p:blipFill>
          <a:blip r:embed="rId3"/>
          <a:stretch>
            <a:fillRect/>
          </a:stretch>
        </p:blipFill>
        <p:spPr>
          <a:xfrm>
            <a:off x="7086591" y="3981107"/>
            <a:ext cx="4966729" cy="2745788"/>
          </a:xfrm>
          <a:prstGeom prst="rect">
            <a:avLst/>
          </a:prstGeom>
        </p:spPr>
      </p:pic>
      <p:pic>
        <p:nvPicPr>
          <p:cNvPr id="3" name="Picture 2">
            <a:extLst>
              <a:ext uri="{FF2B5EF4-FFF2-40B4-BE49-F238E27FC236}">
                <a16:creationId xmlns:a16="http://schemas.microsoft.com/office/drawing/2014/main" id="{C59BD310-8C76-899B-E8EB-EBDF03E801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5306"/>
          <a:stretch/>
        </p:blipFill>
        <p:spPr>
          <a:xfrm>
            <a:off x="9273477" y="779706"/>
            <a:ext cx="2780854" cy="1766401"/>
          </a:xfrm>
          <a:prstGeom prst="rect">
            <a:avLst/>
          </a:prstGeom>
        </p:spPr>
      </p:pic>
      <p:pic>
        <p:nvPicPr>
          <p:cNvPr id="4" name="Picture 3" descr="A few women writing on a white board&#10;&#10;Description automatically generated with low confidence">
            <a:extLst>
              <a:ext uri="{FF2B5EF4-FFF2-40B4-BE49-F238E27FC236}">
                <a16:creationId xmlns:a16="http://schemas.microsoft.com/office/drawing/2014/main" id="{F431008F-461A-82EA-1438-EF930F98121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0681"/>
          <a:stretch/>
        </p:blipFill>
        <p:spPr>
          <a:xfrm>
            <a:off x="9273478" y="2582136"/>
            <a:ext cx="2780853" cy="1349610"/>
          </a:xfrm>
          <a:prstGeom prst="rect">
            <a:avLst/>
          </a:prstGeom>
          <a:noFill/>
        </p:spPr>
      </p:pic>
    </p:spTree>
    <p:extLst>
      <p:ext uri="{BB962C8B-B14F-4D97-AF65-F5344CB8AC3E}">
        <p14:creationId xmlns:p14="http://schemas.microsoft.com/office/powerpoint/2010/main" val="254708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0FF-292E-4B37-9BE8-EDF6802D8778}"/>
              </a:ext>
            </a:extLst>
          </p:cNvPr>
          <p:cNvSpPr>
            <a:spLocks noGrp="1"/>
          </p:cNvSpPr>
          <p:nvPr>
            <p:ph type="title"/>
          </p:nvPr>
        </p:nvSpPr>
        <p:spPr/>
        <p:txBody>
          <a:bodyPr/>
          <a:lstStyle/>
          <a:p>
            <a:r>
              <a:rPr lang="en-US" sz="2800" dirty="0"/>
              <a:t>STED results</a:t>
            </a:r>
          </a:p>
        </p:txBody>
      </p:sp>
      <p:sp>
        <p:nvSpPr>
          <p:cNvPr id="5" name="Date Placeholder 4">
            <a:extLst>
              <a:ext uri="{FF2B5EF4-FFF2-40B4-BE49-F238E27FC236}">
                <a16:creationId xmlns:a16="http://schemas.microsoft.com/office/drawing/2014/main" id="{E1AFDC49-D6CB-48DA-B0E8-C8A4BBC16D26}"/>
              </a:ext>
            </a:extLst>
          </p:cNvPr>
          <p:cNvSpPr>
            <a:spLocks noGrp="1"/>
          </p:cNvSpPr>
          <p:nvPr>
            <p:ph type="dt" sz="half" idx="10"/>
          </p:nvPr>
        </p:nvSpPr>
        <p:spPr/>
        <p:txBody>
          <a:bodyPr/>
          <a:lstStyle/>
          <a:p>
            <a:r>
              <a:rPr lang="en-GB" dirty="0"/>
              <a:t>Date: Monday / 01 / October / 2019</a:t>
            </a:r>
          </a:p>
        </p:txBody>
      </p:sp>
      <p:sp>
        <p:nvSpPr>
          <p:cNvPr id="6" name="Footer Placeholder 5">
            <a:extLst>
              <a:ext uri="{FF2B5EF4-FFF2-40B4-BE49-F238E27FC236}">
                <a16:creationId xmlns:a16="http://schemas.microsoft.com/office/drawing/2014/main" id="{F3AD23E4-D174-415B-B7D1-804788C6D9DF}"/>
              </a:ext>
            </a:extLst>
          </p:cNvPr>
          <p:cNvSpPr>
            <a:spLocks noGrp="1"/>
          </p:cNvSpPr>
          <p:nvPr>
            <p:ph type="ftr" sz="quarter" idx="11"/>
          </p:nvPr>
        </p:nvSpPr>
        <p:spPr/>
        <p:txBody>
          <a:bodyPr/>
          <a:lstStyle/>
          <a:p>
            <a:r>
              <a:rPr lang="en-GB" dirty="0"/>
              <a:t>Advancing social justice, promoting decent work</a:t>
            </a:r>
          </a:p>
        </p:txBody>
      </p:sp>
      <p:sp>
        <p:nvSpPr>
          <p:cNvPr id="7" name="Slide Number Placeholder 6">
            <a:extLst>
              <a:ext uri="{FF2B5EF4-FFF2-40B4-BE49-F238E27FC236}">
                <a16:creationId xmlns:a16="http://schemas.microsoft.com/office/drawing/2014/main" id="{D6C20C7D-186F-463F-8395-EFD549FA3630}"/>
              </a:ext>
            </a:extLst>
          </p:cNvPr>
          <p:cNvSpPr>
            <a:spLocks noGrp="1"/>
          </p:cNvSpPr>
          <p:nvPr>
            <p:ph type="sldNum" sz="quarter" idx="12"/>
          </p:nvPr>
        </p:nvSpPr>
        <p:spPr/>
        <p:txBody>
          <a:bodyPr/>
          <a:lstStyle/>
          <a:p>
            <a:fld id="{856227C0-AD57-4F9B-BAE3-EEFB0D0EE427}" type="slidenum">
              <a:rPr lang="en-GB" smtClean="0"/>
              <a:t>51</a:t>
            </a:fld>
            <a:endParaRPr lang="en-GB" dirty="0"/>
          </a:p>
        </p:txBody>
      </p:sp>
      <p:sp>
        <p:nvSpPr>
          <p:cNvPr id="12" name="Content Placeholder 4">
            <a:extLst>
              <a:ext uri="{FF2B5EF4-FFF2-40B4-BE49-F238E27FC236}">
                <a16:creationId xmlns:a16="http://schemas.microsoft.com/office/drawing/2014/main" id="{3B30E129-C06C-4D98-A9AF-FADB86866948}"/>
              </a:ext>
            </a:extLst>
          </p:cNvPr>
          <p:cNvSpPr txBox="1">
            <a:spLocks/>
          </p:cNvSpPr>
          <p:nvPr/>
        </p:nvSpPr>
        <p:spPr>
          <a:xfrm>
            <a:off x="4918368" y="1783195"/>
            <a:ext cx="6513094" cy="4425100"/>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Font typeface="Wingdings 3" panose="05040102010807070707" pitchFamily="18" charset="2"/>
              <a:buNone/>
            </a:pPr>
            <a:endParaRPr lang="en-GB" sz="800" b="1" dirty="0">
              <a:solidFill>
                <a:srgbClr val="FF0000"/>
              </a:solidFill>
            </a:endParaRPr>
          </a:p>
          <a:p>
            <a:pPr marL="0" lvl="2" indent="0">
              <a:buNone/>
            </a:pPr>
            <a:r>
              <a:rPr lang="en-GB" b="1" dirty="0">
                <a:solidFill>
                  <a:srgbClr val="FF0000"/>
                </a:solidFill>
              </a:rPr>
              <a:t>Policy options and recommendations </a:t>
            </a:r>
          </a:p>
          <a:p>
            <a:pPr marL="0" lvl="2" indent="0">
              <a:buNone/>
            </a:pPr>
            <a:endParaRPr lang="en-GB" dirty="0"/>
          </a:p>
          <a:p>
            <a:pPr lvl="2"/>
            <a:r>
              <a:rPr lang="en-GB" dirty="0"/>
              <a:t>Agreed on the urgent need to establish and/or strengthen sectoral skills bodies.</a:t>
            </a:r>
          </a:p>
          <a:p>
            <a:pPr lvl="2"/>
            <a:r>
              <a:rPr lang="en-GB" dirty="0"/>
              <a:t>Identified urgent need for improved labour market information and skills needs intelligence.</a:t>
            </a:r>
          </a:p>
          <a:p>
            <a:pPr lvl="2"/>
            <a:r>
              <a:rPr lang="en-GB" dirty="0"/>
              <a:t>Identified critical needs in the training provision.</a:t>
            </a:r>
          </a:p>
          <a:p>
            <a:pPr lvl="2"/>
            <a:r>
              <a:rPr lang="en-GB" dirty="0"/>
              <a:t>Sectoral skills problems articulated, and possible solutions discussed.</a:t>
            </a:r>
          </a:p>
          <a:p>
            <a:pPr lvl="2"/>
            <a:r>
              <a:rPr lang="en-GB" dirty="0"/>
              <a:t>Identified challenges in the school-to-work and labour transitions.</a:t>
            </a:r>
          </a:p>
          <a:p>
            <a:pPr lvl="2"/>
            <a:r>
              <a:rPr lang="en-GB" dirty="0"/>
              <a:t>Follow-up action plans proposed. </a:t>
            </a:r>
          </a:p>
          <a:p>
            <a:pPr lvl="2"/>
            <a:endParaRPr lang="en-GB" dirty="0"/>
          </a:p>
          <a:p>
            <a:pPr lvl="2"/>
            <a:endParaRPr lang="en-GB" sz="2000" dirty="0"/>
          </a:p>
          <a:p>
            <a:pPr marL="0" lvl="2" indent="0">
              <a:buFont typeface="Wingdings 3" panose="05040102010807070707" pitchFamily="18" charset="2"/>
              <a:buNone/>
            </a:pPr>
            <a:endParaRPr lang="en-US" sz="800" dirty="0">
              <a:latin typeface="Overpass" panose="00000500000000000000" pitchFamily="2" charset="0"/>
            </a:endParaRPr>
          </a:p>
          <a:p>
            <a:pPr marL="0" lvl="2" indent="0">
              <a:buFont typeface="Wingdings 3" panose="05040102010807070707" pitchFamily="18" charset="2"/>
              <a:buNone/>
            </a:pPr>
            <a:endParaRPr lang="en-GB" dirty="0"/>
          </a:p>
        </p:txBody>
      </p:sp>
      <p:sp>
        <p:nvSpPr>
          <p:cNvPr id="4" name="Content Placeholder 2">
            <a:extLst>
              <a:ext uri="{FF2B5EF4-FFF2-40B4-BE49-F238E27FC236}">
                <a16:creationId xmlns:a16="http://schemas.microsoft.com/office/drawing/2014/main" id="{9656488C-9040-B730-17E8-AE355EFABD6D}"/>
              </a:ext>
            </a:extLst>
          </p:cNvPr>
          <p:cNvSpPr txBox="1">
            <a:spLocks/>
          </p:cNvSpPr>
          <p:nvPr/>
        </p:nvSpPr>
        <p:spPr>
          <a:xfrm>
            <a:off x="490538" y="2096224"/>
            <a:ext cx="3911341" cy="1332776"/>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300" dirty="0"/>
          </a:p>
          <a:p>
            <a:pPr lvl="2"/>
            <a:r>
              <a:rPr kumimoji="0" lang="en-US" sz="2500" b="1" i="0" u="none" strike="noStrike" kern="1200" cap="none" spc="0" normalizeH="0" baseline="0" noProof="0" dirty="0">
                <a:ln>
                  <a:noFill/>
                </a:ln>
                <a:solidFill>
                  <a:srgbClr val="1E2DBE"/>
                </a:solidFill>
                <a:effectLst/>
                <a:uLnTx/>
                <a:uFillTx/>
                <a:latin typeface="Arial" panose="020B0604020202020204"/>
                <a:ea typeface="+mj-ea"/>
                <a:cs typeface="+mj-cs"/>
              </a:rPr>
              <a:t>5 </a:t>
            </a:r>
            <a:r>
              <a:rPr lang="en-US" sz="1400" dirty="0"/>
              <a:t>Sectoral &amp; sub-sectoral </a:t>
            </a:r>
            <a:r>
              <a:rPr lang="en-US" sz="2500" b="1" dirty="0">
                <a:solidFill>
                  <a:srgbClr val="1E2DBE"/>
                </a:solidFill>
                <a:latin typeface="Arial" panose="020B0604020202020204"/>
                <a:ea typeface="+mj-ea"/>
                <a:cs typeface="+mj-cs"/>
              </a:rPr>
              <a:t>skills assessment reports</a:t>
            </a:r>
            <a:r>
              <a:rPr lang="en-US" sz="1400" dirty="0"/>
              <a:t> on skills supply and demand.</a:t>
            </a:r>
          </a:p>
          <a:p>
            <a:pPr lvl="2"/>
            <a:r>
              <a:rPr lang="en-US" sz="2500" b="1" dirty="0">
                <a:solidFill>
                  <a:srgbClr val="1E2DBE"/>
                </a:solidFill>
                <a:latin typeface="Arial" panose="020B0604020202020204"/>
              </a:rPr>
              <a:t>&gt;50</a:t>
            </a:r>
            <a:r>
              <a:rPr kumimoji="0" lang="en-US" sz="2500" b="1" i="0" u="none" strike="noStrike" kern="1200" cap="none" spc="0" normalizeH="0" baseline="0" noProof="0" dirty="0">
                <a:ln>
                  <a:noFill/>
                </a:ln>
                <a:solidFill>
                  <a:srgbClr val="1E2DBE"/>
                </a:solidFill>
                <a:effectLst/>
                <a:uLnTx/>
                <a:uFillTx/>
                <a:latin typeface="Arial" panose="020B0604020202020204"/>
                <a:ea typeface="+mn-ea"/>
                <a:cs typeface="+mn-cs"/>
              </a:rPr>
              <a:t> skills-related </a:t>
            </a:r>
            <a:r>
              <a:rPr kumimoji="0" lang="en-US" sz="2500" b="1" i="0" u="none" strike="noStrike" kern="1200" cap="none" spc="0" normalizeH="0" baseline="0" noProof="0" dirty="0">
                <a:ln>
                  <a:noFill/>
                </a:ln>
                <a:solidFill>
                  <a:srgbClr val="1E2DBE"/>
                </a:solidFill>
                <a:effectLst/>
                <a:uLnTx/>
                <a:uFillTx/>
                <a:latin typeface="Arial" panose="020B0604020202020204"/>
                <a:ea typeface="+mj-ea"/>
                <a:cs typeface="+mj-cs"/>
              </a:rPr>
              <a:t>r</a:t>
            </a:r>
            <a:r>
              <a:rPr lang="en-US" sz="2500" b="1" dirty="0" err="1">
                <a:solidFill>
                  <a:srgbClr val="1E2DBE"/>
                </a:solidFill>
                <a:latin typeface="Arial" panose="020B0604020202020204"/>
                <a:ea typeface="+mj-ea"/>
                <a:cs typeface="+mj-cs"/>
              </a:rPr>
              <a:t>ecommendations</a:t>
            </a:r>
            <a:r>
              <a:rPr lang="en-US" sz="1400" dirty="0"/>
              <a:t> made by local stakeholders with specific roles and responsibilities assigned to them.</a:t>
            </a:r>
          </a:p>
          <a:p>
            <a:pPr lvl="2"/>
            <a:r>
              <a:rPr kumimoji="0" lang="en-US" sz="2500" b="1" i="0" u="none" strike="noStrike" kern="1200" cap="none" spc="0" normalizeH="0" baseline="0" noProof="0" dirty="0">
                <a:ln>
                  <a:noFill/>
                </a:ln>
                <a:solidFill>
                  <a:srgbClr val="1E2DBE"/>
                </a:solidFill>
                <a:effectLst/>
                <a:uLnTx/>
                <a:uFillTx/>
                <a:latin typeface="Arial" panose="020B0604020202020204"/>
                <a:ea typeface="+mj-ea"/>
                <a:cs typeface="+mj-cs"/>
              </a:rPr>
              <a:t>5 </a:t>
            </a:r>
            <a:r>
              <a:rPr lang="en-US" sz="1400" dirty="0"/>
              <a:t>Sectoral &amp; sub-sectoral </a:t>
            </a:r>
            <a:r>
              <a:rPr lang="en-US" sz="2500" b="1" dirty="0">
                <a:solidFill>
                  <a:srgbClr val="1E2DBE"/>
                </a:solidFill>
                <a:latin typeface="Arial" panose="020B0604020202020204"/>
                <a:ea typeface="+mj-ea"/>
                <a:cs typeface="+mj-cs"/>
              </a:rPr>
              <a:t>skills strategies </a:t>
            </a:r>
            <a:r>
              <a:rPr lang="en-US" sz="1400" dirty="0"/>
              <a:t>developed and validated by national and sectoral stakeholders.</a:t>
            </a:r>
          </a:p>
          <a:p>
            <a:pPr lvl="2"/>
            <a:endParaRPr lang="en-US" sz="1400" b="1" dirty="0"/>
          </a:p>
        </p:txBody>
      </p:sp>
    </p:spTree>
    <p:extLst>
      <p:ext uri="{BB962C8B-B14F-4D97-AF65-F5344CB8AC3E}">
        <p14:creationId xmlns:p14="http://schemas.microsoft.com/office/powerpoint/2010/main" val="220492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0FF-292E-4B37-9BE8-EDF6802D8778}"/>
              </a:ext>
            </a:extLst>
          </p:cNvPr>
          <p:cNvSpPr>
            <a:spLocks noGrp="1"/>
          </p:cNvSpPr>
          <p:nvPr>
            <p:ph type="title"/>
          </p:nvPr>
        </p:nvSpPr>
        <p:spPr/>
        <p:txBody>
          <a:bodyPr/>
          <a:lstStyle/>
          <a:p>
            <a:r>
              <a:rPr lang="en-US" sz="2800" dirty="0"/>
              <a:t>STED – Implementation process</a:t>
            </a:r>
          </a:p>
        </p:txBody>
      </p:sp>
      <p:sp>
        <p:nvSpPr>
          <p:cNvPr id="5" name="Date Placeholder 4">
            <a:extLst>
              <a:ext uri="{FF2B5EF4-FFF2-40B4-BE49-F238E27FC236}">
                <a16:creationId xmlns:a16="http://schemas.microsoft.com/office/drawing/2014/main" id="{E1AFDC49-D6CB-48DA-B0E8-C8A4BBC16D26}"/>
              </a:ext>
            </a:extLst>
          </p:cNvPr>
          <p:cNvSpPr>
            <a:spLocks noGrp="1"/>
          </p:cNvSpPr>
          <p:nvPr>
            <p:ph type="dt" sz="half" idx="10"/>
          </p:nvPr>
        </p:nvSpPr>
        <p:spPr/>
        <p:txBody>
          <a:bodyPr/>
          <a:lstStyle/>
          <a:p>
            <a:r>
              <a:rPr lang="en-GB" dirty="0"/>
              <a:t>Date: Monday / 01 / October / 2019</a:t>
            </a:r>
          </a:p>
        </p:txBody>
      </p:sp>
      <p:sp>
        <p:nvSpPr>
          <p:cNvPr id="6" name="Footer Placeholder 5">
            <a:extLst>
              <a:ext uri="{FF2B5EF4-FFF2-40B4-BE49-F238E27FC236}">
                <a16:creationId xmlns:a16="http://schemas.microsoft.com/office/drawing/2014/main" id="{F3AD23E4-D174-415B-B7D1-804788C6D9DF}"/>
              </a:ext>
            </a:extLst>
          </p:cNvPr>
          <p:cNvSpPr>
            <a:spLocks noGrp="1"/>
          </p:cNvSpPr>
          <p:nvPr>
            <p:ph type="ftr" sz="quarter" idx="11"/>
          </p:nvPr>
        </p:nvSpPr>
        <p:spPr/>
        <p:txBody>
          <a:bodyPr/>
          <a:lstStyle/>
          <a:p>
            <a:r>
              <a:rPr lang="en-GB" dirty="0"/>
              <a:t>Advancing social justice, promoting decent work</a:t>
            </a:r>
          </a:p>
        </p:txBody>
      </p:sp>
      <p:sp>
        <p:nvSpPr>
          <p:cNvPr id="7" name="Slide Number Placeholder 6">
            <a:extLst>
              <a:ext uri="{FF2B5EF4-FFF2-40B4-BE49-F238E27FC236}">
                <a16:creationId xmlns:a16="http://schemas.microsoft.com/office/drawing/2014/main" id="{D6C20C7D-186F-463F-8395-EFD549FA3630}"/>
              </a:ext>
            </a:extLst>
          </p:cNvPr>
          <p:cNvSpPr>
            <a:spLocks noGrp="1"/>
          </p:cNvSpPr>
          <p:nvPr>
            <p:ph type="sldNum" sz="quarter" idx="12"/>
          </p:nvPr>
        </p:nvSpPr>
        <p:spPr/>
        <p:txBody>
          <a:bodyPr/>
          <a:lstStyle/>
          <a:p>
            <a:fld id="{856227C0-AD57-4F9B-BAE3-EEFB0D0EE427}" type="slidenum">
              <a:rPr lang="en-GB" smtClean="0"/>
              <a:t>52</a:t>
            </a:fld>
            <a:endParaRPr lang="en-GB" dirty="0"/>
          </a:p>
        </p:txBody>
      </p:sp>
      <p:sp>
        <p:nvSpPr>
          <p:cNvPr id="10" name="Content Placeholder 4">
            <a:extLst>
              <a:ext uri="{FF2B5EF4-FFF2-40B4-BE49-F238E27FC236}">
                <a16:creationId xmlns:a16="http://schemas.microsoft.com/office/drawing/2014/main" id="{651931D1-CE26-4BCB-8C95-9ED1AA388F67}"/>
              </a:ext>
            </a:extLst>
          </p:cNvPr>
          <p:cNvSpPr txBox="1">
            <a:spLocks noGrp="1"/>
          </p:cNvSpPr>
          <p:nvPr>
            <p:ph sz="half" idx="1"/>
          </p:nvPr>
        </p:nvSpPr>
        <p:spPr>
          <a:xfrm>
            <a:off x="490538" y="1783195"/>
            <a:ext cx="6247146" cy="4437131"/>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None/>
            </a:pPr>
            <a:endParaRPr lang="en-GB" sz="800" b="1" dirty="0">
              <a:solidFill>
                <a:srgbClr val="FF0000"/>
              </a:solidFill>
            </a:endParaRPr>
          </a:p>
          <a:p>
            <a:pPr marL="0" lvl="2" indent="0">
              <a:buNone/>
            </a:pPr>
            <a:r>
              <a:rPr lang="en-GB" b="1" dirty="0">
                <a:solidFill>
                  <a:srgbClr val="FF0000"/>
                </a:solidFill>
              </a:rPr>
              <a:t>What worked well?</a:t>
            </a:r>
            <a:endParaRPr lang="en-GB" dirty="0"/>
          </a:p>
          <a:p>
            <a:pPr lvl="2"/>
            <a:r>
              <a:rPr lang="en-GB" dirty="0"/>
              <a:t>The methodology facilitates engagement with multiple ministries, employers, workers and education sector.</a:t>
            </a:r>
          </a:p>
          <a:p>
            <a:pPr lvl="2"/>
            <a:r>
              <a:rPr lang="en-GB" dirty="0"/>
              <a:t>Clear structure helps stakeholders to focus on their contribution to the skills system.  </a:t>
            </a:r>
          </a:p>
          <a:p>
            <a:pPr lvl="2"/>
            <a:r>
              <a:rPr lang="en-GB" dirty="0"/>
              <a:t>Enhances inter-ministerial collaboration and alignment with current policy priorities.</a:t>
            </a:r>
          </a:p>
          <a:p>
            <a:pPr lvl="2"/>
            <a:r>
              <a:rPr lang="en-GB" dirty="0"/>
              <a:t>Supports active involvement of employers in the anticipation and matching of future skills needs.</a:t>
            </a:r>
          </a:p>
          <a:p>
            <a:pPr lvl="2"/>
            <a:r>
              <a:rPr lang="en-GB" dirty="0"/>
              <a:t>Consensus reached on challenges and opportunities would not be addressed through more quantitative methods.</a:t>
            </a:r>
          </a:p>
          <a:p>
            <a:pPr lvl="2"/>
            <a:r>
              <a:rPr lang="en-GB" dirty="0"/>
              <a:t>Participation of HE and TVET providers helps adapt the supply side.</a:t>
            </a:r>
          </a:p>
          <a:p>
            <a:pPr lvl="2"/>
            <a:endParaRPr lang="en-GB" sz="2000" dirty="0"/>
          </a:p>
          <a:p>
            <a:pPr marL="0" lvl="2" indent="0">
              <a:buFont typeface="Wingdings 3" panose="05040102010807070707" pitchFamily="18" charset="2"/>
              <a:buNone/>
            </a:pPr>
            <a:endParaRPr lang="en-US" sz="800" dirty="0">
              <a:latin typeface="Overpass" panose="00000500000000000000" pitchFamily="2" charset="0"/>
            </a:endParaRPr>
          </a:p>
          <a:p>
            <a:pPr marL="0" lvl="2" indent="0">
              <a:buFont typeface="Wingdings 3" panose="05040102010807070707" pitchFamily="18" charset="2"/>
              <a:buNone/>
            </a:pPr>
            <a:endParaRPr lang="en-GB" dirty="0"/>
          </a:p>
        </p:txBody>
      </p:sp>
      <p:sp>
        <p:nvSpPr>
          <p:cNvPr id="12" name="Content Placeholder 4">
            <a:extLst>
              <a:ext uri="{FF2B5EF4-FFF2-40B4-BE49-F238E27FC236}">
                <a16:creationId xmlns:a16="http://schemas.microsoft.com/office/drawing/2014/main" id="{3B30E129-C06C-4D98-A9AF-FADB86866948}"/>
              </a:ext>
            </a:extLst>
          </p:cNvPr>
          <p:cNvSpPr txBox="1">
            <a:spLocks/>
          </p:cNvSpPr>
          <p:nvPr/>
        </p:nvSpPr>
        <p:spPr>
          <a:xfrm>
            <a:off x="7147604" y="1783195"/>
            <a:ext cx="4553858" cy="3932069"/>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Font typeface="Wingdings 3" panose="05040102010807070707" pitchFamily="18" charset="2"/>
              <a:buNone/>
            </a:pPr>
            <a:endParaRPr lang="en-GB" sz="800" b="1" dirty="0">
              <a:solidFill>
                <a:srgbClr val="FF0000"/>
              </a:solidFill>
            </a:endParaRPr>
          </a:p>
          <a:p>
            <a:pPr marL="0" lvl="2" indent="0">
              <a:buNone/>
            </a:pPr>
            <a:r>
              <a:rPr lang="en-GB" b="1" dirty="0">
                <a:solidFill>
                  <a:srgbClr val="FF0000"/>
                </a:solidFill>
              </a:rPr>
              <a:t>What needs to be considered?</a:t>
            </a:r>
            <a:endParaRPr lang="en-GB" dirty="0"/>
          </a:p>
          <a:p>
            <a:pPr lvl="2"/>
            <a:r>
              <a:rPr lang="en-GB" dirty="0"/>
              <a:t>Industry engagement and leadership are critical for success. ILO is well-positioned to lead the process along with its constituents.</a:t>
            </a:r>
          </a:p>
          <a:p>
            <a:pPr lvl="2"/>
            <a:r>
              <a:rPr lang="en-GB" dirty="0"/>
              <a:t>More questions around skills anticipation are raised, thus further opportunities for ILO intervention arise. </a:t>
            </a:r>
          </a:p>
          <a:p>
            <a:pPr lvl="2"/>
            <a:r>
              <a:rPr lang="en-GB" dirty="0"/>
              <a:t>It is qualitative, so needs to be combined with ILO quantitative methods and technical assistance.</a:t>
            </a:r>
          </a:p>
          <a:p>
            <a:pPr lvl="2"/>
            <a:endParaRPr lang="en-GB" sz="2000" dirty="0"/>
          </a:p>
          <a:p>
            <a:pPr marL="0" lvl="2" indent="0">
              <a:buFont typeface="Wingdings 3" panose="05040102010807070707" pitchFamily="18" charset="2"/>
              <a:buNone/>
            </a:pPr>
            <a:endParaRPr lang="en-US" sz="800" dirty="0">
              <a:latin typeface="Overpass" panose="00000500000000000000" pitchFamily="2" charset="0"/>
            </a:endParaRPr>
          </a:p>
          <a:p>
            <a:pPr marL="0" lvl="2" indent="0">
              <a:buFont typeface="Wingdings 3" panose="05040102010807070707" pitchFamily="18" charset="2"/>
              <a:buNone/>
            </a:pPr>
            <a:endParaRPr lang="en-GB" dirty="0"/>
          </a:p>
        </p:txBody>
      </p:sp>
    </p:spTree>
    <p:extLst>
      <p:ext uri="{BB962C8B-B14F-4D97-AF65-F5344CB8AC3E}">
        <p14:creationId xmlns:p14="http://schemas.microsoft.com/office/powerpoint/2010/main" val="2417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fade">
                                      <p:cBhvr>
                                        <p:cTn id="31" dur="1000"/>
                                        <p:tgtEl>
                                          <p:spTgt spid="10">
                                            <p:txEl>
                                              <p:pRg st="2" end="2"/>
                                            </p:txEl>
                                          </p:spTgt>
                                        </p:tgtEl>
                                      </p:cBhvr>
                                    </p:animEffect>
                                    <p:anim calcmode="lin" valueType="num">
                                      <p:cBhvr>
                                        <p:cTn id="3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fade">
                                      <p:cBhvr>
                                        <p:cTn id="38" dur="1000"/>
                                        <p:tgtEl>
                                          <p:spTgt spid="10">
                                            <p:txEl>
                                              <p:pRg st="3" end="3"/>
                                            </p:txEl>
                                          </p:spTgt>
                                        </p:tgtEl>
                                      </p:cBhvr>
                                    </p:animEffect>
                                    <p:anim calcmode="lin" valueType="num">
                                      <p:cBhvr>
                                        <p:cTn id="3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xEl>
                                              <p:pRg st="4" end="4"/>
                                            </p:txEl>
                                          </p:spTgt>
                                        </p:tgtEl>
                                        <p:attrNameLst>
                                          <p:attrName>style.visibility</p:attrName>
                                        </p:attrNameLst>
                                      </p:cBhvr>
                                      <p:to>
                                        <p:strVal val="visible"/>
                                      </p:to>
                                    </p:set>
                                    <p:animEffect transition="in" filter="fade">
                                      <p:cBhvr>
                                        <p:cTn id="45" dur="1000"/>
                                        <p:tgtEl>
                                          <p:spTgt spid="10">
                                            <p:txEl>
                                              <p:pRg st="4" end="4"/>
                                            </p:txEl>
                                          </p:spTgt>
                                        </p:tgtEl>
                                      </p:cBhvr>
                                    </p:animEffect>
                                    <p:anim calcmode="lin" valueType="num">
                                      <p:cBhvr>
                                        <p:cTn id="4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fade">
                                      <p:cBhvr>
                                        <p:cTn id="52" dur="1000"/>
                                        <p:tgtEl>
                                          <p:spTgt spid="10">
                                            <p:txEl>
                                              <p:pRg st="5" end="5"/>
                                            </p:txEl>
                                          </p:spTgt>
                                        </p:tgtEl>
                                      </p:cBhvr>
                                    </p:animEffect>
                                    <p:anim calcmode="lin" valueType="num">
                                      <p:cBhvr>
                                        <p:cTn id="5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0">
                                            <p:txEl>
                                              <p:pRg st="6" end="6"/>
                                            </p:txEl>
                                          </p:spTgt>
                                        </p:tgtEl>
                                        <p:attrNameLst>
                                          <p:attrName>style.visibility</p:attrName>
                                        </p:attrNameLst>
                                      </p:cBhvr>
                                      <p:to>
                                        <p:strVal val="visible"/>
                                      </p:to>
                                    </p:set>
                                    <p:anim calcmode="lin" valueType="num">
                                      <p:cBhvr additive="base">
                                        <p:cTn id="59"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0">
                                            <p:txEl>
                                              <p:pRg st="7" end="7"/>
                                            </p:txEl>
                                          </p:spTgt>
                                        </p:tgtEl>
                                        <p:attrNameLst>
                                          <p:attrName>style.visibility</p:attrName>
                                        </p:attrNameLst>
                                      </p:cBhvr>
                                      <p:to>
                                        <p:strVal val="visible"/>
                                      </p:to>
                                    </p:set>
                                    <p:animEffect transition="in" filter="fade">
                                      <p:cBhvr>
                                        <p:cTn id="65" dur="1000"/>
                                        <p:tgtEl>
                                          <p:spTgt spid="10">
                                            <p:txEl>
                                              <p:pRg st="7" end="7"/>
                                            </p:txEl>
                                          </p:spTgt>
                                        </p:tgtEl>
                                      </p:cBhvr>
                                    </p:animEffect>
                                    <p:anim calcmode="lin" valueType="num">
                                      <p:cBhvr>
                                        <p:cTn id="66"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2">
                                            <p:txEl>
                                              <p:pRg st="2" end="2"/>
                                            </p:txEl>
                                          </p:spTgt>
                                        </p:tgtEl>
                                        <p:attrNameLst>
                                          <p:attrName>style.visibility</p:attrName>
                                        </p:attrNameLst>
                                      </p:cBhvr>
                                      <p:to>
                                        <p:strVal val="visible"/>
                                      </p:to>
                                    </p:set>
                                    <p:animEffect transition="in" filter="fade">
                                      <p:cBhvr>
                                        <p:cTn id="72" dur="1000"/>
                                        <p:tgtEl>
                                          <p:spTgt spid="12">
                                            <p:txEl>
                                              <p:pRg st="2" end="2"/>
                                            </p:txEl>
                                          </p:spTgt>
                                        </p:tgtEl>
                                      </p:cBhvr>
                                    </p:animEffect>
                                    <p:anim calcmode="lin" valueType="num">
                                      <p:cBhvr>
                                        <p:cTn id="7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2">
                                            <p:txEl>
                                              <p:pRg st="3" end="3"/>
                                            </p:txEl>
                                          </p:spTgt>
                                        </p:tgtEl>
                                        <p:attrNameLst>
                                          <p:attrName>style.visibility</p:attrName>
                                        </p:attrNameLst>
                                      </p:cBhvr>
                                      <p:to>
                                        <p:strVal val="visible"/>
                                      </p:to>
                                    </p:set>
                                    <p:animEffect transition="in" filter="fade">
                                      <p:cBhvr>
                                        <p:cTn id="79" dur="1000"/>
                                        <p:tgtEl>
                                          <p:spTgt spid="12">
                                            <p:txEl>
                                              <p:pRg st="3" end="3"/>
                                            </p:txEl>
                                          </p:spTgt>
                                        </p:tgtEl>
                                      </p:cBhvr>
                                    </p:animEffect>
                                    <p:anim calcmode="lin" valueType="num">
                                      <p:cBhvr>
                                        <p:cTn id="8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12">
                                            <p:txEl>
                                              <p:pRg st="4" end="4"/>
                                            </p:txEl>
                                          </p:spTgt>
                                        </p:tgtEl>
                                        <p:attrNameLst>
                                          <p:attrName>style.visibility</p:attrName>
                                        </p:attrNameLst>
                                      </p:cBhvr>
                                      <p:to>
                                        <p:strVal val="visible"/>
                                      </p:to>
                                    </p:set>
                                    <p:animEffect transition="in" filter="fade">
                                      <p:cBhvr>
                                        <p:cTn id="86" dur="1000"/>
                                        <p:tgtEl>
                                          <p:spTgt spid="12">
                                            <p:txEl>
                                              <p:pRg st="4" end="4"/>
                                            </p:txEl>
                                          </p:spTgt>
                                        </p:tgtEl>
                                      </p:cBhvr>
                                    </p:animEffect>
                                    <p:anim calcmode="lin" valueType="num">
                                      <p:cBhvr>
                                        <p:cTn id="8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8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E924A1-0664-4358-89A1-1DB8886D17D7}"/>
              </a:ext>
            </a:extLst>
          </p:cNvPr>
          <p:cNvSpPr txBox="1">
            <a:spLocks noGrp="1"/>
          </p:cNvSpPr>
          <p:nvPr>
            <p:ph type="title"/>
          </p:nvPr>
        </p:nvSpPr>
        <p:spPr>
          <a:prstGeom prst="rect">
            <a:avLst/>
          </a:prstGeom>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altLang="ru-RU" sz="3200">
                <a:solidFill>
                  <a:schemeClr val="accent1"/>
                </a:solidFill>
                <a:latin typeface="Trebuchet MS" panose="020B0603020202020204" pitchFamily="34" charset="0"/>
              </a:rPr>
              <a:t>Skills Technology Foresight</a:t>
            </a:r>
          </a:p>
        </p:txBody>
      </p:sp>
      <p:sp>
        <p:nvSpPr>
          <p:cNvPr id="3" name="Объект 2"/>
          <p:cNvSpPr>
            <a:spLocks noGrp="1"/>
          </p:cNvSpPr>
          <p:nvPr>
            <p:ph idx="1"/>
          </p:nvPr>
        </p:nvSpPr>
        <p:spPr>
          <a:xfrm>
            <a:off x="374821" y="2261285"/>
            <a:ext cx="11207579" cy="4680673"/>
          </a:xfrm>
        </p:spPr>
        <p:txBody>
          <a:bodyPr>
            <a:noAutofit/>
          </a:bodyPr>
          <a:lstStyle/>
          <a:p>
            <a:pPr marL="342900" indent="-342900">
              <a:spcBef>
                <a:spcPts val="1200"/>
              </a:spcBef>
              <a:buFont typeface="Arial" panose="020B0604020202020204" pitchFamily="34" charset="0"/>
              <a:buChar char="•"/>
            </a:pPr>
            <a:r>
              <a:rPr lang="en-US" sz="2000" b="0">
                <a:solidFill>
                  <a:schemeClr val="accent1">
                    <a:lumMod val="75000"/>
                  </a:schemeClr>
                </a:solidFill>
              </a:rPr>
              <a:t>Developed in 2014.</a:t>
            </a:r>
          </a:p>
          <a:p>
            <a:pPr marL="342900" indent="-342900">
              <a:spcBef>
                <a:spcPts val="1200"/>
              </a:spcBef>
              <a:buFont typeface="Arial" panose="020B0604020202020204" pitchFamily="34" charset="0"/>
              <a:buChar char="•"/>
            </a:pPr>
            <a:r>
              <a:rPr lang="en-GB" sz="2000" b="0">
                <a:solidFill>
                  <a:schemeClr val="accent1">
                    <a:lumMod val="75000"/>
                  </a:schemeClr>
                </a:solidFill>
              </a:rPr>
              <a:t>Built on the foresight experiences in Brazil, China, the Czech Republic, Germany, India, Japan, Korea, Romania and Russia</a:t>
            </a:r>
          </a:p>
          <a:p>
            <a:pPr marL="342900" indent="-342900">
              <a:spcBef>
                <a:spcPts val="1200"/>
              </a:spcBef>
              <a:buFont typeface="Arial" panose="020B0604020202020204" pitchFamily="34" charset="0"/>
              <a:buChar char="•"/>
            </a:pPr>
            <a:r>
              <a:rPr lang="en-GB" sz="2000" b="0">
                <a:solidFill>
                  <a:schemeClr val="accent1">
                    <a:lumMod val="75000"/>
                  </a:schemeClr>
                </a:solidFill>
              </a:rPr>
              <a:t>Targets sectors exposed to large technological changes</a:t>
            </a:r>
          </a:p>
          <a:p>
            <a:pPr marL="342900" indent="-342900">
              <a:spcBef>
                <a:spcPts val="1200"/>
              </a:spcBef>
              <a:buFont typeface="Arial" panose="020B0604020202020204" pitchFamily="34" charset="0"/>
              <a:buChar char="•"/>
            </a:pPr>
            <a:r>
              <a:rPr lang="en-GB" sz="2000" b="0">
                <a:solidFill>
                  <a:schemeClr val="accent1">
                    <a:lumMod val="75000"/>
                  </a:schemeClr>
                </a:solidFill>
              </a:rPr>
              <a:t>Interactive. Based on social dialogue</a:t>
            </a:r>
          </a:p>
          <a:p>
            <a:pPr marL="342900" indent="-342900">
              <a:spcBef>
                <a:spcPts val="1200"/>
              </a:spcBef>
              <a:buFont typeface="Arial" panose="020B0604020202020204" pitchFamily="34" charset="0"/>
              <a:buChar char="•"/>
            </a:pPr>
            <a:r>
              <a:rPr lang="en-GB" sz="2000" b="0">
                <a:solidFill>
                  <a:schemeClr val="accent1">
                    <a:lumMod val="75000"/>
                  </a:schemeClr>
                </a:solidFill>
              </a:rPr>
              <a:t>Change management tool</a:t>
            </a:r>
          </a:p>
          <a:p>
            <a:pPr marL="342900" indent="-342900">
              <a:spcBef>
                <a:spcPts val="1200"/>
              </a:spcBef>
              <a:buFont typeface="Arial" panose="020B0604020202020204" pitchFamily="34" charset="0"/>
              <a:buChar char="•"/>
            </a:pPr>
            <a:r>
              <a:rPr lang="en-GB" sz="2000" b="0">
                <a:solidFill>
                  <a:schemeClr val="accent1">
                    <a:lumMod val="75000"/>
                  </a:schemeClr>
                </a:solidFill>
              </a:rPr>
              <a:t>Piloted in Armenia food processing and ICT/Precision Engineering and in Vietnam metal processing.</a:t>
            </a:r>
            <a:r>
              <a:rPr lang="en-US" sz="2000" b="0">
                <a:solidFill>
                  <a:schemeClr val="accent1">
                    <a:lumMod val="75000"/>
                  </a:schemeClr>
                </a:solidFill>
              </a:rPr>
              <a:t> Used in Tanzania, Tunisia and South Africa.</a:t>
            </a:r>
          </a:p>
          <a:p>
            <a:pPr marL="342900" indent="-342900">
              <a:spcBef>
                <a:spcPts val="1200"/>
              </a:spcBef>
              <a:buFont typeface="Arial" panose="020B0604020202020204" pitchFamily="34" charset="0"/>
              <a:buChar char="•"/>
            </a:pPr>
            <a:r>
              <a:rPr lang="en-US" sz="2000" b="0">
                <a:solidFill>
                  <a:schemeClr val="accent1">
                    <a:lumMod val="75000"/>
                  </a:schemeClr>
                </a:solidFill>
              </a:rPr>
              <a:t>Rapid foresight is used in Russia and Kazakhstan for identifying  future skills and jobs (Atlas of New Jobs) and in sectoral foresights</a:t>
            </a:r>
          </a:p>
          <a:p>
            <a:pPr marL="342900" indent="-342900">
              <a:spcBef>
                <a:spcPts val="1200"/>
              </a:spcBef>
              <a:buFont typeface="Arial" panose="020B0604020202020204" pitchFamily="34" charset="0"/>
              <a:buChar char="•"/>
            </a:pPr>
            <a:endParaRPr lang="en-GB" sz="2000" b="0">
              <a:solidFill>
                <a:schemeClr val="accent1">
                  <a:lumMod val="75000"/>
                </a:schemeClr>
              </a:solidFill>
            </a:endParaRPr>
          </a:p>
          <a:p>
            <a:pPr marL="342900" indent="-342900">
              <a:spcBef>
                <a:spcPts val="1200"/>
              </a:spcBef>
              <a:buFont typeface="Arial" panose="020B0604020202020204" pitchFamily="34" charset="0"/>
              <a:buChar char="•"/>
            </a:pPr>
            <a:endParaRPr lang="ru-RU" sz="2000" b="0">
              <a:solidFill>
                <a:schemeClr val="accent1">
                  <a:lumMod val="75000"/>
                </a:schemeClr>
              </a:solidFill>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52476-7ABB-47AF-B862-619FD5635462}"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2" name="Picture 1"/>
          <p:cNvPicPr>
            <a:picLocks noChangeAspect="1"/>
          </p:cNvPicPr>
          <p:nvPr/>
        </p:nvPicPr>
        <p:blipFill>
          <a:blip r:embed="rId3"/>
          <a:stretch>
            <a:fillRect/>
          </a:stretch>
        </p:blipFill>
        <p:spPr>
          <a:xfrm>
            <a:off x="215935" y="95150"/>
            <a:ext cx="2371545" cy="2166135"/>
          </a:xfrm>
          <a:prstGeom prst="rect">
            <a:avLst/>
          </a:prstGeom>
        </p:spPr>
      </p:pic>
    </p:spTree>
    <p:extLst>
      <p:ext uri="{BB962C8B-B14F-4D97-AF65-F5344CB8AC3E}">
        <p14:creationId xmlns:p14="http://schemas.microsoft.com/office/powerpoint/2010/main" val="787774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vert="horz" lIns="72000" tIns="36000" rIns="72000" bIns="36000" rtlCol="0" anchor="b" anchorCtr="0">
            <a:noAutofit/>
          </a:bodyPr>
          <a:lstStyle/>
          <a:p>
            <a:r>
              <a:rPr lang="en-US" sz="3600" b="1">
                <a:solidFill>
                  <a:schemeClr val="accent1"/>
                </a:solidFill>
                <a:latin typeface="+mn-lt"/>
              </a:rPr>
              <a:t>Skills Technology Foresight session: the central element</a:t>
            </a:r>
            <a:endParaRPr lang="ru-RU" sz="3600" b="1">
              <a:solidFill>
                <a:schemeClr val="accent1"/>
              </a:solidFill>
              <a:latin typeface="+mn-lt"/>
            </a:endParaRPr>
          </a:p>
        </p:txBody>
      </p:sp>
      <p:sp>
        <p:nvSpPr>
          <p:cNvPr id="3" name="Нижний колонтитул 2"/>
          <p:cNvSpPr>
            <a:spLocks noGrp="1"/>
          </p:cNvSpPr>
          <p:nvPr>
            <p:ph type="ftr" sz="quarter" idx="4294967295"/>
          </p:nvPr>
        </p:nvSpPr>
        <p:spPr>
          <a:xfrm>
            <a:off x="7118199" y="6026688"/>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t>Moscow School of Management SKOLKOVO</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Прямоугольник 5"/>
          <p:cNvSpPr/>
          <p:nvPr/>
        </p:nvSpPr>
        <p:spPr>
          <a:xfrm>
            <a:off x="2103995" y="3339296"/>
            <a:ext cx="997034"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TRENDS</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8" name="Прямоугольник 7"/>
          <p:cNvSpPr/>
          <p:nvPr/>
        </p:nvSpPr>
        <p:spPr>
          <a:xfrm>
            <a:off x="5427441" y="3339296"/>
            <a:ext cx="1595254"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WORK TASKS + </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WORK </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environment</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9" name="Прямоугольник 8"/>
          <p:cNvSpPr/>
          <p:nvPr/>
        </p:nvSpPr>
        <p:spPr>
          <a:xfrm>
            <a:off x="7355041" y="3339296"/>
            <a:ext cx="126291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SKILLS DEMAND</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2602513" y="4584918"/>
            <a:ext cx="32902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CONSTRAINTS AND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planned / committed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infrastructure 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industrial policies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cultural &amp; social barriers</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to adoption</a:t>
            </a:r>
          </a:p>
        </p:txBody>
      </p:sp>
      <p:cxnSp>
        <p:nvCxnSpPr>
          <p:cNvPr id="11" name="Прямая соединительная линия 10"/>
          <p:cNvCxnSpPr/>
          <p:nvPr/>
        </p:nvCxnSpPr>
        <p:spPr>
          <a:xfrm>
            <a:off x="3300436" y="4491424"/>
            <a:ext cx="1861130" cy="0"/>
          </a:xfrm>
          <a:prstGeom prst="line">
            <a:avLst/>
          </a:prstGeom>
        </p:spPr>
        <p:style>
          <a:lnRef idx="2">
            <a:schemeClr val="accent1"/>
          </a:lnRef>
          <a:fillRef idx="1">
            <a:schemeClr val="lt1"/>
          </a:fillRef>
          <a:effectRef idx="0">
            <a:schemeClr val="accent1"/>
          </a:effectRef>
          <a:fontRef idx="minor">
            <a:schemeClr val="dk1"/>
          </a:fontRef>
        </p:style>
      </p:cxnSp>
      <p:cxnSp>
        <p:nvCxnSpPr>
          <p:cNvPr id="12" name="Прямая соединительная линия 11"/>
          <p:cNvCxnSpPr/>
          <p:nvPr/>
        </p:nvCxnSpPr>
        <p:spPr>
          <a:xfrm flipV="1">
            <a:off x="4031594" y="4131384"/>
            <a:ext cx="0" cy="360040"/>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14" name="Прямоугольник 13"/>
          <p:cNvSpPr/>
          <p:nvPr/>
        </p:nvSpPr>
        <p:spPr>
          <a:xfrm>
            <a:off x="3433376" y="3339296"/>
            <a:ext cx="1661723"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HARD &amp; SOFT TECHNOLOGIES</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15" name="Прямая соединительная линия 14"/>
          <p:cNvCxnSpPr>
            <a:stCxn id="6" idx="3"/>
            <a:endCxn id="14" idx="1"/>
          </p:cNvCxnSpPr>
          <p:nvPr/>
        </p:nvCxnSpPr>
        <p:spPr>
          <a:xfrm>
            <a:off x="3101031" y="3735340"/>
            <a:ext cx="332345" cy="0"/>
          </a:xfrm>
          <a:prstGeom prst="line">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16" name="Прямая соединительная линия 15"/>
          <p:cNvCxnSpPr>
            <a:stCxn id="14" idx="3"/>
            <a:endCxn id="8" idx="1"/>
          </p:cNvCxnSpPr>
          <p:nvPr/>
        </p:nvCxnSpPr>
        <p:spPr>
          <a:xfrm>
            <a:off x="5095097" y="3735340"/>
            <a:ext cx="332345" cy="0"/>
          </a:xfrm>
          <a:prstGeom prst="line">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19" name="Прямая соединительная линия 18"/>
          <p:cNvCxnSpPr>
            <a:stCxn id="8" idx="3"/>
            <a:endCxn id="9" idx="1"/>
          </p:cNvCxnSpPr>
          <p:nvPr/>
        </p:nvCxnSpPr>
        <p:spPr>
          <a:xfrm>
            <a:off x="7022696" y="3735340"/>
            <a:ext cx="332345" cy="0"/>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0" name="Прямоугольник 19"/>
          <p:cNvSpPr/>
          <p:nvPr/>
        </p:nvSpPr>
        <p:spPr>
          <a:xfrm>
            <a:off x="6557414" y="4491424"/>
            <a:ext cx="1262910" cy="7920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Analysis of gap between demanded &amp; available skills</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21" name="Соединительная линия уступом 20"/>
          <p:cNvCxnSpPr>
            <a:stCxn id="8" idx="2"/>
            <a:endCxn id="20" idx="1"/>
          </p:cNvCxnSpPr>
          <p:nvPr/>
        </p:nvCxnSpPr>
        <p:spPr>
          <a:xfrm rot="16200000" flipH="1">
            <a:off x="6013199" y="4343256"/>
            <a:ext cx="756084" cy="332345"/>
          </a:xfrm>
          <a:prstGeom prst="bentConnector2">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22" name="Соединительная линия уступом 21"/>
          <p:cNvCxnSpPr>
            <a:stCxn id="20" idx="3"/>
            <a:endCxn id="9" idx="2"/>
          </p:cNvCxnSpPr>
          <p:nvPr/>
        </p:nvCxnSpPr>
        <p:spPr>
          <a:xfrm flipV="1">
            <a:off x="7820323" y="4131384"/>
            <a:ext cx="166172" cy="756084"/>
          </a:xfrm>
          <a:prstGeom prst="bentConnector2">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3" name="Прямоугольник 22"/>
          <p:cNvSpPr/>
          <p:nvPr/>
        </p:nvSpPr>
        <p:spPr>
          <a:xfrm>
            <a:off x="8352076" y="1899136"/>
            <a:ext cx="1661723" cy="7920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Analysis of  gap between required &amp; available TVET &amp; HE programs for skills provision</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24" name="Соединительная линия уступом 23"/>
          <p:cNvCxnSpPr>
            <a:stCxn id="9" idx="0"/>
            <a:endCxn id="23" idx="1"/>
          </p:cNvCxnSpPr>
          <p:nvPr/>
        </p:nvCxnSpPr>
        <p:spPr>
          <a:xfrm rot="5400000" flipH="1" flipV="1">
            <a:off x="7647226" y="2634451"/>
            <a:ext cx="1044116" cy="365579"/>
          </a:xfrm>
          <a:prstGeom prst="bentConnector2">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5" name="Прямоугольник 24"/>
          <p:cNvSpPr/>
          <p:nvPr/>
        </p:nvSpPr>
        <p:spPr>
          <a:xfrm>
            <a:off x="8883825" y="3339296"/>
            <a:ext cx="1362144"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RECOMMEN-DATIONS FOR TVET &amp; HE</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26" name="Прямая соединительная линия 25"/>
          <p:cNvCxnSpPr/>
          <p:nvPr/>
        </p:nvCxnSpPr>
        <p:spPr>
          <a:xfrm>
            <a:off x="9282639" y="2979256"/>
            <a:ext cx="0" cy="360040"/>
          </a:xfrm>
          <a:prstGeom prst="line">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27" name="Прямая соединительная линия 26"/>
          <p:cNvCxnSpPr>
            <a:stCxn id="9" idx="3"/>
            <a:endCxn id="25" idx="1"/>
          </p:cNvCxnSpPr>
          <p:nvPr/>
        </p:nvCxnSpPr>
        <p:spPr>
          <a:xfrm>
            <a:off x="8617949" y="3735340"/>
            <a:ext cx="265876" cy="0"/>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8" name="Овал 27"/>
          <p:cNvSpPr/>
          <p:nvPr/>
        </p:nvSpPr>
        <p:spPr>
          <a:xfrm>
            <a:off x="1971057" y="3159276"/>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Овал 28"/>
          <p:cNvSpPr/>
          <p:nvPr/>
        </p:nvSpPr>
        <p:spPr>
          <a:xfrm>
            <a:off x="3366904" y="3123272"/>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Овал 30"/>
          <p:cNvSpPr/>
          <p:nvPr/>
        </p:nvSpPr>
        <p:spPr>
          <a:xfrm>
            <a:off x="5294503" y="3159276"/>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Овал 31"/>
          <p:cNvSpPr/>
          <p:nvPr/>
        </p:nvSpPr>
        <p:spPr>
          <a:xfrm>
            <a:off x="7222103" y="3123272"/>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Овал 32"/>
          <p:cNvSpPr/>
          <p:nvPr/>
        </p:nvSpPr>
        <p:spPr>
          <a:xfrm>
            <a:off x="8750887" y="3087268"/>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5</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4524F4F-70E3-4C85-B73F-C21235438B48}"/>
              </a:ext>
            </a:extLst>
          </p:cNvPr>
          <p:cNvSpPr txBox="1"/>
          <p:nvPr/>
        </p:nvSpPr>
        <p:spPr>
          <a:xfrm>
            <a:off x="2224585" y="2511188"/>
            <a:ext cx="7152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err="1">
                <a:ln>
                  <a:noFill/>
                </a:ln>
                <a:solidFill>
                  <a:prstClr val="black"/>
                </a:solidFill>
                <a:effectLst/>
                <a:uLnTx/>
                <a:uFillTx/>
                <a:latin typeface="Calibri"/>
                <a:ea typeface="+mn-ea"/>
                <a:cs typeface="+mn-cs"/>
              </a:rPr>
              <a:t>Study</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0" name="Прямая соединительная линия 10">
            <a:extLst>
              <a:ext uri="{FF2B5EF4-FFF2-40B4-BE49-F238E27FC236}">
                <a16:creationId xmlns:a16="http://schemas.microsoft.com/office/drawing/2014/main" id="{EAD13648-A48F-4153-96DB-7DCA2AF337E4}"/>
              </a:ext>
            </a:extLst>
          </p:cNvPr>
          <p:cNvCxnSpPr>
            <a:cxnSpLocks/>
          </p:cNvCxnSpPr>
          <p:nvPr/>
        </p:nvCxnSpPr>
        <p:spPr>
          <a:xfrm>
            <a:off x="2019869" y="2992446"/>
            <a:ext cx="1091821" cy="0"/>
          </a:xfrm>
          <a:prstGeom prst="line">
            <a:avLst/>
          </a:prstGeom>
        </p:spPr>
        <p:style>
          <a:lnRef idx="2">
            <a:schemeClr val="accent1"/>
          </a:lnRef>
          <a:fillRef idx="1">
            <a:schemeClr val="lt1"/>
          </a:fillRef>
          <a:effectRef idx="0">
            <a:schemeClr val="accent1"/>
          </a:effectRef>
          <a:fontRef idx="minor">
            <a:schemeClr val="dk1"/>
          </a:fontRef>
        </p:style>
      </p:cxnSp>
      <p:cxnSp>
        <p:nvCxnSpPr>
          <p:cNvPr id="34" name="Прямая соединительная линия 11">
            <a:extLst>
              <a:ext uri="{FF2B5EF4-FFF2-40B4-BE49-F238E27FC236}">
                <a16:creationId xmlns:a16="http://schemas.microsoft.com/office/drawing/2014/main" id="{7E9F31B1-DE03-458A-ABAA-69480345DD13}"/>
              </a:ext>
            </a:extLst>
          </p:cNvPr>
          <p:cNvCxnSpPr>
            <a:cxnSpLocks/>
          </p:cNvCxnSpPr>
          <p:nvPr/>
        </p:nvCxnSpPr>
        <p:spPr>
          <a:xfrm flipH="1">
            <a:off x="2579427" y="3030645"/>
            <a:ext cx="2788" cy="285761"/>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1706860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0972800" cy="1143000"/>
          </a:xfrm>
        </p:spPr>
        <p:txBody>
          <a:bodyPr>
            <a:normAutofit/>
          </a:bodyPr>
          <a:lstStyle/>
          <a:p>
            <a:r>
              <a:rPr lang="en-GB" sz="3600">
                <a:solidFill>
                  <a:schemeClr val="accent1"/>
                </a:solidFill>
              </a:rPr>
              <a:t>The ideal list of participants in the foresight session</a:t>
            </a:r>
          </a:p>
        </p:txBody>
      </p:sp>
      <p:sp>
        <p:nvSpPr>
          <p:cNvPr id="3" name="Content Placeholder 2"/>
          <p:cNvSpPr>
            <a:spLocks noGrp="1"/>
          </p:cNvSpPr>
          <p:nvPr>
            <p:ph idx="1"/>
          </p:nvPr>
        </p:nvSpPr>
        <p:spPr>
          <a:xfrm>
            <a:off x="473124" y="1112293"/>
            <a:ext cx="10972800" cy="4525963"/>
          </a:xfrm>
        </p:spPr>
        <p:txBody>
          <a:bodyPr>
            <a:noAutofit/>
          </a:bodyPr>
          <a:lstStyle/>
          <a:p>
            <a:r>
              <a:rPr lang="fr-CH" sz="2000" err="1">
                <a:solidFill>
                  <a:schemeClr val="accent1"/>
                </a:solidFill>
              </a:rPr>
              <a:t>Private</a:t>
            </a:r>
            <a:r>
              <a:rPr lang="fr-CH" sz="2000">
                <a:solidFill>
                  <a:schemeClr val="accent1"/>
                </a:solidFill>
              </a:rPr>
              <a:t> </a:t>
            </a:r>
            <a:r>
              <a:rPr lang="fr-CH" sz="2000" err="1">
                <a:solidFill>
                  <a:schemeClr val="accent1"/>
                </a:solidFill>
              </a:rPr>
              <a:t>sector</a:t>
            </a:r>
            <a:r>
              <a:rPr lang="fr-CH" sz="2000">
                <a:solidFill>
                  <a:schemeClr val="accent1"/>
                </a:solidFill>
              </a:rPr>
              <a:t> (40-50% of participants):</a:t>
            </a:r>
          </a:p>
          <a:p>
            <a:pPr lvl="1"/>
            <a:r>
              <a:rPr lang="en-GB" sz="2000">
                <a:solidFill>
                  <a:schemeClr val="accent1"/>
                </a:solidFill>
              </a:rPr>
              <a:t>representatives of leading employers in the industry; </a:t>
            </a:r>
          </a:p>
          <a:p>
            <a:pPr lvl="1"/>
            <a:r>
              <a:rPr lang="en-GB" sz="2000">
                <a:solidFill>
                  <a:schemeClr val="accent1"/>
                </a:solidFill>
              </a:rPr>
              <a:t>small innovative businesses (start-ups or the like); </a:t>
            </a:r>
          </a:p>
          <a:p>
            <a:pPr lvl="1"/>
            <a:r>
              <a:rPr lang="en-GB" sz="2000">
                <a:solidFill>
                  <a:schemeClr val="accent1"/>
                </a:solidFill>
              </a:rPr>
              <a:t>leading </a:t>
            </a:r>
            <a:r>
              <a:rPr lang="en-GB" sz="2000" err="1">
                <a:solidFill>
                  <a:schemeClr val="accent1"/>
                </a:solidFill>
              </a:rPr>
              <a:t>sectoral</a:t>
            </a:r>
            <a:r>
              <a:rPr lang="en-GB" sz="2000">
                <a:solidFill>
                  <a:schemeClr val="accent1"/>
                </a:solidFill>
              </a:rPr>
              <a:t> suppliers and other value-chain industries;</a:t>
            </a:r>
          </a:p>
          <a:p>
            <a:r>
              <a:rPr lang="en-GB" sz="2000">
                <a:solidFill>
                  <a:schemeClr val="accent1"/>
                </a:solidFill>
              </a:rPr>
              <a:t>employers’ organisations and trade unions;</a:t>
            </a:r>
          </a:p>
          <a:p>
            <a:r>
              <a:rPr lang="en-GB" sz="2000">
                <a:solidFill>
                  <a:schemeClr val="accent1"/>
                </a:solidFill>
              </a:rPr>
              <a:t>relevant governmental and regulatory bodies (policy makers) (20-30%); </a:t>
            </a:r>
          </a:p>
          <a:p>
            <a:r>
              <a:rPr lang="en-GB" sz="2000">
                <a:solidFill>
                  <a:schemeClr val="accent1"/>
                </a:solidFill>
              </a:rPr>
              <a:t>educational sector representatives (20-30%): </a:t>
            </a:r>
          </a:p>
          <a:p>
            <a:pPr lvl="1"/>
            <a:r>
              <a:rPr lang="en-GB" sz="2000">
                <a:solidFill>
                  <a:schemeClr val="accent1"/>
                </a:solidFill>
              </a:rPr>
              <a:t>higher educational institutions; </a:t>
            </a:r>
          </a:p>
          <a:p>
            <a:pPr lvl="1"/>
            <a:r>
              <a:rPr lang="en-GB" sz="2000">
                <a:solidFill>
                  <a:schemeClr val="accent1"/>
                </a:solidFill>
              </a:rPr>
              <a:t>TVET institutions; </a:t>
            </a:r>
          </a:p>
          <a:p>
            <a:pPr lvl="1"/>
            <a:r>
              <a:rPr lang="en-GB" sz="2000">
                <a:solidFill>
                  <a:schemeClr val="accent1"/>
                </a:solidFill>
              </a:rPr>
              <a:t>informal/non-formal education providers and other education and training providers;</a:t>
            </a:r>
          </a:p>
          <a:p>
            <a:pPr lvl="1"/>
            <a:r>
              <a:rPr lang="fr-CH" sz="2000">
                <a:solidFill>
                  <a:schemeClr val="accent1"/>
                </a:solidFill>
              </a:rPr>
              <a:t>designers of </a:t>
            </a:r>
            <a:r>
              <a:rPr lang="fr-CH" sz="2000" err="1">
                <a:solidFill>
                  <a:schemeClr val="accent1"/>
                </a:solidFill>
              </a:rPr>
              <a:t>education</a:t>
            </a:r>
            <a:r>
              <a:rPr lang="fr-CH" sz="2000">
                <a:solidFill>
                  <a:schemeClr val="accent1"/>
                </a:solidFill>
              </a:rPr>
              <a:t>, qualifications, </a:t>
            </a:r>
            <a:r>
              <a:rPr lang="fr-CH" sz="2000" err="1">
                <a:solidFill>
                  <a:schemeClr val="accent1"/>
                </a:solidFill>
              </a:rPr>
              <a:t>competency</a:t>
            </a:r>
            <a:r>
              <a:rPr lang="fr-CH" sz="2000">
                <a:solidFill>
                  <a:schemeClr val="accent1"/>
                </a:solidFill>
              </a:rPr>
              <a:t> standards, curricula etc.</a:t>
            </a:r>
            <a:endParaRPr lang="en-GB" sz="2000">
              <a:solidFill>
                <a:schemeClr val="accent1"/>
              </a:solidFill>
            </a:endParaRPr>
          </a:p>
          <a:p>
            <a:r>
              <a:rPr lang="en-GB" sz="2000"/>
              <a:t>human resources management and skills development experts;</a:t>
            </a:r>
          </a:p>
          <a:p>
            <a:r>
              <a:rPr lang="en-GB" sz="2000"/>
              <a:t>research and development institutions, analytical entities, business strategy consultants;</a:t>
            </a:r>
          </a:p>
          <a:p>
            <a:r>
              <a:rPr lang="en-GB" sz="2000"/>
              <a:t>futurists and prospective labour market experts,</a:t>
            </a:r>
          </a:p>
          <a:p>
            <a:r>
              <a:rPr lang="en-GB" sz="2000"/>
              <a:t>students</a:t>
            </a:r>
          </a:p>
          <a:p>
            <a:pPr marL="457200" lvl="1" indent="0">
              <a:buNone/>
            </a:pPr>
            <a:r>
              <a:rPr lang="en-GB" sz="2000"/>
              <a:t> </a:t>
            </a:r>
          </a:p>
        </p:txBody>
      </p:sp>
      <p:sp>
        <p:nvSpPr>
          <p:cNvPr id="4" name="TextBox 3"/>
          <p:cNvSpPr txBox="1"/>
          <p:nvPr/>
        </p:nvSpPr>
        <p:spPr>
          <a:xfrm>
            <a:off x="8375177" y="1392070"/>
            <a:ext cx="3070747" cy="120032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err="1">
                <a:ln>
                  <a:noFill/>
                </a:ln>
                <a:solidFill>
                  <a:prstClr val="white"/>
                </a:solidFill>
                <a:effectLst/>
                <a:uLnTx/>
                <a:uFillTx/>
                <a:latin typeface="Calibri"/>
                <a:ea typeface="+mn-ea"/>
                <a:cs typeface="+mn-cs"/>
              </a:rPr>
              <a:t>Mandatory</a:t>
            </a:r>
            <a:r>
              <a:rPr kumimoji="0" lang="fr-CH" sz="2400" b="0" i="0" u="none" strike="noStrike" kern="1200" cap="none" spc="0" normalizeH="0" baseline="0" noProof="0">
                <a:ln>
                  <a:noFill/>
                </a:ln>
                <a:solidFill>
                  <a:prstClr val="white"/>
                </a:solidFill>
                <a:effectLst/>
                <a:uLnTx/>
                <a:uFillTx/>
                <a:latin typeface="Calibri"/>
                <a:ea typeface="+mn-ea"/>
                <a:cs typeface="+mn-cs"/>
              </a:rPr>
              <a:t> participants are </a:t>
            </a:r>
            <a:r>
              <a:rPr kumimoji="0" lang="fr-CH" sz="2400" b="0" i="0" u="none" strike="noStrike" kern="1200" cap="none" spc="0" normalizeH="0" baseline="0" noProof="0" err="1">
                <a:ln>
                  <a:noFill/>
                </a:ln>
                <a:solidFill>
                  <a:prstClr val="white"/>
                </a:solidFill>
                <a:effectLst/>
                <a:uLnTx/>
                <a:uFillTx/>
                <a:latin typeface="Calibri"/>
                <a:ea typeface="+mn-ea"/>
                <a:cs typeface="+mn-cs"/>
              </a:rPr>
              <a:t>marked</a:t>
            </a:r>
            <a:r>
              <a:rPr kumimoji="0" lang="fr-CH" sz="2400" b="0" i="0" u="none" strike="noStrike" kern="1200" cap="none" spc="0" normalizeH="0" baseline="0" noProof="0">
                <a:ln>
                  <a:noFill/>
                </a:ln>
                <a:solidFill>
                  <a:prstClr val="white"/>
                </a:solidFill>
                <a:effectLst/>
                <a:uLnTx/>
                <a:uFillTx/>
                <a:latin typeface="Calibri"/>
                <a:ea typeface="+mn-ea"/>
                <a:cs typeface="+mn-cs"/>
              </a:rPr>
              <a:t> in </a:t>
            </a:r>
            <a:r>
              <a:rPr kumimoji="0" lang="fr-CH" sz="2400" b="0" i="0" u="none" strike="noStrike" kern="1200" cap="none" spc="0" normalizeH="0" baseline="0" noProof="0" err="1">
                <a:ln>
                  <a:noFill/>
                </a:ln>
                <a:solidFill>
                  <a:prstClr val="white"/>
                </a:solidFill>
                <a:effectLst/>
                <a:uLnTx/>
                <a:uFillTx/>
                <a:latin typeface="Calibri"/>
                <a:ea typeface="+mn-ea"/>
                <a:cs typeface="+mn-cs"/>
              </a:rPr>
              <a:t>blue</a:t>
            </a: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8602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a:solidFill>
                  <a:schemeClr val="accent1">
                    <a:lumMod val="50000"/>
                  </a:schemeClr>
                </a:solidFill>
              </a:rPr>
              <a:t>Technology foresight of future skills</a:t>
            </a:r>
            <a:br>
              <a:rPr lang="pt-BR" b="1">
                <a:solidFill>
                  <a:schemeClr val="accent1">
                    <a:lumMod val="50000"/>
                  </a:schemeClr>
                </a:solidFill>
              </a:rPr>
            </a:br>
            <a:r>
              <a:rPr lang="pt-BR" b="1">
                <a:solidFill>
                  <a:schemeClr val="accent1">
                    <a:lumMod val="50000"/>
                  </a:schemeClr>
                </a:solidFill>
              </a:rPr>
              <a:t>in Armenia</a:t>
            </a:r>
          </a:p>
        </p:txBody>
      </p:sp>
      <p:sp>
        <p:nvSpPr>
          <p:cNvPr id="3" name="Espaço Reservado para Conteúdo 2"/>
          <p:cNvSpPr>
            <a:spLocks noGrp="1"/>
          </p:cNvSpPr>
          <p:nvPr>
            <p:ph idx="1"/>
          </p:nvPr>
        </p:nvSpPr>
        <p:spPr>
          <a:xfrm>
            <a:off x="1981201" y="1600201"/>
            <a:ext cx="3502025" cy="4525963"/>
          </a:xfrm>
          <a:prstGeom prst="rect">
            <a:avLst/>
          </a:prstGeom>
        </p:spPr>
        <p:txBody>
          <a:bodyPr>
            <a:noAutofit/>
          </a:bodyPr>
          <a:lstStyle/>
          <a:p>
            <a:pPr marL="0" indent="0">
              <a:buNone/>
            </a:pPr>
            <a:r>
              <a:rPr lang="pt-BR" sz="2200" b="1" u="sng">
                <a:solidFill>
                  <a:schemeClr val="accent1"/>
                </a:solidFill>
              </a:rPr>
              <a:t>Sectors</a:t>
            </a:r>
            <a:r>
              <a:rPr lang="pt-BR" sz="2200" b="1">
                <a:solidFill>
                  <a:schemeClr val="accent1"/>
                </a:solidFill>
              </a:rPr>
              <a:t>:</a:t>
            </a:r>
          </a:p>
          <a:p>
            <a:r>
              <a:rPr lang="pt-BR" sz="2200">
                <a:solidFill>
                  <a:schemeClr val="accent1"/>
                </a:solidFill>
              </a:rPr>
              <a:t>Food processing</a:t>
            </a:r>
          </a:p>
          <a:p>
            <a:r>
              <a:rPr lang="pt-BR" sz="2200">
                <a:solidFill>
                  <a:schemeClr val="accent1"/>
                </a:solidFill>
              </a:rPr>
              <a:t>ICT/ Precision engineering</a:t>
            </a:r>
          </a:p>
          <a:p>
            <a:r>
              <a:rPr lang="pt-BR" sz="2200">
                <a:solidFill>
                  <a:schemeClr val="accent1"/>
                </a:solidFill>
              </a:rPr>
              <a:t>2 foresight sessions each of about 30 participants</a:t>
            </a:r>
          </a:p>
          <a:p>
            <a:pPr marL="0" indent="0">
              <a:buNone/>
            </a:pPr>
            <a:r>
              <a:rPr lang="pt-BR" sz="2200" b="1" u="sng">
                <a:solidFill>
                  <a:schemeClr val="accent1"/>
                </a:solidFill>
              </a:rPr>
              <a:t>Roadmapping</a:t>
            </a:r>
            <a:r>
              <a:rPr lang="pt-BR" sz="2200">
                <a:solidFill>
                  <a:schemeClr val="accent1"/>
                </a:solidFill>
              </a:rPr>
              <a:t> </a:t>
            </a:r>
          </a:p>
          <a:p>
            <a:pPr marL="0" indent="0">
              <a:buNone/>
            </a:pPr>
            <a:r>
              <a:rPr lang="pt-BR" sz="2200">
                <a:solidFill>
                  <a:schemeClr val="accent1"/>
                </a:solidFill>
              </a:rPr>
              <a:t>(2016, 2020, 2030): </a:t>
            </a:r>
          </a:p>
          <a:p>
            <a:r>
              <a:rPr lang="pt-BR" sz="2200">
                <a:solidFill>
                  <a:schemeClr val="accent1"/>
                </a:solidFill>
              </a:rPr>
              <a:t>Identify soft  and hard technologies, drivers of change, work tasks,  technical and core skills.</a:t>
            </a:r>
          </a:p>
          <a:p>
            <a:r>
              <a:rPr lang="pt-BR" sz="2200">
                <a:solidFill>
                  <a:schemeClr val="accent1"/>
                </a:solidFill>
              </a:rPr>
              <a:t>Validation. </a:t>
            </a:r>
          </a:p>
          <a:p>
            <a:pPr marL="0" indent="0">
              <a:buNone/>
            </a:pPr>
            <a:endParaRPr lang="pt-BR" sz="2200">
              <a:solidFill>
                <a:schemeClr val="accent1"/>
              </a:solidFill>
            </a:endParaRPr>
          </a:p>
        </p:txBody>
      </p:sp>
      <p:sp>
        <p:nvSpPr>
          <p:cNvPr id="4" name="Espaço Reservado para Conteúdo 3"/>
          <p:cNvSpPr>
            <a:spLocks noGrp="1"/>
          </p:cNvSpPr>
          <p:nvPr>
            <p:ph sz="half" idx="4294967295"/>
          </p:nvPr>
        </p:nvSpPr>
        <p:spPr>
          <a:xfrm>
            <a:off x="5483226" y="1557339"/>
            <a:ext cx="5184775" cy="4175125"/>
          </a:xfrm>
          <a:prstGeom prst="rect">
            <a:avLst/>
          </a:prstGeom>
        </p:spPr>
        <p:txBody>
          <a:bodyPr>
            <a:noAutofit/>
          </a:bodyPr>
          <a:lstStyle/>
          <a:p>
            <a:pPr marL="0" indent="0">
              <a:buNone/>
            </a:pPr>
            <a:r>
              <a:rPr lang="pt-BR" sz="2200" b="1" u="sng">
                <a:solidFill>
                  <a:schemeClr val="accent1"/>
                </a:solidFill>
              </a:rPr>
              <a:t>Resuts and findings</a:t>
            </a:r>
            <a:r>
              <a:rPr lang="pt-BR" sz="2200" b="1">
                <a:solidFill>
                  <a:schemeClr val="accent1"/>
                </a:solidFill>
              </a:rPr>
              <a:t>:</a:t>
            </a:r>
          </a:p>
          <a:p>
            <a:r>
              <a:rPr lang="pt-BR" sz="2200">
                <a:solidFill>
                  <a:schemeClr val="accent1"/>
                </a:solidFill>
              </a:rPr>
              <a:t>Social dialogue and implementing committees established with sectors’ ownership of findings</a:t>
            </a:r>
          </a:p>
          <a:p>
            <a:r>
              <a:rPr lang="pt-BR" sz="2200">
                <a:solidFill>
                  <a:schemeClr val="accent1"/>
                </a:solidFill>
              </a:rPr>
              <a:t>Map of the future and a vision created</a:t>
            </a:r>
          </a:p>
          <a:p>
            <a:r>
              <a:rPr lang="pt-BR" sz="2200">
                <a:solidFill>
                  <a:schemeClr val="accent1"/>
                </a:solidFill>
              </a:rPr>
              <a:t>20 demanded skills and jobs of the future identified</a:t>
            </a:r>
          </a:p>
          <a:p>
            <a:r>
              <a:rPr lang="pt-BR" sz="2200">
                <a:solidFill>
                  <a:schemeClr val="accent1"/>
                </a:solidFill>
              </a:rPr>
              <a:t>5 programmes for two sectors proposed to improve relevance of training (e.g. retention of workers, collaboration with diaspora, on-the-job training)</a:t>
            </a:r>
          </a:p>
        </p:txBody>
      </p:sp>
    </p:spTree>
    <p:extLst>
      <p:ext uri="{BB962C8B-B14F-4D97-AF65-F5344CB8AC3E}">
        <p14:creationId xmlns:p14="http://schemas.microsoft.com/office/powerpoint/2010/main" val="1709499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dirty="0"/>
              <a:t>Rapid assessments of reskilling and upskilling needs</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388106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556" y="6012233"/>
            <a:ext cx="10492747" cy="720080"/>
          </a:xfrm>
        </p:spPr>
        <p:txBody>
          <a:bodyPr/>
          <a:lstStyle/>
          <a:p>
            <a:r>
              <a:rPr lang="fr-CH" sz="3600" dirty="0">
                <a:solidFill>
                  <a:srgbClr val="0000FF"/>
                </a:solidFill>
              </a:rPr>
              <a:t>Target areas</a:t>
            </a:r>
            <a:endParaRPr lang="en-GB" sz="3600" dirty="0">
              <a:solidFill>
                <a:srgbClr val="0000FF"/>
              </a:solidFill>
            </a:endParaRPr>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417596678"/>
              </p:ext>
            </p:extLst>
          </p:nvPr>
        </p:nvGraphicFramePr>
        <p:xfrm>
          <a:off x="3018503" y="1201362"/>
          <a:ext cx="8414468" cy="5405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294967295"/>
          </p:nvPr>
        </p:nvSpPr>
        <p:spPr>
          <a:xfrm>
            <a:off x="8424990" y="6381328"/>
            <a:ext cx="540000" cy="288000"/>
          </a:xfrm>
          <a:prstGeom prst="rect">
            <a:avLst/>
          </a:prstGeom>
        </p:spPr>
        <p:txBody>
          <a:bodyPr/>
          <a:lstStyle>
            <a:defPPr>
              <a:defRPr lang="id-ID"/>
            </a:defPPr>
            <a:lvl1pPr algn="l" rtl="0" fontAlgn="base">
              <a:spcBef>
                <a:spcPct val="0"/>
              </a:spcBef>
              <a:spcAft>
                <a:spcPct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856227C0-AD57-4F9B-BAE3-EEFB0D0EE427}" type="slidenum">
              <a:rPr lang="en-GB" smtClean="0"/>
              <a:pPr/>
              <a:t>58</a:t>
            </a:fld>
            <a:endParaRPr lang="en-GB"/>
          </a:p>
        </p:txBody>
      </p:sp>
      <p:sp>
        <p:nvSpPr>
          <p:cNvPr id="3" name="TextBox 2">
            <a:extLst>
              <a:ext uri="{FF2B5EF4-FFF2-40B4-BE49-F238E27FC236}">
                <a16:creationId xmlns:a16="http://schemas.microsoft.com/office/drawing/2014/main" id="{3BAADAE7-2F9E-F781-D002-4722CEE89487}"/>
              </a:ext>
            </a:extLst>
          </p:cNvPr>
          <p:cNvSpPr txBox="1"/>
          <p:nvPr/>
        </p:nvSpPr>
        <p:spPr bwMode="auto">
          <a:xfrm>
            <a:off x="2258435" y="349278"/>
            <a:ext cx="8208912" cy="1200329"/>
          </a:xfrm>
          <a:prstGeom prst="rect">
            <a:avLst/>
          </a:prstGeom>
          <a:noFill/>
          <a:ln w="9525">
            <a:noFill/>
            <a:miter lim="800000"/>
            <a:headEnd/>
            <a:tailEnd/>
          </a:ln>
          <a:effectLst/>
        </p:spPr>
        <p:txBody>
          <a:bodyPr wrap="square" rtlCol="0" anchor="ctr">
            <a:spAutoFit/>
          </a:bodyPr>
          <a:lstStyle/>
          <a:p>
            <a:pPr eaLnBrk="1" hangingPunct="1"/>
            <a:r>
              <a:rPr lang="en-IE" sz="2400" u="sng" dirty="0">
                <a:solidFill>
                  <a:srgbClr val="0000FF"/>
                </a:solidFill>
                <a:hlinkClick r:id="rId7">
                  <a:extLst>
                    <a:ext uri="{A12FA001-AC4F-418D-AE19-62706E023703}">
                      <ahyp:hlinkClr xmlns:ahyp="http://schemas.microsoft.com/office/drawing/2018/hyperlinkcolor" val="tx"/>
                    </a:ext>
                  </a:extLst>
                </a:hlinkClick>
              </a:rPr>
              <a:t>Guidelines on Rapid Assessment of reskilling and upskilling needs in response to the COVID-19 crisis</a:t>
            </a:r>
            <a:endParaRPr lang="pt-BR" sz="2400" u="sng" dirty="0">
              <a:solidFill>
                <a:srgbClr val="0000FF"/>
              </a:solidFill>
            </a:endParaRPr>
          </a:p>
          <a:p>
            <a:pPr eaLnBrk="1" hangingPunct="1"/>
            <a:endParaRPr lang="en-GB" sz="2400" u="sng" dirty="0">
              <a:solidFill>
                <a:srgbClr val="0000FF"/>
              </a:solidFill>
            </a:endParaRPr>
          </a:p>
        </p:txBody>
      </p:sp>
      <p:pic>
        <p:nvPicPr>
          <p:cNvPr id="7" name="Picture 6">
            <a:extLst>
              <a:ext uri="{FF2B5EF4-FFF2-40B4-BE49-F238E27FC236}">
                <a16:creationId xmlns:a16="http://schemas.microsoft.com/office/drawing/2014/main" id="{2902030E-1F0D-C027-E828-3A9324B630AE}"/>
              </a:ext>
            </a:extLst>
          </p:cNvPr>
          <p:cNvPicPr>
            <a:picLocks noChangeAspect="1"/>
          </p:cNvPicPr>
          <p:nvPr/>
        </p:nvPicPr>
        <p:blipFill>
          <a:blip r:embed="rId8"/>
          <a:stretch>
            <a:fillRect/>
          </a:stretch>
        </p:blipFill>
        <p:spPr>
          <a:xfrm>
            <a:off x="881724" y="1423193"/>
            <a:ext cx="2714129" cy="3864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6298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844" y="496337"/>
            <a:ext cx="10492747" cy="720080"/>
          </a:xfrm>
        </p:spPr>
        <p:txBody>
          <a:bodyPr/>
          <a:lstStyle/>
          <a:p>
            <a:r>
              <a:rPr lang="fr-CH" sz="2800" dirty="0">
                <a:solidFill>
                  <a:srgbClr val="0000FF"/>
                </a:solidFill>
              </a:rPr>
              <a:t>Locations of </a:t>
            </a:r>
            <a:r>
              <a:rPr lang="fr-CH" sz="2800" dirty="0" err="1">
                <a:solidFill>
                  <a:srgbClr val="0000FF"/>
                </a:solidFill>
              </a:rPr>
              <a:t>rapid</a:t>
            </a:r>
            <a:r>
              <a:rPr lang="fr-CH" sz="2800" dirty="0">
                <a:solidFill>
                  <a:srgbClr val="0000FF"/>
                </a:solidFill>
              </a:rPr>
              <a:t> </a:t>
            </a:r>
            <a:r>
              <a:rPr lang="fr-CH" sz="2800" dirty="0" err="1">
                <a:solidFill>
                  <a:srgbClr val="0000FF"/>
                </a:solidFill>
              </a:rPr>
              <a:t>assessments</a:t>
            </a:r>
            <a:endParaRPr lang="en-GB" sz="2800" dirty="0">
              <a:solidFill>
                <a:srgbClr val="0000FF"/>
              </a:solidFill>
            </a:endParaRPr>
          </a:p>
        </p:txBody>
      </p:sp>
      <p:sp>
        <p:nvSpPr>
          <p:cNvPr id="4" name="Slide Number Placeholder 3"/>
          <p:cNvSpPr>
            <a:spLocks noGrp="1"/>
          </p:cNvSpPr>
          <p:nvPr>
            <p:ph type="sldNum" sz="quarter" idx="12"/>
          </p:nvPr>
        </p:nvSpPr>
        <p:spPr>
          <a:xfrm>
            <a:off x="8424990" y="6381328"/>
            <a:ext cx="540000" cy="288000"/>
          </a:xfrm>
          <a:prstGeom prst="rect">
            <a:avLst/>
          </a:prstGeom>
        </p:spPr>
        <p:txBody>
          <a:bodyPr/>
          <a:lstStyle>
            <a:defPPr>
              <a:defRPr lang="id-ID"/>
            </a:defPPr>
            <a:lvl1pPr algn="l" rtl="0" fontAlgn="base">
              <a:spcBef>
                <a:spcPct val="0"/>
              </a:spcBef>
              <a:spcAft>
                <a:spcPct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856227C0-AD57-4F9B-BAE3-EEFB0D0EE427}" type="slidenum">
              <a:rPr lang="en-GB" smtClean="0"/>
              <a:pPr/>
              <a:t>59</a:t>
            </a:fld>
            <a:endParaRPr lang="en-GB"/>
          </a:p>
        </p:txBody>
      </p:sp>
      <p:pic>
        <p:nvPicPr>
          <p:cNvPr id="5" name="Picture 2">
            <a:extLst>
              <a:ext uri="{FF2B5EF4-FFF2-40B4-BE49-F238E27FC236}">
                <a16:creationId xmlns:a16="http://schemas.microsoft.com/office/drawing/2014/main" id="{9D9F67BC-2DDD-44DF-B77E-572F3744FDDF}"/>
              </a:ext>
            </a:extLst>
          </p:cNvPr>
          <p:cNvPicPr>
            <a:picLocks noChangeAspect="1" noChangeArrowheads="1"/>
          </p:cNvPicPr>
          <p:nvPr/>
        </p:nvPicPr>
        <p:blipFill>
          <a:blip r:embed="rId3" cstate="print">
            <a:lum bright="12000"/>
          </a:blip>
          <a:srcRect/>
          <a:stretch>
            <a:fillRect/>
          </a:stretch>
        </p:blipFill>
        <p:spPr bwMode="auto">
          <a:xfrm>
            <a:off x="2277478" y="1237645"/>
            <a:ext cx="8206220" cy="5166180"/>
          </a:xfrm>
          <a:prstGeom prst="rect">
            <a:avLst/>
          </a:prstGeom>
          <a:noFill/>
          <a:ln w="9525">
            <a:noFill/>
            <a:miter lim="800000"/>
            <a:headEnd/>
            <a:tailEnd/>
          </a:ln>
        </p:spPr>
      </p:pic>
      <p:sp>
        <p:nvSpPr>
          <p:cNvPr id="6" name="Rectangle 5">
            <a:extLst>
              <a:ext uri="{FF2B5EF4-FFF2-40B4-BE49-F238E27FC236}">
                <a16:creationId xmlns:a16="http://schemas.microsoft.com/office/drawing/2014/main" id="{F557630C-E492-4662-9F95-7EA822E1010B}"/>
              </a:ext>
            </a:extLst>
          </p:cNvPr>
          <p:cNvSpPr/>
          <p:nvPr/>
        </p:nvSpPr>
        <p:spPr>
          <a:xfrm>
            <a:off x="5731194" y="5181837"/>
            <a:ext cx="994792" cy="323378"/>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endParaRPr lang="en-GB" sz="1050" dirty="0">
              <a:solidFill>
                <a:srgbClr val="000000"/>
              </a:solidFill>
              <a:latin typeface="Verdana"/>
            </a:endParaRPr>
          </a:p>
          <a:p>
            <a:pPr algn="ctr" defTabSz="914406" fontAlgn="base">
              <a:spcBef>
                <a:spcPct val="0"/>
              </a:spcBef>
              <a:spcAft>
                <a:spcPct val="0"/>
              </a:spcAft>
              <a:defRPr/>
            </a:pPr>
            <a:r>
              <a:rPr lang="fr-CH" sz="1050" b="1" dirty="0" err="1">
                <a:solidFill>
                  <a:srgbClr val="000000"/>
                </a:solidFill>
                <a:latin typeface="Verdana"/>
              </a:rPr>
              <a:t>Zambia</a:t>
            </a:r>
            <a:endParaRPr lang="en-GB" sz="1050" dirty="0">
              <a:solidFill>
                <a:srgbClr val="000000"/>
              </a:solidFill>
              <a:latin typeface="Verdana"/>
            </a:endParaRPr>
          </a:p>
          <a:p>
            <a:pPr defTabSz="914406" fontAlgn="base">
              <a:spcBef>
                <a:spcPct val="0"/>
              </a:spcBef>
              <a:spcAft>
                <a:spcPct val="0"/>
              </a:spcAft>
              <a:defRPr/>
            </a:pPr>
            <a:endParaRPr lang="en-GB" dirty="0">
              <a:solidFill>
                <a:srgbClr val="000000"/>
              </a:solidFill>
              <a:latin typeface="Verdana"/>
            </a:endParaRPr>
          </a:p>
        </p:txBody>
      </p:sp>
      <p:cxnSp>
        <p:nvCxnSpPr>
          <p:cNvPr id="7" name="Straight Connector 6">
            <a:extLst>
              <a:ext uri="{FF2B5EF4-FFF2-40B4-BE49-F238E27FC236}">
                <a16:creationId xmlns:a16="http://schemas.microsoft.com/office/drawing/2014/main" id="{B63578CD-4A74-4F5A-8D9B-797F1709C08B}"/>
              </a:ext>
            </a:extLst>
          </p:cNvPr>
          <p:cNvCxnSpPr>
            <a:stCxn id="6" idx="0"/>
          </p:cNvCxnSpPr>
          <p:nvPr/>
        </p:nvCxnSpPr>
        <p:spPr>
          <a:xfrm flipH="1" flipV="1">
            <a:off x="4662220" y="4851711"/>
            <a:ext cx="1566370" cy="330127"/>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D302A833-3CC8-472B-B26B-E4A09481F373}"/>
              </a:ext>
            </a:extLst>
          </p:cNvPr>
          <p:cNvSpPr/>
          <p:nvPr/>
        </p:nvSpPr>
        <p:spPr>
          <a:xfrm>
            <a:off x="8499687" y="3628464"/>
            <a:ext cx="1171299" cy="298432"/>
          </a:xfrm>
          <a:prstGeom prst="rect">
            <a:avLst/>
          </a:prstGeom>
          <a:solidFill>
            <a:schemeClr val="accent2">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en-GB" sz="1050" b="1" dirty="0">
                <a:solidFill>
                  <a:srgbClr val="000000"/>
                </a:solidFill>
                <a:latin typeface="Verdana"/>
              </a:rPr>
              <a:t>Cambodia</a:t>
            </a:r>
          </a:p>
        </p:txBody>
      </p:sp>
      <p:sp>
        <p:nvSpPr>
          <p:cNvPr id="10" name="Rectangle 9">
            <a:extLst>
              <a:ext uri="{FF2B5EF4-FFF2-40B4-BE49-F238E27FC236}">
                <a16:creationId xmlns:a16="http://schemas.microsoft.com/office/drawing/2014/main" id="{9BC85087-A15A-44C7-914C-BE7BE753501C}"/>
              </a:ext>
            </a:extLst>
          </p:cNvPr>
          <p:cNvSpPr/>
          <p:nvPr/>
        </p:nvSpPr>
        <p:spPr>
          <a:xfrm>
            <a:off x="1856888" y="3060621"/>
            <a:ext cx="851765" cy="397337"/>
          </a:xfrm>
          <a:prstGeom prst="rect">
            <a:avLst/>
          </a:prstGeom>
          <a:solidFill>
            <a:srgbClr val="FFFF00">
              <a:alpha val="47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endParaRPr lang="en-GB" sz="1050" dirty="0">
              <a:solidFill>
                <a:srgbClr val="000000"/>
              </a:solidFill>
              <a:latin typeface="Verdana"/>
            </a:endParaRPr>
          </a:p>
          <a:p>
            <a:pPr algn="ctr" defTabSz="914406" fontAlgn="base">
              <a:spcBef>
                <a:spcPct val="0"/>
              </a:spcBef>
              <a:spcAft>
                <a:spcPct val="0"/>
              </a:spcAft>
              <a:defRPr/>
            </a:pPr>
            <a:r>
              <a:rPr lang="en-GB" sz="1050" b="1" dirty="0">
                <a:solidFill>
                  <a:srgbClr val="000000"/>
                </a:solidFill>
                <a:latin typeface="Verdana"/>
              </a:rPr>
              <a:t>Morocco</a:t>
            </a:r>
          </a:p>
          <a:p>
            <a:pPr algn="ctr" defTabSz="914406" fontAlgn="base">
              <a:spcBef>
                <a:spcPct val="0"/>
              </a:spcBef>
              <a:spcAft>
                <a:spcPct val="0"/>
              </a:spcAft>
              <a:defRPr/>
            </a:pPr>
            <a:endParaRPr lang="en-GB" dirty="0">
              <a:solidFill>
                <a:srgbClr val="000000"/>
              </a:solidFill>
              <a:latin typeface="Verdana"/>
            </a:endParaRPr>
          </a:p>
        </p:txBody>
      </p:sp>
      <p:cxnSp>
        <p:nvCxnSpPr>
          <p:cNvPr id="11" name="Straight Connector 10">
            <a:extLst>
              <a:ext uri="{FF2B5EF4-FFF2-40B4-BE49-F238E27FC236}">
                <a16:creationId xmlns:a16="http://schemas.microsoft.com/office/drawing/2014/main" id="{4E01ACA6-15F8-4B0E-B37D-FBFB14E47053}"/>
              </a:ext>
            </a:extLst>
          </p:cNvPr>
          <p:cNvCxnSpPr>
            <a:stCxn id="9" idx="1"/>
          </p:cNvCxnSpPr>
          <p:nvPr/>
        </p:nvCxnSpPr>
        <p:spPr>
          <a:xfrm flipH="1">
            <a:off x="7758968" y="3777680"/>
            <a:ext cx="740718" cy="8127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A104D220-F424-4276-9C19-1AE33C572801}"/>
              </a:ext>
            </a:extLst>
          </p:cNvPr>
          <p:cNvSpPr/>
          <p:nvPr/>
        </p:nvSpPr>
        <p:spPr>
          <a:xfrm>
            <a:off x="1856888" y="3942672"/>
            <a:ext cx="1057907" cy="340746"/>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endParaRPr lang="en-GB" sz="1050" dirty="0">
              <a:solidFill>
                <a:srgbClr val="000000"/>
              </a:solidFill>
              <a:latin typeface="Verdana"/>
            </a:endParaRPr>
          </a:p>
          <a:p>
            <a:pPr algn="ctr" defTabSz="914406" fontAlgn="base">
              <a:spcBef>
                <a:spcPct val="0"/>
              </a:spcBef>
              <a:spcAft>
                <a:spcPct val="0"/>
              </a:spcAft>
              <a:defRPr/>
            </a:pPr>
            <a:r>
              <a:rPr lang="en-GB" sz="1050" b="1" dirty="0">
                <a:solidFill>
                  <a:srgbClr val="000000"/>
                </a:solidFill>
                <a:latin typeface="Verdana"/>
              </a:rPr>
              <a:t>Ghana</a:t>
            </a:r>
          </a:p>
          <a:p>
            <a:pPr defTabSz="914406" fontAlgn="base">
              <a:spcBef>
                <a:spcPct val="0"/>
              </a:spcBef>
              <a:spcAft>
                <a:spcPct val="0"/>
              </a:spcAft>
              <a:defRPr/>
            </a:pPr>
            <a:endParaRPr lang="en-GB" dirty="0">
              <a:solidFill>
                <a:srgbClr val="000000"/>
              </a:solidFill>
              <a:latin typeface="Verdana"/>
            </a:endParaRPr>
          </a:p>
        </p:txBody>
      </p:sp>
      <p:cxnSp>
        <p:nvCxnSpPr>
          <p:cNvPr id="13" name="Straight Connector 12">
            <a:extLst>
              <a:ext uri="{FF2B5EF4-FFF2-40B4-BE49-F238E27FC236}">
                <a16:creationId xmlns:a16="http://schemas.microsoft.com/office/drawing/2014/main" id="{17D23E31-9C44-482B-AF8B-06AC30B1AD53}"/>
              </a:ext>
            </a:extLst>
          </p:cNvPr>
          <p:cNvCxnSpPr/>
          <p:nvPr/>
        </p:nvCxnSpPr>
        <p:spPr>
          <a:xfrm flipV="1">
            <a:off x="2922907" y="3960349"/>
            <a:ext cx="578137" cy="141289"/>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A06D793A-51DD-48FF-9C93-F05D4738605B}"/>
              </a:ext>
            </a:extLst>
          </p:cNvPr>
          <p:cNvSpPr/>
          <p:nvPr/>
        </p:nvSpPr>
        <p:spPr>
          <a:xfrm>
            <a:off x="4527432" y="2080047"/>
            <a:ext cx="1081135" cy="458053"/>
          </a:xfrm>
          <a:prstGeom prst="rect">
            <a:avLst/>
          </a:prstGeom>
          <a:solidFill>
            <a:srgbClr val="FFFF00">
              <a:alpha val="47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endParaRPr lang="en-GB" sz="1050" dirty="0">
              <a:solidFill>
                <a:srgbClr val="000000"/>
              </a:solidFill>
              <a:latin typeface="Verdana"/>
            </a:endParaRPr>
          </a:p>
          <a:p>
            <a:pPr algn="ctr" defTabSz="914406" fontAlgn="base">
              <a:spcBef>
                <a:spcPct val="0"/>
              </a:spcBef>
              <a:spcAft>
                <a:spcPct val="0"/>
              </a:spcAft>
              <a:defRPr/>
            </a:pPr>
            <a:r>
              <a:rPr lang="en-GB" sz="1050" b="1" dirty="0">
                <a:solidFill>
                  <a:srgbClr val="000000"/>
                </a:solidFill>
                <a:latin typeface="Verdana"/>
              </a:rPr>
              <a:t>Tunisia</a:t>
            </a:r>
            <a:endParaRPr lang="en-GB" sz="1050" dirty="0">
              <a:solidFill>
                <a:srgbClr val="000000"/>
              </a:solidFill>
              <a:latin typeface="Verdana"/>
            </a:endParaRPr>
          </a:p>
          <a:p>
            <a:pPr algn="ctr" defTabSz="914406" fontAlgn="base">
              <a:spcBef>
                <a:spcPct val="0"/>
              </a:spcBef>
              <a:spcAft>
                <a:spcPct val="0"/>
              </a:spcAft>
              <a:defRPr/>
            </a:pPr>
            <a:endParaRPr lang="en-GB" dirty="0">
              <a:solidFill>
                <a:srgbClr val="000000"/>
              </a:solidFill>
              <a:latin typeface="Verdana"/>
            </a:endParaRPr>
          </a:p>
        </p:txBody>
      </p:sp>
      <p:cxnSp>
        <p:nvCxnSpPr>
          <p:cNvPr id="15" name="Straight Connector 14">
            <a:extLst>
              <a:ext uri="{FF2B5EF4-FFF2-40B4-BE49-F238E27FC236}">
                <a16:creationId xmlns:a16="http://schemas.microsoft.com/office/drawing/2014/main" id="{F5820DF5-EC25-4F06-9E57-B124F1E916CD}"/>
              </a:ext>
            </a:extLst>
          </p:cNvPr>
          <p:cNvCxnSpPr>
            <a:stCxn id="21" idx="3"/>
          </p:cNvCxnSpPr>
          <p:nvPr/>
        </p:nvCxnSpPr>
        <p:spPr>
          <a:xfrm>
            <a:off x="2736751" y="2534765"/>
            <a:ext cx="950451" cy="39926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59601A17-1A59-4934-B007-A1CD50666C86}"/>
              </a:ext>
            </a:extLst>
          </p:cNvPr>
          <p:cNvSpPr/>
          <p:nvPr/>
        </p:nvSpPr>
        <p:spPr>
          <a:xfrm>
            <a:off x="5532079" y="3385369"/>
            <a:ext cx="1197565" cy="372021"/>
          </a:xfrm>
          <a:prstGeom prst="rect">
            <a:avLst/>
          </a:prstGeom>
          <a:solidFill>
            <a:schemeClr val="accent2">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en-GB" sz="1050" b="1" dirty="0">
                <a:solidFill>
                  <a:srgbClr val="000000"/>
                </a:solidFill>
                <a:latin typeface="Verdana"/>
              </a:rPr>
              <a:t>Ethiopia</a:t>
            </a:r>
          </a:p>
        </p:txBody>
      </p:sp>
      <p:cxnSp>
        <p:nvCxnSpPr>
          <p:cNvPr id="17" name="Straight Connector 16">
            <a:extLst>
              <a:ext uri="{FF2B5EF4-FFF2-40B4-BE49-F238E27FC236}">
                <a16:creationId xmlns:a16="http://schemas.microsoft.com/office/drawing/2014/main" id="{E74423B3-F975-4DBD-82D7-53A3BD718709}"/>
              </a:ext>
            </a:extLst>
          </p:cNvPr>
          <p:cNvCxnSpPr>
            <a:stCxn id="16" idx="1"/>
          </p:cNvCxnSpPr>
          <p:nvPr/>
        </p:nvCxnSpPr>
        <p:spPr>
          <a:xfrm flipH="1">
            <a:off x="5238506" y="3571380"/>
            <a:ext cx="293572" cy="370919"/>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9BC85087-A15A-44C7-914C-BE7BE753501C}"/>
              </a:ext>
            </a:extLst>
          </p:cNvPr>
          <p:cNvSpPr/>
          <p:nvPr/>
        </p:nvSpPr>
        <p:spPr>
          <a:xfrm>
            <a:off x="1884986" y="2336097"/>
            <a:ext cx="851765" cy="397337"/>
          </a:xfrm>
          <a:prstGeom prst="rect">
            <a:avLst/>
          </a:prstGeom>
          <a:solidFill>
            <a:srgbClr val="FFFF00">
              <a:alpha val="47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en-GB" sz="1050" b="1" dirty="0">
                <a:solidFill>
                  <a:srgbClr val="000000"/>
                </a:solidFill>
                <a:latin typeface="Verdana"/>
              </a:rPr>
              <a:t>Algeria</a:t>
            </a:r>
            <a:endParaRPr lang="en-GB" dirty="0">
              <a:solidFill>
                <a:srgbClr val="000000"/>
              </a:solidFill>
              <a:latin typeface="Verdana"/>
            </a:endParaRPr>
          </a:p>
        </p:txBody>
      </p:sp>
      <p:cxnSp>
        <p:nvCxnSpPr>
          <p:cNvPr id="24" name="Straight Connector 23">
            <a:extLst>
              <a:ext uri="{FF2B5EF4-FFF2-40B4-BE49-F238E27FC236}">
                <a16:creationId xmlns:a16="http://schemas.microsoft.com/office/drawing/2014/main" id="{F5820DF5-EC25-4F06-9E57-B124F1E916CD}"/>
              </a:ext>
            </a:extLst>
          </p:cNvPr>
          <p:cNvCxnSpPr/>
          <p:nvPr/>
        </p:nvCxnSpPr>
        <p:spPr>
          <a:xfrm flipV="1">
            <a:off x="2659309" y="3182337"/>
            <a:ext cx="552666" cy="6522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F5820DF5-EC25-4F06-9E57-B124F1E916CD}"/>
              </a:ext>
            </a:extLst>
          </p:cNvPr>
          <p:cNvCxnSpPr/>
          <p:nvPr/>
        </p:nvCxnSpPr>
        <p:spPr>
          <a:xfrm flipV="1">
            <a:off x="4002864" y="2534765"/>
            <a:ext cx="896477" cy="399261"/>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9BC85087-A15A-44C7-914C-BE7BE753501C}"/>
              </a:ext>
            </a:extLst>
          </p:cNvPr>
          <p:cNvSpPr/>
          <p:nvPr/>
        </p:nvSpPr>
        <p:spPr>
          <a:xfrm>
            <a:off x="2320135" y="5125643"/>
            <a:ext cx="999083" cy="397337"/>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err="1">
                <a:solidFill>
                  <a:srgbClr val="000000"/>
                </a:solidFill>
                <a:latin typeface="Verdana"/>
              </a:rPr>
              <a:t>Cameroon</a:t>
            </a:r>
            <a:endParaRPr lang="en-GB" dirty="0">
              <a:solidFill>
                <a:srgbClr val="000000"/>
              </a:solidFill>
              <a:latin typeface="Verdana"/>
            </a:endParaRPr>
          </a:p>
        </p:txBody>
      </p:sp>
      <p:sp>
        <p:nvSpPr>
          <p:cNvPr id="29" name="Rectangle 28">
            <a:extLst>
              <a:ext uri="{FF2B5EF4-FFF2-40B4-BE49-F238E27FC236}">
                <a16:creationId xmlns:a16="http://schemas.microsoft.com/office/drawing/2014/main" id="{9BC85087-A15A-44C7-914C-BE7BE753501C}"/>
              </a:ext>
            </a:extLst>
          </p:cNvPr>
          <p:cNvSpPr/>
          <p:nvPr/>
        </p:nvSpPr>
        <p:spPr>
          <a:xfrm>
            <a:off x="5500266" y="5666318"/>
            <a:ext cx="851765" cy="397337"/>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err="1">
                <a:solidFill>
                  <a:srgbClr val="000000"/>
                </a:solidFill>
                <a:latin typeface="Verdana"/>
              </a:rPr>
              <a:t>Eswatini</a:t>
            </a:r>
            <a:endParaRPr lang="en-GB" dirty="0">
              <a:solidFill>
                <a:srgbClr val="000000"/>
              </a:solidFill>
              <a:latin typeface="Verdana"/>
            </a:endParaRPr>
          </a:p>
        </p:txBody>
      </p:sp>
      <p:sp>
        <p:nvSpPr>
          <p:cNvPr id="30" name="Rectangle 29">
            <a:extLst>
              <a:ext uri="{FF2B5EF4-FFF2-40B4-BE49-F238E27FC236}">
                <a16:creationId xmlns:a16="http://schemas.microsoft.com/office/drawing/2014/main" id="{9BC85087-A15A-44C7-914C-BE7BE753501C}"/>
              </a:ext>
            </a:extLst>
          </p:cNvPr>
          <p:cNvSpPr/>
          <p:nvPr/>
        </p:nvSpPr>
        <p:spPr>
          <a:xfrm>
            <a:off x="4451102" y="5885511"/>
            <a:ext cx="851765" cy="397337"/>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a:solidFill>
                  <a:srgbClr val="000000"/>
                </a:solidFill>
                <a:latin typeface="Verdana"/>
              </a:rPr>
              <a:t>South </a:t>
            </a:r>
            <a:r>
              <a:rPr lang="fr-CH" sz="1050" b="1" dirty="0" err="1">
                <a:solidFill>
                  <a:srgbClr val="000000"/>
                </a:solidFill>
                <a:latin typeface="Verdana"/>
              </a:rPr>
              <a:t>Africa</a:t>
            </a:r>
            <a:endParaRPr lang="en-GB" dirty="0">
              <a:solidFill>
                <a:srgbClr val="000000"/>
              </a:solidFill>
              <a:latin typeface="Verdana"/>
            </a:endParaRPr>
          </a:p>
        </p:txBody>
      </p:sp>
      <p:cxnSp>
        <p:nvCxnSpPr>
          <p:cNvPr id="32" name="Straight Connector 31">
            <a:extLst>
              <a:ext uri="{FF2B5EF4-FFF2-40B4-BE49-F238E27FC236}">
                <a16:creationId xmlns:a16="http://schemas.microsoft.com/office/drawing/2014/main" id="{B63578CD-4A74-4F5A-8D9B-797F1709C08B}"/>
              </a:ext>
            </a:extLst>
          </p:cNvPr>
          <p:cNvCxnSpPr/>
          <p:nvPr/>
        </p:nvCxnSpPr>
        <p:spPr>
          <a:xfrm flipH="1" flipV="1">
            <a:off x="4542090" y="5505216"/>
            <a:ext cx="249272" cy="472126"/>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17D23E31-9C44-482B-AF8B-06AC30B1AD53}"/>
              </a:ext>
            </a:extLst>
          </p:cNvPr>
          <p:cNvCxnSpPr/>
          <p:nvPr/>
        </p:nvCxnSpPr>
        <p:spPr>
          <a:xfrm flipH="1" flipV="1">
            <a:off x="4789868" y="5361941"/>
            <a:ext cx="742211" cy="52357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9BC85087-A15A-44C7-914C-BE7BE753501C}"/>
              </a:ext>
            </a:extLst>
          </p:cNvPr>
          <p:cNvSpPr/>
          <p:nvPr/>
        </p:nvSpPr>
        <p:spPr>
          <a:xfrm>
            <a:off x="5608567" y="3992648"/>
            <a:ext cx="851765" cy="418670"/>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a:solidFill>
                  <a:srgbClr val="000000"/>
                </a:solidFill>
                <a:latin typeface="Verdana"/>
              </a:rPr>
              <a:t>Kenya</a:t>
            </a:r>
            <a:endParaRPr lang="en-GB" dirty="0">
              <a:solidFill>
                <a:srgbClr val="000000"/>
              </a:solidFill>
              <a:latin typeface="Verdana"/>
            </a:endParaRPr>
          </a:p>
        </p:txBody>
      </p:sp>
      <p:cxnSp>
        <p:nvCxnSpPr>
          <p:cNvPr id="40" name="Straight Connector 39">
            <a:extLst>
              <a:ext uri="{FF2B5EF4-FFF2-40B4-BE49-F238E27FC236}">
                <a16:creationId xmlns:a16="http://schemas.microsoft.com/office/drawing/2014/main" id="{17D23E31-9C44-482B-AF8B-06AC30B1AD53}"/>
              </a:ext>
            </a:extLst>
          </p:cNvPr>
          <p:cNvCxnSpPr>
            <a:stCxn id="28" idx="3"/>
          </p:cNvCxnSpPr>
          <p:nvPr/>
        </p:nvCxnSpPr>
        <p:spPr>
          <a:xfrm flipV="1">
            <a:off x="3319218" y="4101637"/>
            <a:ext cx="719415" cy="1222674"/>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74423B3-F975-4DBD-82D7-53A3BD718709}"/>
              </a:ext>
            </a:extLst>
          </p:cNvPr>
          <p:cNvCxnSpPr>
            <a:stCxn id="38" idx="1"/>
          </p:cNvCxnSpPr>
          <p:nvPr/>
        </p:nvCxnSpPr>
        <p:spPr>
          <a:xfrm flipH="1">
            <a:off x="5160972" y="4201983"/>
            <a:ext cx="447594" cy="87892"/>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9BC85087-A15A-44C7-914C-BE7BE753501C}"/>
              </a:ext>
            </a:extLst>
          </p:cNvPr>
          <p:cNvSpPr/>
          <p:nvPr/>
        </p:nvSpPr>
        <p:spPr>
          <a:xfrm>
            <a:off x="3211976" y="5733851"/>
            <a:ext cx="851765" cy="418670"/>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err="1">
                <a:solidFill>
                  <a:srgbClr val="000000"/>
                </a:solidFill>
                <a:latin typeface="Verdana"/>
              </a:rPr>
              <a:t>Namibia</a:t>
            </a:r>
            <a:endParaRPr lang="en-GB" dirty="0">
              <a:solidFill>
                <a:srgbClr val="000000"/>
              </a:solidFill>
              <a:latin typeface="Verdana"/>
            </a:endParaRPr>
          </a:p>
        </p:txBody>
      </p:sp>
      <p:cxnSp>
        <p:nvCxnSpPr>
          <p:cNvPr id="51" name="Straight Connector 50">
            <a:extLst>
              <a:ext uri="{FF2B5EF4-FFF2-40B4-BE49-F238E27FC236}">
                <a16:creationId xmlns:a16="http://schemas.microsoft.com/office/drawing/2014/main" id="{17D23E31-9C44-482B-AF8B-06AC30B1AD53}"/>
              </a:ext>
            </a:extLst>
          </p:cNvPr>
          <p:cNvCxnSpPr>
            <a:stCxn id="65" idx="3"/>
          </p:cNvCxnSpPr>
          <p:nvPr/>
        </p:nvCxnSpPr>
        <p:spPr>
          <a:xfrm flipV="1">
            <a:off x="2866439" y="3992649"/>
            <a:ext cx="924853" cy="684337"/>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9BC85087-A15A-44C7-914C-BE7BE753501C}"/>
              </a:ext>
            </a:extLst>
          </p:cNvPr>
          <p:cNvSpPr/>
          <p:nvPr/>
        </p:nvSpPr>
        <p:spPr>
          <a:xfrm>
            <a:off x="5846067" y="4518831"/>
            <a:ext cx="851765" cy="418670"/>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a:solidFill>
                  <a:srgbClr val="000000"/>
                </a:solidFill>
                <a:latin typeface="Verdana"/>
              </a:rPr>
              <a:t>Uganda</a:t>
            </a:r>
            <a:endParaRPr lang="en-GB" dirty="0">
              <a:solidFill>
                <a:srgbClr val="000000"/>
              </a:solidFill>
              <a:latin typeface="Verdana"/>
            </a:endParaRPr>
          </a:p>
        </p:txBody>
      </p:sp>
      <p:cxnSp>
        <p:nvCxnSpPr>
          <p:cNvPr id="56" name="Straight Connector 55">
            <a:extLst>
              <a:ext uri="{FF2B5EF4-FFF2-40B4-BE49-F238E27FC236}">
                <a16:creationId xmlns:a16="http://schemas.microsoft.com/office/drawing/2014/main" id="{E74423B3-F975-4DBD-82D7-53A3BD718709}"/>
              </a:ext>
            </a:extLst>
          </p:cNvPr>
          <p:cNvCxnSpPr>
            <a:stCxn id="54" idx="1"/>
          </p:cNvCxnSpPr>
          <p:nvPr/>
        </p:nvCxnSpPr>
        <p:spPr>
          <a:xfrm flipH="1" flipV="1">
            <a:off x="4921214" y="4275704"/>
            <a:ext cx="924853" cy="452463"/>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65" name="Rectangle 64">
            <a:extLst>
              <a:ext uri="{FF2B5EF4-FFF2-40B4-BE49-F238E27FC236}">
                <a16:creationId xmlns:a16="http://schemas.microsoft.com/office/drawing/2014/main" id="{9BC85087-A15A-44C7-914C-BE7BE753501C}"/>
              </a:ext>
            </a:extLst>
          </p:cNvPr>
          <p:cNvSpPr/>
          <p:nvPr/>
        </p:nvSpPr>
        <p:spPr>
          <a:xfrm>
            <a:off x="2014674" y="4480756"/>
            <a:ext cx="851765" cy="392458"/>
          </a:xfrm>
          <a:prstGeom prst="rect">
            <a:avLst/>
          </a:prstGeom>
          <a:solidFill>
            <a:schemeClr val="accent6">
              <a:lumMod val="60000"/>
              <a:lumOff val="40000"/>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fr-CH" sz="1050" b="1" dirty="0">
                <a:solidFill>
                  <a:srgbClr val="000000"/>
                </a:solidFill>
                <a:latin typeface="Verdana"/>
              </a:rPr>
              <a:t>Nigeria</a:t>
            </a:r>
            <a:endParaRPr lang="en-GB" dirty="0">
              <a:solidFill>
                <a:srgbClr val="000000"/>
              </a:solidFill>
              <a:latin typeface="Verdana"/>
            </a:endParaRPr>
          </a:p>
        </p:txBody>
      </p:sp>
      <p:cxnSp>
        <p:nvCxnSpPr>
          <p:cNvPr id="66" name="Straight Connector 65">
            <a:extLst>
              <a:ext uri="{FF2B5EF4-FFF2-40B4-BE49-F238E27FC236}">
                <a16:creationId xmlns:a16="http://schemas.microsoft.com/office/drawing/2014/main" id="{17D23E31-9C44-482B-AF8B-06AC30B1AD53}"/>
              </a:ext>
            </a:extLst>
          </p:cNvPr>
          <p:cNvCxnSpPr/>
          <p:nvPr/>
        </p:nvCxnSpPr>
        <p:spPr>
          <a:xfrm flipV="1">
            <a:off x="3609161" y="5140769"/>
            <a:ext cx="692509" cy="554593"/>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80" name="Rectangle 79">
            <a:extLst>
              <a:ext uri="{FF2B5EF4-FFF2-40B4-BE49-F238E27FC236}">
                <a16:creationId xmlns:a16="http://schemas.microsoft.com/office/drawing/2014/main" id="{D302A833-3CC8-472B-B26B-E4A09481F373}"/>
              </a:ext>
            </a:extLst>
          </p:cNvPr>
          <p:cNvSpPr/>
          <p:nvPr/>
        </p:nvSpPr>
        <p:spPr>
          <a:xfrm>
            <a:off x="1686537" y="6133631"/>
            <a:ext cx="1171299" cy="298432"/>
          </a:xfrm>
          <a:prstGeom prst="rect">
            <a:avLst/>
          </a:prstGeom>
          <a:solidFill>
            <a:schemeClr val="accent2">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en-GB" sz="1050" b="1" dirty="0">
                <a:solidFill>
                  <a:srgbClr val="000000"/>
                </a:solidFill>
                <a:latin typeface="Verdana"/>
              </a:rPr>
              <a:t>El Salvador</a:t>
            </a:r>
          </a:p>
        </p:txBody>
      </p:sp>
      <p:sp>
        <p:nvSpPr>
          <p:cNvPr id="3" name="Rectangle 2">
            <a:extLst>
              <a:ext uri="{FF2B5EF4-FFF2-40B4-BE49-F238E27FC236}">
                <a16:creationId xmlns:a16="http://schemas.microsoft.com/office/drawing/2014/main" id="{2DD76694-9DBC-0931-A10F-FB35B5D99819}"/>
              </a:ext>
            </a:extLst>
          </p:cNvPr>
          <p:cNvSpPr/>
          <p:nvPr/>
        </p:nvSpPr>
        <p:spPr>
          <a:xfrm>
            <a:off x="6164524" y="2895958"/>
            <a:ext cx="1171299" cy="298432"/>
          </a:xfrm>
          <a:prstGeom prst="rect">
            <a:avLst/>
          </a:prstGeom>
          <a:solidFill>
            <a:schemeClr val="accent2">
              <a:alpha val="47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6" fontAlgn="base">
              <a:spcBef>
                <a:spcPct val="0"/>
              </a:spcBef>
              <a:spcAft>
                <a:spcPct val="0"/>
              </a:spcAft>
              <a:defRPr/>
            </a:pPr>
            <a:r>
              <a:rPr lang="en-GB" sz="1050" b="1" dirty="0">
                <a:solidFill>
                  <a:srgbClr val="000000"/>
                </a:solidFill>
                <a:latin typeface="Verdana"/>
              </a:rPr>
              <a:t>Kuwait</a:t>
            </a:r>
          </a:p>
        </p:txBody>
      </p:sp>
      <p:cxnSp>
        <p:nvCxnSpPr>
          <p:cNvPr id="8" name="Straight Connector 7">
            <a:extLst>
              <a:ext uri="{FF2B5EF4-FFF2-40B4-BE49-F238E27FC236}">
                <a16:creationId xmlns:a16="http://schemas.microsoft.com/office/drawing/2014/main" id="{DA64294E-09CF-C223-D959-3930A844CCE4}"/>
              </a:ext>
            </a:extLst>
          </p:cNvPr>
          <p:cNvCxnSpPr>
            <a:stCxn id="3" idx="1"/>
          </p:cNvCxnSpPr>
          <p:nvPr/>
        </p:nvCxnSpPr>
        <p:spPr>
          <a:xfrm flipH="1">
            <a:off x="5423805" y="3045174"/>
            <a:ext cx="740718" cy="8127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011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34046" y="1338748"/>
            <a:ext cx="10877550" cy="719137"/>
          </a:xfrm>
        </p:spPr>
        <p:txBody>
          <a:bodyPr/>
          <a:lstStyle/>
          <a:p>
            <a:r>
              <a:rPr lang="fr-CH"/>
              <a:t>Digitalisation, </a:t>
            </a:r>
            <a:r>
              <a:rPr lang="fr-CH" err="1"/>
              <a:t>work</a:t>
            </a:r>
            <a:r>
              <a:rPr lang="fr-CH"/>
              <a:t> organisation and COVID-19</a:t>
            </a:r>
            <a:endParaRPr lang="en-GB"/>
          </a:p>
        </p:txBody>
      </p:sp>
      <p:sp>
        <p:nvSpPr>
          <p:cNvPr id="8" name="Rectangle 7"/>
          <p:cNvSpPr/>
          <p:nvPr/>
        </p:nvSpPr>
        <p:spPr>
          <a:xfrm>
            <a:off x="7269324" y="5516617"/>
            <a:ext cx="1468672" cy="215444"/>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230050"/>
                </a:solidFill>
                <a:effectLst/>
                <a:uLnTx/>
                <a:uFillTx/>
                <a:latin typeface="Arial" charset="0"/>
                <a:cs typeface="Arial" charset="0"/>
              </a:rPr>
              <a:t>Source: WESO - ILO (2021)</a:t>
            </a:r>
          </a:p>
        </p:txBody>
      </p:sp>
      <p:sp>
        <p:nvSpPr>
          <p:cNvPr id="9" name="Content Placeholder 2">
            <a:extLst>
              <a:ext uri="{FF2B5EF4-FFF2-40B4-BE49-F238E27FC236}">
                <a16:creationId xmlns:a16="http://schemas.microsoft.com/office/drawing/2014/main" id="{C9028E3E-D77A-4213-BE3D-C609FFBD2A83}"/>
              </a:ext>
            </a:extLst>
          </p:cNvPr>
          <p:cNvSpPr txBox="1">
            <a:spLocks/>
          </p:cNvSpPr>
          <p:nvPr/>
        </p:nvSpPr>
        <p:spPr>
          <a:xfrm>
            <a:off x="560203" y="2447454"/>
            <a:ext cx="5242803" cy="467745"/>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Rise of the </a:t>
            </a:r>
            <a:r>
              <a:rPr kumimoji="0" lang="fr-CH" sz="18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g</a:t>
            </a:r>
            <a:r>
              <a:rPr kumimoji="0" lang="fr-CH" sz="1800" b="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ig</a:t>
            </a:r>
            <a:r>
              <a:rPr kumimoji="0" lang="fr-CH" sz="1800" b="0" i="0" u="none" strike="noStrike" kern="1200" cap="none" spc="0" normalizeH="0" baseline="0" noProof="0">
                <a:ln>
                  <a:noFill/>
                </a:ln>
                <a:solidFill>
                  <a:prstClr val="white"/>
                </a:solidFill>
                <a:effectLst/>
                <a:uLnTx/>
                <a:uFillTx/>
                <a:latin typeface="Overpass" panose="00000500000000000000" pitchFamily="2" charset="0"/>
                <a:ea typeface="+mn-ea"/>
                <a:cs typeface="+mn-cs"/>
              </a:rPr>
              <a:t> </a:t>
            </a:r>
            <a:r>
              <a:rPr kumimoji="0" lang="fr-CH" sz="1800" b="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economy</a:t>
            </a:r>
            <a:endParaRPr kumimoji="0" lang="fr-CH" sz="1800" b="0"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0" name="Content Placeholder 2">
            <a:extLst>
              <a:ext uri="{FF2B5EF4-FFF2-40B4-BE49-F238E27FC236}">
                <a16:creationId xmlns:a16="http://schemas.microsoft.com/office/drawing/2014/main" id="{D22C5A68-8E34-48AC-A6BC-D0F776DAF63C}"/>
              </a:ext>
            </a:extLst>
          </p:cNvPr>
          <p:cNvSpPr txBox="1">
            <a:spLocks/>
          </p:cNvSpPr>
          <p:nvPr/>
        </p:nvSpPr>
        <p:spPr>
          <a:xfrm>
            <a:off x="560203" y="3506602"/>
            <a:ext cx="5242803" cy="709400"/>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Changes in organizational structures as businesses shift towards the future of work</a:t>
            </a:r>
            <a:endParaRPr kumimoji="0" lang="fr-CH" sz="16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600" b="1"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1" name="Content Placeholder 2">
            <a:extLst>
              <a:ext uri="{FF2B5EF4-FFF2-40B4-BE49-F238E27FC236}">
                <a16:creationId xmlns:a16="http://schemas.microsoft.com/office/drawing/2014/main" id="{EE54111D-6101-416B-9399-8F7B850D826E}"/>
              </a:ext>
            </a:extLst>
          </p:cNvPr>
          <p:cNvSpPr txBox="1">
            <a:spLocks/>
          </p:cNvSpPr>
          <p:nvPr/>
        </p:nvSpPr>
        <p:spPr>
          <a:xfrm>
            <a:off x="560203" y="2965347"/>
            <a:ext cx="5242803" cy="467745"/>
          </a:xfrm>
          <a:prstGeom prst="roundRect">
            <a:avLst/>
          </a:prstGeom>
          <a:solidFill>
            <a:sysClr val="window" lastClr="FFFFFF"/>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a:t>
            </a:r>
            <a:r>
              <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Who is responsible for skills development?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p:txBody>
      </p:sp>
      <p:sp>
        <p:nvSpPr>
          <p:cNvPr id="12" name="Content Placeholder 2">
            <a:extLst>
              <a:ext uri="{FF2B5EF4-FFF2-40B4-BE49-F238E27FC236}">
                <a16:creationId xmlns:a16="http://schemas.microsoft.com/office/drawing/2014/main" id="{91E92B73-5374-441B-B8CE-B47E0BD96A6F}"/>
              </a:ext>
            </a:extLst>
          </p:cNvPr>
          <p:cNvSpPr txBox="1">
            <a:spLocks/>
          </p:cNvSpPr>
          <p:nvPr/>
        </p:nvSpPr>
        <p:spPr>
          <a:xfrm>
            <a:off x="560202" y="4257653"/>
            <a:ext cx="5242803" cy="2199020"/>
          </a:xfrm>
          <a:prstGeom prst="roundRect">
            <a:avLst/>
          </a:prstGeom>
          <a:solidFill>
            <a:sysClr val="window" lastClr="FFFFFF"/>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a:t>
            </a:r>
            <a:r>
              <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Flatter organization structures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Greater demand for individuals with interpersonal skills</a:t>
            </a:r>
            <a:endParaRPr kumimoji="0" lang="en-GB" sz="24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Remote working arrangements</a:t>
            </a:r>
          </a:p>
          <a:p>
            <a:pPr marL="0" indent="0">
              <a:lnSpc>
                <a:spcPct val="110000"/>
              </a:lnSpc>
              <a:buNone/>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Rise in remote learning</a:t>
            </a:r>
          </a:p>
          <a:p>
            <a:pPr marL="0" indent="0">
              <a:lnSpc>
                <a:spcPct val="110000"/>
              </a:lnSpc>
              <a:buNone/>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New skills requirements</a:t>
            </a:r>
          </a:p>
          <a:p>
            <a:pPr marL="0" indent="0">
              <a:lnSpc>
                <a:spcPct val="110000"/>
              </a:lnSpc>
              <a:buNone/>
              <a:defRPr/>
            </a:pPr>
            <a:endPar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indent="0">
              <a:lnSpc>
                <a:spcPct val="110000"/>
              </a:lnSpc>
              <a:buNone/>
              <a:defRPr/>
            </a:pPr>
            <a:endPar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a:lnSpc>
                <a:spcPct val="110000"/>
              </a:lnSpc>
              <a:defRPr/>
            </a:pPr>
            <a:endPar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13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457200" marR="0" lvl="1"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endParaRPr kumimoji="0" lang="en-GB" sz="13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p:txBody>
      </p:sp>
      <p:pic>
        <p:nvPicPr>
          <p:cNvPr id="6" name="Picture 5" descr="Chart, bubble chart&#10;&#10;Description automatically generated">
            <a:extLst>
              <a:ext uri="{FF2B5EF4-FFF2-40B4-BE49-F238E27FC236}">
                <a16:creationId xmlns:a16="http://schemas.microsoft.com/office/drawing/2014/main" id="{092D8FFA-C3EB-483E-B922-A44D00D46FC4}"/>
              </a:ext>
            </a:extLst>
          </p:cNvPr>
          <p:cNvPicPr>
            <a:picLocks noChangeAspect="1"/>
          </p:cNvPicPr>
          <p:nvPr/>
        </p:nvPicPr>
        <p:blipFill>
          <a:blip r:embed="rId3"/>
          <a:stretch>
            <a:fillRect/>
          </a:stretch>
        </p:blipFill>
        <p:spPr>
          <a:xfrm>
            <a:off x="6168008" y="1861400"/>
            <a:ext cx="5695402" cy="4878125"/>
          </a:xfrm>
          <a:prstGeom prst="rect">
            <a:avLst/>
          </a:prstGeom>
        </p:spPr>
      </p:pic>
      <p:sp>
        <p:nvSpPr>
          <p:cNvPr id="7" name="TextBox 6">
            <a:extLst>
              <a:ext uri="{FF2B5EF4-FFF2-40B4-BE49-F238E27FC236}">
                <a16:creationId xmlns:a16="http://schemas.microsoft.com/office/drawing/2014/main" id="{6C5817EE-4613-4173-9875-E59D7EB44510}"/>
              </a:ext>
            </a:extLst>
          </p:cNvPr>
          <p:cNvSpPr txBox="1"/>
          <p:nvPr/>
        </p:nvSpPr>
        <p:spPr>
          <a:xfrm>
            <a:off x="7661185" y="974272"/>
            <a:ext cx="4212367"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a:ln>
                  <a:noFill/>
                </a:ln>
                <a:solidFill>
                  <a:schemeClr val="accent1">
                    <a:lumMod val="50000"/>
                  </a:schemeClr>
                </a:solidFill>
                <a:effectLst/>
                <a:uLnTx/>
                <a:uFillTx/>
                <a:latin typeface="Arial" charset="0"/>
                <a:cs typeface="Arial" charset="0"/>
              </a:rPr>
              <a:t>Outsourcing of task on a freelance platform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a:ln>
                  <a:noFill/>
                </a:ln>
                <a:solidFill>
                  <a:schemeClr val="accent1">
                    <a:lumMod val="50000"/>
                  </a:schemeClr>
                </a:solidFill>
                <a:effectLst/>
                <a:uLnTx/>
                <a:uFillTx/>
                <a:latin typeface="Arial" charset="0"/>
                <a:cs typeface="Arial" charset="0"/>
              </a:rPr>
              <a:t>across countries,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a:ln>
                  <a:noFill/>
                </a:ln>
                <a:solidFill>
                  <a:schemeClr val="accent1">
                    <a:lumMod val="50000"/>
                  </a:schemeClr>
                </a:solidFill>
                <a:effectLst/>
                <a:uLnTx/>
                <a:uFillTx/>
                <a:latin typeface="Arial" charset="0"/>
                <a:cs typeface="Arial" charset="0"/>
              </a:rPr>
              <a:t>inflow or work and earnings, 2019</a:t>
            </a:r>
            <a:endParaRPr kumimoji="0" lang="en-GB" sz="1400" b="0" i="0" u="sng" strike="noStrike" kern="1200" cap="none" spc="0" normalizeH="0" baseline="0" noProof="0">
              <a:ln>
                <a:noFill/>
              </a:ln>
              <a:solidFill>
                <a:schemeClr val="accent1">
                  <a:lumMod val="50000"/>
                </a:schemeClr>
              </a:solidFill>
              <a:effectLst/>
              <a:uLnTx/>
              <a:uFillTx/>
              <a:latin typeface="Arial" charset="0"/>
              <a:cs typeface="Arial" charset="0"/>
            </a:endParaRPr>
          </a:p>
        </p:txBody>
      </p:sp>
    </p:spTree>
    <p:extLst>
      <p:ext uri="{BB962C8B-B14F-4D97-AF65-F5344CB8AC3E}">
        <p14:creationId xmlns:p14="http://schemas.microsoft.com/office/powerpoint/2010/main" val="1072429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Methodological approach</a:t>
            </a:r>
            <a:endParaRPr lang="en-GB"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3878145792"/>
              </p:ext>
            </p:extLst>
          </p:nvPr>
        </p:nvGraphicFramePr>
        <p:xfrm>
          <a:off x="2009776" y="1125538"/>
          <a:ext cx="8479215" cy="4751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8424990" y="6381328"/>
            <a:ext cx="540000" cy="288000"/>
          </a:xfrm>
          <a:prstGeom prst="rect">
            <a:avLst/>
          </a:prstGeom>
        </p:spPr>
        <p:txBody>
          <a:bodyPr/>
          <a:lstStyle>
            <a:defPPr>
              <a:defRPr lang="id-ID"/>
            </a:defPPr>
            <a:lvl1pPr algn="l" rtl="0" fontAlgn="base">
              <a:spcBef>
                <a:spcPct val="0"/>
              </a:spcBef>
              <a:spcAft>
                <a:spcPct val="0"/>
              </a:spcAft>
              <a:defRPr sz="1200" kern="1200">
                <a:solidFill>
                  <a:schemeClr val="bg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fld id="{856227C0-AD57-4F9B-BAE3-EEFB0D0EE427}" type="slidenum">
              <a:rPr lang="en-GB" smtClean="0"/>
              <a:pPr/>
              <a:t>60</a:t>
            </a:fld>
            <a:endParaRPr lang="en-GB"/>
          </a:p>
        </p:txBody>
      </p:sp>
    </p:spTree>
    <p:extLst>
      <p:ext uri="{BB962C8B-B14F-4D97-AF65-F5344CB8AC3E}">
        <p14:creationId xmlns:p14="http://schemas.microsoft.com/office/powerpoint/2010/main" val="4218731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76D3-633A-8178-EF06-BBFAF2FDC3C2}"/>
              </a:ext>
            </a:extLst>
          </p:cNvPr>
          <p:cNvSpPr>
            <a:spLocks noGrp="1"/>
          </p:cNvSpPr>
          <p:nvPr>
            <p:ph type="title"/>
          </p:nvPr>
        </p:nvSpPr>
        <p:spPr>
          <a:xfrm>
            <a:off x="490538" y="1423195"/>
            <a:ext cx="8722288" cy="720000"/>
          </a:xfrm>
        </p:spPr>
        <p:txBody>
          <a:bodyPr/>
          <a:lstStyle/>
          <a:p>
            <a:r>
              <a:rPr lang="fr-CH" dirty="0"/>
              <a:t>ILO –National Employment Agency (NEA) Rapid </a:t>
            </a:r>
            <a:r>
              <a:rPr lang="fr-CH" dirty="0" err="1"/>
              <a:t>Assessment</a:t>
            </a:r>
            <a:r>
              <a:rPr lang="fr-CH" dirty="0"/>
              <a:t> in </a:t>
            </a:r>
            <a:r>
              <a:rPr lang="fr-CH" dirty="0" err="1"/>
              <a:t>Cambodia</a:t>
            </a:r>
            <a:endParaRPr lang="en-GB" dirty="0"/>
          </a:p>
        </p:txBody>
      </p:sp>
      <p:sp>
        <p:nvSpPr>
          <p:cNvPr id="4" name="Date Placeholder 3">
            <a:extLst>
              <a:ext uri="{FF2B5EF4-FFF2-40B4-BE49-F238E27FC236}">
                <a16:creationId xmlns:a16="http://schemas.microsoft.com/office/drawing/2014/main" id="{4B81C51A-0249-34EE-9259-B7A7BB1D0BEE}"/>
              </a:ext>
            </a:extLst>
          </p:cNvPr>
          <p:cNvSpPr>
            <a:spLocks noGrp="1"/>
          </p:cNvSpPr>
          <p:nvPr>
            <p:ph type="dt" sz="half" idx="10"/>
          </p:nvPr>
        </p:nvSpPr>
        <p:spPr/>
        <p:txBody>
          <a:bodyPr/>
          <a:lstStyle/>
          <a:p>
            <a:r>
              <a:rPr lang="en-GB"/>
              <a:t>Date: Monday / 01 / October / 2019</a:t>
            </a:r>
          </a:p>
        </p:txBody>
      </p:sp>
      <p:sp>
        <p:nvSpPr>
          <p:cNvPr id="6" name="Slide Number Placeholder 5">
            <a:extLst>
              <a:ext uri="{FF2B5EF4-FFF2-40B4-BE49-F238E27FC236}">
                <a16:creationId xmlns:a16="http://schemas.microsoft.com/office/drawing/2014/main" id="{33FAF1D5-7EBB-A841-52BD-C9B93829D4C6}"/>
              </a:ext>
            </a:extLst>
          </p:cNvPr>
          <p:cNvSpPr>
            <a:spLocks noGrp="1"/>
          </p:cNvSpPr>
          <p:nvPr>
            <p:ph type="sldNum" sz="quarter" idx="12"/>
          </p:nvPr>
        </p:nvSpPr>
        <p:spPr/>
        <p:txBody>
          <a:bodyPr/>
          <a:lstStyle/>
          <a:p>
            <a:fld id="{856227C0-AD57-4F9B-BAE3-EEFB0D0EE427}" type="slidenum">
              <a:rPr lang="en-GB" smtClean="0"/>
              <a:t>61</a:t>
            </a:fld>
            <a:endParaRPr lang="en-GB"/>
          </a:p>
        </p:txBody>
      </p:sp>
      <p:pic>
        <p:nvPicPr>
          <p:cNvPr id="8" name="Picture 7">
            <a:extLst>
              <a:ext uri="{FF2B5EF4-FFF2-40B4-BE49-F238E27FC236}">
                <a16:creationId xmlns:a16="http://schemas.microsoft.com/office/drawing/2014/main" id="{F6633974-355E-4090-D7D3-E7920B07B4B5}"/>
              </a:ext>
            </a:extLst>
          </p:cNvPr>
          <p:cNvPicPr>
            <a:picLocks noChangeAspect="1"/>
          </p:cNvPicPr>
          <p:nvPr/>
        </p:nvPicPr>
        <p:blipFill>
          <a:blip r:embed="rId2"/>
          <a:stretch>
            <a:fillRect/>
          </a:stretch>
        </p:blipFill>
        <p:spPr>
          <a:xfrm>
            <a:off x="642044" y="2482414"/>
            <a:ext cx="2373181" cy="337647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392628F-6FB3-EF62-737E-8BC734CE5AB3}"/>
              </a:ext>
            </a:extLst>
          </p:cNvPr>
          <p:cNvSpPr txBox="1"/>
          <p:nvPr/>
        </p:nvSpPr>
        <p:spPr>
          <a:xfrm>
            <a:off x="3215149" y="4656874"/>
            <a:ext cx="6096000" cy="1200329"/>
          </a:xfrm>
          <a:prstGeom prst="rect">
            <a:avLst/>
          </a:prstGeom>
          <a:noFill/>
        </p:spPr>
        <p:txBody>
          <a:bodyPr wrap="square">
            <a:spAutoFit/>
          </a:bodyPr>
          <a:lstStyle/>
          <a:p>
            <a:r>
              <a:rPr lang="en-US" sz="1800" dirty="0" err="1"/>
              <a:t>Sivchuong</a:t>
            </a:r>
            <a:r>
              <a:rPr lang="en-US" sz="1800" dirty="0"/>
              <a:t>, L., </a:t>
            </a:r>
            <a:r>
              <a:rPr lang="en-US" sz="1800" dirty="0" err="1"/>
              <a:t>Pov</a:t>
            </a:r>
            <a:r>
              <a:rPr lang="en-US" sz="1800" dirty="0"/>
              <a:t>, M., </a:t>
            </a:r>
            <a:r>
              <a:rPr lang="en-US" sz="1800" dirty="0" err="1"/>
              <a:t>Reasey</a:t>
            </a:r>
            <a:r>
              <a:rPr lang="en-US" sz="1800" dirty="0"/>
              <a:t>, L., &amp; </a:t>
            </a:r>
            <a:r>
              <a:rPr lang="en-US" sz="1800" dirty="0" err="1"/>
              <a:t>Channeary</a:t>
            </a:r>
            <a:r>
              <a:rPr lang="en-US" sz="1800" dirty="0"/>
              <a:t>, U. (2021). </a:t>
            </a:r>
            <a:r>
              <a:rPr lang="en-US" sz="1800" dirty="0">
                <a:hlinkClick r:id="rId3"/>
              </a:rPr>
              <a:t>Rapid assessment of emerging needs for workers and skills in times of the COVID-19 crisis</a:t>
            </a:r>
            <a:r>
              <a:rPr lang="en-US" sz="1800" dirty="0"/>
              <a:t>. National Employment Agency, Phnom Penh, Cambodia. </a:t>
            </a:r>
            <a:endParaRPr lang="en-GB" dirty="0"/>
          </a:p>
        </p:txBody>
      </p:sp>
    </p:spTree>
    <p:extLst>
      <p:ext uri="{BB962C8B-B14F-4D97-AF65-F5344CB8AC3E}">
        <p14:creationId xmlns:p14="http://schemas.microsoft.com/office/powerpoint/2010/main" val="4102806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75AF34-EA7C-EB9C-CFDE-F098D4A67421}"/>
              </a:ext>
            </a:extLst>
          </p:cNvPr>
          <p:cNvPicPr>
            <a:picLocks noChangeAspect="1"/>
          </p:cNvPicPr>
          <p:nvPr/>
        </p:nvPicPr>
        <p:blipFill>
          <a:blip r:embed="rId2"/>
          <a:stretch>
            <a:fillRect/>
          </a:stretch>
        </p:blipFill>
        <p:spPr>
          <a:xfrm>
            <a:off x="5497008" y="2163848"/>
            <a:ext cx="6437083" cy="2245284"/>
          </a:xfrm>
          <a:prstGeom prst="rect">
            <a:avLst/>
          </a:prstGeom>
        </p:spPr>
      </p:pic>
      <p:sp>
        <p:nvSpPr>
          <p:cNvPr id="6" name="Content Placeholder 5">
            <a:extLst>
              <a:ext uri="{FF2B5EF4-FFF2-40B4-BE49-F238E27FC236}">
                <a16:creationId xmlns:a16="http://schemas.microsoft.com/office/drawing/2014/main" id="{7422196E-2509-C714-30A2-9DC03F00E192}"/>
              </a:ext>
            </a:extLst>
          </p:cNvPr>
          <p:cNvSpPr>
            <a:spLocks noGrp="1"/>
          </p:cNvSpPr>
          <p:nvPr>
            <p:ph sz="half" idx="2"/>
          </p:nvPr>
        </p:nvSpPr>
        <p:spPr>
          <a:xfrm>
            <a:off x="574432" y="2280383"/>
            <a:ext cx="4630614" cy="3951288"/>
          </a:xfrm>
        </p:spPr>
        <p:txBody>
          <a:bodyPr/>
          <a:lstStyle/>
          <a:p>
            <a:pPr marL="0" indent="0">
              <a:buNone/>
            </a:pPr>
            <a:r>
              <a:rPr lang="fr-CH" dirty="0" err="1"/>
              <a:t>Across</a:t>
            </a:r>
            <a:r>
              <a:rPr lang="fr-CH" dirty="0"/>
              <a:t> </a:t>
            </a:r>
            <a:r>
              <a:rPr lang="fr-CH" dirty="0" err="1"/>
              <a:t>sectors</a:t>
            </a:r>
            <a:r>
              <a:rPr lang="fr-CH" dirty="0"/>
              <a:t> 35% of establishments </a:t>
            </a:r>
            <a:r>
              <a:rPr lang="fr-CH" dirty="0" err="1"/>
              <a:t>reported</a:t>
            </a:r>
            <a:r>
              <a:rPr lang="fr-CH" dirty="0"/>
              <a:t> </a:t>
            </a:r>
            <a:r>
              <a:rPr lang="fr-CH" dirty="0" err="1"/>
              <a:t>employment</a:t>
            </a:r>
            <a:r>
              <a:rPr lang="fr-CH" dirty="0"/>
              <a:t> </a:t>
            </a:r>
            <a:r>
              <a:rPr lang="fr-CH" dirty="0" err="1"/>
              <a:t>losses</a:t>
            </a:r>
            <a:r>
              <a:rPr lang="fr-CH" dirty="0"/>
              <a:t>, the </a:t>
            </a:r>
            <a:r>
              <a:rPr lang="fr-CH" dirty="0" err="1"/>
              <a:t>highest</a:t>
            </a:r>
            <a:r>
              <a:rPr lang="fr-CH" dirty="0"/>
              <a:t> </a:t>
            </a:r>
            <a:r>
              <a:rPr lang="fr-CH" dirty="0" err="1"/>
              <a:t>loss</a:t>
            </a:r>
            <a:r>
              <a:rPr lang="fr-CH" dirty="0"/>
              <a:t> rate in construction (46%)</a:t>
            </a:r>
            <a:endParaRPr lang="en-GB" dirty="0"/>
          </a:p>
        </p:txBody>
      </p:sp>
      <p:sp>
        <p:nvSpPr>
          <p:cNvPr id="4" name="Title 3">
            <a:extLst>
              <a:ext uri="{FF2B5EF4-FFF2-40B4-BE49-F238E27FC236}">
                <a16:creationId xmlns:a16="http://schemas.microsoft.com/office/drawing/2014/main" id="{53026C39-42CC-7B1B-4200-422562DE0CAC}"/>
              </a:ext>
            </a:extLst>
          </p:cNvPr>
          <p:cNvSpPr>
            <a:spLocks noGrp="1"/>
          </p:cNvSpPr>
          <p:nvPr>
            <p:ph type="title"/>
          </p:nvPr>
        </p:nvSpPr>
        <p:spPr/>
        <p:txBody>
          <a:bodyPr/>
          <a:lstStyle/>
          <a:p>
            <a:r>
              <a:rPr lang="fr-CH" dirty="0">
                <a:solidFill>
                  <a:srgbClr val="0000FF"/>
                </a:solidFill>
              </a:rPr>
              <a:t>Employment impact</a:t>
            </a:r>
            <a:endParaRPr lang="en-GB" dirty="0">
              <a:solidFill>
                <a:srgbClr val="0000FF"/>
              </a:solidFill>
            </a:endParaRPr>
          </a:p>
        </p:txBody>
      </p:sp>
      <p:sp>
        <p:nvSpPr>
          <p:cNvPr id="5" name="Text Placeholder 4">
            <a:extLst>
              <a:ext uri="{FF2B5EF4-FFF2-40B4-BE49-F238E27FC236}">
                <a16:creationId xmlns:a16="http://schemas.microsoft.com/office/drawing/2014/main" id="{A7098D28-8B0F-A89D-ED28-4047C08D1BF6}"/>
              </a:ext>
            </a:extLst>
          </p:cNvPr>
          <p:cNvSpPr>
            <a:spLocks noGrp="1"/>
          </p:cNvSpPr>
          <p:nvPr>
            <p:ph type="body" idx="1"/>
          </p:nvPr>
        </p:nvSpPr>
        <p:spPr/>
        <p:txBody>
          <a:bodyPr>
            <a:normAutofit fontScale="92500" lnSpcReduction="20000"/>
          </a:bodyPr>
          <a:lstStyle/>
          <a:p>
            <a:r>
              <a:rPr lang="en-US" dirty="0"/>
              <a:t>Share of establishments with employment losses by sector</a:t>
            </a:r>
            <a:endParaRPr lang="en-GB" dirty="0"/>
          </a:p>
        </p:txBody>
      </p:sp>
      <p:sp>
        <p:nvSpPr>
          <p:cNvPr id="7" name="Text Placeholder 6">
            <a:extLst>
              <a:ext uri="{FF2B5EF4-FFF2-40B4-BE49-F238E27FC236}">
                <a16:creationId xmlns:a16="http://schemas.microsoft.com/office/drawing/2014/main" id="{056FF72D-D156-F762-5BFE-42605F992A38}"/>
              </a:ext>
            </a:extLst>
          </p:cNvPr>
          <p:cNvSpPr>
            <a:spLocks noGrp="1"/>
          </p:cNvSpPr>
          <p:nvPr>
            <p:ph type="body" sz="quarter" idx="3"/>
          </p:nvPr>
        </p:nvSpPr>
        <p:spPr/>
        <p:txBody>
          <a:bodyPr>
            <a:normAutofit fontScale="92500" lnSpcReduction="20000"/>
          </a:bodyPr>
          <a:lstStyle/>
          <a:p>
            <a:r>
              <a:rPr lang="fr-CH" dirty="0"/>
              <a:t>Share of establishments </a:t>
            </a:r>
            <a:r>
              <a:rPr lang="fr-CH" dirty="0" err="1"/>
              <a:t>with</a:t>
            </a:r>
            <a:r>
              <a:rPr lang="fr-CH" dirty="0"/>
              <a:t> </a:t>
            </a:r>
            <a:r>
              <a:rPr lang="fr-CH" dirty="0" err="1"/>
              <a:t>employment</a:t>
            </a:r>
            <a:r>
              <a:rPr lang="fr-CH" dirty="0"/>
              <a:t> gains by </a:t>
            </a:r>
            <a:r>
              <a:rPr lang="fr-CH" dirty="0" err="1"/>
              <a:t>sector</a:t>
            </a:r>
            <a:endParaRPr lang="en-GB" dirty="0"/>
          </a:p>
        </p:txBody>
      </p:sp>
      <p:pic>
        <p:nvPicPr>
          <p:cNvPr id="3" name="Picture 2">
            <a:extLst>
              <a:ext uri="{FF2B5EF4-FFF2-40B4-BE49-F238E27FC236}">
                <a16:creationId xmlns:a16="http://schemas.microsoft.com/office/drawing/2014/main" id="{44624DBB-190E-0573-1ECD-F0ACE475D78E}"/>
              </a:ext>
            </a:extLst>
          </p:cNvPr>
          <p:cNvPicPr>
            <a:picLocks noChangeAspect="1"/>
          </p:cNvPicPr>
          <p:nvPr/>
        </p:nvPicPr>
        <p:blipFill>
          <a:blip r:embed="rId3"/>
          <a:stretch>
            <a:fillRect/>
          </a:stretch>
        </p:blipFill>
        <p:spPr>
          <a:xfrm>
            <a:off x="0" y="4116313"/>
            <a:ext cx="6245464" cy="2076240"/>
          </a:xfrm>
          <a:prstGeom prst="rect">
            <a:avLst/>
          </a:prstGeom>
        </p:spPr>
      </p:pic>
      <p:sp>
        <p:nvSpPr>
          <p:cNvPr id="19" name="TextBox 18">
            <a:extLst>
              <a:ext uri="{FF2B5EF4-FFF2-40B4-BE49-F238E27FC236}">
                <a16:creationId xmlns:a16="http://schemas.microsoft.com/office/drawing/2014/main" id="{15EC1FB5-5425-7DF9-0AA3-F737D43463F5}"/>
              </a:ext>
            </a:extLst>
          </p:cNvPr>
          <p:cNvSpPr txBox="1"/>
          <p:nvPr/>
        </p:nvSpPr>
        <p:spPr>
          <a:xfrm>
            <a:off x="6154993" y="6184094"/>
            <a:ext cx="4758813" cy="553998"/>
          </a:xfrm>
          <a:prstGeom prst="rect">
            <a:avLst/>
          </a:prstGeom>
          <a:noFill/>
        </p:spPr>
        <p:txBody>
          <a:bodyPr wrap="square">
            <a:spAutoFit/>
          </a:bodyPr>
          <a:lstStyle/>
          <a:p>
            <a:r>
              <a:rPr lang="en-US" sz="1000" dirty="0"/>
              <a:t>Source: </a:t>
            </a:r>
            <a:r>
              <a:rPr lang="en-US" sz="1000" dirty="0" err="1"/>
              <a:t>Sivchuong</a:t>
            </a:r>
            <a:r>
              <a:rPr lang="en-US" sz="1000" dirty="0"/>
              <a:t>, L., </a:t>
            </a:r>
            <a:r>
              <a:rPr lang="en-US" sz="1000" dirty="0" err="1"/>
              <a:t>Pov</a:t>
            </a:r>
            <a:r>
              <a:rPr lang="en-US" sz="1000" dirty="0"/>
              <a:t>, M., </a:t>
            </a:r>
            <a:r>
              <a:rPr lang="en-US" sz="1000" dirty="0" err="1"/>
              <a:t>Reasey</a:t>
            </a:r>
            <a:r>
              <a:rPr lang="en-US" sz="1000" dirty="0"/>
              <a:t>, L., &amp; </a:t>
            </a:r>
            <a:r>
              <a:rPr lang="en-US" sz="1000" dirty="0" err="1"/>
              <a:t>Channeary</a:t>
            </a:r>
            <a:r>
              <a:rPr lang="en-US" sz="1000" dirty="0"/>
              <a:t>, U. (2021). Rapid assessment of emerging needs for workers and skills in times of the COVID-19 crisis. National Employment Agency, Phnom Penh, Cambodia. </a:t>
            </a:r>
            <a:endParaRPr lang="en-GB" sz="1000" dirty="0"/>
          </a:p>
        </p:txBody>
      </p:sp>
    </p:spTree>
    <p:extLst>
      <p:ext uri="{BB962C8B-B14F-4D97-AF65-F5344CB8AC3E}">
        <p14:creationId xmlns:p14="http://schemas.microsoft.com/office/powerpoint/2010/main" val="1459060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8A62-27BA-CDEF-BA69-2CEE996D98D0}"/>
              </a:ext>
            </a:extLst>
          </p:cNvPr>
          <p:cNvSpPr>
            <a:spLocks noGrp="1"/>
          </p:cNvSpPr>
          <p:nvPr>
            <p:ph type="title"/>
          </p:nvPr>
        </p:nvSpPr>
        <p:spPr/>
        <p:txBody>
          <a:bodyPr/>
          <a:lstStyle/>
          <a:p>
            <a:r>
              <a:rPr lang="fr-CH" dirty="0" err="1">
                <a:solidFill>
                  <a:srgbClr val="0000FF"/>
                </a:solidFill>
              </a:rPr>
              <a:t>Skills</a:t>
            </a:r>
            <a:r>
              <a:rPr lang="fr-CH" dirty="0">
                <a:solidFill>
                  <a:srgbClr val="0000FF"/>
                </a:solidFill>
              </a:rPr>
              <a:t> </a:t>
            </a:r>
            <a:r>
              <a:rPr lang="fr-CH" dirty="0" err="1">
                <a:solidFill>
                  <a:srgbClr val="0000FF"/>
                </a:solidFill>
              </a:rPr>
              <a:t>sought</a:t>
            </a:r>
            <a:endParaRPr lang="en-GB" dirty="0">
              <a:solidFill>
                <a:srgbClr val="0000FF"/>
              </a:solidFill>
            </a:endParaRPr>
          </a:p>
        </p:txBody>
      </p:sp>
      <p:pic>
        <p:nvPicPr>
          <p:cNvPr id="8" name="Picture 7">
            <a:extLst>
              <a:ext uri="{FF2B5EF4-FFF2-40B4-BE49-F238E27FC236}">
                <a16:creationId xmlns:a16="http://schemas.microsoft.com/office/drawing/2014/main" id="{DF5F9EC4-719D-A0E4-F9BE-0C63A1927A80}"/>
              </a:ext>
            </a:extLst>
          </p:cNvPr>
          <p:cNvPicPr>
            <a:picLocks noChangeAspect="1"/>
          </p:cNvPicPr>
          <p:nvPr/>
        </p:nvPicPr>
        <p:blipFill>
          <a:blip r:embed="rId2"/>
          <a:stretch>
            <a:fillRect/>
          </a:stretch>
        </p:blipFill>
        <p:spPr>
          <a:xfrm>
            <a:off x="214225" y="2477364"/>
            <a:ext cx="6435957" cy="3478625"/>
          </a:xfrm>
          <a:prstGeom prst="rect">
            <a:avLst/>
          </a:prstGeom>
        </p:spPr>
      </p:pic>
      <p:sp>
        <p:nvSpPr>
          <p:cNvPr id="9" name="Title 1">
            <a:extLst>
              <a:ext uri="{FF2B5EF4-FFF2-40B4-BE49-F238E27FC236}">
                <a16:creationId xmlns:a16="http://schemas.microsoft.com/office/drawing/2014/main" id="{23A74F5C-CA85-FEC1-D929-B2455FAE83C9}"/>
              </a:ext>
            </a:extLst>
          </p:cNvPr>
          <p:cNvSpPr txBox="1">
            <a:spLocks/>
          </p:cNvSpPr>
          <p:nvPr/>
        </p:nvSpPr>
        <p:spPr>
          <a:xfrm>
            <a:off x="396964" y="1627619"/>
            <a:ext cx="4656817"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Palatino Linotype" pitchFamily="18" charset="0"/>
                <a:ea typeface="+mj-ea"/>
                <a:cs typeface="+mj-cs"/>
              </a:defRPr>
            </a:lvl1pPr>
          </a:lstStyle>
          <a:p>
            <a:r>
              <a:rPr lang="en-GB" sz="1800">
                <a:latin typeface="Times New Roman" panose="02020603050405020304" pitchFamily="18" charset="0"/>
                <a:ea typeface="Calibri" panose="020F0502020204030204" pitchFamily="34" charset="0"/>
              </a:rPr>
              <a:t>Introduced ICT or experienced movement towards green jobs</a:t>
            </a:r>
            <a:br>
              <a:rPr lang="en-GB" sz="1800">
                <a:latin typeface="Times New Roman" panose="02020603050405020304" pitchFamily="18" charset="0"/>
                <a:ea typeface="Calibri" panose="020F0502020204030204" pitchFamily="34" charset="0"/>
              </a:rPr>
            </a:br>
            <a:endParaRPr lang="en-GB" dirty="0"/>
          </a:p>
        </p:txBody>
      </p:sp>
      <p:pic>
        <p:nvPicPr>
          <p:cNvPr id="10" name="Content Placeholder 9">
            <a:extLst>
              <a:ext uri="{FF2B5EF4-FFF2-40B4-BE49-F238E27FC236}">
                <a16:creationId xmlns:a16="http://schemas.microsoft.com/office/drawing/2014/main" id="{5E9E51B8-C328-CCC1-4697-F50961DDE706}"/>
              </a:ext>
            </a:extLst>
          </p:cNvPr>
          <p:cNvPicPr>
            <a:picLocks noGrp="1" noChangeAspect="1"/>
          </p:cNvPicPr>
          <p:nvPr>
            <p:ph sz="quarter" idx="4"/>
          </p:nvPr>
        </p:nvPicPr>
        <p:blipFill>
          <a:blip r:embed="rId3"/>
          <a:stretch>
            <a:fillRect/>
          </a:stretch>
        </p:blipFill>
        <p:spPr>
          <a:xfrm>
            <a:off x="6192838" y="2882387"/>
            <a:ext cx="5389562" cy="2536264"/>
          </a:xfrm>
          <a:prstGeom prst="rect">
            <a:avLst/>
          </a:prstGeom>
        </p:spPr>
      </p:pic>
      <p:sp>
        <p:nvSpPr>
          <p:cNvPr id="11" name="Title 1">
            <a:extLst>
              <a:ext uri="{FF2B5EF4-FFF2-40B4-BE49-F238E27FC236}">
                <a16:creationId xmlns:a16="http://schemas.microsoft.com/office/drawing/2014/main" id="{FA00A8CF-BA67-C55F-CF58-E65AA6D5F17F}"/>
              </a:ext>
            </a:extLst>
          </p:cNvPr>
          <p:cNvSpPr txBox="1">
            <a:spLocks/>
          </p:cNvSpPr>
          <p:nvPr/>
        </p:nvSpPr>
        <p:spPr>
          <a:xfrm>
            <a:off x="6330460" y="1654664"/>
            <a:ext cx="5451233"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Palatino Linotype" pitchFamily="18" charset="0"/>
                <a:ea typeface="+mj-ea"/>
                <a:cs typeface="+mj-cs"/>
              </a:defRPr>
            </a:lvl1pPr>
          </a:lstStyle>
          <a:p>
            <a:r>
              <a:rPr lang="en-GB" sz="1800">
                <a:latin typeface="Times New Roman" panose="02020603050405020304" pitchFamily="18" charset="0"/>
                <a:ea typeface="Calibri" panose="020F0502020204030204" pitchFamily="34" charset="0"/>
              </a:rPr>
              <a:t>Share of firms by occupations where there will be recruitment opportunities when the recovery begins</a:t>
            </a:r>
            <a:br>
              <a:rPr lang="en-GB" sz="1800">
                <a:latin typeface="Times New Roman" panose="02020603050405020304" pitchFamily="18" charset="0"/>
                <a:ea typeface="Calibri" panose="020F0502020204030204" pitchFamily="34" charset="0"/>
              </a:rPr>
            </a:br>
            <a:endParaRPr lang="en-GB" dirty="0"/>
          </a:p>
        </p:txBody>
      </p:sp>
      <p:sp>
        <p:nvSpPr>
          <p:cNvPr id="12" name="TextBox 11">
            <a:extLst>
              <a:ext uri="{FF2B5EF4-FFF2-40B4-BE49-F238E27FC236}">
                <a16:creationId xmlns:a16="http://schemas.microsoft.com/office/drawing/2014/main" id="{D8F4A04A-9214-66B1-A084-828C19F34497}"/>
              </a:ext>
            </a:extLst>
          </p:cNvPr>
          <p:cNvSpPr txBox="1"/>
          <p:nvPr/>
        </p:nvSpPr>
        <p:spPr>
          <a:xfrm>
            <a:off x="6154993" y="6184094"/>
            <a:ext cx="4758813" cy="553998"/>
          </a:xfrm>
          <a:prstGeom prst="rect">
            <a:avLst/>
          </a:prstGeom>
          <a:noFill/>
        </p:spPr>
        <p:txBody>
          <a:bodyPr wrap="square">
            <a:spAutoFit/>
          </a:bodyPr>
          <a:lstStyle/>
          <a:p>
            <a:r>
              <a:rPr lang="en-US" sz="1000" dirty="0"/>
              <a:t>Source: </a:t>
            </a:r>
            <a:r>
              <a:rPr lang="en-US" sz="1000" dirty="0" err="1"/>
              <a:t>Sivchuong</a:t>
            </a:r>
            <a:r>
              <a:rPr lang="en-US" sz="1000" dirty="0"/>
              <a:t>, L., </a:t>
            </a:r>
            <a:r>
              <a:rPr lang="en-US" sz="1000" dirty="0" err="1"/>
              <a:t>Pov</a:t>
            </a:r>
            <a:r>
              <a:rPr lang="en-US" sz="1000" dirty="0"/>
              <a:t>, M., </a:t>
            </a:r>
            <a:r>
              <a:rPr lang="en-US" sz="1000" dirty="0" err="1"/>
              <a:t>Reasey</a:t>
            </a:r>
            <a:r>
              <a:rPr lang="en-US" sz="1000" dirty="0"/>
              <a:t>, L., &amp; </a:t>
            </a:r>
            <a:r>
              <a:rPr lang="en-US" sz="1000" dirty="0" err="1"/>
              <a:t>Channeary</a:t>
            </a:r>
            <a:r>
              <a:rPr lang="en-US" sz="1000" dirty="0"/>
              <a:t>, U. (2021). Rapid assessment of emerging needs for workers and skills in times of the COVID-19 crisis. National Employment Agency, Phnom Penh, Cambodia. </a:t>
            </a:r>
            <a:endParaRPr lang="en-GB" sz="1000" dirty="0"/>
          </a:p>
        </p:txBody>
      </p:sp>
    </p:spTree>
    <p:extLst>
      <p:ext uri="{BB962C8B-B14F-4D97-AF65-F5344CB8AC3E}">
        <p14:creationId xmlns:p14="http://schemas.microsoft.com/office/powerpoint/2010/main" val="2993641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90854-A818-D3ED-4A59-FBC1BEAFAADD}"/>
              </a:ext>
            </a:extLst>
          </p:cNvPr>
          <p:cNvSpPr>
            <a:spLocks noGrp="1"/>
          </p:cNvSpPr>
          <p:nvPr>
            <p:ph type="body" idx="1"/>
          </p:nvPr>
        </p:nvSpPr>
        <p:spPr/>
        <p:txBody>
          <a:bodyPr>
            <a:normAutofit fontScale="92500" lnSpcReduction="20000"/>
          </a:bodyPr>
          <a:lstStyle/>
          <a:p>
            <a:r>
              <a:rPr lang="fr-CH" dirty="0"/>
              <a:t>Non-job </a:t>
            </a:r>
            <a:r>
              <a:rPr lang="fr-CH" dirty="0" err="1"/>
              <a:t>specific</a:t>
            </a:r>
            <a:endParaRPr lang="en-GB" dirty="0"/>
          </a:p>
        </p:txBody>
      </p:sp>
      <p:sp>
        <p:nvSpPr>
          <p:cNvPr id="4" name="Content Placeholder 3">
            <a:extLst>
              <a:ext uri="{FF2B5EF4-FFF2-40B4-BE49-F238E27FC236}">
                <a16:creationId xmlns:a16="http://schemas.microsoft.com/office/drawing/2014/main" id="{4FF27664-72ED-C79C-BE4F-9F0491FC3773}"/>
              </a:ext>
            </a:extLst>
          </p:cNvPr>
          <p:cNvSpPr>
            <a:spLocks noGrp="1"/>
          </p:cNvSpPr>
          <p:nvPr>
            <p:ph sz="half" idx="2"/>
          </p:nvPr>
        </p:nvSpPr>
        <p:spPr>
          <a:xfrm>
            <a:off x="580105" y="2548501"/>
            <a:ext cx="5386918" cy="3951288"/>
          </a:xfrm>
        </p:spPr>
        <p:txBody>
          <a:bodyPr>
            <a:normAutofit fontScale="92500" lnSpcReduction="20000"/>
          </a:bodyPr>
          <a:lstStyle/>
          <a:p>
            <a:r>
              <a:rPr lang="en-GB" sz="1800" dirty="0">
                <a:effectLst/>
                <a:latin typeface="Calibri" panose="020F0502020204030204" pitchFamily="34" charset="0"/>
                <a:ea typeface="Calibri" panose="020F0502020204030204" pitchFamily="34" charset="0"/>
              </a:rPr>
              <a:t>Problem solving / troubleshooting</a:t>
            </a:r>
          </a:p>
          <a:p>
            <a:r>
              <a:rPr lang="en-GB" sz="1800" dirty="0">
                <a:effectLst/>
                <a:latin typeface="Calibri" panose="020F0502020204030204" pitchFamily="34" charset="0"/>
                <a:ea typeface="Calibri" panose="020F0502020204030204" pitchFamily="34" charset="0"/>
              </a:rPr>
              <a:t>Time management</a:t>
            </a:r>
          </a:p>
          <a:p>
            <a:r>
              <a:rPr lang="en-GB" sz="1800" dirty="0">
                <a:effectLst/>
                <a:latin typeface="Calibri" panose="020F0502020204030204" pitchFamily="34" charset="0"/>
                <a:ea typeface="Calibri" panose="020F0502020204030204" pitchFamily="34" charset="0"/>
              </a:rPr>
              <a:t>Monitoring and operations</a:t>
            </a:r>
          </a:p>
          <a:p>
            <a:r>
              <a:rPr lang="en-GB" sz="1800" dirty="0">
                <a:effectLst/>
                <a:latin typeface="Calibri" panose="020F0502020204030204" pitchFamily="34" charset="0"/>
                <a:ea typeface="Calibri" panose="020F0502020204030204" pitchFamily="34" charset="0"/>
              </a:rPr>
              <a:t>Coordination</a:t>
            </a:r>
          </a:p>
          <a:p>
            <a:r>
              <a:rPr lang="en-GB" sz="1800" dirty="0">
                <a:effectLst/>
                <a:latin typeface="Calibri" panose="020F0502020204030204" pitchFamily="34" charset="0"/>
                <a:ea typeface="Calibri" panose="020F0502020204030204" pitchFamily="34" charset="0"/>
              </a:rPr>
              <a:t>Quality control</a:t>
            </a:r>
          </a:p>
          <a:p>
            <a:r>
              <a:rPr lang="en-GB" sz="1800" dirty="0">
                <a:effectLst/>
                <a:latin typeface="Calibri" panose="020F0502020204030204" pitchFamily="34" charset="0"/>
                <a:ea typeface="Calibri" panose="020F0502020204030204" pitchFamily="34" charset="0"/>
              </a:rPr>
              <a:t>Languages (English, Chinese) </a:t>
            </a:r>
          </a:p>
          <a:p>
            <a:r>
              <a:rPr lang="en-GB" sz="1800" dirty="0">
                <a:effectLst/>
                <a:latin typeface="Calibri" panose="020F0502020204030204" pitchFamily="34" charset="0"/>
                <a:ea typeface="Calibri" panose="020F0502020204030204" pitchFamily="34" charset="0"/>
              </a:rPr>
              <a:t>Basic digital skills</a:t>
            </a:r>
          </a:p>
          <a:p>
            <a:r>
              <a:rPr lang="en-GB" sz="1800" dirty="0">
                <a:effectLst/>
                <a:latin typeface="Calibri" panose="020F0502020204030204" pitchFamily="34" charset="0"/>
                <a:ea typeface="Calibri" panose="020F0502020204030204" pitchFamily="34" charset="0"/>
              </a:rPr>
              <a:t>Data management</a:t>
            </a:r>
          </a:p>
          <a:p>
            <a:r>
              <a:rPr lang="en-GB" sz="1800" dirty="0">
                <a:effectLst/>
                <a:latin typeface="Calibri" panose="020F0502020204030204" pitchFamily="34" charset="0"/>
                <a:ea typeface="Calibri" panose="020F0502020204030204" pitchFamily="34" charset="0"/>
              </a:rPr>
              <a:t>Software skills </a:t>
            </a:r>
          </a:p>
          <a:p>
            <a:endParaRPr lang="en-GB" dirty="0"/>
          </a:p>
        </p:txBody>
      </p:sp>
      <p:sp>
        <p:nvSpPr>
          <p:cNvPr id="5" name="Text Placeholder 4">
            <a:extLst>
              <a:ext uri="{FF2B5EF4-FFF2-40B4-BE49-F238E27FC236}">
                <a16:creationId xmlns:a16="http://schemas.microsoft.com/office/drawing/2014/main" id="{32874F34-E63D-0CB4-E26F-545B2D5DD244}"/>
              </a:ext>
            </a:extLst>
          </p:cNvPr>
          <p:cNvSpPr>
            <a:spLocks noGrp="1"/>
          </p:cNvSpPr>
          <p:nvPr>
            <p:ph type="body" sz="quarter" idx="3"/>
          </p:nvPr>
        </p:nvSpPr>
        <p:spPr/>
        <p:txBody>
          <a:bodyPr>
            <a:normAutofit fontScale="92500" lnSpcReduction="20000"/>
          </a:bodyPr>
          <a:lstStyle/>
          <a:p>
            <a:r>
              <a:rPr lang="fr-CH" dirty="0"/>
              <a:t>Top </a:t>
            </a:r>
            <a:r>
              <a:rPr lang="fr-CH" dirty="0" err="1"/>
              <a:t>growing</a:t>
            </a:r>
            <a:r>
              <a:rPr lang="fr-CH" dirty="0"/>
              <a:t> occupations per </a:t>
            </a:r>
            <a:r>
              <a:rPr lang="fr-CH" dirty="0" err="1"/>
              <a:t>sector</a:t>
            </a:r>
            <a:r>
              <a:rPr lang="fr-CH" dirty="0"/>
              <a:t> </a:t>
            </a:r>
            <a:r>
              <a:rPr lang="fr-CH" dirty="0" err="1"/>
              <a:t>were</a:t>
            </a:r>
            <a:r>
              <a:rPr lang="fr-CH" dirty="0"/>
              <a:t> </a:t>
            </a:r>
            <a:r>
              <a:rPr lang="fr-CH" dirty="0" err="1"/>
              <a:t>identified</a:t>
            </a:r>
            <a:endParaRPr lang="en-GB" dirty="0"/>
          </a:p>
        </p:txBody>
      </p:sp>
      <p:sp>
        <p:nvSpPr>
          <p:cNvPr id="6" name="Content Placeholder 5">
            <a:extLst>
              <a:ext uri="{FF2B5EF4-FFF2-40B4-BE49-F238E27FC236}">
                <a16:creationId xmlns:a16="http://schemas.microsoft.com/office/drawing/2014/main" id="{2F989B74-DCF8-5DF3-A3C8-69B7CAA40280}"/>
              </a:ext>
            </a:extLst>
          </p:cNvPr>
          <p:cNvSpPr>
            <a:spLocks noGrp="1"/>
          </p:cNvSpPr>
          <p:nvPr>
            <p:ph sz="quarter" idx="4"/>
          </p:nvPr>
        </p:nvSpPr>
        <p:spPr/>
        <p:txBody>
          <a:bodyPr>
            <a:normAutofit fontScale="92500" lnSpcReduction="20000"/>
          </a:bodyPr>
          <a:lstStyle/>
          <a:p>
            <a:pPr marL="0" indent="0">
              <a:buNone/>
            </a:pPr>
            <a:r>
              <a:rPr lang="en-GB" sz="1800" dirty="0">
                <a:effectLst/>
                <a:latin typeface="Calibri" panose="020F0502020204030204" pitchFamily="34" charset="0"/>
                <a:ea typeface="Calibri" panose="020F0502020204030204" pitchFamily="34" charset="0"/>
              </a:rPr>
              <a:t>e.g. Accommodation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Cleaners and Helpers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Client Information Workers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Sales Workers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Cooks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Waiters and Bartenders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Electrical Equipment Installers and Repairers</a:t>
            </a:r>
          </a:p>
          <a:p>
            <a:pPr marL="0" indent="0">
              <a:buNone/>
            </a:pPr>
            <a:r>
              <a:rPr lang="en-GB" sz="1800" dirty="0">
                <a:effectLst/>
                <a:latin typeface="Calibri" panose="020F0502020204030204" pitchFamily="34" charset="0"/>
                <a:ea typeface="Calibri" panose="020F0502020204030204" pitchFamily="34" charset="0"/>
              </a:rPr>
              <a:t> </a:t>
            </a:r>
          </a:p>
          <a:p>
            <a:pPr marL="0" indent="0">
              <a:buNone/>
            </a:pPr>
            <a:r>
              <a:rPr lang="en-GB" sz="1800" dirty="0">
                <a:effectLst/>
                <a:latin typeface="Calibri" panose="020F0502020204030204" pitchFamily="34" charset="0"/>
                <a:ea typeface="Calibri" panose="020F0502020204030204" pitchFamily="34" charset="0"/>
              </a:rPr>
              <a:t>e.g. Construction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Construction Labourers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Engineering Professionals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Sales Workers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Cleaners and Helpers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Finance Professionals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Administrative and Specialized Secretaries</a:t>
            </a:r>
          </a:p>
          <a:p>
            <a:endParaRPr lang="en-GB" dirty="0"/>
          </a:p>
        </p:txBody>
      </p:sp>
      <p:sp>
        <p:nvSpPr>
          <p:cNvPr id="7" name="Title 1">
            <a:extLst>
              <a:ext uri="{FF2B5EF4-FFF2-40B4-BE49-F238E27FC236}">
                <a16:creationId xmlns:a16="http://schemas.microsoft.com/office/drawing/2014/main" id="{EF1F2396-4830-3778-3804-9EC6FB58FDDE}"/>
              </a:ext>
            </a:extLst>
          </p:cNvPr>
          <p:cNvSpPr>
            <a:spLocks noGrp="1"/>
          </p:cNvSpPr>
          <p:nvPr>
            <p:ph type="title"/>
          </p:nvPr>
        </p:nvSpPr>
        <p:spPr>
          <a:xfrm>
            <a:off x="609600" y="274638"/>
            <a:ext cx="10972800" cy="1143000"/>
          </a:xfrm>
        </p:spPr>
        <p:txBody>
          <a:bodyPr/>
          <a:lstStyle/>
          <a:p>
            <a:r>
              <a:rPr lang="fr-CH" dirty="0" err="1">
                <a:solidFill>
                  <a:srgbClr val="0000FF"/>
                </a:solidFill>
              </a:rPr>
              <a:t>Skills</a:t>
            </a:r>
            <a:r>
              <a:rPr lang="fr-CH" dirty="0">
                <a:solidFill>
                  <a:srgbClr val="0000FF"/>
                </a:solidFill>
              </a:rPr>
              <a:t> </a:t>
            </a:r>
            <a:r>
              <a:rPr lang="fr-CH" dirty="0" err="1">
                <a:solidFill>
                  <a:srgbClr val="0000FF"/>
                </a:solidFill>
              </a:rPr>
              <a:t>sought</a:t>
            </a:r>
            <a:endParaRPr lang="en-GB" dirty="0">
              <a:solidFill>
                <a:srgbClr val="0000FF"/>
              </a:solidFill>
            </a:endParaRPr>
          </a:p>
        </p:txBody>
      </p:sp>
      <p:sp>
        <p:nvSpPr>
          <p:cNvPr id="8" name="TextBox 7">
            <a:extLst>
              <a:ext uri="{FF2B5EF4-FFF2-40B4-BE49-F238E27FC236}">
                <a16:creationId xmlns:a16="http://schemas.microsoft.com/office/drawing/2014/main" id="{24BBBF74-C3BD-CA32-4AD7-F99A73BA9CC5}"/>
              </a:ext>
            </a:extLst>
          </p:cNvPr>
          <p:cNvSpPr txBox="1"/>
          <p:nvPr/>
        </p:nvSpPr>
        <p:spPr>
          <a:xfrm>
            <a:off x="6154993" y="6184094"/>
            <a:ext cx="4758813" cy="553998"/>
          </a:xfrm>
          <a:prstGeom prst="rect">
            <a:avLst/>
          </a:prstGeom>
          <a:noFill/>
        </p:spPr>
        <p:txBody>
          <a:bodyPr wrap="square">
            <a:spAutoFit/>
          </a:bodyPr>
          <a:lstStyle/>
          <a:p>
            <a:r>
              <a:rPr lang="en-US" sz="1000" dirty="0"/>
              <a:t>Source: </a:t>
            </a:r>
            <a:r>
              <a:rPr lang="en-US" sz="1000" dirty="0" err="1"/>
              <a:t>Sivchuong</a:t>
            </a:r>
            <a:r>
              <a:rPr lang="en-US" sz="1000" dirty="0"/>
              <a:t>, L., </a:t>
            </a:r>
            <a:r>
              <a:rPr lang="en-US" sz="1000" dirty="0" err="1"/>
              <a:t>Pov</a:t>
            </a:r>
            <a:r>
              <a:rPr lang="en-US" sz="1000" dirty="0"/>
              <a:t>, M., </a:t>
            </a:r>
            <a:r>
              <a:rPr lang="en-US" sz="1000" dirty="0" err="1"/>
              <a:t>Reasey</a:t>
            </a:r>
            <a:r>
              <a:rPr lang="en-US" sz="1000" dirty="0"/>
              <a:t>, L., &amp; </a:t>
            </a:r>
            <a:r>
              <a:rPr lang="en-US" sz="1000" dirty="0" err="1"/>
              <a:t>Channeary</a:t>
            </a:r>
            <a:r>
              <a:rPr lang="en-US" sz="1000" dirty="0"/>
              <a:t>, U. (2021). Rapid assessment of emerging needs for workers and skills in times of the COVID-19 crisis. National Employment Agency, Phnom Penh, Cambodia. </a:t>
            </a:r>
            <a:endParaRPr lang="en-GB" sz="1000" dirty="0"/>
          </a:p>
        </p:txBody>
      </p:sp>
    </p:spTree>
    <p:extLst>
      <p:ext uri="{BB962C8B-B14F-4D97-AF65-F5344CB8AC3E}">
        <p14:creationId xmlns:p14="http://schemas.microsoft.com/office/powerpoint/2010/main" val="2690344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9C21-60A4-1BCF-BC9B-77E739C9F5FB}"/>
              </a:ext>
            </a:extLst>
          </p:cNvPr>
          <p:cNvSpPr>
            <a:spLocks noGrp="1"/>
          </p:cNvSpPr>
          <p:nvPr>
            <p:ph type="title"/>
          </p:nvPr>
        </p:nvSpPr>
        <p:spPr/>
        <p:txBody>
          <a:bodyPr/>
          <a:lstStyle/>
          <a:p>
            <a:r>
              <a:rPr lang="fr-CH" dirty="0" err="1"/>
              <a:t>Reskilling</a:t>
            </a:r>
            <a:r>
              <a:rPr lang="fr-CH" dirty="0"/>
              <a:t> and </a:t>
            </a:r>
            <a:r>
              <a:rPr lang="fr-CH" dirty="0" err="1"/>
              <a:t>upskilling</a:t>
            </a:r>
            <a:r>
              <a:rPr lang="fr-CH" dirty="0"/>
              <a:t> </a:t>
            </a:r>
            <a:r>
              <a:rPr lang="fr-CH" dirty="0" err="1"/>
              <a:t>needs</a:t>
            </a:r>
            <a:r>
              <a:rPr lang="fr-CH" dirty="0"/>
              <a:t> </a:t>
            </a:r>
            <a:r>
              <a:rPr lang="fr-CH" dirty="0" err="1"/>
              <a:t>assessment</a:t>
            </a:r>
            <a:r>
              <a:rPr lang="fr-CH" dirty="0"/>
              <a:t> – </a:t>
            </a:r>
            <a:r>
              <a:rPr lang="fr-CH" dirty="0" err="1"/>
              <a:t>Indonesia</a:t>
            </a:r>
            <a:r>
              <a:rPr lang="fr-CH" dirty="0"/>
              <a:t> and Vietnam</a:t>
            </a:r>
            <a:endParaRPr lang="en-GB" dirty="0"/>
          </a:p>
        </p:txBody>
      </p:sp>
      <p:sp>
        <p:nvSpPr>
          <p:cNvPr id="4" name="Date Placeholder 3">
            <a:extLst>
              <a:ext uri="{FF2B5EF4-FFF2-40B4-BE49-F238E27FC236}">
                <a16:creationId xmlns:a16="http://schemas.microsoft.com/office/drawing/2014/main" id="{745E8D65-68F8-649F-8F29-C2548533C9FD}"/>
              </a:ext>
            </a:extLst>
          </p:cNvPr>
          <p:cNvSpPr>
            <a:spLocks noGrp="1"/>
          </p:cNvSpPr>
          <p:nvPr>
            <p:ph type="dt" sz="half" idx="10"/>
          </p:nvPr>
        </p:nvSpPr>
        <p:spPr/>
        <p:txBody>
          <a:bodyPr/>
          <a:lstStyle/>
          <a:p>
            <a:r>
              <a:rPr lang="en-GB"/>
              <a:t>Date: Monday / 01 / October / 2019</a:t>
            </a:r>
          </a:p>
        </p:txBody>
      </p:sp>
      <p:sp>
        <p:nvSpPr>
          <p:cNvPr id="5" name="Footer Placeholder 4">
            <a:extLst>
              <a:ext uri="{FF2B5EF4-FFF2-40B4-BE49-F238E27FC236}">
                <a16:creationId xmlns:a16="http://schemas.microsoft.com/office/drawing/2014/main" id="{0FF88550-0FA0-161B-7F14-B78CB36996E2}"/>
              </a:ext>
            </a:extLst>
          </p:cNvPr>
          <p:cNvSpPr>
            <a:spLocks noGrp="1"/>
          </p:cNvSpPr>
          <p:nvPr>
            <p:ph type="ftr" sz="quarter" idx="11"/>
          </p:nvPr>
        </p:nvSpPr>
        <p:spPr/>
        <p:txBody>
          <a:bodyPr/>
          <a:lstStyle/>
          <a:p>
            <a:r>
              <a:rPr lang="en-GB"/>
              <a:t>Advancing social justice, promoting decent work</a:t>
            </a:r>
          </a:p>
        </p:txBody>
      </p:sp>
      <p:sp>
        <p:nvSpPr>
          <p:cNvPr id="6" name="Slide Number Placeholder 5">
            <a:extLst>
              <a:ext uri="{FF2B5EF4-FFF2-40B4-BE49-F238E27FC236}">
                <a16:creationId xmlns:a16="http://schemas.microsoft.com/office/drawing/2014/main" id="{7996135D-B08F-3CBF-6AA0-95256939AF0C}"/>
              </a:ext>
            </a:extLst>
          </p:cNvPr>
          <p:cNvSpPr>
            <a:spLocks noGrp="1"/>
          </p:cNvSpPr>
          <p:nvPr>
            <p:ph type="sldNum" sz="quarter" idx="12"/>
          </p:nvPr>
        </p:nvSpPr>
        <p:spPr/>
        <p:txBody>
          <a:bodyPr/>
          <a:lstStyle/>
          <a:p>
            <a:fld id="{856227C0-AD57-4F9B-BAE3-EEFB0D0EE427}" type="slidenum">
              <a:rPr lang="en-GB" smtClean="0"/>
              <a:t>65</a:t>
            </a:fld>
            <a:endParaRPr lang="en-GB"/>
          </a:p>
        </p:txBody>
      </p:sp>
      <p:graphicFrame>
        <p:nvGraphicFramePr>
          <p:cNvPr id="9" name="Content Placeholder 2">
            <a:extLst>
              <a:ext uri="{FF2B5EF4-FFF2-40B4-BE49-F238E27FC236}">
                <a16:creationId xmlns:a16="http://schemas.microsoft.com/office/drawing/2014/main" id="{A81EC64E-FB7B-655E-B28E-3C5595EDF843}"/>
              </a:ext>
            </a:extLst>
          </p:cNvPr>
          <p:cNvGraphicFramePr>
            <a:graphicFrameLocks noGrp="1"/>
          </p:cNvGraphicFramePr>
          <p:nvPr>
            <p:ph idx="1"/>
            <p:extLst>
              <p:ext uri="{D42A27DB-BD31-4B8C-83A1-F6EECF244321}">
                <p14:modId xmlns:p14="http://schemas.microsoft.com/office/powerpoint/2010/main" val="1200892781"/>
              </p:ext>
            </p:extLst>
          </p:nvPr>
        </p:nvGraphicFramePr>
        <p:xfrm>
          <a:off x="490538" y="1968284"/>
          <a:ext cx="11040201" cy="3846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078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1089">
            <a:extLst>
              <a:ext uri="{FF2B5EF4-FFF2-40B4-BE49-F238E27FC236}">
                <a16:creationId xmlns:a16="http://schemas.microsoft.com/office/drawing/2014/main" id="{9FD1D6C7-7D5E-F148-94F3-D9360C500B97}"/>
              </a:ext>
            </a:extLst>
          </p:cNvPr>
          <p:cNvSpPr/>
          <p:nvPr/>
        </p:nvSpPr>
        <p:spPr>
          <a:xfrm rot="10800000" flipH="1">
            <a:off x="2997734" y="2169737"/>
            <a:ext cx="2560332" cy="38953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55" name="Shape 51090">
            <a:extLst>
              <a:ext uri="{FF2B5EF4-FFF2-40B4-BE49-F238E27FC236}">
                <a16:creationId xmlns:a16="http://schemas.microsoft.com/office/drawing/2014/main" id="{E17D8B4F-FFA1-FB44-B2CD-44B6FF573A62}"/>
              </a:ext>
            </a:extLst>
          </p:cNvPr>
          <p:cNvSpPr/>
          <p:nvPr/>
        </p:nvSpPr>
        <p:spPr>
          <a:xfrm>
            <a:off x="4278779" y="2465781"/>
            <a:ext cx="1283508"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56" name="Shape 51091">
            <a:extLst>
              <a:ext uri="{FF2B5EF4-FFF2-40B4-BE49-F238E27FC236}">
                <a16:creationId xmlns:a16="http://schemas.microsoft.com/office/drawing/2014/main" id="{260F8DDC-610C-D14A-A91B-143673927F42}"/>
              </a:ext>
            </a:extLst>
          </p:cNvPr>
          <p:cNvSpPr/>
          <p:nvPr/>
        </p:nvSpPr>
        <p:spPr>
          <a:xfrm flipH="1">
            <a:off x="2995574" y="2465748"/>
            <a:ext cx="1283508"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5" name="Shape 51098">
            <a:extLst>
              <a:ext uri="{FF2B5EF4-FFF2-40B4-BE49-F238E27FC236}">
                <a16:creationId xmlns:a16="http://schemas.microsoft.com/office/drawing/2014/main" id="{2F41EA54-8D65-0345-85BD-CB8F7EF5BEC5}"/>
              </a:ext>
            </a:extLst>
          </p:cNvPr>
          <p:cNvSpPr/>
          <p:nvPr/>
        </p:nvSpPr>
        <p:spPr>
          <a:xfrm rot="10800000" flipH="1">
            <a:off x="5623503" y="2209065"/>
            <a:ext cx="2562188" cy="3867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3"/>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chemeClr val="tx2"/>
              </a:solidFill>
              <a:effectLst/>
              <a:uLnTx/>
              <a:uFillTx/>
              <a:latin typeface="Lato Light" panose="020F0502020204030203" pitchFamily="34" charset="0"/>
              <a:ea typeface="+mn-ea"/>
              <a:cs typeface="+mn-cs"/>
            </a:endParaRPr>
          </a:p>
        </p:txBody>
      </p:sp>
      <p:sp>
        <p:nvSpPr>
          <p:cNvPr id="47" name="Shape 51099">
            <a:extLst>
              <a:ext uri="{FF2B5EF4-FFF2-40B4-BE49-F238E27FC236}">
                <a16:creationId xmlns:a16="http://schemas.microsoft.com/office/drawing/2014/main" id="{783115C6-AC54-1141-ADC1-401BE744C4BA}"/>
              </a:ext>
            </a:extLst>
          </p:cNvPr>
          <p:cNvSpPr/>
          <p:nvPr/>
        </p:nvSpPr>
        <p:spPr>
          <a:xfrm>
            <a:off x="6902183" y="2505109"/>
            <a:ext cx="1283508"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8" name="Shape 51100">
            <a:extLst>
              <a:ext uri="{FF2B5EF4-FFF2-40B4-BE49-F238E27FC236}">
                <a16:creationId xmlns:a16="http://schemas.microsoft.com/office/drawing/2014/main" id="{B4068D23-3AFC-1D44-9899-CA64248CB1CA}"/>
              </a:ext>
            </a:extLst>
          </p:cNvPr>
          <p:cNvSpPr/>
          <p:nvPr/>
        </p:nvSpPr>
        <p:spPr>
          <a:xfrm flipH="1">
            <a:off x="5618978" y="2505076"/>
            <a:ext cx="1283508"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7" name="Shape 51107">
            <a:extLst>
              <a:ext uri="{FF2B5EF4-FFF2-40B4-BE49-F238E27FC236}">
                <a16:creationId xmlns:a16="http://schemas.microsoft.com/office/drawing/2014/main" id="{2C0D23BE-5B4F-5C45-8830-46264CFBA643}"/>
              </a:ext>
            </a:extLst>
          </p:cNvPr>
          <p:cNvSpPr/>
          <p:nvPr/>
        </p:nvSpPr>
        <p:spPr>
          <a:xfrm rot="10800000" flipH="1">
            <a:off x="8299528" y="2215190"/>
            <a:ext cx="2562188" cy="3818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4"/>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9" name="Shape 51108">
            <a:extLst>
              <a:ext uri="{FF2B5EF4-FFF2-40B4-BE49-F238E27FC236}">
                <a16:creationId xmlns:a16="http://schemas.microsoft.com/office/drawing/2014/main" id="{4DDB5A05-CB05-E043-9CC9-4DC2A896F544}"/>
              </a:ext>
            </a:extLst>
          </p:cNvPr>
          <p:cNvSpPr/>
          <p:nvPr/>
        </p:nvSpPr>
        <p:spPr>
          <a:xfrm>
            <a:off x="9580571" y="2505109"/>
            <a:ext cx="1283507"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0" name="Shape 51109">
            <a:extLst>
              <a:ext uri="{FF2B5EF4-FFF2-40B4-BE49-F238E27FC236}">
                <a16:creationId xmlns:a16="http://schemas.microsoft.com/office/drawing/2014/main" id="{9896DE2D-1855-894B-915A-7D7C265719A4}"/>
              </a:ext>
            </a:extLst>
          </p:cNvPr>
          <p:cNvSpPr/>
          <p:nvPr/>
        </p:nvSpPr>
        <p:spPr>
          <a:xfrm flipH="1">
            <a:off x="8297366" y="2505076"/>
            <a:ext cx="1283507"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9" name="Shape 51126">
            <a:extLst>
              <a:ext uri="{FF2B5EF4-FFF2-40B4-BE49-F238E27FC236}">
                <a16:creationId xmlns:a16="http://schemas.microsoft.com/office/drawing/2014/main" id="{BB417733-EDF1-C04A-9175-CECF4EA4A03A}"/>
              </a:ext>
            </a:extLst>
          </p:cNvPr>
          <p:cNvSpPr/>
          <p:nvPr/>
        </p:nvSpPr>
        <p:spPr>
          <a:xfrm>
            <a:off x="3764563" y="1435276"/>
            <a:ext cx="1028733" cy="1028733"/>
          </a:xfrm>
          <a:prstGeom prst="ellipse">
            <a:avLst/>
          </a:pr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5" name="Shape 51132">
            <a:extLst>
              <a:ext uri="{FF2B5EF4-FFF2-40B4-BE49-F238E27FC236}">
                <a16:creationId xmlns:a16="http://schemas.microsoft.com/office/drawing/2014/main" id="{1821091D-389B-904F-9B64-B51D448EFBE7}"/>
              </a:ext>
            </a:extLst>
          </p:cNvPr>
          <p:cNvSpPr/>
          <p:nvPr/>
        </p:nvSpPr>
        <p:spPr>
          <a:xfrm>
            <a:off x="9066253" y="1474604"/>
            <a:ext cx="1028734" cy="1028733"/>
          </a:xfrm>
          <a:prstGeom prst="ellipse">
            <a:avLst/>
          </a:prstGeom>
          <a:solidFill>
            <a:schemeClr val="accent4"/>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3" name="Shape 51135">
            <a:extLst>
              <a:ext uri="{FF2B5EF4-FFF2-40B4-BE49-F238E27FC236}">
                <a16:creationId xmlns:a16="http://schemas.microsoft.com/office/drawing/2014/main" id="{99B7E893-E8FC-1540-BEA7-A18A9DB4D9DF}"/>
              </a:ext>
            </a:extLst>
          </p:cNvPr>
          <p:cNvSpPr/>
          <p:nvPr/>
        </p:nvSpPr>
        <p:spPr>
          <a:xfrm>
            <a:off x="6387966" y="1474604"/>
            <a:ext cx="1028734" cy="1028733"/>
          </a:xfrm>
          <a:prstGeom prst="ellipse">
            <a:avLst/>
          </a:prstGeom>
          <a:solidFill>
            <a:schemeClr val="accent3"/>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59" name="Freeform 933">
            <a:extLst>
              <a:ext uri="{FF2B5EF4-FFF2-40B4-BE49-F238E27FC236}">
                <a16:creationId xmlns:a16="http://schemas.microsoft.com/office/drawing/2014/main" id="{A251FDC2-F232-FC4C-B533-05E611761A62}"/>
              </a:ext>
            </a:extLst>
          </p:cNvPr>
          <p:cNvSpPr>
            <a:spLocks noChangeAspect="1" noChangeArrowheads="1"/>
          </p:cNvSpPr>
          <p:nvPr/>
        </p:nvSpPr>
        <p:spPr bwMode="auto">
          <a:xfrm>
            <a:off x="6631319" y="1735947"/>
            <a:ext cx="541729" cy="506045"/>
          </a:xfrm>
          <a:custGeom>
            <a:avLst/>
            <a:gdLst>
              <a:gd name="T0" fmla="*/ 505720 w 291412"/>
              <a:gd name="T1" fmla="*/ 2301153 h 272690"/>
              <a:gd name="T2" fmla="*/ 932921 w 291412"/>
              <a:gd name="T3" fmla="*/ 2391876 h 272690"/>
              <a:gd name="T4" fmla="*/ 853059 w 291412"/>
              <a:gd name="T5" fmla="*/ 2652197 h 272690"/>
              <a:gd name="T6" fmla="*/ 1236350 w 291412"/>
              <a:gd name="T7" fmla="*/ 2561474 h 272690"/>
              <a:gd name="T8" fmla="*/ 1547771 w 291412"/>
              <a:gd name="T9" fmla="*/ 2892814 h 272690"/>
              <a:gd name="T10" fmla="*/ 1831237 w 291412"/>
              <a:gd name="T11" fmla="*/ 2628537 h 272690"/>
              <a:gd name="T12" fmla="*/ 2266415 w 291412"/>
              <a:gd name="T13" fmla="*/ 2758691 h 272690"/>
              <a:gd name="T14" fmla="*/ 2366238 w 291412"/>
              <a:gd name="T15" fmla="*/ 2451038 h 272690"/>
              <a:gd name="T16" fmla="*/ 2793434 w 291412"/>
              <a:gd name="T17" fmla="*/ 2297197 h 272690"/>
              <a:gd name="T18" fmla="*/ 3001034 w 291412"/>
              <a:gd name="T19" fmla="*/ 2084200 h 272690"/>
              <a:gd name="T20" fmla="*/ 2741523 w 291412"/>
              <a:gd name="T21" fmla="*/ 2380036 h 272690"/>
              <a:gd name="T22" fmla="*/ 2561875 w 291412"/>
              <a:gd name="T23" fmla="*/ 2664036 h 272690"/>
              <a:gd name="T24" fmla="*/ 2070775 w 291412"/>
              <a:gd name="T25" fmla="*/ 2667969 h 272690"/>
              <a:gd name="T26" fmla="*/ 1547771 w 291412"/>
              <a:gd name="T27" fmla="*/ 2991406 h 272690"/>
              <a:gd name="T28" fmla="*/ 1164487 w 291412"/>
              <a:gd name="T29" fmla="*/ 2798159 h 272690"/>
              <a:gd name="T30" fmla="*/ 765243 w 291412"/>
              <a:gd name="T31" fmla="*/ 2569364 h 272690"/>
              <a:gd name="T32" fmla="*/ 477781 w 291412"/>
              <a:gd name="T33" fmla="*/ 2395801 h 272690"/>
              <a:gd name="T34" fmla="*/ 1048179 w 291412"/>
              <a:gd name="T35" fmla="*/ 1836782 h 272690"/>
              <a:gd name="T36" fmla="*/ 2244406 w 291412"/>
              <a:gd name="T37" fmla="*/ 1836782 h 272690"/>
              <a:gd name="T38" fmla="*/ 483344 w 291412"/>
              <a:gd name="T39" fmla="*/ 1674293 h 272690"/>
              <a:gd name="T40" fmla="*/ 483344 w 291412"/>
              <a:gd name="T41" fmla="*/ 1317167 h 272690"/>
              <a:gd name="T42" fmla="*/ 904797 w 291412"/>
              <a:gd name="T43" fmla="*/ 1474143 h 272690"/>
              <a:gd name="T44" fmla="*/ 454978 w 291412"/>
              <a:gd name="T45" fmla="*/ 1772393 h 272690"/>
              <a:gd name="T46" fmla="*/ 410398 w 291412"/>
              <a:gd name="T47" fmla="*/ 1242597 h 272690"/>
              <a:gd name="T48" fmla="*/ 580098 w 291412"/>
              <a:gd name="T49" fmla="*/ 1970836 h 272690"/>
              <a:gd name="T50" fmla="*/ 2308418 w 291412"/>
              <a:gd name="T51" fmla="*/ 1761860 h 272690"/>
              <a:gd name="T52" fmla="*/ 2596456 w 291412"/>
              <a:gd name="T53" fmla="*/ 1750042 h 272690"/>
              <a:gd name="T54" fmla="*/ 2640481 w 291412"/>
              <a:gd name="T55" fmla="*/ 1217734 h 272690"/>
              <a:gd name="T56" fmla="*/ 2268411 w 291412"/>
              <a:gd name="T57" fmla="*/ 1249279 h 272690"/>
              <a:gd name="T58" fmla="*/ 1644294 w 291412"/>
              <a:gd name="T59" fmla="*/ 756396 h 272690"/>
              <a:gd name="T60" fmla="*/ 2280414 w 291412"/>
              <a:gd name="T61" fmla="*/ 1107328 h 272690"/>
              <a:gd name="T62" fmla="*/ 2708494 w 291412"/>
              <a:gd name="T63" fmla="*/ 922009 h 272690"/>
              <a:gd name="T64" fmla="*/ 2668485 w 291412"/>
              <a:gd name="T65" fmla="*/ 1316300 h 272690"/>
              <a:gd name="T66" fmla="*/ 3228568 w 291412"/>
              <a:gd name="T67" fmla="*/ 1698776 h 272690"/>
              <a:gd name="T68" fmla="*/ 1644294 w 291412"/>
              <a:gd name="T69" fmla="*/ 2329654 h 272690"/>
              <a:gd name="T70" fmla="*/ 580098 w 291412"/>
              <a:gd name="T71" fmla="*/ 922009 h 272690"/>
              <a:gd name="T72" fmla="*/ 1767356 w 291412"/>
              <a:gd name="T73" fmla="*/ 0 h 272690"/>
              <a:gd name="T74" fmla="*/ 2150623 w 291412"/>
              <a:gd name="T75" fmla="*/ 189340 h 272690"/>
              <a:gd name="T76" fmla="*/ 2561875 w 291412"/>
              <a:gd name="T77" fmla="*/ 327386 h 272690"/>
              <a:gd name="T78" fmla="*/ 2741523 w 291412"/>
              <a:gd name="T79" fmla="*/ 611394 h 272690"/>
              <a:gd name="T80" fmla="*/ 3001034 w 291412"/>
              <a:gd name="T81" fmla="*/ 907206 h 272690"/>
              <a:gd name="T82" fmla="*/ 2809404 w 291412"/>
              <a:gd name="T83" fmla="*/ 690265 h 272690"/>
              <a:gd name="T84" fmla="*/ 2378203 w 291412"/>
              <a:gd name="T85" fmla="*/ 603502 h 272690"/>
              <a:gd name="T86" fmla="*/ 2266415 w 291412"/>
              <a:gd name="T87" fmla="*/ 228794 h 272690"/>
              <a:gd name="T88" fmla="*/ 1831237 w 291412"/>
              <a:gd name="T89" fmla="*/ 362890 h 272690"/>
              <a:gd name="T90" fmla="*/ 1547771 w 291412"/>
              <a:gd name="T91" fmla="*/ 98617 h 272690"/>
              <a:gd name="T92" fmla="*/ 1236350 w 291412"/>
              <a:gd name="T93" fmla="*/ 429944 h 272690"/>
              <a:gd name="T94" fmla="*/ 853059 w 291412"/>
              <a:gd name="T95" fmla="*/ 339223 h 272690"/>
              <a:gd name="T96" fmla="*/ 932921 w 291412"/>
              <a:gd name="T97" fmla="*/ 603502 h 272690"/>
              <a:gd name="T98" fmla="*/ 505720 w 291412"/>
              <a:gd name="T99" fmla="*/ 690265 h 272690"/>
              <a:gd name="T100" fmla="*/ 294123 w 291412"/>
              <a:gd name="T101" fmla="*/ 840157 h 272690"/>
              <a:gd name="T102" fmla="*/ 705345 w 291412"/>
              <a:gd name="T103" fmla="*/ 686329 h 272690"/>
              <a:gd name="T104" fmla="*/ 809148 w 291412"/>
              <a:gd name="T105" fmla="*/ 256381 h 272690"/>
              <a:gd name="T106" fmla="*/ 1240350 w 291412"/>
              <a:gd name="T107" fmla="*/ 323435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0" name="Freeform 10">
            <a:extLst>
              <a:ext uri="{FF2B5EF4-FFF2-40B4-BE49-F238E27FC236}">
                <a16:creationId xmlns:a16="http://schemas.microsoft.com/office/drawing/2014/main" id="{079F187F-B361-0548-8948-AA290395B599}"/>
              </a:ext>
            </a:extLst>
          </p:cNvPr>
          <p:cNvSpPr>
            <a:spLocks noChangeAspect="1" noChangeArrowheads="1"/>
          </p:cNvSpPr>
          <p:nvPr/>
        </p:nvSpPr>
        <p:spPr bwMode="auto">
          <a:xfrm>
            <a:off x="9309706" y="1718105"/>
            <a:ext cx="541729" cy="541729"/>
          </a:xfrm>
          <a:custGeom>
            <a:avLst/>
            <a:gdLst>
              <a:gd name="T0" fmla="*/ 2147483646 w 810"/>
              <a:gd name="T1" fmla="*/ 2147483646 h 810"/>
              <a:gd name="T2" fmla="*/ 2147483646 w 810"/>
              <a:gd name="T3" fmla="*/ 2147483646 h 810"/>
              <a:gd name="T4" fmla="*/ 2147483646 w 810"/>
              <a:gd name="T5" fmla="*/ 2147483646 h 810"/>
              <a:gd name="T6" fmla="*/ 2147483646 w 810"/>
              <a:gd name="T7" fmla="*/ 2147483646 h 810"/>
              <a:gd name="T8" fmla="*/ 2147483646 w 810"/>
              <a:gd name="T9" fmla="*/ 2147483646 h 810"/>
              <a:gd name="T10" fmla="*/ 2147483646 w 810"/>
              <a:gd name="T11" fmla="*/ 2147483646 h 810"/>
              <a:gd name="T12" fmla="*/ 2147483646 w 810"/>
              <a:gd name="T13" fmla="*/ 2147483646 h 810"/>
              <a:gd name="T14" fmla="*/ 2147483646 w 810"/>
              <a:gd name="T15" fmla="*/ 2147483646 h 810"/>
              <a:gd name="T16" fmla="*/ 2147483646 w 810"/>
              <a:gd name="T17" fmla="*/ 2147483646 h 810"/>
              <a:gd name="T18" fmla="*/ 2147483646 w 810"/>
              <a:gd name="T19" fmla="*/ 2147483646 h 810"/>
              <a:gd name="T20" fmla="*/ 2147483646 w 810"/>
              <a:gd name="T21" fmla="*/ 2147483646 h 810"/>
              <a:gd name="T22" fmla="*/ 2147483646 w 810"/>
              <a:gd name="T23" fmla="*/ 2147483646 h 810"/>
              <a:gd name="T24" fmla="*/ 2147483646 w 810"/>
              <a:gd name="T25" fmla="*/ 2147483646 h 810"/>
              <a:gd name="T26" fmla="*/ 2147483646 w 810"/>
              <a:gd name="T27" fmla="*/ 2147483646 h 810"/>
              <a:gd name="T28" fmla="*/ 2147483646 w 810"/>
              <a:gd name="T29" fmla="*/ 2147483646 h 810"/>
              <a:gd name="T30" fmla="*/ 2147483646 w 810"/>
              <a:gd name="T31" fmla="*/ 2147483646 h 810"/>
              <a:gd name="T32" fmla="*/ 2147483646 w 810"/>
              <a:gd name="T33" fmla="*/ 2147483646 h 810"/>
              <a:gd name="T34" fmla="*/ 2147483646 w 810"/>
              <a:gd name="T35" fmla="*/ 2147483646 h 810"/>
              <a:gd name="T36" fmla="*/ 2147483646 w 810"/>
              <a:gd name="T37" fmla="*/ 2147483646 h 810"/>
              <a:gd name="T38" fmla="*/ 2147483646 w 810"/>
              <a:gd name="T39" fmla="*/ 2147483646 h 810"/>
              <a:gd name="T40" fmla="*/ 2147483646 w 810"/>
              <a:gd name="T41" fmla="*/ 2147483646 h 810"/>
              <a:gd name="T42" fmla="*/ 2147483646 w 810"/>
              <a:gd name="T43" fmla="*/ 2147483646 h 810"/>
              <a:gd name="T44" fmla="*/ 2147483646 w 810"/>
              <a:gd name="T45" fmla="*/ 2147483646 h 810"/>
              <a:gd name="T46" fmla="*/ 2147483646 w 810"/>
              <a:gd name="T47" fmla="*/ 2147483646 h 810"/>
              <a:gd name="T48" fmla="*/ 2147483646 w 810"/>
              <a:gd name="T49" fmla="*/ 2147483646 h 810"/>
              <a:gd name="T50" fmla="*/ 2147483646 w 810"/>
              <a:gd name="T51" fmla="*/ 2147483646 h 810"/>
              <a:gd name="T52" fmla="*/ 2147483646 w 810"/>
              <a:gd name="T53" fmla="*/ 2147483646 h 810"/>
              <a:gd name="T54" fmla="*/ 2147483646 w 810"/>
              <a:gd name="T55" fmla="*/ 2147483646 h 810"/>
              <a:gd name="T56" fmla="*/ 2147483646 w 810"/>
              <a:gd name="T57" fmla="*/ 2147483646 h 810"/>
              <a:gd name="T58" fmla="*/ 2147483646 w 810"/>
              <a:gd name="T59" fmla="*/ 2147483646 h 810"/>
              <a:gd name="T60" fmla="*/ 2147483646 w 810"/>
              <a:gd name="T61" fmla="*/ 2147483646 h 810"/>
              <a:gd name="T62" fmla="*/ 2147483646 w 810"/>
              <a:gd name="T63" fmla="*/ 2147483646 h 810"/>
              <a:gd name="T64" fmla="*/ 2147483646 w 810"/>
              <a:gd name="T65" fmla="*/ 2147483646 h 810"/>
              <a:gd name="T66" fmla="*/ 2147483646 w 810"/>
              <a:gd name="T67" fmla="*/ 2147483646 h 810"/>
              <a:gd name="T68" fmla="*/ 2147483646 w 810"/>
              <a:gd name="T69" fmla="*/ 2147483646 h 810"/>
              <a:gd name="T70" fmla="*/ 2147483646 w 810"/>
              <a:gd name="T71" fmla="*/ 2147483646 h 810"/>
              <a:gd name="T72" fmla="*/ 2147483646 w 810"/>
              <a:gd name="T73" fmla="*/ 2147483646 h 810"/>
              <a:gd name="T74" fmla="*/ 2147483646 w 810"/>
              <a:gd name="T75" fmla="*/ 2147483646 h 810"/>
              <a:gd name="T76" fmla="*/ 2147483646 w 810"/>
              <a:gd name="T77" fmla="*/ 2147483646 h 810"/>
              <a:gd name="T78" fmla="*/ 2147483646 w 810"/>
              <a:gd name="T79" fmla="*/ 2147483646 h 810"/>
              <a:gd name="T80" fmla="*/ 2147483646 w 810"/>
              <a:gd name="T81" fmla="*/ 2147483646 h 810"/>
              <a:gd name="T82" fmla="*/ 2147483646 w 810"/>
              <a:gd name="T83" fmla="*/ 2147483646 h 810"/>
              <a:gd name="T84" fmla="*/ 2147483646 w 810"/>
              <a:gd name="T85" fmla="*/ 2147483646 h 810"/>
              <a:gd name="T86" fmla="*/ 2147483646 w 810"/>
              <a:gd name="T87" fmla="*/ 2147483646 h 810"/>
              <a:gd name="T88" fmla="*/ 2147483646 w 810"/>
              <a:gd name="T89" fmla="*/ 2147483646 h 810"/>
              <a:gd name="T90" fmla="*/ 2147483646 w 810"/>
              <a:gd name="T91" fmla="*/ 2147483646 h 810"/>
              <a:gd name="T92" fmla="*/ 2147483646 w 810"/>
              <a:gd name="T93" fmla="*/ 2147483646 h 810"/>
              <a:gd name="T94" fmla="*/ 2147483646 w 810"/>
              <a:gd name="T95" fmla="*/ 2147483646 h 810"/>
              <a:gd name="T96" fmla="*/ 2147483646 w 810"/>
              <a:gd name="T97" fmla="*/ 2147483646 h 810"/>
              <a:gd name="T98" fmla="*/ 2147483646 w 810"/>
              <a:gd name="T99" fmla="*/ 2147483646 h 810"/>
              <a:gd name="T100" fmla="*/ 2147483646 w 810"/>
              <a:gd name="T101" fmla="*/ 2147483646 h 810"/>
              <a:gd name="T102" fmla="*/ 2147483646 w 810"/>
              <a:gd name="T103" fmla="*/ 2147483646 h 810"/>
              <a:gd name="T104" fmla="*/ 2147483646 w 810"/>
              <a:gd name="T105" fmla="*/ 2147483646 h 810"/>
              <a:gd name="T106" fmla="*/ 2147483646 w 810"/>
              <a:gd name="T107" fmla="*/ 0 h 810"/>
              <a:gd name="T108" fmla="*/ 2147483646 w 810"/>
              <a:gd name="T109" fmla="*/ 0 h 810"/>
              <a:gd name="T110" fmla="*/ 2147483646 w 810"/>
              <a:gd name="T111" fmla="*/ 2147483646 h 810"/>
              <a:gd name="T112" fmla="*/ 2147483646 w 810"/>
              <a:gd name="T113" fmla="*/ 2147483646 h 810"/>
              <a:gd name="T114" fmla="*/ 2147483646 w 810"/>
              <a:gd name="T115" fmla="*/ 2147483646 h 810"/>
              <a:gd name="T116" fmla="*/ 0 w 810"/>
              <a:gd name="T117" fmla="*/ 2147483646 h 810"/>
              <a:gd name="T118" fmla="*/ 2147483646 w 810"/>
              <a:gd name="T119" fmla="*/ 2147483646 h 810"/>
              <a:gd name="T120" fmla="*/ 2147483646 w 810"/>
              <a:gd name="T121" fmla="*/ 2147483646 h 810"/>
              <a:gd name="T122" fmla="*/ 2147483646 w 810"/>
              <a:gd name="T123" fmla="*/ 2147483646 h 810"/>
              <a:gd name="T124" fmla="*/ 2147483646 w 810"/>
              <a:gd name="T125" fmla="*/ 2147483646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10" h="810">
                <a:moveTo>
                  <a:pt x="784" y="654"/>
                </a:moveTo>
                <a:lnTo>
                  <a:pt x="784" y="654"/>
                </a:lnTo>
                <a:cubicBezTo>
                  <a:pt x="715" y="660"/>
                  <a:pt x="660" y="715"/>
                  <a:pt x="654" y="784"/>
                </a:cubicBezTo>
                <a:lnTo>
                  <a:pt x="155" y="784"/>
                </a:lnTo>
                <a:cubicBezTo>
                  <a:pt x="149" y="715"/>
                  <a:pt x="94" y="660"/>
                  <a:pt x="25" y="654"/>
                </a:cubicBezTo>
                <a:lnTo>
                  <a:pt x="25" y="243"/>
                </a:lnTo>
                <a:lnTo>
                  <a:pt x="78" y="401"/>
                </a:lnTo>
                <a:cubicBezTo>
                  <a:pt x="91" y="440"/>
                  <a:pt x="126" y="465"/>
                  <a:pt x="166" y="465"/>
                </a:cubicBezTo>
                <a:lnTo>
                  <a:pt x="180" y="465"/>
                </a:lnTo>
                <a:lnTo>
                  <a:pt x="180" y="478"/>
                </a:lnTo>
                <a:cubicBezTo>
                  <a:pt x="180" y="512"/>
                  <a:pt x="207" y="540"/>
                  <a:pt x="241" y="540"/>
                </a:cubicBezTo>
                <a:cubicBezTo>
                  <a:pt x="275" y="540"/>
                  <a:pt x="302" y="512"/>
                  <a:pt x="302" y="478"/>
                </a:cubicBezTo>
                <a:lnTo>
                  <a:pt x="302" y="465"/>
                </a:lnTo>
                <a:lnTo>
                  <a:pt x="506" y="465"/>
                </a:lnTo>
                <a:lnTo>
                  <a:pt x="506" y="478"/>
                </a:lnTo>
                <a:cubicBezTo>
                  <a:pt x="506" y="512"/>
                  <a:pt x="534" y="540"/>
                  <a:pt x="568" y="540"/>
                </a:cubicBezTo>
                <a:cubicBezTo>
                  <a:pt x="602" y="540"/>
                  <a:pt x="629" y="512"/>
                  <a:pt x="629" y="478"/>
                </a:cubicBezTo>
                <a:lnTo>
                  <a:pt x="629" y="465"/>
                </a:lnTo>
                <a:lnTo>
                  <a:pt x="642" y="465"/>
                </a:lnTo>
                <a:cubicBezTo>
                  <a:pt x="683" y="465"/>
                  <a:pt x="718" y="440"/>
                  <a:pt x="731" y="401"/>
                </a:cubicBezTo>
                <a:lnTo>
                  <a:pt x="784" y="243"/>
                </a:lnTo>
                <a:lnTo>
                  <a:pt x="784" y="654"/>
                </a:lnTo>
                <a:close/>
                <a:moveTo>
                  <a:pt x="784" y="747"/>
                </a:moveTo>
                <a:lnTo>
                  <a:pt x="784" y="747"/>
                </a:lnTo>
                <a:cubicBezTo>
                  <a:pt x="784" y="768"/>
                  <a:pt x="768" y="784"/>
                  <a:pt x="748" y="784"/>
                </a:cubicBezTo>
                <a:lnTo>
                  <a:pt x="679" y="784"/>
                </a:lnTo>
                <a:cubicBezTo>
                  <a:pt x="684" y="729"/>
                  <a:pt x="729" y="684"/>
                  <a:pt x="784" y="679"/>
                </a:cubicBezTo>
                <a:lnTo>
                  <a:pt x="784" y="747"/>
                </a:lnTo>
                <a:close/>
                <a:moveTo>
                  <a:pt x="61" y="784"/>
                </a:moveTo>
                <a:lnTo>
                  <a:pt x="61" y="784"/>
                </a:lnTo>
                <a:cubicBezTo>
                  <a:pt x="41" y="784"/>
                  <a:pt x="25" y="768"/>
                  <a:pt x="25" y="747"/>
                </a:cubicBezTo>
                <a:lnTo>
                  <a:pt x="25" y="679"/>
                </a:lnTo>
                <a:cubicBezTo>
                  <a:pt x="80" y="684"/>
                  <a:pt x="125" y="729"/>
                  <a:pt x="130" y="784"/>
                </a:cubicBezTo>
                <a:lnTo>
                  <a:pt x="61" y="784"/>
                </a:lnTo>
                <a:close/>
                <a:moveTo>
                  <a:pt x="278" y="425"/>
                </a:moveTo>
                <a:lnTo>
                  <a:pt x="278" y="478"/>
                </a:lnTo>
                <a:cubicBezTo>
                  <a:pt x="278" y="498"/>
                  <a:pt x="261" y="515"/>
                  <a:pt x="241" y="515"/>
                </a:cubicBezTo>
                <a:cubicBezTo>
                  <a:pt x="221" y="515"/>
                  <a:pt x="205" y="498"/>
                  <a:pt x="205" y="478"/>
                </a:cubicBezTo>
                <a:lnTo>
                  <a:pt x="205" y="425"/>
                </a:lnTo>
                <a:lnTo>
                  <a:pt x="278" y="425"/>
                </a:lnTo>
                <a:close/>
                <a:moveTo>
                  <a:pt x="604" y="425"/>
                </a:moveTo>
                <a:lnTo>
                  <a:pt x="604" y="478"/>
                </a:lnTo>
                <a:cubicBezTo>
                  <a:pt x="604" y="498"/>
                  <a:pt x="588" y="515"/>
                  <a:pt x="568" y="515"/>
                </a:cubicBezTo>
                <a:cubicBezTo>
                  <a:pt x="548" y="515"/>
                  <a:pt x="531" y="498"/>
                  <a:pt x="531" y="478"/>
                </a:cubicBezTo>
                <a:lnTo>
                  <a:pt x="531" y="425"/>
                </a:lnTo>
                <a:lnTo>
                  <a:pt x="604" y="425"/>
                </a:lnTo>
                <a:close/>
                <a:moveTo>
                  <a:pt x="32" y="138"/>
                </a:moveTo>
                <a:lnTo>
                  <a:pt x="32" y="138"/>
                </a:lnTo>
                <a:cubicBezTo>
                  <a:pt x="38" y="128"/>
                  <a:pt x="49" y="123"/>
                  <a:pt x="61" y="123"/>
                </a:cubicBezTo>
                <a:lnTo>
                  <a:pt x="747" y="123"/>
                </a:lnTo>
                <a:cubicBezTo>
                  <a:pt x="760" y="123"/>
                  <a:pt x="770" y="128"/>
                  <a:pt x="777" y="138"/>
                </a:cubicBezTo>
                <a:cubicBezTo>
                  <a:pt x="784" y="148"/>
                  <a:pt x="786" y="159"/>
                  <a:pt x="783" y="171"/>
                </a:cubicBezTo>
                <a:lnTo>
                  <a:pt x="708" y="394"/>
                </a:lnTo>
                <a:cubicBezTo>
                  <a:pt x="698" y="422"/>
                  <a:pt x="672" y="441"/>
                  <a:pt x="642" y="441"/>
                </a:cubicBezTo>
                <a:lnTo>
                  <a:pt x="629" y="441"/>
                </a:lnTo>
                <a:lnTo>
                  <a:pt x="629" y="412"/>
                </a:lnTo>
                <a:cubicBezTo>
                  <a:pt x="629" y="406"/>
                  <a:pt x="624" y="400"/>
                  <a:pt x="617" y="400"/>
                </a:cubicBezTo>
                <a:lnTo>
                  <a:pt x="519" y="400"/>
                </a:lnTo>
                <a:cubicBezTo>
                  <a:pt x="512" y="400"/>
                  <a:pt x="506" y="406"/>
                  <a:pt x="506" y="412"/>
                </a:cubicBezTo>
                <a:lnTo>
                  <a:pt x="506" y="441"/>
                </a:lnTo>
                <a:lnTo>
                  <a:pt x="302" y="441"/>
                </a:lnTo>
                <a:lnTo>
                  <a:pt x="302" y="412"/>
                </a:lnTo>
                <a:cubicBezTo>
                  <a:pt x="302" y="406"/>
                  <a:pt x="297" y="400"/>
                  <a:pt x="290" y="400"/>
                </a:cubicBezTo>
                <a:lnTo>
                  <a:pt x="192" y="400"/>
                </a:lnTo>
                <a:cubicBezTo>
                  <a:pt x="185" y="400"/>
                  <a:pt x="180" y="406"/>
                  <a:pt x="180" y="412"/>
                </a:cubicBezTo>
                <a:lnTo>
                  <a:pt x="180" y="441"/>
                </a:lnTo>
                <a:lnTo>
                  <a:pt x="166" y="441"/>
                </a:lnTo>
                <a:cubicBezTo>
                  <a:pt x="137" y="441"/>
                  <a:pt x="110" y="422"/>
                  <a:pt x="101" y="394"/>
                </a:cubicBezTo>
                <a:lnTo>
                  <a:pt x="27" y="171"/>
                </a:lnTo>
                <a:cubicBezTo>
                  <a:pt x="23" y="159"/>
                  <a:pt x="25" y="148"/>
                  <a:pt x="32" y="138"/>
                </a:cubicBezTo>
                <a:close/>
                <a:moveTo>
                  <a:pt x="253" y="78"/>
                </a:moveTo>
                <a:lnTo>
                  <a:pt x="253" y="78"/>
                </a:lnTo>
                <a:cubicBezTo>
                  <a:pt x="253" y="48"/>
                  <a:pt x="277" y="24"/>
                  <a:pt x="306" y="24"/>
                </a:cubicBezTo>
                <a:lnTo>
                  <a:pt x="502" y="24"/>
                </a:lnTo>
                <a:cubicBezTo>
                  <a:pt x="532" y="24"/>
                  <a:pt x="556" y="48"/>
                  <a:pt x="556" y="78"/>
                </a:cubicBezTo>
                <a:lnTo>
                  <a:pt x="556" y="98"/>
                </a:lnTo>
                <a:lnTo>
                  <a:pt x="253" y="98"/>
                </a:lnTo>
                <a:lnTo>
                  <a:pt x="253" y="78"/>
                </a:lnTo>
                <a:close/>
                <a:moveTo>
                  <a:pt x="797" y="124"/>
                </a:moveTo>
                <a:lnTo>
                  <a:pt x="797" y="124"/>
                </a:lnTo>
                <a:cubicBezTo>
                  <a:pt x="785" y="107"/>
                  <a:pt x="767" y="98"/>
                  <a:pt x="747" y="98"/>
                </a:cubicBezTo>
                <a:lnTo>
                  <a:pt x="580" y="98"/>
                </a:lnTo>
                <a:lnTo>
                  <a:pt x="580" y="78"/>
                </a:lnTo>
                <a:cubicBezTo>
                  <a:pt x="580" y="35"/>
                  <a:pt x="545" y="0"/>
                  <a:pt x="502" y="0"/>
                </a:cubicBezTo>
                <a:lnTo>
                  <a:pt x="306" y="0"/>
                </a:lnTo>
                <a:cubicBezTo>
                  <a:pt x="264" y="0"/>
                  <a:pt x="229" y="35"/>
                  <a:pt x="229" y="78"/>
                </a:cubicBezTo>
                <a:lnTo>
                  <a:pt x="229" y="98"/>
                </a:lnTo>
                <a:lnTo>
                  <a:pt x="61" y="98"/>
                </a:lnTo>
                <a:cubicBezTo>
                  <a:pt x="41" y="98"/>
                  <a:pt x="24" y="107"/>
                  <a:pt x="12" y="124"/>
                </a:cubicBezTo>
                <a:cubicBezTo>
                  <a:pt x="4" y="135"/>
                  <a:pt x="0" y="148"/>
                  <a:pt x="0" y="161"/>
                </a:cubicBezTo>
                <a:lnTo>
                  <a:pt x="0" y="747"/>
                </a:lnTo>
                <a:cubicBezTo>
                  <a:pt x="0" y="782"/>
                  <a:pt x="28" y="809"/>
                  <a:pt x="61" y="809"/>
                </a:cubicBezTo>
                <a:lnTo>
                  <a:pt x="748" y="809"/>
                </a:lnTo>
                <a:cubicBezTo>
                  <a:pt x="781" y="809"/>
                  <a:pt x="809" y="782"/>
                  <a:pt x="809" y="747"/>
                </a:cubicBezTo>
                <a:lnTo>
                  <a:pt x="809" y="161"/>
                </a:lnTo>
                <a:cubicBezTo>
                  <a:pt x="809" y="148"/>
                  <a:pt x="805" y="135"/>
                  <a:pt x="797" y="124"/>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1" name="Freeform 944">
            <a:extLst>
              <a:ext uri="{FF2B5EF4-FFF2-40B4-BE49-F238E27FC236}">
                <a16:creationId xmlns:a16="http://schemas.microsoft.com/office/drawing/2014/main" id="{E89EE0E7-3A6A-FD4D-98DA-CA0DEE230CFC}"/>
              </a:ext>
            </a:extLst>
          </p:cNvPr>
          <p:cNvSpPr>
            <a:spLocks noChangeAspect="1" noChangeArrowheads="1"/>
          </p:cNvSpPr>
          <p:nvPr/>
        </p:nvSpPr>
        <p:spPr bwMode="auto">
          <a:xfrm>
            <a:off x="4007915" y="1722368"/>
            <a:ext cx="541729" cy="454143"/>
          </a:xfrm>
          <a:custGeom>
            <a:avLst/>
            <a:gdLst>
              <a:gd name="T0" fmla="*/ 2873064 w 291740"/>
              <a:gd name="T1" fmla="*/ 2652346 h 244094"/>
              <a:gd name="T2" fmla="*/ 331277 w 291740"/>
              <a:gd name="T3" fmla="*/ 2652346 h 244094"/>
              <a:gd name="T4" fmla="*/ 2558958 w 291740"/>
              <a:gd name="T5" fmla="*/ 2118299 h 244094"/>
              <a:gd name="T6" fmla="*/ 2508753 w 291740"/>
              <a:gd name="T7" fmla="*/ 2074338 h 244094"/>
              <a:gd name="T8" fmla="*/ 2245261 w 291740"/>
              <a:gd name="T9" fmla="*/ 2158571 h 244094"/>
              <a:gd name="T10" fmla="*/ 1996464 w 291740"/>
              <a:gd name="T11" fmla="*/ 2074338 h 244094"/>
              <a:gd name="T12" fmla="*/ 1952865 w 291740"/>
              <a:gd name="T13" fmla="*/ 2118299 h 244094"/>
              <a:gd name="T14" fmla="*/ 1791937 w 291740"/>
              <a:gd name="T15" fmla="*/ 2118299 h 244094"/>
              <a:gd name="T16" fmla="*/ 1743634 w 291740"/>
              <a:gd name="T17" fmla="*/ 2074338 h 244094"/>
              <a:gd name="T18" fmla="*/ 1479990 w 291740"/>
              <a:gd name="T19" fmla="*/ 2158571 h 244094"/>
              <a:gd name="T20" fmla="*/ 1216528 w 291740"/>
              <a:gd name="T21" fmla="*/ 2074338 h 244094"/>
              <a:gd name="T22" fmla="*/ 1168242 w 291740"/>
              <a:gd name="T23" fmla="*/ 2118299 h 244094"/>
              <a:gd name="T24" fmla="*/ 1024733 w 291740"/>
              <a:gd name="T25" fmla="*/ 2118299 h 244094"/>
              <a:gd name="T26" fmla="*/ 972421 w 291740"/>
              <a:gd name="T27" fmla="*/ 2074338 h 244094"/>
              <a:gd name="T28" fmla="*/ 714888 w 291740"/>
              <a:gd name="T29" fmla="*/ 2158571 h 244094"/>
              <a:gd name="T30" fmla="*/ 2545716 w 291740"/>
              <a:gd name="T31" fmla="*/ 1810647 h 244094"/>
              <a:gd name="T32" fmla="*/ 2493401 w 291740"/>
              <a:gd name="T33" fmla="*/ 1861275 h 244094"/>
              <a:gd name="T34" fmla="*/ 2332285 w 291740"/>
              <a:gd name="T35" fmla="*/ 1861275 h 244094"/>
              <a:gd name="T36" fmla="*/ 2282068 w 291740"/>
              <a:gd name="T37" fmla="*/ 1810647 h 244094"/>
              <a:gd name="T38" fmla="*/ 2020524 w 291740"/>
              <a:gd name="T39" fmla="*/ 1911901 h 244094"/>
              <a:gd name="T40" fmla="*/ 1739612 w 291740"/>
              <a:gd name="T41" fmla="*/ 1810647 h 244094"/>
              <a:gd name="T42" fmla="*/ 1691326 w 291740"/>
              <a:gd name="T43" fmla="*/ 1861275 h 244094"/>
              <a:gd name="T44" fmla="*/ 1530214 w 291740"/>
              <a:gd name="T45" fmla="*/ 1861275 h 244094"/>
              <a:gd name="T46" fmla="*/ 1479990 w 291740"/>
              <a:gd name="T47" fmla="*/ 1810647 h 244094"/>
              <a:gd name="T48" fmla="*/ 1203100 w 291740"/>
              <a:gd name="T49" fmla="*/ 1911901 h 244094"/>
              <a:gd name="T50" fmla="*/ 939485 w 291740"/>
              <a:gd name="T51" fmla="*/ 1810647 h 244094"/>
              <a:gd name="T52" fmla="*/ 889258 w 291740"/>
              <a:gd name="T53" fmla="*/ 1861275 h 244094"/>
              <a:gd name="T54" fmla="*/ 728141 w 291740"/>
              <a:gd name="T55" fmla="*/ 1861275 h 244094"/>
              <a:gd name="T56" fmla="*/ 677922 w 291740"/>
              <a:gd name="T57" fmla="*/ 1810647 h 244094"/>
              <a:gd name="T58" fmla="*/ 2990442 w 291740"/>
              <a:gd name="T59" fmla="*/ 1106339 h 244094"/>
              <a:gd name="T60" fmla="*/ 209949 w 291740"/>
              <a:gd name="T61" fmla="*/ 879503 h 244094"/>
              <a:gd name="T62" fmla="*/ 324800 w 291740"/>
              <a:gd name="T63" fmla="*/ 994900 h 244094"/>
              <a:gd name="T64" fmla="*/ 990216 w 291740"/>
              <a:gd name="T65" fmla="*/ 421852 h 244094"/>
              <a:gd name="T66" fmla="*/ 796139 w 291740"/>
              <a:gd name="T67" fmla="*/ 1456554 h 244094"/>
              <a:gd name="T68" fmla="*/ 538698 w 291740"/>
              <a:gd name="T69" fmla="*/ 2343991 h 244094"/>
              <a:gd name="T70" fmla="*/ 2851812 w 291740"/>
              <a:gd name="T71" fmla="*/ 1150107 h 244094"/>
              <a:gd name="T72" fmla="*/ 2328983 w 291740"/>
              <a:gd name="T73" fmla="*/ 1420740 h 244094"/>
              <a:gd name="T74" fmla="*/ 1639777 w 291740"/>
              <a:gd name="T75" fmla="*/ 1181955 h 244094"/>
              <a:gd name="T76" fmla="*/ 2237882 w 291740"/>
              <a:gd name="T77" fmla="*/ 99486 h 244094"/>
              <a:gd name="T78" fmla="*/ 2352749 w 291740"/>
              <a:gd name="T79" fmla="*/ 214888 h 244094"/>
              <a:gd name="T80" fmla="*/ 851586 w 291740"/>
              <a:gd name="T81" fmla="*/ 214888 h 244094"/>
              <a:gd name="T82" fmla="*/ 962493 w 291740"/>
              <a:gd name="T83" fmla="*/ 99486 h 244094"/>
              <a:gd name="T84" fmla="*/ 1120924 w 291740"/>
              <a:gd name="T85" fmla="*/ 354177 h 244094"/>
              <a:gd name="T86" fmla="*/ 2027950 w 291740"/>
              <a:gd name="T87" fmla="*/ 214888 h 244094"/>
              <a:gd name="T88" fmla="*/ 2309170 w 291740"/>
              <a:gd name="T89" fmla="*/ 409908 h 244094"/>
              <a:gd name="T90" fmla="*/ 2784481 w 291740"/>
              <a:gd name="T91" fmla="*/ 994900 h 244094"/>
              <a:gd name="T92" fmla="*/ 2998367 w 291740"/>
              <a:gd name="T93" fmla="*/ 1205816 h 244094"/>
              <a:gd name="T94" fmla="*/ 499050 w 291740"/>
              <a:gd name="T95" fmla="*/ 2439522 h 244094"/>
              <a:gd name="T96" fmla="*/ 0 w 291740"/>
              <a:gd name="T97" fmla="*/ 994900 h 244094"/>
              <a:gd name="T98" fmla="*/ 407963 w 291740"/>
              <a:gd name="T99" fmla="*/ 1070517 h 244094"/>
              <a:gd name="T100" fmla="*/ 752573 w 291740"/>
              <a:gd name="T101" fmla="*/ 214888 h 2440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1740" h="244094">
                <a:moveTo>
                  <a:pt x="34468" y="234950"/>
                </a:moveTo>
                <a:lnTo>
                  <a:pt x="257274" y="234950"/>
                </a:lnTo>
                <a:cubicBezTo>
                  <a:pt x="259785" y="234950"/>
                  <a:pt x="261579" y="237236"/>
                  <a:pt x="261579" y="239522"/>
                </a:cubicBezTo>
                <a:cubicBezTo>
                  <a:pt x="261579" y="242189"/>
                  <a:pt x="259785" y="244094"/>
                  <a:pt x="257274" y="244094"/>
                </a:cubicBezTo>
                <a:lnTo>
                  <a:pt x="34468" y="244094"/>
                </a:lnTo>
                <a:cubicBezTo>
                  <a:pt x="31957" y="244094"/>
                  <a:pt x="30163" y="242189"/>
                  <a:pt x="30163" y="239522"/>
                </a:cubicBezTo>
                <a:cubicBezTo>
                  <a:pt x="30163" y="237236"/>
                  <a:pt x="31957" y="234950"/>
                  <a:pt x="34468" y="234950"/>
                </a:cubicBezTo>
                <a:close/>
                <a:moveTo>
                  <a:pt x="228410" y="187325"/>
                </a:moveTo>
                <a:cubicBezTo>
                  <a:pt x="231077" y="187325"/>
                  <a:pt x="232982" y="188979"/>
                  <a:pt x="232982" y="191294"/>
                </a:cubicBezTo>
                <a:cubicBezTo>
                  <a:pt x="232982" y="193278"/>
                  <a:pt x="231077" y="194931"/>
                  <a:pt x="228410" y="194931"/>
                </a:cubicBezTo>
                <a:cubicBezTo>
                  <a:pt x="225743" y="194931"/>
                  <a:pt x="223838" y="193278"/>
                  <a:pt x="223838" y="191294"/>
                </a:cubicBezTo>
                <a:cubicBezTo>
                  <a:pt x="223838" y="188979"/>
                  <a:pt x="225743" y="187325"/>
                  <a:pt x="228410" y="187325"/>
                </a:cubicBezTo>
                <a:close/>
                <a:moveTo>
                  <a:pt x="204421" y="187325"/>
                </a:moveTo>
                <a:cubicBezTo>
                  <a:pt x="206986" y="187325"/>
                  <a:pt x="209184" y="188979"/>
                  <a:pt x="209184" y="191294"/>
                </a:cubicBezTo>
                <a:cubicBezTo>
                  <a:pt x="209184" y="193278"/>
                  <a:pt x="206986" y="194931"/>
                  <a:pt x="204421" y="194931"/>
                </a:cubicBezTo>
                <a:cubicBezTo>
                  <a:pt x="201857" y="194931"/>
                  <a:pt x="200025" y="193278"/>
                  <a:pt x="200025" y="191294"/>
                </a:cubicBezTo>
                <a:cubicBezTo>
                  <a:pt x="200025" y="188979"/>
                  <a:pt x="201857" y="187325"/>
                  <a:pt x="204421" y="187325"/>
                </a:cubicBezTo>
                <a:close/>
                <a:moveTo>
                  <a:pt x="181769" y="187325"/>
                </a:moveTo>
                <a:cubicBezTo>
                  <a:pt x="183754" y="187325"/>
                  <a:pt x="185407" y="188979"/>
                  <a:pt x="185407" y="191294"/>
                </a:cubicBezTo>
                <a:cubicBezTo>
                  <a:pt x="185407" y="193278"/>
                  <a:pt x="183754" y="194931"/>
                  <a:pt x="181769" y="194931"/>
                </a:cubicBezTo>
                <a:cubicBezTo>
                  <a:pt x="179454" y="194931"/>
                  <a:pt x="177800" y="193278"/>
                  <a:pt x="177800" y="191294"/>
                </a:cubicBezTo>
                <a:cubicBezTo>
                  <a:pt x="177800" y="188979"/>
                  <a:pt x="179454" y="187325"/>
                  <a:pt x="181769" y="187325"/>
                </a:cubicBezTo>
                <a:close/>
                <a:moveTo>
                  <a:pt x="158750" y="187325"/>
                </a:moveTo>
                <a:cubicBezTo>
                  <a:pt x="161315" y="187325"/>
                  <a:pt x="163147" y="188979"/>
                  <a:pt x="163147" y="191294"/>
                </a:cubicBezTo>
                <a:cubicBezTo>
                  <a:pt x="163147" y="193278"/>
                  <a:pt x="161315" y="194931"/>
                  <a:pt x="158750" y="194931"/>
                </a:cubicBezTo>
                <a:cubicBezTo>
                  <a:pt x="156186" y="194931"/>
                  <a:pt x="153988" y="193278"/>
                  <a:pt x="153988" y="191294"/>
                </a:cubicBezTo>
                <a:cubicBezTo>
                  <a:pt x="153988" y="188979"/>
                  <a:pt x="156186" y="187325"/>
                  <a:pt x="158750" y="187325"/>
                </a:cubicBezTo>
                <a:close/>
                <a:moveTo>
                  <a:pt x="134747" y="187325"/>
                </a:moveTo>
                <a:cubicBezTo>
                  <a:pt x="137033" y="187325"/>
                  <a:pt x="139319" y="188979"/>
                  <a:pt x="139319" y="191294"/>
                </a:cubicBezTo>
                <a:cubicBezTo>
                  <a:pt x="139319" y="193278"/>
                  <a:pt x="137033" y="194931"/>
                  <a:pt x="134747" y="194931"/>
                </a:cubicBezTo>
                <a:cubicBezTo>
                  <a:pt x="132461" y="194931"/>
                  <a:pt x="130175" y="193278"/>
                  <a:pt x="130175" y="191294"/>
                </a:cubicBezTo>
                <a:cubicBezTo>
                  <a:pt x="130175" y="188979"/>
                  <a:pt x="132461" y="187325"/>
                  <a:pt x="134747" y="187325"/>
                </a:cubicBezTo>
                <a:close/>
                <a:moveTo>
                  <a:pt x="110759" y="187325"/>
                </a:moveTo>
                <a:cubicBezTo>
                  <a:pt x="113323" y="187325"/>
                  <a:pt x="115522" y="188979"/>
                  <a:pt x="115522" y="191294"/>
                </a:cubicBezTo>
                <a:cubicBezTo>
                  <a:pt x="115522" y="193278"/>
                  <a:pt x="113323" y="194931"/>
                  <a:pt x="110759" y="194931"/>
                </a:cubicBezTo>
                <a:cubicBezTo>
                  <a:pt x="108195" y="194931"/>
                  <a:pt x="106363" y="193278"/>
                  <a:pt x="106363" y="191294"/>
                </a:cubicBezTo>
                <a:cubicBezTo>
                  <a:pt x="106363" y="188979"/>
                  <a:pt x="108195" y="187325"/>
                  <a:pt x="110759" y="187325"/>
                </a:cubicBezTo>
                <a:close/>
                <a:moveTo>
                  <a:pt x="88534" y="187325"/>
                </a:moveTo>
                <a:cubicBezTo>
                  <a:pt x="91098" y="187325"/>
                  <a:pt x="93297" y="188979"/>
                  <a:pt x="93297" y="191294"/>
                </a:cubicBezTo>
                <a:cubicBezTo>
                  <a:pt x="93297" y="193278"/>
                  <a:pt x="91098" y="194931"/>
                  <a:pt x="88534" y="194931"/>
                </a:cubicBezTo>
                <a:cubicBezTo>
                  <a:pt x="86336" y="194931"/>
                  <a:pt x="84138" y="193278"/>
                  <a:pt x="84138" y="191294"/>
                </a:cubicBezTo>
                <a:cubicBezTo>
                  <a:pt x="84138" y="188979"/>
                  <a:pt x="86336" y="187325"/>
                  <a:pt x="88534" y="187325"/>
                </a:cubicBezTo>
                <a:close/>
                <a:moveTo>
                  <a:pt x="65087" y="187325"/>
                </a:moveTo>
                <a:cubicBezTo>
                  <a:pt x="67652" y="187325"/>
                  <a:pt x="69484" y="188979"/>
                  <a:pt x="69484" y="191294"/>
                </a:cubicBezTo>
                <a:cubicBezTo>
                  <a:pt x="69484" y="193278"/>
                  <a:pt x="67652" y="194931"/>
                  <a:pt x="65087" y="194931"/>
                </a:cubicBezTo>
                <a:cubicBezTo>
                  <a:pt x="62523" y="194931"/>
                  <a:pt x="60325" y="193278"/>
                  <a:pt x="60325" y="191294"/>
                </a:cubicBezTo>
                <a:cubicBezTo>
                  <a:pt x="60325" y="188979"/>
                  <a:pt x="62523" y="187325"/>
                  <a:pt x="65087" y="187325"/>
                </a:cubicBezTo>
                <a:close/>
                <a:moveTo>
                  <a:pt x="231776" y="163512"/>
                </a:moveTo>
                <a:cubicBezTo>
                  <a:pt x="234340" y="163512"/>
                  <a:pt x="236172" y="165798"/>
                  <a:pt x="236172" y="168084"/>
                </a:cubicBezTo>
                <a:cubicBezTo>
                  <a:pt x="236172" y="170751"/>
                  <a:pt x="234340" y="172656"/>
                  <a:pt x="231776" y="172656"/>
                </a:cubicBezTo>
                <a:cubicBezTo>
                  <a:pt x="229211" y="172656"/>
                  <a:pt x="227013" y="170751"/>
                  <a:pt x="227013" y="168084"/>
                </a:cubicBezTo>
                <a:cubicBezTo>
                  <a:pt x="227013" y="165798"/>
                  <a:pt x="229211" y="163512"/>
                  <a:pt x="231776" y="163512"/>
                </a:cubicBezTo>
                <a:close/>
                <a:moveTo>
                  <a:pt x="207772" y="163512"/>
                </a:moveTo>
                <a:cubicBezTo>
                  <a:pt x="210439" y="163512"/>
                  <a:pt x="212344" y="165798"/>
                  <a:pt x="212344" y="168084"/>
                </a:cubicBezTo>
                <a:cubicBezTo>
                  <a:pt x="212344" y="170751"/>
                  <a:pt x="210439" y="172656"/>
                  <a:pt x="207772" y="172656"/>
                </a:cubicBezTo>
                <a:cubicBezTo>
                  <a:pt x="205105" y="172656"/>
                  <a:pt x="203200" y="170751"/>
                  <a:pt x="203200" y="168084"/>
                </a:cubicBezTo>
                <a:cubicBezTo>
                  <a:pt x="203200" y="165798"/>
                  <a:pt x="205105" y="163512"/>
                  <a:pt x="207772" y="163512"/>
                </a:cubicBezTo>
                <a:close/>
                <a:moveTo>
                  <a:pt x="183960" y="163512"/>
                </a:moveTo>
                <a:cubicBezTo>
                  <a:pt x="186627" y="163512"/>
                  <a:pt x="188532" y="165798"/>
                  <a:pt x="188532" y="168084"/>
                </a:cubicBezTo>
                <a:cubicBezTo>
                  <a:pt x="188532" y="170751"/>
                  <a:pt x="186627" y="172656"/>
                  <a:pt x="183960" y="172656"/>
                </a:cubicBezTo>
                <a:cubicBezTo>
                  <a:pt x="181674" y="172656"/>
                  <a:pt x="179388" y="170751"/>
                  <a:pt x="179388" y="168084"/>
                </a:cubicBezTo>
                <a:cubicBezTo>
                  <a:pt x="179388" y="165798"/>
                  <a:pt x="181674" y="163512"/>
                  <a:pt x="183960" y="163512"/>
                </a:cubicBezTo>
                <a:close/>
                <a:moveTo>
                  <a:pt x="158384" y="163512"/>
                </a:moveTo>
                <a:cubicBezTo>
                  <a:pt x="160948" y="163512"/>
                  <a:pt x="163147" y="165798"/>
                  <a:pt x="163147" y="168084"/>
                </a:cubicBezTo>
                <a:cubicBezTo>
                  <a:pt x="163147" y="170751"/>
                  <a:pt x="160948" y="172656"/>
                  <a:pt x="158384" y="172656"/>
                </a:cubicBezTo>
                <a:cubicBezTo>
                  <a:pt x="155820" y="172656"/>
                  <a:pt x="153988" y="170751"/>
                  <a:pt x="153988" y="168084"/>
                </a:cubicBezTo>
                <a:cubicBezTo>
                  <a:pt x="153988" y="165798"/>
                  <a:pt x="155820" y="163512"/>
                  <a:pt x="158384" y="163512"/>
                </a:cubicBezTo>
                <a:close/>
                <a:moveTo>
                  <a:pt x="134747" y="163512"/>
                </a:moveTo>
                <a:cubicBezTo>
                  <a:pt x="137033" y="163512"/>
                  <a:pt x="139319" y="165798"/>
                  <a:pt x="139319" y="168084"/>
                </a:cubicBezTo>
                <a:cubicBezTo>
                  <a:pt x="139319" y="170751"/>
                  <a:pt x="137033" y="172656"/>
                  <a:pt x="134747" y="172656"/>
                </a:cubicBezTo>
                <a:cubicBezTo>
                  <a:pt x="132080" y="172656"/>
                  <a:pt x="130175" y="170751"/>
                  <a:pt x="130175" y="168084"/>
                </a:cubicBezTo>
                <a:cubicBezTo>
                  <a:pt x="130175" y="165798"/>
                  <a:pt x="132080" y="163512"/>
                  <a:pt x="134747" y="163512"/>
                </a:cubicBezTo>
                <a:close/>
                <a:moveTo>
                  <a:pt x="109537" y="163512"/>
                </a:moveTo>
                <a:cubicBezTo>
                  <a:pt x="111735" y="163512"/>
                  <a:pt x="113934" y="165798"/>
                  <a:pt x="113934" y="168084"/>
                </a:cubicBezTo>
                <a:cubicBezTo>
                  <a:pt x="113934" y="170751"/>
                  <a:pt x="111735" y="172656"/>
                  <a:pt x="109537" y="172656"/>
                </a:cubicBezTo>
                <a:cubicBezTo>
                  <a:pt x="106973" y="172656"/>
                  <a:pt x="104775" y="170751"/>
                  <a:pt x="104775" y="168084"/>
                </a:cubicBezTo>
                <a:cubicBezTo>
                  <a:pt x="104775" y="165798"/>
                  <a:pt x="106973" y="163512"/>
                  <a:pt x="109537" y="163512"/>
                </a:cubicBezTo>
                <a:close/>
                <a:moveTo>
                  <a:pt x="85535" y="163512"/>
                </a:moveTo>
                <a:cubicBezTo>
                  <a:pt x="88202" y="163512"/>
                  <a:pt x="90107" y="165798"/>
                  <a:pt x="90107" y="168084"/>
                </a:cubicBezTo>
                <a:cubicBezTo>
                  <a:pt x="90107" y="170751"/>
                  <a:pt x="88202" y="172656"/>
                  <a:pt x="85535" y="172656"/>
                </a:cubicBezTo>
                <a:cubicBezTo>
                  <a:pt x="82868" y="172656"/>
                  <a:pt x="80963" y="170751"/>
                  <a:pt x="80963" y="168084"/>
                </a:cubicBezTo>
                <a:cubicBezTo>
                  <a:pt x="80963" y="165798"/>
                  <a:pt x="82868" y="163512"/>
                  <a:pt x="85535" y="163512"/>
                </a:cubicBezTo>
                <a:close/>
                <a:moveTo>
                  <a:pt x="61722" y="163512"/>
                </a:moveTo>
                <a:cubicBezTo>
                  <a:pt x="64389" y="163512"/>
                  <a:pt x="66294" y="165798"/>
                  <a:pt x="66294" y="168084"/>
                </a:cubicBezTo>
                <a:cubicBezTo>
                  <a:pt x="66294" y="170751"/>
                  <a:pt x="64389" y="172656"/>
                  <a:pt x="61722" y="172656"/>
                </a:cubicBezTo>
                <a:cubicBezTo>
                  <a:pt x="59055" y="172656"/>
                  <a:pt x="57150" y="170751"/>
                  <a:pt x="57150" y="168084"/>
                </a:cubicBezTo>
                <a:cubicBezTo>
                  <a:pt x="57150" y="165798"/>
                  <a:pt x="59055" y="163512"/>
                  <a:pt x="61722" y="163512"/>
                </a:cubicBezTo>
                <a:close/>
                <a:moveTo>
                  <a:pt x="272266" y="79424"/>
                </a:moveTo>
                <a:cubicBezTo>
                  <a:pt x="266857" y="79424"/>
                  <a:pt x="262169" y="84096"/>
                  <a:pt x="262169" y="89846"/>
                </a:cubicBezTo>
                <a:cubicBezTo>
                  <a:pt x="262169" y="95237"/>
                  <a:pt x="266857" y="99909"/>
                  <a:pt x="272266" y="99909"/>
                </a:cubicBezTo>
                <a:cubicBezTo>
                  <a:pt x="278397" y="99909"/>
                  <a:pt x="282724" y="95237"/>
                  <a:pt x="282724" y="89846"/>
                </a:cubicBezTo>
                <a:cubicBezTo>
                  <a:pt x="282724" y="84096"/>
                  <a:pt x="278397" y="79424"/>
                  <a:pt x="272266" y="79424"/>
                </a:cubicBezTo>
                <a:close/>
                <a:moveTo>
                  <a:pt x="19113" y="79424"/>
                </a:moveTo>
                <a:cubicBezTo>
                  <a:pt x="13343" y="79424"/>
                  <a:pt x="8655" y="84096"/>
                  <a:pt x="8655" y="89846"/>
                </a:cubicBezTo>
                <a:cubicBezTo>
                  <a:pt x="8655" y="95237"/>
                  <a:pt x="13343" y="99909"/>
                  <a:pt x="19113" y="99909"/>
                </a:cubicBezTo>
                <a:cubicBezTo>
                  <a:pt x="24882" y="99909"/>
                  <a:pt x="29570" y="95237"/>
                  <a:pt x="29570" y="89846"/>
                </a:cubicBezTo>
                <a:cubicBezTo>
                  <a:pt x="29570" y="84096"/>
                  <a:pt x="24882" y="79424"/>
                  <a:pt x="19113" y="79424"/>
                </a:cubicBezTo>
                <a:close/>
                <a:moveTo>
                  <a:pt x="94482" y="37017"/>
                </a:moveTo>
                <a:cubicBezTo>
                  <a:pt x="93039" y="37735"/>
                  <a:pt x="91597" y="37735"/>
                  <a:pt x="90154" y="38095"/>
                </a:cubicBezTo>
                <a:lnTo>
                  <a:pt x="79336" y="128300"/>
                </a:lnTo>
                <a:cubicBezTo>
                  <a:pt x="79336" y="129738"/>
                  <a:pt x="78614" y="131175"/>
                  <a:pt x="77172" y="131894"/>
                </a:cubicBezTo>
                <a:cubicBezTo>
                  <a:pt x="75369" y="132253"/>
                  <a:pt x="73926" y="132253"/>
                  <a:pt x="72484" y="131535"/>
                </a:cubicBezTo>
                <a:lnTo>
                  <a:pt x="32095" y="103862"/>
                </a:lnTo>
                <a:cubicBezTo>
                  <a:pt x="30652" y="104940"/>
                  <a:pt x="29210" y="106018"/>
                  <a:pt x="27046" y="106737"/>
                </a:cubicBezTo>
                <a:lnTo>
                  <a:pt x="49044" y="211677"/>
                </a:lnTo>
                <a:lnTo>
                  <a:pt x="242335" y="211677"/>
                </a:lnTo>
                <a:lnTo>
                  <a:pt x="264333" y="106737"/>
                </a:lnTo>
                <a:cubicBezTo>
                  <a:pt x="262890" y="106018"/>
                  <a:pt x="261087" y="104940"/>
                  <a:pt x="259645" y="103862"/>
                </a:cubicBezTo>
                <a:lnTo>
                  <a:pt x="219255" y="131535"/>
                </a:lnTo>
                <a:cubicBezTo>
                  <a:pt x="217813" y="132253"/>
                  <a:pt x="216010" y="132613"/>
                  <a:pt x="214567" y="131894"/>
                </a:cubicBezTo>
                <a:cubicBezTo>
                  <a:pt x="213486" y="131175"/>
                  <a:pt x="212404" y="129738"/>
                  <a:pt x="212043" y="128300"/>
                </a:cubicBezTo>
                <a:lnTo>
                  <a:pt x="201585" y="38095"/>
                </a:lnTo>
                <a:cubicBezTo>
                  <a:pt x="200143" y="37735"/>
                  <a:pt x="198700" y="37735"/>
                  <a:pt x="196897" y="37017"/>
                </a:cubicBezTo>
                <a:lnTo>
                  <a:pt x="149295" y="106737"/>
                </a:lnTo>
                <a:cubicBezTo>
                  <a:pt x="147853" y="109253"/>
                  <a:pt x="143886" y="109253"/>
                  <a:pt x="142083" y="106737"/>
                </a:cubicBezTo>
                <a:lnTo>
                  <a:pt x="94482" y="37017"/>
                </a:lnTo>
                <a:close/>
                <a:moveTo>
                  <a:pt x="203749" y="8985"/>
                </a:moveTo>
                <a:cubicBezTo>
                  <a:pt x="197979" y="8985"/>
                  <a:pt x="193652" y="13657"/>
                  <a:pt x="193652" y="19407"/>
                </a:cubicBezTo>
                <a:cubicBezTo>
                  <a:pt x="193652" y="24797"/>
                  <a:pt x="197979" y="29469"/>
                  <a:pt x="203749" y="29469"/>
                </a:cubicBezTo>
                <a:cubicBezTo>
                  <a:pt x="209519" y="29469"/>
                  <a:pt x="214207" y="24797"/>
                  <a:pt x="214207" y="19407"/>
                </a:cubicBezTo>
                <a:cubicBezTo>
                  <a:pt x="214207" y="13657"/>
                  <a:pt x="209519" y="8985"/>
                  <a:pt x="203749" y="8985"/>
                </a:cubicBezTo>
                <a:close/>
                <a:moveTo>
                  <a:pt x="87630" y="8985"/>
                </a:moveTo>
                <a:cubicBezTo>
                  <a:pt x="82221" y="8985"/>
                  <a:pt x="77533" y="13657"/>
                  <a:pt x="77533" y="19407"/>
                </a:cubicBezTo>
                <a:cubicBezTo>
                  <a:pt x="77533" y="24797"/>
                  <a:pt x="82221" y="29469"/>
                  <a:pt x="87630" y="29469"/>
                </a:cubicBezTo>
                <a:cubicBezTo>
                  <a:pt x="93400" y="29469"/>
                  <a:pt x="98088" y="24797"/>
                  <a:pt x="98088" y="19407"/>
                </a:cubicBezTo>
                <a:cubicBezTo>
                  <a:pt x="98088" y="13657"/>
                  <a:pt x="93400" y="8985"/>
                  <a:pt x="87630" y="8985"/>
                </a:cubicBezTo>
                <a:close/>
                <a:moveTo>
                  <a:pt x="87630" y="0"/>
                </a:moveTo>
                <a:cubicBezTo>
                  <a:pt x="98448" y="0"/>
                  <a:pt x="106743" y="8625"/>
                  <a:pt x="106743" y="19407"/>
                </a:cubicBezTo>
                <a:cubicBezTo>
                  <a:pt x="106743" y="24079"/>
                  <a:pt x="104940" y="28391"/>
                  <a:pt x="102055" y="31985"/>
                </a:cubicBezTo>
                <a:lnTo>
                  <a:pt x="145689" y="96674"/>
                </a:lnTo>
                <a:lnTo>
                  <a:pt x="190045" y="31985"/>
                </a:lnTo>
                <a:cubicBezTo>
                  <a:pt x="186800" y="28391"/>
                  <a:pt x="184636" y="24079"/>
                  <a:pt x="184636" y="19407"/>
                </a:cubicBezTo>
                <a:cubicBezTo>
                  <a:pt x="184636" y="8625"/>
                  <a:pt x="193291" y="0"/>
                  <a:pt x="203749" y="0"/>
                </a:cubicBezTo>
                <a:cubicBezTo>
                  <a:pt x="214567" y="0"/>
                  <a:pt x="223222" y="8625"/>
                  <a:pt x="223222" y="19407"/>
                </a:cubicBezTo>
                <a:cubicBezTo>
                  <a:pt x="223222" y="27673"/>
                  <a:pt x="217813" y="34501"/>
                  <a:pt x="210240" y="37017"/>
                </a:cubicBezTo>
                <a:lnTo>
                  <a:pt x="220337" y="120034"/>
                </a:lnTo>
                <a:lnTo>
                  <a:pt x="254596" y="96674"/>
                </a:lnTo>
                <a:cubicBezTo>
                  <a:pt x="253875" y="94518"/>
                  <a:pt x="253514" y="92002"/>
                  <a:pt x="253514" y="89846"/>
                </a:cubicBezTo>
                <a:cubicBezTo>
                  <a:pt x="253514" y="79065"/>
                  <a:pt x="261808" y="70439"/>
                  <a:pt x="272266" y="70439"/>
                </a:cubicBezTo>
                <a:cubicBezTo>
                  <a:pt x="283085" y="70439"/>
                  <a:pt x="291740" y="79065"/>
                  <a:pt x="291740" y="89846"/>
                </a:cubicBezTo>
                <a:cubicBezTo>
                  <a:pt x="291740" y="100268"/>
                  <a:pt x="283085" y="108175"/>
                  <a:pt x="272987" y="108893"/>
                </a:cubicBezTo>
                <a:lnTo>
                  <a:pt x="250269" y="216709"/>
                </a:lnTo>
                <a:cubicBezTo>
                  <a:pt x="249908" y="218865"/>
                  <a:pt x="248105" y="220303"/>
                  <a:pt x="245941" y="220303"/>
                </a:cubicBezTo>
                <a:lnTo>
                  <a:pt x="45438" y="220303"/>
                </a:lnTo>
                <a:cubicBezTo>
                  <a:pt x="43635" y="220303"/>
                  <a:pt x="41831" y="218865"/>
                  <a:pt x="41471" y="216709"/>
                </a:cubicBezTo>
                <a:lnTo>
                  <a:pt x="18752" y="108893"/>
                </a:lnTo>
                <a:cubicBezTo>
                  <a:pt x="8294" y="108175"/>
                  <a:pt x="0" y="100268"/>
                  <a:pt x="0" y="89846"/>
                </a:cubicBezTo>
                <a:cubicBezTo>
                  <a:pt x="0" y="79065"/>
                  <a:pt x="8655" y="70439"/>
                  <a:pt x="19113" y="70439"/>
                </a:cubicBezTo>
                <a:cubicBezTo>
                  <a:pt x="29931" y="70439"/>
                  <a:pt x="38225" y="79065"/>
                  <a:pt x="38225" y="89846"/>
                </a:cubicBezTo>
                <a:cubicBezTo>
                  <a:pt x="38225" y="92002"/>
                  <a:pt x="37865" y="94518"/>
                  <a:pt x="37143" y="96674"/>
                </a:cubicBezTo>
                <a:lnTo>
                  <a:pt x="71763" y="120034"/>
                </a:lnTo>
                <a:lnTo>
                  <a:pt x="81139" y="37017"/>
                </a:lnTo>
                <a:cubicBezTo>
                  <a:pt x="73926" y="34501"/>
                  <a:pt x="68517" y="27673"/>
                  <a:pt x="68517" y="19407"/>
                </a:cubicBezTo>
                <a:cubicBezTo>
                  <a:pt x="68517" y="8625"/>
                  <a:pt x="77172" y="0"/>
                  <a:pt x="8763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3" name="Subtitle 2">
            <a:extLst>
              <a:ext uri="{FF2B5EF4-FFF2-40B4-BE49-F238E27FC236}">
                <a16:creationId xmlns:a16="http://schemas.microsoft.com/office/drawing/2014/main" id="{16C02DB1-0E59-9A43-AE8D-E6634FC92AB1}"/>
              </a:ext>
            </a:extLst>
          </p:cNvPr>
          <p:cNvSpPr txBox="1">
            <a:spLocks/>
          </p:cNvSpPr>
          <p:nvPr/>
        </p:nvSpPr>
        <p:spPr>
          <a:xfrm>
            <a:off x="3066389" y="3386102"/>
            <a:ext cx="2301874" cy="167122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Large fall in both employment and hours worked,</a:t>
            </a:r>
            <a:endParaRPr kumimoji="0" lang="en-US" sz="22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Low-skilled workers were more likely to lose their job during the pandemic permanently</a:t>
            </a:r>
          </a:p>
        </p:txBody>
      </p:sp>
      <p:sp>
        <p:nvSpPr>
          <p:cNvPr id="64" name="TextBox 63">
            <a:extLst>
              <a:ext uri="{FF2B5EF4-FFF2-40B4-BE49-F238E27FC236}">
                <a16:creationId xmlns:a16="http://schemas.microsoft.com/office/drawing/2014/main" id="{FEB73DA3-2834-4D4A-983B-C92EBCFD623F}"/>
              </a:ext>
            </a:extLst>
          </p:cNvPr>
          <p:cNvSpPr txBox="1"/>
          <p:nvPr/>
        </p:nvSpPr>
        <p:spPr>
          <a:xfrm>
            <a:off x="3126560" y="3114075"/>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IMPACTS OF THE PANDEMIC </a:t>
            </a:r>
          </a:p>
        </p:txBody>
      </p:sp>
      <p:sp>
        <p:nvSpPr>
          <p:cNvPr id="70" name="Subtitle 2">
            <a:extLst>
              <a:ext uri="{FF2B5EF4-FFF2-40B4-BE49-F238E27FC236}">
                <a16:creationId xmlns:a16="http://schemas.microsoft.com/office/drawing/2014/main" id="{6AD1569C-88BF-C948-AD47-FB5462EC5A80}"/>
              </a:ext>
            </a:extLst>
          </p:cNvPr>
          <p:cNvSpPr txBox="1">
            <a:spLocks/>
          </p:cNvSpPr>
          <p:nvPr/>
        </p:nvSpPr>
        <p:spPr>
          <a:xfrm>
            <a:off x="5799127" y="3444047"/>
            <a:ext cx="2419508" cy="280538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Mukta ExtraLight" panose="020B0000000000000000" pitchFamily="34" charset="77"/>
              </a:rPr>
              <a:t>Relatively higher (medium)</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Mukta ExtraLight" panose="020B0000000000000000" pitchFamily="34" charset="77"/>
              </a:rPr>
              <a:t>IT and digital skills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lang="en-US" sz="1400" dirty="0">
                <a:latin typeface="Lato Light" panose="020F0502020204030203" pitchFamily="34" charset="0"/>
                <a:ea typeface="Lato Light" panose="020F0502020204030203" pitchFamily="34" charset="0"/>
                <a:cs typeface="Mukta ExtraLight" panose="020B0000000000000000" pitchFamily="34" charset="77"/>
              </a:rPr>
              <a:t>Green</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Mukta ExtraLight" panose="020B0000000000000000" pitchFamily="34" charset="77"/>
              </a:rPr>
              <a:t>O&amp;H skills related social distancing and hygiene standards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Mukta ExtraLight" panose="020B0000000000000000" pitchFamily="34" charset="77"/>
              </a:rPr>
              <a:t>More general sets of skills to handle workload, work organization (including teleworking), monitoring, teams’ operations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lang="en-US" sz="1400" dirty="0">
                <a:latin typeface="Lato Light" panose="020F0502020204030203" pitchFamily="34" charset="0"/>
                <a:ea typeface="Lato Light" panose="020F0502020204030203" pitchFamily="34" charset="0"/>
                <a:cs typeface="Mukta ExtraLight" panose="020B0000000000000000" pitchFamily="34" charset="77"/>
              </a:rPr>
              <a:t>Troubleshooting</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71" name="TextBox 70">
            <a:extLst>
              <a:ext uri="{FF2B5EF4-FFF2-40B4-BE49-F238E27FC236}">
                <a16:creationId xmlns:a16="http://schemas.microsoft.com/office/drawing/2014/main" id="{B5579AA2-5CEB-F346-A429-BD589FBFF330}"/>
              </a:ext>
            </a:extLst>
          </p:cNvPr>
          <p:cNvSpPr txBox="1"/>
          <p:nvPr/>
        </p:nvSpPr>
        <p:spPr>
          <a:xfrm>
            <a:off x="5865034" y="3167048"/>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Poppins" pitchFamily="2" charset="77"/>
                <a:ea typeface="League Spartan" charset="0"/>
                <a:cs typeface="Poppins" pitchFamily="2" charset="77"/>
              </a:rPr>
              <a:t>EMERGING SKILLS NEEDS</a:t>
            </a:r>
          </a:p>
        </p:txBody>
      </p:sp>
      <p:sp>
        <p:nvSpPr>
          <p:cNvPr id="73" name="Subtitle 2">
            <a:extLst>
              <a:ext uri="{FF2B5EF4-FFF2-40B4-BE49-F238E27FC236}">
                <a16:creationId xmlns:a16="http://schemas.microsoft.com/office/drawing/2014/main" id="{1C009DE1-CF2D-6C4D-88FF-2636BFA42BB0}"/>
              </a:ext>
            </a:extLst>
          </p:cNvPr>
          <p:cNvSpPr txBox="1">
            <a:spLocks/>
          </p:cNvSpPr>
          <p:nvPr/>
        </p:nvSpPr>
        <p:spPr>
          <a:xfrm>
            <a:off x="8357418" y="3397047"/>
            <a:ext cx="2479273" cy="304083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Support to reskilling and developing specific training </a:t>
            </a:r>
            <a:r>
              <a:rPr kumimoji="0" lang="en-US" sz="1400" b="0" i="0" u="none" strike="noStrike" kern="1200" cap="none" spc="0" normalizeH="0" baseline="0" noProof="0" dirty="0" err="1">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programmes</a:t>
            </a:r>
            <a:endPar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lang="en-US" sz="1400" dirty="0">
                <a:solidFill>
                  <a:prstClr val="white"/>
                </a:solidFill>
                <a:latin typeface="Lato Light" panose="020F0502020204030203" pitchFamily="34" charset="0"/>
                <a:ea typeface="Lato Light" panose="020F0502020204030203" pitchFamily="34" charset="0"/>
                <a:cs typeface="Mukta ExtraLight" panose="020B0000000000000000" pitchFamily="34" charset="77"/>
              </a:rPr>
              <a:t>Training in soft skills, OSH</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lang="en-US" sz="1400" dirty="0">
                <a:solidFill>
                  <a:prstClr val="white"/>
                </a:solidFill>
                <a:latin typeface="Lato Light" panose="020F0502020204030203" pitchFamily="34" charset="0"/>
                <a:ea typeface="Lato Light" panose="020F0502020204030203" pitchFamily="34" charset="0"/>
                <a:cs typeface="Mukta ExtraLight" panose="020B0000000000000000" pitchFamily="34" charset="77"/>
              </a:rPr>
              <a:t>Expand </a:t>
            </a: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PES operations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Promoting availability of online training</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Incentivizing certain groups to participate training and support SMEs in the hard-hit sectors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PPPs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74" name="TextBox 73">
            <a:extLst>
              <a:ext uri="{FF2B5EF4-FFF2-40B4-BE49-F238E27FC236}">
                <a16:creationId xmlns:a16="http://schemas.microsoft.com/office/drawing/2014/main" id="{4B889392-465D-D14E-8736-E95F984A7CA9}"/>
              </a:ext>
            </a:extLst>
          </p:cNvPr>
          <p:cNvSpPr txBox="1"/>
          <p:nvPr/>
        </p:nvSpPr>
        <p:spPr>
          <a:xfrm>
            <a:off x="8427222" y="3148036"/>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RECOMMENDATIONS</a:t>
            </a:r>
          </a:p>
        </p:txBody>
      </p:sp>
      <p:sp>
        <p:nvSpPr>
          <p:cNvPr id="2" name="Rectangle 1"/>
          <p:cNvSpPr/>
          <p:nvPr/>
        </p:nvSpPr>
        <p:spPr>
          <a:xfrm>
            <a:off x="2423719" y="485756"/>
            <a:ext cx="95646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u="none" strike="noStrike" kern="1200" cap="none" spc="0" normalizeH="0" baseline="0" noProof="0" dirty="0">
                <a:ln>
                  <a:noFill/>
                </a:ln>
                <a:solidFill>
                  <a:srgbClr val="1E2DBE"/>
                </a:solidFill>
                <a:effectLst/>
                <a:uLnTx/>
                <a:uFillTx/>
                <a:latin typeface="Calibri" panose="020F0502020204030204" pitchFamily="34" charset="0"/>
                <a:ea typeface="+mn-ea"/>
                <a:cs typeface="Calibri" panose="020F0502020204030204" pitchFamily="34" charset="0"/>
              </a:rPr>
              <a:t>Main </a:t>
            </a:r>
            <a:r>
              <a:rPr kumimoji="0" lang="fr-CH" sz="3200" b="1" u="none" strike="noStrike" kern="1200" cap="none" spc="0" normalizeH="0" baseline="0" noProof="0" dirty="0" err="1">
                <a:ln>
                  <a:noFill/>
                </a:ln>
                <a:solidFill>
                  <a:srgbClr val="1E2DBE"/>
                </a:solidFill>
                <a:effectLst/>
                <a:uLnTx/>
                <a:uFillTx/>
                <a:latin typeface="Calibri" panose="020F0502020204030204" pitchFamily="34" charset="0"/>
                <a:ea typeface="+mn-ea"/>
                <a:cs typeface="Calibri" panose="020F0502020204030204" pitchFamily="34" charset="0"/>
              </a:rPr>
              <a:t>findings</a:t>
            </a:r>
            <a:r>
              <a:rPr kumimoji="0" lang="fr-CH" sz="3200" b="1" u="none" strike="noStrike" kern="1200" cap="none" spc="0" normalizeH="0" baseline="0" noProof="0" dirty="0">
                <a:ln>
                  <a:noFill/>
                </a:ln>
                <a:solidFill>
                  <a:srgbClr val="1E2DBE"/>
                </a:solidFill>
                <a:effectLst/>
                <a:uLnTx/>
                <a:uFillTx/>
                <a:latin typeface="Calibri" panose="020F0502020204030204" pitchFamily="34" charset="0"/>
                <a:ea typeface="+mn-ea"/>
                <a:cs typeface="Calibri" panose="020F0502020204030204" pitchFamily="34" charset="0"/>
              </a:rPr>
              <a:t> and </a:t>
            </a:r>
            <a:r>
              <a:rPr kumimoji="0" lang="fr-CH" sz="3200" b="1" u="none" strike="noStrike" kern="1200" cap="none" spc="0" normalizeH="0" baseline="0" noProof="0" dirty="0" err="1">
                <a:ln>
                  <a:noFill/>
                </a:ln>
                <a:solidFill>
                  <a:srgbClr val="1E2DBE"/>
                </a:solidFill>
                <a:effectLst/>
                <a:uLnTx/>
                <a:uFillTx/>
                <a:latin typeface="Calibri" panose="020F0502020204030204" pitchFamily="34" charset="0"/>
                <a:ea typeface="+mn-ea"/>
                <a:cs typeface="Calibri" panose="020F0502020204030204" pitchFamily="34" charset="0"/>
              </a:rPr>
              <a:t>recommendations</a:t>
            </a:r>
            <a:r>
              <a:rPr kumimoji="0" lang="fr-CH" sz="3200" b="1" u="none" strike="noStrike" kern="1200" cap="none" spc="0" normalizeH="0" baseline="0" noProof="0" dirty="0">
                <a:ln>
                  <a:noFill/>
                </a:ln>
                <a:solidFill>
                  <a:srgbClr val="1E2DBE"/>
                </a:solidFill>
                <a:effectLst/>
                <a:uLnTx/>
                <a:uFillTx/>
                <a:latin typeface="Calibri" panose="020F0502020204030204" pitchFamily="34" charset="0"/>
                <a:ea typeface="+mn-ea"/>
                <a:cs typeface="Calibri" panose="020F0502020204030204" pitchFamily="34" charset="0"/>
              </a:rPr>
              <a:t> </a:t>
            </a:r>
            <a:r>
              <a:rPr kumimoji="0" lang="fr-CH" sz="3200" b="1" u="none" strike="noStrike" kern="1200" cap="none" spc="0" normalizeH="0" baseline="0" noProof="0" dirty="0" err="1">
                <a:ln>
                  <a:noFill/>
                </a:ln>
                <a:solidFill>
                  <a:srgbClr val="1E2DBE"/>
                </a:solidFill>
                <a:effectLst/>
                <a:uLnTx/>
                <a:uFillTx/>
                <a:latin typeface="Calibri" panose="020F0502020204030204" pitchFamily="34" charset="0"/>
                <a:ea typeface="+mn-ea"/>
                <a:cs typeface="Calibri" panose="020F0502020204030204" pitchFamily="34" charset="0"/>
              </a:rPr>
              <a:t>from</a:t>
            </a:r>
            <a:r>
              <a:rPr kumimoji="0" lang="fr-CH" sz="3200" b="1" u="none" strike="noStrike" kern="1200" cap="none" spc="0" normalizeH="0" baseline="0" noProof="0" dirty="0">
                <a:ln>
                  <a:noFill/>
                </a:ln>
                <a:solidFill>
                  <a:srgbClr val="1E2DBE"/>
                </a:solidFill>
                <a:effectLst/>
                <a:uLnTx/>
                <a:uFillTx/>
                <a:latin typeface="Calibri" panose="020F0502020204030204" pitchFamily="34" charset="0"/>
                <a:ea typeface="+mn-ea"/>
                <a:cs typeface="Calibri" panose="020F0502020204030204" pitchFamily="34" charset="0"/>
              </a:rPr>
              <a:t> all </a:t>
            </a:r>
            <a:r>
              <a:rPr kumimoji="0" lang="fr-CH" sz="3200" b="1" u="none" strike="noStrike" kern="1200" cap="none" spc="0" normalizeH="0" baseline="0" noProof="0" dirty="0" err="1">
                <a:ln>
                  <a:noFill/>
                </a:ln>
                <a:solidFill>
                  <a:srgbClr val="1E2DBE"/>
                </a:solidFill>
                <a:effectLst/>
                <a:uLnTx/>
                <a:uFillTx/>
                <a:latin typeface="Calibri" panose="020F0502020204030204" pitchFamily="34" charset="0"/>
                <a:ea typeface="+mn-ea"/>
                <a:cs typeface="Calibri" panose="020F0502020204030204" pitchFamily="34" charset="0"/>
              </a:rPr>
              <a:t>RAs</a:t>
            </a:r>
            <a:endParaRPr kumimoji="0" lang="en-GB" sz="3200" b="1" u="none" strike="noStrike" kern="1200" cap="none" spc="0" normalizeH="0" baseline="0" noProof="0" dirty="0">
              <a:ln>
                <a:noFill/>
              </a:ln>
              <a:solidFill>
                <a:srgbClr val="23005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ED37F21D-AF02-CECF-10E1-D5D73E7243D7}"/>
              </a:ext>
            </a:extLst>
          </p:cNvPr>
          <p:cNvPicPr>
            <a:picLocks noChangeAspect="1"/>
          </p:cNvPicPr>
          <p:nvPr/>
        </p:nvPicPr>
        <p:blipFill>
          <a:blip r:embed="rId2"/>
          <a:stretch>
            <a:fillRect/>
          </a:stretch>
        </p:blipFill>
        <p:spPr>
          <a:xfrm>
            <a:off x="444550" y="3909691"/>
            <a:ext cx="1699414" cy="240262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B640D70-D084-BBAD-87F6-06CF71A5F6D9}"/>
              </a:ext>
            </a:extLst>
          </p:cNvPr>
          <p:cNvPicPr>
            <a:picLocks noChangeAspect="1"/>
          </p:cNvPicPr>
          <p:nvPr/>
        </p:nvPicPr>
        <p:blipFill>
          <a:blip r:embed="rId3"/>
          <a:stretch>
            <a:fillRect/>
          </a:stretch>
        </p:blipFill>
        <p:spPr>
          <a:xfrm>
            <a:off x="390270" y="1155059"/>
            <a:ext cx="1710554" cy="2433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4771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289" y="386324"/>
            <a:ext cx="11210924" cy="720000"/>
          </a:xfrm>
        </p:spPr>
        <p:txBody>
          <a:bodyPr/>
          <a:lstStyle/>
          <a:p>
            <a:r>
              <a:rPr lang="en-GB" dirty="0"/>
              <a:t>CONCLUSION:</a:t>
            </a:r>
            <a:br>
              <a:rPr lang="en-GB" dirty="0"/>
            </a:br>
            <a:r>
              <a:rPr lang="en-GB" dirty="0"/>
              <a:t>A good system for skills needs anticipation and better matching</a:t>
            </a:r>
          </a:p>
        </p:txBody>
      </p:sp>
      <p:grpSp>
        <p:nvGrpSpPr>
          <p:cNvPr id="23" name="Group 22"/>
          <p:cNvGrpSpPr/>
          <p:nvPr/>
        </p:nvGrpSpPr>
        <p:grpSpPr>
          <a:xfrm>
            <a:off x="479376" y="1412776"/>
            <a:ext cx="11086242" cy="4830272"/>
            <a:chOff x="-16509" y="188640"/>
            <a:chExt cx="13066879" cy="6126417"/>
          </a:xfrm>
        </p:grpSpPr>
        <p:sp>
          <p:nvSpPr>
            <p:cNvPr id="24" name="Subtitle 2">
              <a:extLst>
                <a:ext uri="{FF2B5EF4-FFF2-40B4-BE49-F238E27FC236}">
                  <a16:creationId xmlns:a16="http://schemas.microsoft.com/office/drawing/2014/main" id="{3E8EC461-91EE-A44C-9145-C36E396B0284}"/>
                </a:ext>
              </a:extLst>
            </p:cNvPr>
            <p:cNvSpPr txBox="1">
              <a:spLocks/>
            </p:cNvSpPr>
            <p:nvPr/>
          </p:nvSpPr>
          <p:spPr>
            <a:xfrm>
              <a:off x="390226" y="4488754"/>
              <a:ext cx="3159765" cy="903128"/>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Always shared by a number of institutions</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grpSp>
          <p:nvGrpSpPr>
            <p:cNvPr id="25" name="Group 24"/>
            <p:cNvGrpSpPr/>
            <p:nvPr/>
          </p:nvGrpSpPr>
          <p:grpSpPr>
            <a:xfrm>
              <a:off x="-16509" y="188640"/>
              <a:ext cx="13066879" cy="6126417"/>
              <a:chOff x="-307547" y="200441"/>
              <a:chExt cx="13066879" cy="6126417"/>
            </a:xfrm>
          </p:grpSpPr>
          <p:grpSp>
            <p:nvGrpSpPr>
              <p:cNvPr id="26" name="Group 25"/>
              <p:cNvGrpSpPr/>
              <p:nvPr/>
            </p:nvGrpSpPr>
            <p:grpSpPr>
              <a:xfrm>
                <a:off x="-307547" y="427022"/>
                <a:ext cx="10598191" cy="5134776"/>
                <a:chOff x="55499" y="387773"/>
                <a:chExt cx="10598191" cy="5134776"/>
              </a:xfrm>
            </p:grpSpPr>
            <p:sp>
              <p:nvSpPr>
                <p:cNvPr id="51" name="Hexagon 50">
                  <a:extLst>
                    <a:ext uri="{FF2B5EF4-FFF2-40B4-BE49-F238E27FC236}">
                      <a16:creationId xmlns:a16="http://schemas.microsoft.com/office/drawing/2014/main" id="{A8ADCBAE-C6AC-C54E-9857-18F10E45A0F8}"/>
                    </a:ext>
                  </a:extLst>
                </p:cNvPr>
                <p:cNvSpPr/>
                <p:nvPr/>
              </p:nvSpPr>
              <p:spPr>
                <a:xfrm>
                  <a:off x="4328492" y="2877809"/>
                  <a:ext cx="1525326" cy="1278774"/>
                </a:xfrm>
                <a:prstGeom prst="hexagon">
                  <a:avLst/>
                </a:prstGeom>
                <a:solidFill>
                  <a:srgbClr val="6ACEE3"/>
                </a:solidFill>
                <a:ln w="12700" cap="flat" cmpd="sng" algn="ctr">
                  <a:solidFill>
                    <a:srgbClr val="6ACEE3"/>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2" name="Hexagon 51">
                  <a:extLst>
                    <a:ext uri="{FF2B5EF4-FFF2-40B4-BE49-F238E27FC236}">
                      <a16:creationId xmlns:a16="http://schemas.microsoft.com/office/drawing/2014/main" id="{6534DED2-3892-E04B-9AEC-59B1479584D3}"/>
                    </a:ext>
                  </a:extLst>
                </p:cNvPr>
                <p:cNvSpPr/>
                <p:nvPr/>
              </p:nvSpPr>
              <p:spPr>
                <a:xfrm>
                  <a:off x="4328492" y="4243775"/>
                  <a:ext cx="1525326" cy="1278774"/>
                </a:xfrm>
                <a:prstGeom prst="hexagon">
                  <a:avLst/>
                </a:prstGeom>
                <a:solidFill>
                  <a:schemeClr val="accent1">
                    <a:lumMod val="75000"/>
                  </a:schemeClr>
                </a:solidFill>
                <a:ln w="12700" cap="flat" cmpd="sng" algn="ctr">
                  <a:solidFill>
                    <a:srgbClr val="9ED3D7"/>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cxnSp>
              <p:nvCxnSpPr>
                <p:cNvPr id="53" name="Straight Connector 52">
                  <a:extLst>
                    <a:ext uri="{FF2B5EF4-FFF2-40B4-BE49-F238E27FC236}">
                      <a16:creationId xmlns:a16="http://schemas.microsoft.com/office/drawing/2014/main" id="{A7A3472E-ED83-EC48-93DF-3B2E15D81F5F}"/>
                    </a:ext>
                  </a:extLst>
                </p:cNvPr>
                <p:cNvCxnSpPr/>
                <p:nvPr/>
              </p:nvCxnSpPr>
              <p:spPr>
                <a:xfrm flipH="1">
                  <a:off x="3437684" y="2930166"/>
                  <a:ext cx="933551" cy="0"/>
                </a:xfrm>
                <a:prstGeom prst="line">
                  <a:avLst/>
                </a:prstGeom>
                <a:noFill/>
                <a:ln w="38100" cap="flat" cmpd="sng" algn="ctr">
                  <a:solidFill>
                    <a:srgbClr val="264D89"/>
                  </a:solidFill>
                  <a:prstDash val="solid"/>
                  <a:miter lim="800000"/>
                  <a:headEnd type="oval" w="med" len="med"/>
                  <a:tailEnd type="oval" w="med" len="med"/>
                </a:ln>
                <a:effectLst/>
              </p:spPr>
            </p:cxnSp>
            <p:cxnSp>
              <p:nvCxnSpPr>
                <p:cNvPr id="54" name="Straight Connector 53">
                  <a:extLst>
                    <a:ext uri="{FF2B5EF4-FFF2-40B4-BE49-F238E27FC236}">
                      <a16:creationId xmlns:a16="http://schemas.microsoft.com/office/drawing/2014/main" id="{6582326F-3591-A546-893E-EE38440F2D27}"/>
                    </a:ext>
                  </a:extLst>
                </p:cNvPr>
                <p:cNvCxnSpPr/>
                <p:nvPr/>
              </p:nvCxnSpPr>
              <p:spPr>
                <a:xfrm flipH="1">
                  <a:off x="3463355" y="4302399"/>
                  <a:ext cx="882207" cy="0"/>
                </a:xfrm>
                <a:prstGeom prst="line">
                  <a:avLst/>
                </a:prstGeom>
                <a:noFill/>
                <a:ln w="38100" cap="flat" cmpd="sng" algn="ctr">
                  <a:solidFill>
                    <a:srgbClr val="5D739A"/>
                  </a:solidFill>
                  <a:prstDash val="solid"/>
                  <a:miter lim="800000"/>
                  <a:headEnd type="oval" w="med" len="med"/>
                  <a:tailEnd type="oval" w="med" len="med"/>
                </a:ln>
                <a:effectLst/>
              </p:spPr>
            </p:cxnSp>
            <p:sp>
              <p:nvSpPr>
                <p:cNvPr id="55" name="Hexagon 54">
                  <a:extLst>
                    <a:ext uri="{FF2B5EF4-FFF2-40B4-BE49-F238E27FC236}">
                      <a16:creationId xmlns:a16="http://schemas.microsoft.com/office/drawing/2014/main" id="{A8ADCBAE-C6AC-C54E-9857-18F10E45A0F8}"/>
                    </a:ext>
                  </a:extLst>
                </p:cNvPr>
                <p:cNvSpPr/>
                <p:nvPr/>
              </p:nvSpPr>
              <p:spPr>
                <a:xfrm>
                  <a:off x="5617985" y="3604387"/>
                  <a:ext cx="1525326" cy="1278775"/>
                </a:xfrm>
                <a:prstGeom prst="hexagon">
                  <a:avLst/>
                </a:prstGeom>
                <a:solidFill>
                  <a:srgbClr val="3984A3"/>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6" name="Hexagon 55">
                  <a:extLst>
                    <a:ext uri="{FF2B5EF4-FFF2-40B4-BE49-F238E27FC236}">
                      <a16:creationId xmlns:a16="http://schemas.microsoft.com/office/drawing/2014/main" id="{15D8B16B-7F14-0044-A325-344F057C85B0}"/>
                    </a:ext>
                  </a:extLst>
                </p:cNvPr>
                <p:cNvSpPr/>
                <p:nvPr/>
              </p:nvSpPr>
              <p:spPr>
                <a:xfrm>
                  <a:off x="5617985" y="2232155"/>
                  <a:ext cx="1525326" cy="1278775"/>
                </a:xfrm>
                <a:prstGeom prst="hexagon">
                  <a:avLst/>
                </a:prstGeom>
                <a:solidFill>
                  <a:schemeClr val="accent6">
                    <a:lumMod val="40000"/>
                    <a:lumOff val="60000"/>
                  </a:schemeClr>
                </a:solidFill>
                <a:ln w="12700" cap="flat" cmpd="sng" algn="ctr">
                  <a:solidFill>
                    <a:schemeClr val="accent6">
                      <a:lumMod val="40000"/>
                      <a:lumOff val="60000"/>
                    </a:schemeClr>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7" name="Hexagon 56">
                  <a:extLst>
                    <a:ext uri="{FF2B5EF4-FFF2-40B4-BE49-F238E27FC236}">
                      <a16:creationId xmlns:a16="http://schemas.microsoft.com/office/drawing/2014/main" id="{6534DED2-3892-E04B-9AEC-59B1479584D3}"/>
                    </a:ext>
                  </a:extLst>
                </p:cNvPr>
                <p:cNvSpPr/>
                <p:nvPr/>
              </p:nvSpPr>
              <p:spPr>
                <a:xfrm>
                  <a:off x="4328492" y="1529071"/>
                  <a:ext cx="1525326" cy="1278775"/>
                </a:xfrm>
                <a:prstGeom prst="hexagon">
                  <a:avLst/>
                </a:prstGeom>
                <a:solidFill>
                  <a:srgbClr val="2DADE0"/>
                </a:solidFill>
                <a:ln w="12700" cap="flat" cmpd="sng" algn="ctr">
                  <a:solidFill>
                    <a:srgbClr val="2DADE0"/>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cxnSp>
              <p:nvCxnSpPr>
                <p:cNvPr id="58" name="Straight Connector 57">
                  <a:extLst>
                    <a:ext uri="{FF2B5EF4-FFF2-40B4-BE49-F238E27FC236}">
                      <a16:creationId xmlns:a16="http://schemas.microsoft.com/office/drawing/2014/main" id="{6582326F-3591-A546-893E-EE38440F2D27}"/>
                    </a:ext>
                  </a:extLst>
                </p:cNvPr>
                <p:cNvCxnSpPr/>
                <p:nvPr/>
              </p:nvCxnSpPr>
              <p:spPr>
                <a:xfrm flipH="1">
                  <a:off x="3437684" y="1439967"/>
                  <a:ext cx="882207" cy="0"/>
                </a:xfrm>
                <a:prstGeom prst="line">
                  <a:avLst/>
                </a:prstGeom>
                <a:noFill/>
                <a:ln w="38100" cap="flat" cmpd="sng" algn="ctr">
                  <a:solidFill>
                    <a:srgbClr val="5D739A"/>
                  </a:solidFill>
                  <a:prstDash val="solid"/>
                  <a:miter lim="800000"/>
                  <a:headEnd type="oval" w="med" len="med"/>
                  <a:tailEnd type="oval" w="med" len="med"/>
                </a:ln>
                <a:effectLst/>
              </p:spPr>
            </p:cxnSp>
            <p:sp>
              <p:nvSpPr>
                <p:cNvPr id="59" name="Freeform 58">
                  <a:extLst>
                    <a:ext uri="{FF2B5EF4-FFF2-40B4-BE49-F238E27FC236}">
                      <a16:creationId xmlns:a16="http://schemas.microsoft.com/office/drawing/2014/main" id="{63D69D6F-2D75-DD40-9A18-836A0274F6BA}"/>
                    </a:ext>
                  </a:extLst>
                </p:cNvPr>
                <p:cNvSpPr>
                  <a:spLocks noChangeArrowheads="1"/>
                </p:cNvSpPr>
                <p:nvPr/>
              </p:nvSpPr>
              <p:spPr bwMode="auto">
                <a:xfrm>
                  <a:off x="4824698" y="387773"/>
                  <a:ext cx="573052" cy="496583"/>
                </a:xfrm>
                <a:custGeom>
                  <a:avLst/>
                  <a:gdLst>
                    <a:gd name="connsiteX0" fmla="*/ 155336 w 306028"/>
                    <a:gd name="connsiteY0" fmla="*/ 130175 h 272690"/>
                    <a:gd name="connsiteX1" fmla="*/ 163100 w 306028"/>
                    <a:gd name="connsiteY1" fmla="*/ 130175 h 272690"/>
                    <a:gd name="connsiteX2" fmla="*/ 167905 w 306028"/>
                    <a:gd name="connsiteY2" fmla="*/ 134479 h 272690"/>
                    <a:gd name="connsiteX3" fmla="*/ 163100 w 306028"/>
                    <a:gd name="connsiteY3" fmla="*/ 139142 h 272690"/>
                    <a:gd name="connsiteX4" fmla="*/ 155336 w 306028"/>
                    <a:gd name="connsiteY4" fmla="*/ 139142 h 272690"/>
                    <a:gd name="connsiteX5" fmla="*/ 150530 w 306028"/>
                    <a:gd name="connsiteY5" fmla="*/ 143805 h 272690"/>
                    <a:gd name="connsiteX6" fmla="*/ 150530 w 306028"/>
                    <a:gd name="connsiteY6" fmla="*/ 201912 h 272690"/>
                    <a:gd name="connsiteX7" fmla="*/ 155336 w 306028"/>
                    <a:gd name="connsiteY7" fmla="*/ 206574 h 272690"/>
                    <a:gd name="connsiteX8" fmla="*/ 163100 w 306028"/>
                    <a:gd name="connsiteY8" fmla="*/ 206574 h 272690"/>
                    <a:gd name="connsiteX9" fmla="*/ 167905 w 306028"/>
                    <a:gd name="connsiteY9" fmla="*/ 211237 h 272690"/>
                    <a:gd name="connsiteX10" fmla="*/ 163100 w 306028"/>
                    <a:gd name="connsiteY10" fmla="*/ 215541 h 272690"/>
                    <a:gd name="connsiteX11" fmla="*/ 155336 w 306028"/>
                    <a:gd name="connsiteY11" fmla="*/ 215541 h 272690"/>
                    <a:gd name="connsiteX12" fmla="*/ 141288 w 306028"/>
                    <a:gd name="connsiteY12" fmla="*/ 201912 h 272690"/>
                    <a:gd name="connsiteX13" fmla="*/ 141288 w 306028"/>
                    <a:gd name="connsiteY13" fmla="*/ 143805 h 272690"/>
                    <a:gd name="connsiteX14" fmla="*/ 155336 w 306028"/>
                    <a:gd name="connsiteY14" fmla="*/ 130175 h 272690"/>
                    <a:gd name="connsiteX15" fmla="*/ 224172 w 306028"/>
                    <a:gd name="connsiteY15" fmla="*/ 58891 h 272690"/>
                    <a:gd name="connsiteX16" fmla="*/ 216600 w 306028"/>
                    <a:gd name="connsiteY16" fmla="*/ 59250 h 272690"/>
                    <a:gd name="connsiteX17" fmla="*/ 218764 w 306028"/>
                    <a:gd name="connsiteY17" fmla="*/ 87569 h 272690"/>
                    <a:gd name="connsiteX18" fmla="*/ 196767 w 306028"/>
                    <a:gd name="connsiteY18" fmla="*/ 121982 h 272690"/>
                    <a:gd name="connsiteX19" fmla="*/ 185228 w 306028"/>
                    <a:gd name="connsiteY19" fmla="*/ 138113 h 272690"/>
                    <a:gd name="connsiteX20" fmla="*/ 185228 w 306028"/>
                    <a:gd name="connsiteY20" fmla="*/ 200486 h 272690"/>
                    <a:gd name="connsiteX21" fmla="*/ 191358 w 306028"/>
                    <a:gd name="connsiteY21" fmla="*/ 206580 h 272690"/>
                    <a:gd name="connsiteX22" fmla="*/ 274295 w 306028"/>
                    <a:gd name="connsiteY22" fmla="*/ 206580 h 272690"/>
                    <a:gd name="connsiteX23" fmla="*/ 275016 w 306028"/>
                    <a:gd name="connsiteY23" fmla="*/ 206222 h 272690"/>
                    <a:gd name="connsiteX24" fmla="*/ 284392 w 306028"/>
                    <a:gd name="connsiteY24" fmla="*/ 195826 h 272690"/>
                    <a:gd name="connsiteX25" fmla="*/ 283310 w 306028"/>
                    <a:gd name="connsiteY25" fmla="*/ 190807 h 272690"/>
                    <a:gd name="connsiteX26" fmla="*/ 282950 w 306028"/>
                    <a:gd name="connsiteY26" fmla="*/ 186506 h 272690"/>
                    <a:gd name="connsiteX27" fmla="*/ 286195 w 306028"/>
                    <a:gd name="connsiteY27" fmla="*/ 183997 h 272690"/>
                    <a:gd name="connsiteX28" fmla="*/ 294849 w 306028"/>
                    <a:gd name="connsiteY28" fmla="*/ 173601 h 272690"/>
                    <a:gd name="connsiteX29" fmla="*/ 291604 w 306028"/>
                    <a:gd name="connsiteY29" fmla="*/ 166432 h 272690"/>
                    <a:gd name="connsiteX30" fmla="*/ 290883 w 306028"/>
                    <a:gd name="connsiteY30" fmla="*/ 162847 h 272690"/>
                    <a:gd name="connsiteX31" fmla="*/ 292325 w 306028"/>
                    <a:gd name="connsiteY31" fmla="*/ 159621 h 272690"/>
                    <a:gd name="connsiteX32" fmla="*/ 296652 w 306028"/>
                    <a:gd name="connsiteY32" fmla="*/ 151376 h 272690"/>
                    <a:gd name="connsiteX33" fmla="*/ 293046 w 306028"/>
                    <a:gd name="connsiteY33" fmla="*/ 144207 h 272690"/>
                    <a:gd name="connsiteX34" fmla="*/ 289801 w 306028"/>
                    <a:gd name="connsiteY34" fmla="*/ 139188 h 272690"/>
                    <a:gd name="connsiteX35" fmla="*/ 291964 w 306028"/>
                    <a:gd name="connsiteY35" fmla="*/ 133811 h 272690"/>
                    <a:gd name="connsiteX36" fmla="*/ 295570 w 306028"/>
                    <a:gd name="connsiteY36" fmla="*/ 125566 h 272690"/>
                    <a:gd name="connsiteX37" fmla="*/ 287998 w 306028"/>
                    <a:gd name="connsiteY37" fmla="*/ 116246 h 272690"/>
                    <a:gd name="connsiteX38" fmla="*/ 241120 w 306028"/>
                    <a:gd name="connsiteY38" fmla="*/ 116246 h 272690"/>
                    <a:gd name="connsiteX39" fmla="*/ 237154 w 306028"/>
                    <a:gd name="connsiteY39" fmla="*/ 114454 h 272690"/>
                    <a:gd name="connsiteX40" fmla="*/ 236793 w 306028"/>
                    <a:gd name="connsiteY40" fmla="*/ 110511 h 272690"/>
                    <a:gd name="connsiteX41" fmla="*/ 238957 w 306028"/>
                    <a:gd name="connsiteY41" fmla="*/ 83626 h 272690"/>
                    <a:gd name="connsiteX42" fmla="*/ 224172 w 306028"/>
                    <a:gd name="connsiteY42" fmla="*/ 58891 h 272690"/>
                    <a:gd name="connsiteX43" fmla="*/ 224533 w 306028"/>
                    <a:gd name="connsiteY43" fmla="*/ 49571 h 272690"/>
                    <a:gd name="connsiteX44" fmla="*/ 248332 w 306028"/>
                    <a:gd name="connsiteY44" fmla="*/ 82909 h 272690"/>
                    <a:gd name="connsiteX45" fmla="*/ 247251 w 306028"/>
                    <a:gd name="connsiteY45" fmla="*/ 107284 h 272690"/>
                    <a:gd name="connsiteX46" fmla="*/ 287998 w 306028"/>
                    <a:gd name="connsiteY46" fmla="*/ 107284 h 272690"/>
                    <a:gd name="connsiteX47" fmla="*/ 304946 w 306028"/>
                    <a:gd name="connsiteY47" fmla="*/ 125566 h 272690"/>
                    <a:gd name="connsiteX48" fmla="*/ 300979 w 306028"/>
                    <a:gd name="connsiteY48" fmla="*/ 138471 h 272690"/>
                    <a:gd name="connsiteX49" fmla="*/ 306028 w 306028"/>
                    <a:gd name="connsiteY49" fmla="*/ 151376 h 272690"/>
                    <a:gd name="connsiteX50" fmla="*/ 301340 w 306028"/>
                    <a:gd name="connsiteY50" fmla="*/ 163922 h 272690"/>
                    <a:gd name="connsiteX51" fmla="*/ 303864 w 306028"/>
                    <a:gd name="connsiteY51" fmla="*/ 173601 h 272690"/>
                    <a:gd name="connsiteX52" fmla="*/ 293046 w 306028"/>
                    <a:gd name="connsiteY52" fmla="*/ 191166 h 272690"/>
                    <a:gd name="connsiteX53" fmla="*/ 293767 w 306028"/>
                    <a:gd name="connsiteY53" fmla="*/ 195826 h 272690"/>
                    <a:gd name="connsiteX54" fmla="*/ 275738 w 306028"/>
                    <a:gd name="connsiteY54" fmla="*/ 215542 h 272690"/>
                    <a:gd name="connsiteX55" fmla="*/ 274295 w 306028"/>
                    <a:gd name="connsiteY55" fmla="*/ 215542 h 272690"/>
                    <a:gd name="connsiteX56" fmla="*/ 191358 w 306028"/>
                    <a:gd name="connsiteY56" fmla="*/ 215542 h 272690"/>
                    <a:gd name="connsiteX57" fmla="*/ 176213 w 306028"/>
                    <a:gd name="connsiteY57" fmla="*/ 200486 h 272690"/>
                    <a:gd name="connsiteX58" fmla="*/ 176213 w 306028"/>
                    <a:gd name="connsiteY58" fmla="*/ 138113 h 272690"/>
                    <a:gd name="connsiteX59" fmla="*/ 189916 w 306028"/>
                    <a:gd name="connsiteY59" fmla="*/ 115888 h 272690"/>
                    <a:gd name="connsiteX60" fmla="*/ 209749 w 306028"/>
                    <a:gd name="connsiteY60" fmla="*/ 85418 h 272690"/>
                    <a:gd name="connsiteX61" fmla="*/ 206503 w 306028"/>
                    <a:gd name="connsiteY61" fmla="*/ 56741 h 272690"/>
                    <a:gd name="connsiteX62" fmla="*/ 208667 w 306028"/>
                    <a:gd name="connsiteY62" fmla="*/ 52081 h 272690"/>
                    <a:gd name="connsiteX63" fmla="*/ 224533 w 306028"/>
                    <a:gd name="connsiteY63" fmla="*/ 49571 h 272690"/>
                    <a:gd name="connsiteX64" fmla="*/ 84446 w 306028"/>
                    <a:gd name="connsiteY64" fmla="*/ 0 h 272690"/>
                    <a:gd name="connsiteX65" fmla="*/ 153014 w 306028"/>
                    <a:gd name="connsiteY65" fmla="*/ 35255 h 272690"/>
                    <a:gd name="connsiteX66" fmla="*/ 221581 w 306028"/>
                    <a:gd name="connsiteY66" fmla="*/ 0 h 272690"/>
                    <a:gd name="connsiteX67" fmla="*/ 306027 w 306028"/>
                    <a:gd name="connsiteY67" fmla="*/ 84181 h 272690"/>
                    <a:gd name="connsiteX68" fmla="*/ 305666 w 306028"/>
                    <a:gd name="connsiteY68" fmla="*/ 90657 h 272690"/>
                    <a:gd name="connsiteX69" fmla="*/ 300975 w 306028"/>
                    <a:gd name="connsiteY69" fmla="*/ 94974 h 272690"/>
                    <a:gd name="connsiteX70" fmla="*/ 296644 w 306028"/>
                    <a:gd name="connsiteY70" fmla="*/ 90297 h 272690"/>
                    <a:gd name="connsiteX71" fmla="*/ 296644 w 306028"/>
                    <a:gd name="connsiteY71" fmla="*/ 84181 h 272690"/>
                    <a:gd name="connsiteX72" fmla="*/ 221581 w 306028"/>
                    <a:gd name="connsiteY72" fmla="*/ 9353 h 272690"/>
                    <a:gd name="connsiteX73" fmla="*/ 156983 w 306028"/>
                    <a:gd name="connsiteY73" fmla="*/ 46048 h 272690"/>
                    <a:gd name="connsiteX74" fmla="*/ 153014 w 306028"/>
                    <a:gd name="connsiteY74" fmla="*/ 48566 h 272690"/>
                    <a:gd name="connsiteX75" fmla="*/ 149044 w 306028"/>
                    <a:gd name="connsiteY75" fmla="*/ 46048 h 272690"/>
                    <a:gd name="connsiteX76" fmla="*/ 84446 w 306028"/>
                    <a:gd name="connsiteY76" fmla="*/ 9353 h 272690"/>
                    <a:gd name="connsiteX77" fmla="*/ 9383 w 306028"/>
                    <a:gd name="connsiteY77" fmla="*/ 84181 h 272690"/>
                    <a:gd name="connsiteX78" fmla="*/ 153014 w 306028"/>
                    <a:gd name="connsiteY78" fmla="*/ 262617 h 272690"/>
                    <a:gd name="connsiteX79" fmla="*/ 198485 w 306028"/>
                    <a:gd name="connsiteY79" fmla="*/ 229880 h 272690"/>
                    <a:gd name="connsiteX80" fmla="*/ 204981 w 306028"/>
                    <a:gd name="connsiteY80" fmla="*/ 230600 h 272690"/>
                    <a:gd name="connsiteX81" fmla="*/ 204259 w 306028"/>
                    <a:gd name="connsiteY81" fmla="*/ 237075 h 272690"/>
                    <a:gd name="connsiteX82" fmla="*/ 155540 w 306028"/>
                    <a:gd name="connsiteY82" fmla="*/ 271971 h 272690"/>
                    <a:gd name="connsiteX83" fmla="*/ 153014 w 306028"/>
                    <a:gd name="connsiteY83" fmla="*/ 272690 h 272690"/>
                    <a:gd name="connsiteX84" fmla="*/ 150488 w 306028"/>
                    <a:gd name="connsiteY84" fmla="*/ 271971 h 272690"/>
                    <a:gd name="connsiteX85" fmla="*/ 0 w 306028"/>
                    <a:gd name="connsiteY85" fmla="*/ 84181 h 272690"/>
                    <a:gd name="connsiteX86" fmla="*/ 84446 w 306028"/>
                    <a:gd name="connsiteY86" fmla="*/ 0 h 27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6028" h="272690">
                      <a:moveTo>
                        <a:pt x="155336" y="130175"/>
                      </a:moveTo>
                      <a:lnTo>
                        <a:pt x="163100" y="130175"/>
                      </a:lnTo>
                      <a:cubicBezTo>
                        <a:pt x="165687" y="130175"/>
                        <a:pt x="167905" y="131969"/>
                        <a:pt x="167905" y="134479"/>
                      </a:cubicBezTo>
                      <a:cubicBezTo>
                        <a:pt x="167905" y="136990"/>
                        <a:pt x="165687" y="139142"/>
                        <a:pt x="163100" y="139142"/>
                      </a:cubicBezTo>
                      <a:lnTo>
                        <a:pt x="155336" y="139142"/>
                      </a:lnTo>
                      <a:cubicBezTo>
                        <a:pt x="152748" y="139142"/>
                        <a:pt x="150530" y="141294"/>
                        <a:pt x="150530" y="143805"/>
                      </a:cubicBezTo>
                      <a:lnTo>
                        <a:pt x="150530" y="201912"/>
                      </a:lnTo>
                      <a:cubicBezTo>
                        <a:pt x="150530" y="204422"/>
                        <a:pt x="152748" y="206574"/>
                        <a:pt x="155336" y="206574"/>
                      </a:cubicBezTo>
                      <a:lnTo>
                        <a:pt x="163100" y="206574"/>
                      </a:lnTo>
                      <a:cubicBezTo>
                        <a:pt x="165687" y="206574"/>
                        <a:pt x="167905" y="208368"/>
                        <a:pt x="167905" y="211237"/>
                      </a:cubicBezTo>
                      <a:cubicBezTo>
                        <a:pt x="167905" y="213748"/>
                        <a:pt x="165687" y="215541"/>
                        <a:pt x="163100" y="215541"/>
                      </a:cubicBezTo>
                      <a:lnTo>
                        <a:pt x="155336" y="215541"/>
                      </a:lnTo>
                      <a:cubicBezTo>
                        <a:pt x="147573" y="215541"/>
                        <a:pt x="141288" y="209444"/>
                        <a:pt x="141288" y="201912"/>
                      </a:cubicBezTo>
                      <a:lnTo>
                        <a:pt x="141288" y="143805"/>
                      </a:lnTo>
                      <a:cubicBezTo>
                        <a:pt x="141288" y="136273"/>
                        <a:pt x="147573" y="130175"/>
                        <a:pt x="155336" y="130175"/>
                      </a:cubicBezTo>
                      <a:close/>
                      <a:moveTo>
                        <a:pt x="224172" y="58891"/>
                      </a:moveTo>
                      <a:cubicBezTo>
                        <a:pt x="220927" y="58891"/>
                        <a:pt x="218403" y="58891"/>
                        <a:pt x="216600" y="59250"/>
                      </a:cubicBezTo>
                      <a:cubicBezTo>
                        <a:pt x="218042" y="66419"/>
                        <a:pt x="220206" y="80399"/>
                        <a:pt x="218764" y="87569"/>
                      </a:cubicBezTo>
                      <a:cubicBezTo>
                        <a:pt x="215518" y="100832"/>
                        <a:pt x="205421" y="112303"/>
                        <a:pt x="196767" y="121982"/>
                      </a:cubicBezTo>
                      <a:cubicBezTo>
                        <a:pt x="191358" y="128076"/>
                        <a:pt x="185228" y="134887"/>
                        <a:pt x="185228" y="138113"/>
                      </a:cubicBezTo>
                      <a:lnTo>
                        <a:pt x="185228" y="200486"/>
                      </a:lnTo>
                      <a:cubicBezTo>
                        <a:pt x="185228" y="203712"/>
                        <a:pt x="188113" y="206580"/>
                        <a:pt x="191358" y="206580"/>
                      </a:cubicBezTo>
                      <a:lnTo>
                        <a:pt x="274295" y="206580"/>
                      </a:lnTo>
                      <a:cubicBezTo>
                        <a:pt x="274656" y="206580"/>
                        <a:pt x="274656" y="206222"/>
                        <a:pt x="275016" y="206222"/>
                      </a:cubicBezTo>
                      <a:cubicBezTo>
                        <a:pt x="280425" y="205863"/>
                        <a:pt x="284392" y="201561"/>
                        <a:pt x="284392" y="195826"/>
                      </a:cubicBezTo>
                      <a:cubicBezTo>
                        <a:pt x="284392" y="194034"/>
                        <a:pt x="284031" y="192600"/>
                        <a:pt x="283310" y="190807"/>
                      </a:cubicBezTo>
                      <a:cubicBezTo>
                        <a:pt x="282589" y="189374"/>
                        <a:pt x="282589" y="187940"/>
                        <a:pt x="282950" y="186506"/>
                      </a:cubicBezTo>
                      <a:cubicBezTo>
                        <a:pt x="283671" y="185430"/>
                        <a:pt x="284753" y="184355"/>
                        <a:pt x="286195" y="183997"/>
                      </a:cubicBezTo>
                      <a:cubicBezTo>
                        <a:pt x="291243" y="182921"/>
                        <a:pt x="294849" y="178978"/>
                        <a:pt x="294849" y="173601"/>
                      </a:cubicBezTo>
                      <a:cubicBezTo>
                        <a:pt x="294849" y="171092"/>
                        <a:pt x="293767" y="168583"/>
                        <a:pt x="291604" y="166432"/>
                      </a:cubicBezTo>
                      <a:cubicBezTo>
                        <a:pt x="290883" y="165356"/>
                        <a:pt x="290522" y="164281"/>
                        <a:pt x="290883" y="162847"/>
                      </a:cubicBezTo>
                      <a:cubicBezTo>
                        <a:pt x="290883" y="161772"/>
                        <a:pt x="291243" y="160338"/>
                        <a:pt x="292325" y="159621"/>
                      </a:cubicBezTo>
                      <a:cubicBezTo>
                        <a:pt x="295210" y="157829"/>
                        <a:pt x="296652" y="154602"/>
                        <a:pt x="296652" y="151376"/>
                      </a:cubicBezTo>
                      <a:cubicBezTo>
                        <a:pt x="296652" y="147075"/>
                        <a:pt x="294849" y="144924"/>
                        <a:pt x="293046" y="144207"/>
                      </a:cubicBezTo>
                      <a:cubicBezTo>
                        <a:pt x="291243" y="143131"/>
                        <a:pt x="290161" y="141339"/>
                        <a:pt x="289801" y="139188"/>
                      </a:cubicBezTo>
                      <a:cubicBezTo>
                        <a:pt x="289801" y="137396"/>
                        <a:pt x="290522" y="135245"/>
                        <a:pt x="291964" y="133811"/>
                      </a:cubicBezTo>
                      <a:cubicBezTo>
                        <a:pt x="293046" y="133453"/>
                        <a:pt x="295570" y="130944"/>
                        <a:pt x="295570" y="125566"/>
                      </a:cubicBezTo>
                      <a:cubicBezTo>
                        <a:pt x="295570" y="120189"/>
                        <a:pt x="291604" y="116246"/>
                        <a:pt x="287998" y="116246"/>
                      </a:cubicBezTo>
                      <a:lnTo>
                        <a:pt x="241120" y="116246"/>
                      </a:lnTo>
                      <a:cubicBezTo>
                        <a:pt x="239678" y="116246"/>
                        <a:pt x="238236" y="115529"/>
                        <a:pt x="237154" y="114454"/>
                      </a:cubicBezTo>
                      <a:cubicBezTo>
                        <a:pt x="236433" y="113378"/>
                        <a:pt x="236433" y="111945"/>
                        <a:pt x="236793" y="110511"/>
                      </a:cubicBezTo>
                      <a:cubicBezTo>
                        <a:pt x="237514" y="106568"/>
                        <a:pt x="240399" y="96172"/>
                        <a:pt x="238957" y="83626"/>
                      </a:cubicBezTo>
                      <a:cubicBezTo>
                        <a:pt x="237514" y="69645"/>
                        <a:pt x="231745" y="58891"/>
                        <a:pt x="224172" y="58891"/>
                      </a:cubicBezTo>
                      <a:close/>
                      <a:moveTo>
                        <a:pt x="224533" y="49571"/>
                      </a:moveTo>
                      <a:cubicBezTo>
                        <a:pt x="236793" y="50288"/>
                        <a:pt x="246529" y="63552"/>
                        <a:pt x="248332" y="82909"/>
                      </a:cubicBezTo>
                      <a:cubicBezTo>
                        <a:pt x="249054" y="92587"/>
                        <a:pt x="247972" y="101191"/>
                        <a:pt x="247251" y="107284"/>
                      </a:cubicBezTo>
                      <a:lnTo>
                        <a:pt x="287998" y="107284"/>
                      </a:lnTo>
                      <a:cubicBezTo>
                        <a:pt x="297013" y="107284"/>
                        <a:pt x="304946" y="115529"/>
                        <a:pt x="304946" y="125566"/>
                      </a:cubicBezTo>
                      <a:cubicBezTo>
                        <a:pt x="304946" y="131660"/>
                        <a:pt x="302782" y="135962"/>
                        <a:pt x="300979" y="138471"/>
                      </a:cubicBezTo>
                      <a:cubicBezTo>
                        <a:pt x="303864" y="141339"/>
                        <a:pt x="306028" y="145999"/>
                        <a:pt x="306028" y="151376"/>
                      </a:cubicBezTo>
                      <a:cubicBezTo>
                        <a:pt x="306028" y="155678"/>
                        <a:pt x="304225" y="160338"/>
                        <a:pt x="301340" y="163922"/>
                      </a:cubicBezTo>
                      <a:cubicBezTo>
                        <a:pt x="302782" y="166790"/>
                        <a:pt x="303864" y="170375"/>
                        <a:pt x="303864" y="173601"/>
                      </a:cubicBezTo>
                      <a:cubicBezTo>
                        <a:pt x="303864" y="181129"/>
                        <a:pt x="299537" y="187940"/>
                        <a:pt x="293046" y="191166"/>
                      </a:cubicBezTo>
                      <a:cubicBezTo>
                        <a:pt x="293767" y="192958"/>
                        <a:pt x="293767" y="194392"/>
                        <a:pt x="293767" y="195826"/>
                      </a:cubicBezTo>
                      <a:cubicBezTo>
                        <a:pt x="293767" y="206222"/>
                        <a:pt x="286195" y="214466"/>
                        <a:pt x="275738" y="215542"/>
                      </a:cubicBezTo>
                      <a:cubicBezTo>
                        <a:pt x="275377" y="215542"/>
                        <a:pt x="275016" y="215542"/>
                        <a:pt x="274295" y="215542"/>
                      </a:cubicBezTo>
                      <a:lnTo>
                        <a:pt x="191358" y="215542"/>
                      </a:lnTo>
                      <a:cubicBezTo>
                        <a:pt x="182704" y="215542"/>
                        <a:pt x="176213" y="209089"/>
                        <a:pt x="176213" y="200486"/>
                      </a:cubicBezTo>
                      <a:lnTo>
                        <a:pt x="176213" y="138113"/>
                      </a:lnTo>
                      <a:cubicBezTo>
                        <a:pt x="176213" y="131302"/>
                        <a:pt x="181983" y="124491"/>
                        <a:pt x="189916" y="115888"/>
                      </a:cubicBezTo>
                      <a:cubicBezTo>
                        <a:pt x="197849" y="106926"/>
                        <a:pt x="207224" y="96530"/>
                        <a:pt x="209749" y="85418"/>
                      </a:cubicBezTo>
                      <a:cubicBezTo>
                        <a:pt x="211191" y="79683"/>
                        <a:pt x="208306" y="64985"/>
                        <a:pt x="206503" y="56741"/>
                      </a:cubicBezTo>
                      <a:cubicBezTo>
                        <a:pt x="206143" y="54948"/>
                        <a:pt x="207224" y="53156"/>
                        <a:pt x="208667" y="52081"/>
                      </a:cubicBezTo>
                      <a:cubicBezTo>
                        <a:pt x="209749" y="51722"/>
                        <a:pt x="213715" y="49213"/>
                        <a:pt x="224533" y="49571"/>
                      </a:cubicBezTo>
                      <a:close/>
                      <a:moveTo>
                        <a:pt x="84446" y="0"/>
                      </a:moveTo>
                      <a:cubicBezTo>
                        <a:pt x="111512" y="0"/>
                        <a:pt x="137135" y="13311"/>
                        <a:pt x="153014" y="35255"/>
                      </a:cubicBezTo>
                      <a:cubicBezTo>
                        <a:pt x="168892" y="13311"/>
                        <a:pt x="194515" y="0"/>
                        <a:pt x="221581" y="0"/>
                      </a:cubicBezTo>
                      <a:cubicBezTo>
                        <a:pt x="268135" y="0"/>
                        <a:pt x="306027" y="37774"/>
                        <a:pt x="306027" y="84181"/>
                      </a:cubicBezTo>
                      <a:cubicBezTo>
                        <a:pt x="306027" y="86340"/>
                        <a:pt x="306027" y="88498"/>
                        <a:pt x="305666" y="90657"/>
                      </a:cubicBezTo>
                      <a:cubicBezTo>
                        <a:pt x="305666" y="93175"/>
                        <a:pt x="303501" y="95334"/>
                        <a:pt x="300975" y="94974"/>
                      </a:cubicBezTo>
                      <a:cubicBezTo>
                        <a:pt x="298449" y="94614"/>
                        <a:pt x="296284" y="92815"/>
                        <a:pt x="296644" y="90297"/>
                      </a:cubicBezTo>
                      <a:cubicBezTo>
                        <a:pt x="296644" y="88139"/>
                        <a:pt x="296644" y="85980"/>
                        <a:pt x="296644" y="84181"/>
                      </a:cubicBezTo>
                      <a:cubicBezTo>
                        <a:pt x="296644" y="42810"/>
                        <a:pt x="263083" y="9353"/>
                        <a:pt x="221581" y="9353"/>
                      </a:cubicBezTo>
                      <a:cubicBezTo>
                        <a:pt x="195237" y="9353"/>
                        <a:pt x="170336" y="23384"/>
                        <a:pt x="156983" y="46048"/>
                      </a:cubicBezTo>
                      <a:cubicBezTo>
                        <a:pt x="156262" y="47847"/>
                        <a:pt x="154457" y="48566"/>
                        <a:pt x="153014" y="48566"/>
                      </a:cubicBezTo>
                      <a:cubicBezTo>
                        <a:pt x="151570" y="48566"/>
                        <a:pt x="149766" y="47847"/>
                        <a:pt x="149044" y="46048"/>
                      </a:cubicBezTo>
                      <a:cubicBezTo>
                        <a:pt x="135330" y="23384"/>
                        <a:pt x="110790" y="9353"/>
                        <a:pt x="84446" y="9353"/>
                      </a:cubicBezTo>
                      <a:cubicBezTo>
                        <a:pt x="42945" y="9353"/>
                        <a:pt x="9383" y="42810"/>
                        <a:pt x="9383" y="84181"/>
                      </a:cubicBezTo>
                      <a:cubicBezTo>
                        <a:pt x="9383" y="167643"/>
                        <a:pt x="133887" y="250386"/>
                        <a:pt x="153014" y="262617"/>
                      </a:cubicBezTo>
                      <a:cubicBezTo>
                        <a:pt x="159510" y="258660"/>
                        <a:pt x="177554" y="246788"/>
                        <a:pt x="198485" y="229880"/>
                      </a:cubicBezTo>
                      <a:cubicBezTo>
                        <a:pt x="200650" y="228441"/>
                        <a:pt x="203537" y="228441"/>
                        <a:pt x="204981" y="230600"/>
                      </a:cubicBezTo>
                      <a:cubicBezTo>
                        <a:pt x="206424" y="232398"/>
                        <a:pt x="206424" y="235636"/>
                        <a:pt x="204259" y="237075"/>
                      </a:cubicBezTo>
                      <a:cubicBezTo>
                        <a:pt x="177554" y="258660"/>
                        <a:pt x="155540" y="271971"/>
                        <a:pt x="155540" y="271971"/>
                      </a:cubicBezTo>
                      <a:cubicBezTo>
                        <a:pt x="154818" y="272331"/>
                        <a:pt x="154096" y="272690"/>
                        <a:pt x="153014" y="272690"/>
                      </a:cubicBezTo>
                      <a:cubicBezTo>
                        <a:pt x="152292" y="272690"/>
                        <a:pt x="151570" y="272331"/>
                        <a:pt x="150488" y="271971"/>
                      </a:cubicBezTo>
                      <a:cubicBezTo>
                        <a:pt x="144353" y="268373"/>
                        <a:pt x="0" y="179515"/>
                        <a:pt x="0" y="84181"/>
                      </a:cubicBezTo>
                      <a:cubicBezTo>
                        <a:pt x="0" y="37774"/>
                        <a:pt x="37892" y="0"/>
                        <a:pt x="84446" y="0"/>
                      </a:cubicBezTo>
                      <a:close/>
                    </a:path>
                  </a:pathLst>
                </a:custGeom>
                <a:solidFill>
                  <a:srgbClr val="FFFFFF"/>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60" name="Freeform 59">
                  <a:extLst>
                    <a:ext uri="{FF2B5EF4-FFF2-40B4-BE49-F238E27FC236}">
                      <a16:creationId xmlns:a16="http://schemas.microsoft.com/office/drawing/2014/main" id="{D0CFF7DF-E471-8646-9A84-0F1D6DF03194}"/>
                    </a:ext>
                  </a:extLst>
                </p:cNvPr>
                <p:cNvSpPr>
                  <a:spLocks noChangeArrowheads="1"/>
                </p:cNvSpPr>
                <p:nvPr/>
              </p:nvSpPr>
              <p:spPr bwMode="auto">
                <a:xfrm>
                  <a:off x="6136625" y="1007096"/>
                  <a:ext cx="455657" cy="598310"/>
                </a:xfrm>
                <a:custGeom>
                  <a:avLst/>
                  <a:gdLst>
                    <a:gd name="connsiteX0" fmla="*/ 171273 w 226653"/>
                    <a:gd name="connsiteY0" fmla="*/ 260350 h 306027"/>
                    <a:gd name="connsiteX1" fmla="*/ 175859 w 226653"/>
                    <a:gd name="connsiteY1" fmla="*/ 264936 h 306027"/>
                    <a:gd name="connsiteX2" fmla="*/ 171273 w 226653"/>
                    <a:gd name="connsiteY2" fmla="*/ 269522 h 306027"/>
                    <a:gd name="connsiteX3" fmla="*/ 166687 w 226653"/>
                    <a:gd name="connsiteY3" fmla="*/ 264936 h 306027"/>
                    <a:gd name="connsiteX4" fmla="*/ 171273 w 226653"/>
                    <a:gd name="connsiteY4" fmla="*/ 260350 h 306027"/>
                    <a:gd name="connsiteX5" fmla="*/ 185371 w 226653"/>
                    <a:gd name="connsiteY5" fmla="*/ 228600 h 306027"/>
                    <a:gd name="connsiteX6" fmla="*/ 190134 w 226653"/>
                    <a:gd name="connsiteY6" fmla="*/ 233186 h 306027"/>
                    <a:gd name="connsiteX7" fmla="*/ 185371 w 226653"/>
                    <a:gd name="connsiteY7" fmla="*/ 237772 h 306027"/>
                    <a:gd name="connsiteX8" fmla="*/ 180975 w 226653"/>
                    <a:gd name="connsiteY8" fmla="*/ 233186 h 306027"/>
                    <a:gd name="connsiteX9" fmla="*/ 185371 w 226653"/>
                    <a:gd name="connsiteY9" fmla="*/ 228600 h 306027"/>
                    <a:gd name="connsiteX10" fmla="*/ 166511 w 226653"/>
                    <a:gd name="connsiteY10" fmla="*/ 195263 h 306027"/>
                    <a:gd name="connsiteX11" fmla="*/ 171097 w 226653"/>
                    <a:gd name="connsiteY11" fmla="*/ 199849 h 306027"/>
                    <a:gd name="connsiteX12" fmla="*/ 166511 w 226653"/>
                    <a:gd name="connsiteY12" fmla="*/ 204435 h 306027"/>
                    <a:gd name="connsiteX13" fmla="*/ 161925 w 226653"/>
                    <a:gd name="connsiteY13" fmla="*/ 199849 h 306027"/>
                    <a:gd name="connsiteX14" fmla="*/ 166511 w 226653"/>
                    <a:gd name="connsiteY14" fmla="*/ 195263 h 306027"/>
                    <a:gd name="connsiteX15" fmla="*/ 195086 w 226653"/>
                    <a:gd name="connsiteY15" fmla="*/ 168275 h 306027"/>
                    <a:gd name="connsiteX16" fmla="*/ 199672 w 226653"/>
                    <a:gd name="connsiteY16" fmla="*/ 172861 h 306027"/>
                    <a:gd name="connsiteX17" fmla="*/ 195086 w 226653"/>
                    <a:gd name="connsiteY17" fmla="*/ 177447 h 306027"/>
                    <a:gd name="connsiteX18" fmla="*/ 190500 w 226653"/>
                    <a:gd name="connsiteY18" fmla="*/ 172861 h 306027"/>
                    <a:gd name="connsiteX19" fmla="*/ 195086 w 226653"/>
                    <a:gd name="connsiteY19" fmla="*/ 168275 h 306027"/>
                    <a:gd name="connsiteX20" fmla="*/ 166511 w 226653"/>
                    <a:gd name="connsiteY20" fmla="*/ 146050 h 306027"/>
                    <a:gd name="connsiteX21" fmla="*/ 171097 w 226653"/>
                    <a:gd name="connsiteY21" fmla="*/ 150446 h 306027"/>
                    <a:gd name="connsiteX22" fmla="*/ 166511 w 226653"/>
                    <a:gd name="connsiteY22" fmla="*/ 155209 h 306027"/>
                    <a:gd name="connsiteX23" fmla="*/ 161925 w 226653"/>
                    <a:gd name="connsiteY23" fmla="*/ 150446 h 306027"/>
                    <a:gd name="connsiteX24" fmla="*/ 166511 w 226653"/>
                    <a:gd name="connsiteY24" fmla="*/ 146050 h 306027"/>
                    <a:gd name="connsiteX25" fmla="*/ 96063 w 226653"/>
                    <a:gd name="connsiteY25" fmla="*/ 142378 h 306027"/>
                    <a:gd name="connsiteX26" fmla="*/ 102085 w 226653"/>
                    <a:gd name="connsiteY26" fmla="*/ 143831 h 306027"/>
                    <a:gd name="connsiteX27" fmla="*/ 112358 w 226653"/>
                    <a:gd name="connsiteY27" fmla="*/ 175076 h 306027"/>
                    <a:gd name="connsiteX28" fmla="*/ 74455 w 226653"/>
                    <a:gd name="connsiteY28" fmla="*/ 213950 h 306027"/>
                    <a:gd name="connsiteX29" fmla="*/ 69850 w 226653"/>
                    <a:gd name="connsiteY29" fmla="*/ 209227 h 306027"/>
                    <a:gd name="connsiteX30" fmla="*/ 74455 w 226653"/>
                    <a:gd name="connsiteY30" fmla="*/ 204504 h 306027"/>
                    <a:gd name="connsiteX31" fmla="*/ 103148 w 226653"/>
                    <a:gd name="connsiteY31" fmla="*/ 175076 h 306027"/>
                    <a:gd name="connsiteX32" fmla="*/ 94646 w 226653"/>
                    <a:gd name="connsiteY32" fmla="*/ 148918 h 306027"/>
                    <a:gd name="connsiteX33" fmla="*/ 96063 w 226653"/>
                    <a:gd name="connsiteY33" fmla="*/ 142378 h 306027"/>
                    <a:gd name="connsiteX34" fmla="*/ 180975 w 226653"/>
                    <a:gd name="connsiteY34" fmla="*/ 117475 h 306027"/>
                    <a:gd name="connsiteX35" fmla="*/ 185371 w 226653"/>
                    <a:gd name="connsiteY35" fmla="*/ 122237 h 306027"/>
                    <a:gd name="connsiteX36" fmla="*/ 180975 w 226653"/>
                    <a:gd name="connsiteY36" fmla="*/ 126634 h 306027"/>
                    <a:gd name="connsiteX37" fmla="*/ 176212 w 226653"/>
                    <a:gd name="connsiteY37" fmla="*/ 122237 h 306027"/>
                    <a:gd name="connsiteX38" fmla="*/ 180975 w 226653"/>
                    <a:gd name="connsiteY38" fmla="*/ 117475 h 306027"/>
                    <a:gd name="connsiteX39" fmla="*/ 156986 w 226653"/>
                    <a:gd name="connsiteY39" fmla="*/ 93663 h 306027"/>
                    <a:gd name="connsiteX40" fmla="*/ 161572 w 226653"/>
                    <a:gd name="connsiteY40" fmla="*/ 98602 h 306027"/>
                    <a:gd name="connsiteX41" fmla="*/ 156986 w 226653"/>
                    <a:gd name="connsiteY41" fmla="*/ 102835 h 306027"/>
                    <a:gd name="connsiteX42" fmla="*/ 152400 w 226653"/>
                    <a:gd name="connsiteY42" fmla="*/ 98602 h 306027"/>
                    <a:gd name="connsiteX43" fmla="*/ 156986 w 226653"/>
                    <a:gd name="connsiteY43" fmla="*/ 93663 h 306027"/>
                    <a:gd name="connsiteX44" fmla="*/ 73460 w 226653"/>
                    <a:gd name="connsiteY44" fmla="*/ 61115 h 306027"/>
                    <a:gd name="connsiteX45" fmla="*/ 9317 w 226653"/>
                    <a:gd name="connsiteY45" fmla="*/ 176167 h 306027"/>
                    <a:gd name="connsiteX46" fmla="*/ 73460 w 226653"/>
                    <a:gd name="connsiteY46" fmla="*/ 241087 h 306027"/>
                    <a:gd name="connsiteX47" fmla="*/ 137962 w 226653"/>
                    <a:gd name="connsiteY47" fmla="*/ 176167 h 306027"/>
                    <a:gd name="connsiteX48" fmla="*/ 73460 w 226653"/>
                    <a:gd name="connsiteY48" fmla="*/ 61115 h 306027"/>
                    <a:gd name="connsiteX49" fmla="*/ 70594 w 226653"/>
                    <a:gd name="connsiteY49" fmla="*/ 51016 h 306027"/>
                    <a:gd name="connsiteX50" fmla="*/ 76685 w 226653"/>
                    <a:gd name="connsiteY50" fmla="*/ 51016 h 306027"/>
                    <a:gd name="connsiteX51" fmla="*/ 147279 w 226653"/>
                    <a:gd name="connsiteY51" fmla="*/ 176167 h 306027"/>
                    <a:gd name="connsiteX52" fmla="*/ 73460 w 226653"/>
                    <a:gd name="connsiteY52" fmla="*/ 250464 h 306027"/>
                    <a:gd name="connsiteX53" fmla="*/ 0 w 226653"/>
                    <a:gd name="connsiteY53" fmla="*/ 176167 h 306027"/>
                    <a:gd name="connsiteX54" fmla="*/ 70594 w 226653"/>
                    <a:gd name="connsiteY54" fmla="*/ 51016 h 306027"/>
                    <a:gd name="connsiteX55" fmla="*/ 134228 w 226653"/>
                    <a:gd name="connsiteY55" fmla="*/ 9383 h 306027"/>
                    <a:gd name="connsiteX56" fmla="*/ 134228 w 226653"/>
                    <a:gd name="connsiteY56" fmla="*/ 59545 h 306027"/>
                    <a:gd name="connsiteX57" fmla="*/ 169112 w 226653"/>
                    <a:gd name="connsiteY57" fmla="*/ 58463 h 306027"/>
                    <a:gd name="connsiteX58" fmla="*/ 208312 w 226653"/>
                    <a:gd name="connsiteY58" fmla="*/ 55576 h 306027"/>
                    <a:gd name="connsiteX59" fmla="*/ 208312 w 226653"/>
                    <a:gd name="connsiteY59" fmla="*/ 9383 h 306027"/>
                    <a:gd name="connsiteX60" fmla="*/ 120562 w 226653"/>
                    <a:gd name="connsiteY60" fmla="*/ 0 h 306027"/>
                    <a:gd name="connsiteX61" fmla="*/ 129913 w 226653"/>
                    <a:gd name="connsiteY61" fmla="*/ 0 h 306027"/>
                    <a:gd name="connsiteX62" fmla="*/ 212987 w 226653"/>
                    <a:gd name="connsiteY62" fmla="*/ 0 h 306027"/>
                    <a:gd name="connsiteX63" fmla="*/ 221977 w 226653"/>
                    <a:gd name="connsiteY63" fmla="*/ 0 h 306027"/>
                    <a:gd name="connsiteX64" fmla="*/ 226653 w 226653"/>
                    <a:gd name="connsiteY64" fmla="*/ 4691 h 306027"/>
                    <a:gd name="connsiteX65" fmla="*/ 221977 w 226653"/>
                    <a:gd name="connsiteY65" fmla="*/ 9383 h 306027"/>
                    <a:gd name="connsiteX66" fmla="*/ 217302 w 226653"/>
                    <a:gd name="connsiteY66" fmla="*/ 9383 h 306027"/>
                    <a:gd name="connsiteX67" fmla="*/ 217302 w 226653"/>
                    <a:gd name="connsiteY67" fmla="*/ 259474 h 306027"/>
                    <a:gd name="connsiteX68" fmla="*/ 171270 w 226653"/>
                    <a:gd name="connsiteY68" fmla="*/ 306027 h 306027"/>
                    <a:gd name="connsiteX69" fmla="*/ 125237 w 226653"/>
                    <a:gd name="connsiteY69" fmla="*/ 259474 h 306027"/>
                    <a:gd name="connsiteX70" fmla="*/ 125237 w 226653"/>
                    <a:gd name="connsiteY70" fmla="*/ 245399 h 306027"/>
                    <a:gd name="connsiteX71" fmla="*/ 129913 w 226653"/>
                    <a:gd name="connsiteY71" fmla="*/ 240708 h 306027"/>
                    <a:gd name="connsiteX72" fmla="*/ 134228 w 226653"/>
                    <a:gd name="connsiteY72" fmla="*/ 245399 h 306027"/>
                    <a:gd name="connsiteX73" fmla="*/ 134228 w 226653"/>
                    <a:gd name="connsiteY73" fmla="*/ 259474 h 306027"/>
                    <a:gd name="connsiteX74" fmla="*/ 171270 w 226653"/>
                    <a:gd name="connsiteY74" fmla="*/ 296644 h 306027"/>
                    <a:gd name="connsiteX75" fmla="*/ 208312 w 226653"/>
                    <a:gd name="connsiteY75" fmla="*/ 259474 h 306027"/>
                    <a:gd name="connsiteX76" fmla="*/ 208312 w 226653"/>
                    <a:gd name="connsiteY76" fmla="*/ 65319 h 306027"/>
                    <a:gd name="connsiteX77" fmla="*/ 173428 w 226653"/>
                    <a:gd name="connsiteY77" fmla="*/ 66402 h 306027"/>
                    <a:gd name="connsiteX78" fmla="*/ 150411 w 226653"/>
                    <a:gd name="connsiteY78" fmla="*/ 71815 h 306027"/>
                    <a:gd name="connsiteX79" fmla="*/ 134228 w 226653"/>
                    <a:gd name="connsiteY79" fmla="*/ 69289 h 306027"/>
                    <a:gd name="connsiteX80" fmla="*/ 134228 w 226653"/>
                    <a:gd name="connsiteY80" fmla="*/ 92746 h 306027"/>
                    <a:gd name="connsiteX81" fmla="*/ 129913 w 226653"/>
                    <a:gd name="connsiteY81" fmla="*/ 97438 h 306027"/>
                    <a:gd name="connsiteX82" fmla="*/ 125237 w 226653"/>
                    <a:gd name="connsiteY82" fmla="*/ 92746 h 306027"/>
                    <a:gd name="connsiteX83" fmla="*/ 125237 w 226653"/>
                    <a:gd name="connsiteY83" fmla="*/ 9383 h 306027"/>
                    <a:gd name="connsiteX84" fmla="*/ 120562 w 226653"/>
                    <a:gd name="connsiteY84" fmla="*/ 9383 h 306027"/>
                    <a:gd name="connsiteX85" fmla="*/ 115887 w 226653"/>
                    <a:gd name="connsiteY85" fmla="*/ 4691 h 306027"/>
                    <a:gd name="connsiteX86" fmla="*/ 120562 w 226653"/>
                    <a:gd name="connsiteY86" fmla="*/ 0 h 30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26653" h="306027">
                      <a:moveTo>
                        <a:pt x="171273" y="260350"/>
                      </a:moveTo>
                      <a:cubicBezTo>
                        <a:pt x="173743" y="260350"/>
                        <a:pt x="175859" y="262467"/>
                        <a:pt x="175859" y="264936"/>
                      </a:cubicBezTo>
                      <a:cubicBezTo>
                        <a:pt x="175859" y="267406"/>
                        <a:pt x="173743" y="269522"/>
                        <a:pt x="171273" y="269522"/>
                      </a:cubicBezTo>
                      <a:cubicBezTo>
                        <a:pt x="168804" y="269522"/>
                        <a:pt x="166687" y="267406"/>
                        <a:pt x="166687" y="264936"/>
                      </a:cubicBezTo>
                      <a:cubicBezTo>
                        <a:pt x="166687" y="262467"/>
                        <a:pt x="168804" y="260350"/>
                        <a:pt x="171273" y="260350"/>
                      </a:cubicBezTo>
                      <a:close/>
                      <a:moveTo>
                        <a:pt x="185371" y="228600"/>
                      </a:moveTo>
                      <a:cubicBezTo>
                        <a:pt x="188302" y="228600"/>
                        <a:pt x="190134" y="230717"/>
                        <a:pt x="190134" y="233186"/>
                      </a:cubicBezTo>
                      <a:cubicBezTo>
                        <a:pt x="190134" y="235656"/>
                        <a:pt x="188302" y="237772"/>
                        <a:pt x="185371" y="237772"/>
                      </a:cubicBezTo>
                      <a:cubicBezTo>
                        <a:pt x="182807" y="237772"/>
                        <a:pt x="180975" y="235656"/>
                        <a:pt x="180975" y="233186"/>
                      </a:cubicBezTo>
                      <a:cubicBezTo>
                        <a:pt x="180975" y="230717"/>
                        <a:pt x="182807" y="228600"/>
                        <a:pt x="185371" y="228600"/>
                      </a:cubicBezTo>
                      <a:close/>
                      <a:moveTo>
                        <a:pt x="166511" y="195263"/>
                      </a:moveTo>
                      <a:cubicBezTo>
                        <a:pt x="168981" y="195263"/>
                        <a:pt x="171097" y="197380"/>
                        <a:pt x="171097" y="199849"/>
                      </a:cubicBezTo>
                      <a:cubicBezTo>
                        <a:pt x="171097" y="202319"/>
                        <a:pt x="168981" y="204435"/>
                        <a:pt x="166511" y="204435"/>
                      </a:cubicBezTo>
                      <a:cubicBezTo>
                        <a:pt x="164042" y="204435"/>
                        <a:pt x="161925" y="202319"/>
                        <a:pt x="161925" y="199849"/>
                      </a:cubicBezTo>
                      <a:cubicBezTo>
                        <a:pt x="161925" y="197380"/>
                        <a:pt x="164042" y="195263"/>
                        <a:pt x="166511" y="195263"/>
                      </a:cubicBezTo>
                      <a:close/>
                      <a:moveTo>
                        <a:pt x="195086" y="168275"/>
                      </a:moveTo>
                      <a:cubicBezTo>
                        <a:pt x="197556" y="168275"/>
                        <a:pt x="199672" y="170392"/>
                        <a:pt x="199672" y="172861"/>
                      </a:cubicBezTo>
                      <a:cubicBezTo>
                        <a:pt x="199672" y="175331"/>
                        <a:pt x="197556" y="177447"/>
                        <a:pt x="195086" y="177447"/>
                      </a:cubicBezTo>
                      <a:cubicBezTo>
                        <a:pt x="192617" y="177447"/>
                        <a:pt x="190500" y="175331"/>
                        <a:pt x="190500" y="172861"/>
                      </a:cubicBezTo>
                      <a:cubicBezTo>
                        <a:pt x="190500" y="170392"/>
                        <a:pt x="192617" y="168275"/>
                        <a:pt x="195086" y="168275"/>
                      </a:cubicBezTo>
                      <a:close/>
                      <a:moveTo>
                        <a:pt x="166511" y="146050"/>
                      </a:moveTo>
                      <a:cubicBezTo>
                        <a:pt x="168981" y="146050"/>
                        <a:pt x="171097" y="147882"/>
                        <a:pt x="171097" y="150446"/>
                      </a:cubicBezTo>
                      <a:cubicBezTo>
                        <a:pt x="171097" y="153011"/>
                        <a:pt x="168981" y="155209"/>
                        <a:pt x="166511" y="155209"/>
                      </a:cubicBezTo>
                      <a:cubicBezTo>
                        <a:pt x="164042" y="155209"/>
                        <a:pt x="161925" y="153011"/>
                        <a:pt x="161925" y="150446"/>
                      </a:cubicBezTo>
                      <a:cubicBezTo>
                        <a:pt x="161925" y="147882"/>
                        <a:pt x="164042" y="146050"/>
                        <a:pt x="166511" y="146050"/>
                      </a:cubicBezTo>
                      <a:close/>
                      <a:moveTo>
                        <a:pt x="96063" y="142378"/>
                      </a:moveTo>
                      <a:cubicBezTo>
                        <a:pt x="98189" y="141288"/>
                        <a:pt x="101022" y="141651"/>
                        <a:pt x="102085" y="143831"/>
                      </a:cubicBezTo>
                      <a:cubicBezTo>
                        <a:pt x="108816" y="155457"/>
                        <a:pt x="112358" y="166356"/>
                        <a:pt x="112358" y="175076"/>
                      </a:cubicBezTo>
                      <a:cubicBezTo>
                        <a:pt x="112358" y="196511"/>
                        <a:pt x="95355" y="213950"/>
                        <a:pt x="74455" y="213950"/>
                      </a:cubicBezTo>
                      <a:cubicBezTo>
                        <a:pt x="71976" y="213950"/>
                        <a:pt x="69850" y="211770"/>
                        <a:pt x="69850" y="209227"/>
                      </a:cubicBezTo>
                      <a:cubicBezTo>
                        <a:pt x="69850" y="206684"/>
                        <a:pt x="71976" y="204504"/>
                        <a:pt x="74455" y="204504"/>
                      </a:cubicBezTo>
                      <a:cubicBezTo>
                        <a:pt x="90396" y="204504"/>
                        <a:pt x="103148" y="191425"/>
                        <a:pt x="103148" y="175076"/>
                      </a:cubicBezTo>
                      <a:cubicBezTo>
                        <a:pt x="103148" y="167446"/>
                        <a:pt x="100314" y="159090"/>
                        <a:pt x="94646" y="148918"/>
                      </a:cubicBezTo>
                      <a:cubicBezTo>
                        <a:pt x="93229" y="146374"/>
                        <a:pt x="93938" y="143831"/>
                        <a:pt x="96063" y="142378"/>
                      </a:cubicBezTo>
                      <a:close/>
                      <a:moveTo>
                        <a:pt x="180975" y="117475"/>
                      </a:moveTo>
                      <a:cubicBezTo>
                        <a:pt x="183539" y="117475"/>
                        <a:pt x="185371" y="119307"/>
                        <a:pt x="185371" y="122237"/>
                      </a:cubicBezTo>
                      <a:cubicBezTo>
                        <a:pt x="185371" y="124802"/>
                        <a:pt x="183539" y="126634"/>
                        <a:pt x="180975" y="126634"/>
                      </a:cubicBezTo>
                      <a:cubicBezTo>
                        <a:pt x="178044" y="126634"/>
                        <a:pt x="176212" y="124802"/>
                        <a:pt x="176212" y="122237"/>
                      </a:cubicBezTo>
                      <a:cubicBezTo>
                        <a:pt x="176212" y="119307"/>
                        <a:pt x="178044" y="117475"/>
                        <a:pt x="180975" y="117475"/>
                      </a:cubicBezTo>
                      <a:close/>
                      <a:moveTo>
                        <a:pt x="156986" y="93663"/>
                      </a:moveTo>
                      <a:cubicBezTo>
                        <a:pt x="159456" y="93663"/>
                        <a:pt x="161572" y="95780"/>
                        <a:pt x="161572" y="98602"/>
                      </a:cubicBezTo>
                      <a:cubicBezTo>
                        <a:pt x="161572" y="100718"/>
                        <a:pt x="159456" y="102835"/>
                        <a:pt x="156986" y="102835"/>
                      </a:cubicBezTo>
                      <a:cubicBezTo>
                        <a:pt x="154517" y="102835"/>
                        <a:pt x="152400" y="100718"/>
                        <a:pt x="152400" y="98602"/>
                      </a:cubicBezTo>
                      <a:cubicBezTo>
                        <a:pt x="152400" y="95780"/>
                        <a:pt x="154517" y="93663"/>
                        <a:pt x="156986" y="93663"/>
                      </a:cubicBezTo>
                      <a:close/>
                      <a:moveTo>
                        <a:pt x="73460" y="61115"/>
                      </a:moveTo>
                      <a:cubicBezTo>
                        <a:pt x="60201" y="74820"/>
                        <a:pt x="9317" y="130363"/>
                        <a:pt x="9317" y="176167"/>
                      </a:cubicBezTo>
                      <a:cubicBezTo>
                        <a:pt x="9317" y="212234"/>
                        <a:pt x="37984" y="241087"/>
                        <a:pt x="73460" y="241087"/>
                      </a:cubicBezTo>
                      <a:cubicBezTo>
                        <a:pt x="108936" y="241087"/>
                        <a:pt x="137962" y="212234"/>
                        <a:pt x="137962" y="176167"/>
                      </a:cubicBezTo>
                      <a:cubicBezTo>
                        <a:pt x="137962" y="130363"/>
                        <a:pt x="87077" y="74820"/>
                        <a:pt x="73460" y="61115"/>
                      </a:cubicBezTo>
                      <a:close/>
                      <a:moveTo>
                        <a:pt x="70594" y="51016"/>
                      </a:moveTo>
                      <a:cubicBezTo>
                        <a:pt x="72027" y="49213"/>
                        <a:pt x="74894" y="49213"/>
                        <a:pt x="76685" y="51016"/>
                      </a:cubicBezTo>
                      <a:cubicBezTo>
                        <a:pt x="79552" y="53902"/>
                        <a:pt x="147279" y="119543"/>
                        <a:pt x="147279" y="176167"/>
                      </a:cubicBezTo>
                      <a:cubicBezTo>
                        <a:pt x="147279" y="217283"/>
                        <a:pt x="114311" y="250464"/>
                        <a:pt x="73460" y="250464"/>
                      </a:cubicBezTo>
                      <a:cubicBezTo>
                        <a:pt x="32967" y="250464"/>
                        <a:pt x="0" y="217283"/>
                        <a:pt x="0" y="176167"/>
                      </a:cubicBezTo>
                      <a:cubicBezTo>
                        <a:pt x="0" y="119543"/>
                        <a:pt x="67368" y="53902"/>
                        <a:pt x="70594" y="51016"/>
                      </a:cubicBezTo>
                      <a:close/>
                      <a:moveTo>
                        <a:pt x="134228" y="9383"/>
                      </a:moveTo>
                      <a:lnTo>
                        <a:pt x="134228" y="59545"/>
                      </a:lnTo>
                      <a:cubicBezTo>
                        <a:pt x="144657" y="63876"/>
                        <a:pt x="159762" y="63515"/>
                        <a:pt x="169112" y="58463"/>
                      </a:cubicBezTo>
                      <a:cubicBezTo>
                        <a:pt x="179901" y="52689"/>
                        <a:pt x="195725" y="51606"/>
                        <a:pt x="208312" y="55576"/>
                      </a:cubicBezTo>
                      <a:lnTo>
                        <a:pt x="208312" y="9383"/>
                      </a:lnTo>
                      <a:close/>
                      <a:moveTo>
                        <a:pt x="120562" y="0"/>
                      </a:moveTo>
                      <a:lnTo>
                        <a:pt x="129913" y="0"/>
                      </a:lnTo>
                      <a:lnTo>
                        <a:pt x="212987" y="0"/>
                      </a:lnTo>
                      <a:lnTo>
                        <a:pt x="221977" y="0"/>
                      </a:lnTo>
                      <a:cubicBezTo>
                        <a:pt x="224495" y="0"/>
                        <a:pt x="226653" y="2165"/>
                        <a:pt x="226653" y="4691"/>
                      </a:cubicBezTo>
                      <a:cubicBezTo>
                        <a:pt x="226653" y="7217"/>
                        <a:pt x="224495" y="9383"/>
                        <a:pt x="221977" y="9383"/>
                      </a:cubicBezTo>
                      <a:lnTo>
                        <a:pt x="217302" y="9383"/>
                      </a:lnTo>
                      <a:lnTo>
                        <a:pt x="217302" y="259474"/>
                      </a:lnTo>
                      <a:cubicBezTo>
                        <a:pt x="217302" y="285096"/>
                        <a:pt x="196804" y="306027"/>
                        <a:pt x="171270" y="306027"/>
                      </a:cubicBezTo>
                      <a:cubicBezTo>
                        <a:pt x="145736" y="306027"/>
                        <a:pt x="125237" y="285096"/>
                        <a:pt x="125237" y="259474"/>
                      </a:cubicBezTo>
                      <a:lnTo>
                        <a:pt x="125237" y="245399"/>
                      </a:lnTo>
                      <a:cubicBezTo>
                        <a:pt x="125237" y="242873"/>
                        <a:pt x="127036" y="240708"/>
                        <a:pt x="129913" y="240708"/>
                      </a:cubicBezTo>
                      <a:cubicBezTo>
                        <a:pt x="132430" y="240708"/>
                        <a:pt x="134228" y="242873"/>
                        <a:pt x="134228" y="245399"/>
                      </a:cubicBezTo>
                      <a:lnTo>
                        <a:pt x="134228" y="259474"/>
                      </a:lnTo>
                      <a:cubicBezTo>
                        <a:pt x="134228" y="280044"/>
                        <a:pt x="150771" y="296644"/>
                        <a:pt x="171270" y="296644"/>
                      </a:cubicBezTo>
                      <a:cubicBezTo>
                        <a:pt x="191769" y="296644"/>
                        <a:pt x="208312" y="280044"/>
                        <a:pt x="208312" y="259474"/>
                      </a:cubicBezTo>
                      <a:lnTo>
                        <a:pt x="208312" y="65319"/>
                      </a:lnTo>
                      <a:cubicBezTo>
                        <a:pt x="197882" y="61350"/>
                        <a:pt x="182778" y="61711"/>
                        <a:pt x="173428" y="66402"/>
                      </a:cubicBezTo>
                      <a:cubicBezTo>
                        <a:pt x="166954" y="70011"/>
                        <a:pt x="159042" y="71815"/>
                        <a:pt x="150411" y="71815"/>
                      </a:cubicBezTo>
                      <a:cubicBezTo>
                        <a:pt x="145017" y="71815"/>
                        <a:pt x="139623" y="71093"/>
                        <a:pt x="134228" y="69289"/>
                      </a:cubicBezTo>
                      <a:lnTo>
                        <a:pt x="134228" y="92746"/>
                      </a:lnTo>
                      <a:cubicBezTo>
                        <a:pt x="134228" y="95272"/>
                        <a:pt x="132430" y="97438"/>
                        <a:pt x="129913" y="97438"/>
                      </a:cubicBezTo>
                      <a:cubicBezTo>
                        <a:pt x="127036" y="97438"/>
                        <a:pt x="125237" y="95272"/>
                        <a:pt x="125237" y="92746"/>
                      </a:cubicBezTo>
                      <a:lnTo>
                        <a:pt x="125237" y="9383"/>
                      </a:lnTo>
                      <a:lnTo>
                        <a:pt x="120562" y="9383"/>
                      </a:lnTo>
                      <a:cubicBezTo>
                        <a:pt x="118045" y="9383"/>
                        <a:pt x="115887" y="7217"/>
                        <a:pt x="115887" y="4691"/>
                      </a:cubicBezTo>
                      <a:cubicBezTo>
                        <a:pt x="115887" y="2165"/>
                        <a:pt x="118045" y="0"/>
                        <a:pt x="120562" y="0"/>
                      </a:cubicBezTo>
                      <a:close/>
                    </a:path>
                  </a:pathLst>
                </a:custGeom>
                <a:solidFill>
                  <a:srgbClr val="FFFFFF"/>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grpSp>
              <p:nvGrpSpPr>
                <p:cNvPr id="61" name="Group 60"/>
                <p:cNvGrpSpPr/>
                <p:nvPr/>
              </p:nvGrpSpPr>
              <p:grpSpPr>
                <a:xfrm>
                  <a:off x="8212225" y="902364"/>
                  <a:ext cx="2441465" cy="4059971"/>
                  <a:chOff x="5602230" y="2168459"/>
                  <a:chExt cx="2441465" cy="4059971"/>
                </a:xfrm>
              </p:grpSpPr>
              <p:sp>
                <p:nvSpPr>
                  <p:cNvPr id="67" name="Hexagon 66">
                    <a:extLst>
                      <a:ext uri="{FF2B5EF4-FFF2-40B4-BE49-F238E27FC236}">
                        <a16:creationId xmlns:a16="http://schemas.microsoft.com/office/drawing/2014/main" id="{15D8B16B-7F14-0044-A325-344F057C85B0}"/>
                      </a:ext>
                    </a:extLst>
                  </p:cNvPr>
                  <p:cNvSpPr/>
                  <p:nvPr/>
                </p:nvSpPr>
                <p:spPr>
                  <a:xfrm>
                    <a:off x="5602231" y="3535587"/>
                    <a:ext cx="1525326" cy="1278774"/>
                  </a:xfrm>
                  <a:prstGeom prst="hexagon">
                    <a:avLst/>
                  </a:prstGeom>
                  <a:solidFill>
                    <a:srgbClr val="6ACEE3"/>
                  </a:solidFill>
                  <a:ln w="12700" cap="flat" cmpd="sng" algn="ctr">
                    <a:solidFill>
                      <a:srgbClr val="6ACEE3"/>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8" name="Hexagon 67">
                    <a:extLst>
                      <a:ext uri="{FF2B5EF4-FFF2-40B4-BE49-F238E27FC236}">
                        <a16:creationId xmlns:a16="http://schemas.microsoft.com/office/drawing/2014/main" id="{90A77426-3040-F049-A1B8-1AC016A40A19}"/>
                      </a:ext>
                    </a:extLst>
                  </p:cNvPr>
                  <p:cNvSpPr/>
                  <p:nvPr/>
                </p:nvSpPr>
                <p:spPr>
                  <a:xfrm>
                    <a:off x="5602231" y="4883163"/>
                    <a:ext cx="1525326" cy="1278774"/>
                  </a:xfrm>
                  <a:prstGeom prst="hexagon">
                    <a:avLst/>
                  </a:prstGeom>
                  <a:solidFill>
                    <a:srgbClr val="89B6EF"/>
                  </a:solidFill>
                  <a:ln w="12700" cap="flat" cmpd="sng" algn="ctr">
                    <a:solidFill>
                      <a:srgbClr val="89B6E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9" name="Hexagon 68">
                    <a:extLst>
                      <a:ext uri="{FF2B5EF4-FFF2-40B4-BE49-F238E27FC236}">
                        <a16:creationId xmlns:a16="http://schemas.microsoft.com/office/drawing/2014/main" id="{90A77426-3040-F049-A1B8-1AC016A40A19}"/>
                      </a:ext>
                    </a:extLst>
                  </p:cNvPr>
                  <p:cNvSpPr/>
                  <p:nvPr/>
                </p:nvSpPr>
                <p:spPr>
                  <a:xfrm>
                    <a:off x="5602230" y="2168459"/>
                    <a:ext cx="1525326" cy="1278775"/>
                  </a:xfrm>
                  <a:prstGeom prst="hexagon">
                    <a:avLst/>
                  </a:prstGeom>
                  <a:solidFill>
                    <a:srgbClr val="72BFC5"/>
                  </a:solidFill>
                  <a:ln w="12700" cap="flat" cmpd="sng" algn="ctr">
                    <a:solidFill>
                      <a:srgbClr val="72BFC5"/>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pSp>
                <p:nvGrpSpPr>
                  <p:cNvPr id="70" name="Group 69"/>
                  <p:cNvGrpSpPr/>
                  <p:nvPr/>
                </p:nvGrpSpPr>
                <p:grpSpPr>
                  <a:xfrm>
                    <a:off x="7097890" y="3463574"/>
                    <a:ext cx="945805" cy="2764856"/>
                    <a:chOff x="7097890" y="3463574"/>
                    <a:chExt cx="945805" cy="2764856"/>
                  </a:xfrm>
                </p:grpSpPr>
                <p:cxnSp>
                  <p:nvCxnSpPr>
                    <p:cNvPr id="71" name="Straight Connector 70">
                      <a:extLst>
                        <a:ext uri="{FF2B5EF4-FFF2-40B4-BE49-F238E27FC236}">
                          <a16:creationId xmlns:a16="http://schemas.microsoft.com/office/drawing/2014/main" id="{469DAC53-DB96-BF46-BA70-65C37F67FCF4}"/>
                        </a:ext>
                      </a:extLst>
                    </p:cNvPr>
                    <p:cNvCxnSpPr>
                      <a:cxnSpLocks/>
                    </p:cNvCxnSpPr>
                    <p:nvPr/>
                  </p:nvCxnSpPr>
                  <p:spPr>
                    <a:xfrm flipH="1">
                      <a:off x="7127556" y="4870481"/>
                      <a:ext cx="857863" cy="0"/>
                    </a:xfrm>
                    <a:prstGeom prst="line">
                      <a:avLst/>
                    </a:prstGeom>
                    <a:noFill/>
                    <a:ln w="38100" cap="flat" cmpd="sng" algn="ctr">
                      <a:solidFill>
                        <a:srgbClr val="3E67AA"/>
                      </a:solidFill>
                      <a:prstDash val="solid"/>
                      <a:miter lim="800000"/>
                      <a:headEnd type="oval" w="med" len="med"/>
                      <a:tailEnd type="oval" w="med" len="med"/>
                    </a:ln>
                    <a:effectLst/>
                  </p:spPr>
                </p:cxnSp>
                <p:cxnSp>
                  <p:nvCxnSpPr>
                    <p:cNvPr id="72" name="Straight Connector 71">
                      <a:extLst>
                        <a:ext uri="{FF2B5EF4-FFF2-40B4-BE49-F238E27FC236}">
                          <a16:creationId xmlns:a16="http://schemas.microsoft.com/office/drawing/2014/main" id="{26668C14-E98F-4545-9C05-C4FB6380FDC2}"/>
                        </a:ext>
                      </a:extLst>
                    </p:cNvPr>
                    <p:cNvCxnSpPr>
                      <a:cxnSpLocks/>
                    </p:cNvCxnSpPr>
                    <p:nvPr/>
                  </p:nvCxnSpPr>
                  <p:spPr>
                    <a:xfrm flipH="1">
                      <a:off x="7185833" y="6228430"/>
                      <a:ext cx="857862" cy="0"/>
                    </a:xfrm>
                    <a:prstGeom prst="line">
                      <a:avLst/>
                    </a:prstGeom>
                    <a:noFill/>
                    <a:ln w="38100" cap="flat" cmpd="sng" algn="ctr">
                      <a:solidFill>
                        <a:srgbClr val="6997AF"/>
                      </a:solidFill>
                      <a:prstDash val="solid"/>
                      <a:miter lim="800000"/>
                      <a:headEnd type="oval" w="med" len="med"/>
                      <a:tailEnd type="oval" w="med" len="med"/>
                    </a:ln>
                    <a:effectLst/>
                  </p:spPr>
                </p:cxnSp>
                <p:cxnSp>
                  <p:nvCxnSpPr>
                    <p:cNvPr id="73" name="Straight Connector 72">
                      <a:extLst>
                        <a:ext uri="{FF2B5EF4-FFF2-40B4-BE49-F238E27FC236}">
                          <a16:creationId xmlns:a16="http://schemas.microsoft.com/office/drawing/2014/main" id="{26668C14-E98F-4545-9C05-C4FB6380FDC2}"/>
                        </a:ext>
                      </a:extLst>
                    </p:cNvPr>
                    <p:cNvCxnSpPr>
                      <a:cxnSpLocks/>
                    </p:cNvCxnSpPr>
                    <p:nvPr/>
                  </p:nvCxnSpPr>
                  <p:spPr>
                    <a:xfrm flipH="1">
                      <a:off x="7097890" y="3463574"/>
                      <a:ext cx="857862" cy="0"/>
                    </a:xfrm>
                    <a:prstGeom prst="line">
                      <a:avLst/>
                    </a:prstGeom>
                    <a:noFill/>
                    <a:ln w="38100" cap="flat" cmpd="sng" algn="ctr">
                      <a:solidFill>
                        <a:srgbClr val="6997AF"/>
                      </a:solidFill>
                      <a:prstDash val="solid"/>
                      <a:miter lim="800000"/>
                      <a:headEnd type="oval" w="med" len="med"/>
                      <a:tailEnd type="oval" w="med" len="med"/>
                    </a:ln>
                    <a:effectLst/>
                  </p:spPr>
                </p:cxnSp>
              </p:grpSp>
            </p:grpSp>
            <p:sp>
              <p:nvSpPr>
                <p:cNvPr id="62" name="Subtitle 2">
                  <a:extLst>
                    <a:ext uri="{FF2B5EF4-FFF2-40B4-BE49-F238E27FC236}">
                      <a16:creationId xmlns:a16="http://schemas.microsoft.com/office/drawing/2014/main" id="{3E8EC461-91EE-A44C-9145-C36E396B0284}"/>
                    </a:ext>
                  </a:extLst>
                </p:cNvPr>
                <p:cNvSpPr txBox="1">
                  <a:spLocks/>
                </p:cNvSpPr>
                <p:nvPr/>
              </p:nvSpPr>
              <p:spPr>
                <a:xfrm>
                  <a:off x="55499" y="913333"/>
                  <a:ext cx="2282071" cy="1215420"/>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Could be centralised or decentralised</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63" name="Subtitle 2">
                  <a:extLst>
                    <a:ext uri="{FF2B5EF4-FFF2-40B4-BE49-F238E27FC236}">
                      <a16:creationId xmlns:a16="http://schemas.microsoft.com/office/drawing/2014/main" id="{3E8EC461-91EE-A44C-9145-C36E396B0284}"/>
                    </a:ext>
                  </a:extLst>
                </p:cNvPr>
                <p:cNvSpPr txBox="1">
                  <a:spLocks/>
                </p:cNvSpPr>
                <p:nvPr/>
              </p:nvSpPr>
              <p:spPr>
                <a:xfrm>
                  <a:off x="664637" y="2022831"/>
                  <a:ext cx="2668209" cy="1840003"/>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Combine </a:t>
                  </a:r>
                  <a:r>
                    <a:rPr kumimoji="0" lang="en-GB" sz="1600" b="1" i="0" u="none" strike="noStrike" kern="1200" cap="none" spc="0" normalizeH="0" baseline="0" noProof="0" err="1">
                      <a:ln>
                        <a:noFill/>
                      </a:ln>
                      <a:solidFill>
                        <a:srgbClr val="000000"/>
                      </a:solidFill>
                      <a:effectLst/>
                      <a:uLnTx/>
                      <a:uFillTx/>
                      <a:latin typeface="Poppins"/>
                      <a:ea typeface="Open Sans Light" panose="020B0306030504020204" pitchFamily="34" charset="0"/>
                      <a:cs typeface="Open Sans Light" panose="020B0306030504020204" pitchFamily="34" charset="0"/>
                    </a:rPr>
                    <a:t>complementaryelements</a:t>
                  </a: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 and </a:t>
                  </a:r>
                  <a:r>
                    <a:rPr lang="en-GB" sz="1600" b="1">
                      <a:solidFill>
                        <a:srgbClr val="000000"/>
                      </a:solidFill>
                      <a:latin typeface="Poppins"/>
                      <a:ea typeface="Open Sans Light" panose="020B0306030504020204" pitchFamily="34" charset="0"/>
                      <a:cs typeface="Open Sans Light" panose="020B0306030504020204" pitchFamily="34" charset="0"/>
                    </a:rPr>
                    <a:t>policies (policy coherence)</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64" name="Hexagon 63">
                  <a:extLst>
                    <a:ext uri="{FF2B5EF4-FFF2-40B4-BE49-F238E27FC236}">
                      <a16:creationId xmlns:a16="http://schemas.microsoft.com/office/drawing/2014/main" id="{15D8B16B-7F14-0044-A325-344F057C85B0}"/>
                    </a:ext>
                  </a:extLst>
                </p:cNvPr>
                <p:cNvSpPr/>
                <p:nvPr/>
              </p:nvSpPr>
              <p:spPr>
                <a:xfrm>
                  <a:off x="5625612" y="859923"/>
                  <a:ext cx="1525326" cy="1278775"/>
                </a:xfrm>
                <a:prstGeom prst="hexagon">
                  <a:avLst/>
                </a:prstGeom>
                <a:solidFill>
                  <a:schemeClr val="accent1">
                    <a:lumMod val="90000"/>
                  </a:schemeClr>
                </a:solidFill>
                <a:ln w="12700" cap="flat" cmpd="sng" algn="ctr">
                  <a:solidFill>
                    <a:schemeClr val="accent1">
                      <a:lumMod val="90000"/>
                    </a:schemeClr>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5" name="Hexagon 64">
                  <a:extLst>
                    <a:ext uri="{FF2B5EF4-FFF2-40B4-BE49-F238E27FC236}">
                      <a16:creationId xmlns:a16="http://schemas.microsoft.com/office/drawing/2014/main" id="{15D8B16B-7F14-0044-A325-344F057C85B0}"/>
                    </a:ext>
                  </a:extLst>
                </p:cNvPr>
                <p:cNvSpPr/>
                <p:nvPr/>
              </p:nvSpPr>
              <p:spPr>
                <a:xfrm>
                  <a:off x="6904950" y="2930167"/>
                  <a:ext cx="1525326" cy="1278775"/>
                </a:xfrm>
                <a:prstGeom prst="hexagon">
                  <a:avLst/>
                </a:prstGeom>
                <a:solidFill>
                  <a:srgbClr val="264D89"/>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6" name="Hexagon 65">
                  <a:extLst>
                    <a:ext uri="{FF2B5EF4-FFF2-40B4-BE49-F238E27FC236}">
                      <a16:creationId xmlns:a16="http://schemas.microsoft.com/office/drawing/2014/main" id="{15D8B16B-7F14-0044-A325-344F057C85B0}"/>
                    </a:ext>
                  </a:extLst>
                </p:cNvPr>
                <p:cNvSpPr/>
                <p:nvPr/>
              </p:nvSpPr>
              <p:spPr>
                <a:xfrm>
                  <a:off x="6915105" y="1549749"/>
                  <a:ext cx="1525326" cy="1278775"/>
                </a:xfrm>
                <a:prstGeom prst="hexagon">
                  <a:avLst/>
                </a:prstGeom>
                <a:solidFill>
                  <a:srgbClr val="2DADE0"/>
                </a:solidFill>
                <a:ln w="12700" cap="flat" cmpd="sng" algn="ctr">
                  <a:solidFill>
                    <a:srgbClr val="2DADE0"/>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pSp>
          <p:sp>
            <p:nvSpPr>
              <p:cNvPr id="27" name="Subtitle 2">
                <a:extLst>
                  <a:ext uri="{FF2B5EF4-FFF2-40B4-BE49-F238E27FC236}">
                    <a16:creationId xmlns:a16="http://schemas.microsoft.com/office/drawing/2014/main" id="{3E8EC461-91EE-A44C-9145-C36E396B0284}"/>
                  </a:ext>
                </a:extLst>
              </p:cNvPr>
              <p:cNvSpPr txBox="1">
                <a:spLocks/>
              </p:cNvSpPr>
              <p:nvPr/>
            </p:nvSpPr>
            <p:spPr>
              <a:xfrm>
                <a:off x="10232368" y="1852438"/>
                <a:ext cx="2091096" cy="590836"/>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Coordinated</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28" name="Subtitle 2">
                <a:extLst>
                  <a:ext uri="{FF2B5EF4-FFF2-40B4-BE49-F238E27FC236}">
                    <a16:creationId xmlns:a16="http://schemas.microsoft.com/office/drawing/2014/main" id="{3E8EC461-91EE-A44C-9145-C36E396B0284}"/>
                  </a:ext>
                </a:extLst>
              </p:cNvPr>
              <p:cNvSpPr txBox="1">
                <a:spLocks/>
              </p:cNvSpPr>
              <p:nvPr/>
            </p:nvSpPr>
            <p:spPr>
              <a:xfrm>
                <a:off x="10537998" y="3271629"/>
                <a:ext cx="2091095" cy="590836"/>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Sustainable</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29" name="Subtitle 2">
                <a:extLst>
                  <a:ext uri="{FF2B5EF4-FFF2-40B4-BE49-F238E27FC236}">
                    <a16:creationId xmlns:a16="http://schemas.microsoft.com/office/drawing/2014/main" id="{3E8EC461-91EE-A44C-9145-C36E396B0284}"/>
                  </a:ext>
                </a:extLst>
              </p:cNvPr>
              <p:cNvSpPr txBox="1">
                <a:spLocks/>
              </p:cNvSpPr>
              <p:nvPr/>
            </p:nvSpPr>
            <p:spPr>
              <a:xfrm>
                <a:off x="10305459" y="4550021"/>
                <a:ext cx="2453873" cy="903128"/>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Based on social dialogue</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30" name="TextBox 29">
                <a:extLst>
                  <a:ext uri="{FF2B5EF4-FFF2-40B4-BE49-F238E27FC236}">
                    <a16:creationId xmlns:a16="http://schemas.microsoft.com/office/drawing/2014/main" id="{CA21CC93-A746-014B-AE9C-0624E3253B87}"/>
                  </a:ext>
                </a:extLst>
              </p:cNvPr>
              <p:cNvSpPr txBox="1"/>
              <p:nvPr/>
            </p:nvSpPr>
            <p:spPr>
              <a:xfrm>
                <a:off x="4004985" y="1977530"/>
                <a:ext cx="1511890"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Occupation</a:t>
                </a:r>
              </a:p>
            </p:txBody>
          </p:sp>
          <p:sp>
            <p:nvSpPr>
              <p:cNvPr id="31" name="TextBox 30">
                <a:extLst>
                  <a:ext uri="{FF2B5EF4-FFF2-40B4-BE49-F238E27FC236}">
                    <a16:creationId xmlns:a16="http://schemas.microsoft.com/office/drawing/2014/main" id="{CA21CC93-A746-014B-AE9C-0624E3253B87}"/>
                  </a:ext>
                </a:extLst>
              </p:cNvPr>
              <p:cNvSpPr txBox="1"/>
              <p:nvPr/>
            </p:nvSpPr>
            <p:spPr>
              <a:xfrm>
                <a:off x="4177003" y="3166292"/>
                <a:ext cx="1185026" cy="741692"/>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Training</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Provider</a:t>
                </a:r>
              </a:p>
            </p:txBody>
          </p:sp>
          <p:sp>
            <p:nvSpPr>
              <p:cNvPr id="32" name="TextBox 31">
                <a:extLst>
                  <a:ext uri="{FF2B5EF4-FFF2-40B4-BE49-F238E27FC236}">
                    <a16:creationId xmlns:a16="http://schemas.microsoft.com/office/drawing/2014/main" id="{CA21CC93-A746-014B-AE9C-0624E3253B87}"/>
                  </a:ext>
                </a:extLst>
              </p:cNvPr>
              <p:cNvSpPr txBox="1"/>
              <p:nvPr/>
            </p:nvSpPr>
            <p:spPr>
              <a:xfrm>
                <a:off x="5457278" y="1362427"/>
                <a:ext cx="1135901"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Sectoral</a:t>
                </a:r>
              </a:p>
            </p:txBody>
          </p:sp>
          <p:sp>
            <p:nvSpPr>
              <p:cNvPr id="33" name="TextBox 32">
                <a:extLst>
                  <a:ext uri="{FF2B5EF4-FFF2-40B4-BE49-F238E27FC236}">
                    <a16:creationId xmlns:a16="http://schemas.microsoft.com/office/drawing/2014/main" id="{CA21CC93-A746-014B-AE9C-0624E3253B87}"/>
                  </a:ext>
                </a:extLst>
              </p:cNvPr>
              <p:cNvSpPr txBox="1"/>
              <p:nvPr/>
            </p:nvSpPr>
            <p:spPr>
              <a:xfrm>
                <a:off x="5564978" y="2705803"/>
                <a:ext cx="939406"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Macro</a:t>
                </a:r>
              </a:p>
            </p:txBody>
          </p:sp>
          <p:sp>
            <p:nvSpPr>
              <p:cNvPr id="34" name="TextBox 33">
                <a:extLst>
                  <a:ext uri="{FF2B5EF4-FFF2-40B4-BE49-F238E27FC236}">
                    <a16:creationId xmlns:a16="http://schemas.microsoft.com/office/drawing/2014/main" id="{CA21CC93-A746-014B-AE9C-0624E3253B87}"/>
                  </a:ext>
                </a:extLst>
              </p:cNvPr>
              <p:cNvSpPr txBox="1"/>
              <p:nvPr/>
            </p:nvSpPr>
            <p:spPr>
              <a:xfrm>
                <a:off x="4086148" y="4675643"/>
                <a:ext cx="129272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Company</a:t>
                </a:r>
              </a:p>
            </p:txBody>
          </p:sp>
          <p:sp>
            <p:nvSpPr>
              <p:cNvPr id="35" name="TextBox 34">
                <a:extLst>
                  <a:ext uri="{FF2B5EF4-FFF2-40B4-BE49-F238E27FC236}">
                    <a16:creationId xmlns:a16="http://schemas.microsoft.com/office/drawing/2014/main" id="{CA21CC93-A746-014B-AE9C-0624E3253B87}"/>
                  </a:ext>
                </a:extLst>
              </p:cNvPr>
              <p:cNvSpPr txBox="1"/>
              <p:nvPr/>
            </p:nvSpPr>
            <p:spPr>
              <a:xfrm>
                <a:off x="6876194" y="2005688"/>
                <a:ext cx="877055"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Micro</a:t>
                </a:r>
              </a:p>
            </p:txBody>
          </p:sp>
          <p:sp>
            <p:nvSpPr>
              <p:cNvPr id="36" name="TextBox 35">
                <a:extLst>
                  <a:ext uri="{FF2B5EF4-FFF2-40B4-BE49-F238E27FC236}">
                    <a16:creationId xmlns:a16="http://schemas.microsoft.com/office/drawing/2014/main" id="{CA21CC93-A746-014B-AE9C-0624E3253B87}"/>
                  </a:ext>
                </a:extLst>
              </p:cNvPr>
              <p:cNvSpPr txBox="1"/>
              <p:nvPr/>
            </p:nvSpPr>
            <p:spPr>
              <a:xfrm>
                <a:off x="6685603" y="3060524"/>
                <a:ext cx="1237929" cy="1053985"/>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Sector</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Skills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Councils</a:t>
                </a:r>
              </a:p>
            </p:txBody>
          </p:sp>
          <p:sp>
            <p:nvSpPr>
              <p:cNvPr id="37" name="TextBox 36">
                <a:extLst>
                  <a:ext uri="{FF2B5EF4-FFF2-40B4-BE49-F238E27FC236}">
                    <a16:creationId xmlns:a16="http://schemas.microsoft.com/office/drawing/2014/main" id="{CA21CC93-A746-014B-AE9C-0624E3253B87}"/>
                  </a:ext>
                </a:extLst>
              </p:cNvPr>
              <p:cNvSpPr txBox="1"/>
              <p:nvPr/>
            </p:nvSpPr>
            <p:spPr>
              <a:xfrm>
                <a:off x="7801859" y="1351662"/>
                <a:ext cx="163092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Government</a:t>
                </a:r>
              </a:p>
            </p:txBody>
          </p:sp>
          <p:sp>
            <p:nvSpPr>
              <p:cNvPr id="38" name="TextBox 37">
                <a:extLst>
                  <a:ext uri="{FF2B5EF4-FFF2-40B4-BE49-F238E27FC236}">
                    <a16:creationId xmlns:a16="http://schemas.microsoft.com/office/drawing/2014/main" id="{CA21CC93-A746-014B-AE9C-0624E3253B87}"/>
                  </a:ext>
                </a:extLst>
              </p:cNvPr>
              <p:cNvSpPr txBox="1"/>
              <p:nvPr/>
            </p:nvSpPr>
            <p:spPr>
              <a:xfrm>
                <a:off x="7866956" y="2736542"/>
                <a:ext cx="147788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Short-term</a:t>
                </a:r>
              </a:p>
            </p:txBody>
          </p:sp>
          <p:sp>
            <p:nvSpPr>
              <p:cNvPr id="39" name="TextBox 38">
                <a:extLst>
                  <a:ext uri="{FF2B5EF4-FFF2-40B4-BE49-F238E27FC236}">
                    <a16:creationId xmlns:a16="http://schemas.microsoft.com/office/drawing/2014/main" id="{CA21CC93-A746-014B-AE9C-0624E3253B87}"/>
                  </a:ext>
                </a:extLst>
              </p:cNvPr>
              <p:cNvSpPr txBox="1"/>
              <p:nvPr/>
            </p:nvSpPr>
            <p:spPr>
              <a:xfrm>
                <a:off x="7872227" y="4098065"/>
                <a:ext cx="1455209"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Individuals</a:t>
                </a:r>
              </a:p>
            </p:txBody>
          </p:sp>
          <p:sp>
            <p:nvSpPr>
              <p:cNvPr id="40" name="Hexagon 39">
                <a:extLst>
                  <a:ext uri="{FF2B5EF4-FFF2-40B4-BE49-F238E27FC236}">
                    <a16:creationId xmlns:a16="http://schemas.microsoft.com/office/drawing/2014/main" id="{15D8B16B-7F14-0044-A325-344F057C85B0}"/>
                  </a:ext>
                </a:extLst>
              </p:cNvPr>
              <p:cNvSpPr/>
              <p:nvPr/>
            </p:nvSpPr>
            <p:spPr>
              <a:xfrm>
                <a:off x="6532747" y="4341648"/>
                <a:ext cx="1525326" cy="1278775"/>
              </a:xfrm>
              <a:prstGeom prst="hexagon">
                <a:avLst/>
              </a:prstGeom>
              <a:solidFill>
                <a:srgbClr val="9ED3D7"/>
              </a:solidFill>
              <a:ln w="12700" cap="flat" cmpd="sng" algn="ctr">
                <a:solidFill>
                  <a:srgbClr val="9ED3D7"/>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1" name="TextBox 40">
                <a:extLst>
                  <a:ext uri="{FF2B5EF4-FFF2-40B4-BE49-F238E27FC236}">
                    <a16:creationId xmlns:a16="http://schemas.microsoft.com/office/drawing/2014/main" id="{CA21CC93-A746-014B-AE9C-0624E3253B87}"/>
                  </a:ext>
                </a:extLst>
              </p:cNvPr>
              <p:cNvSpPr txBox="1"/>
              <p:nvPr/>
            </p:nvSpPr>
            <p:spPr>
              <a:xfrm>
                <a:off x="6461473" y="4594192"/>
                <a:ext cx="1706498" cy="663620"/>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ppins"/>
                    <a:ea typeface="League Spartan" charset="0"/>
                    <a:cs typeface="Poppins" pitchFamily="2" charset="77"/>
                  </a:rPr>
                  <a:t>Local</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ppins"/>
                    <a:ea typeface="League Spartan" charset="0"/>
                    <a:cs typeface="Poppins" pitchFamily="2" charset="77"/>
                  </a:rPr>
                  <a:t>Administration</a:t>
                </a:r>
              </a:p>
            </p:txBody>
          </p:sp>
          <p:sp>
            <p:nvSpPr>
              <p:cNvPr id="42" name="Hexagon 41">
                <a:extLst>
                  <a:ext uri="{FF2B5EF4-FFF2-40B4-BE49-F238E27FC236}">
                    <a16:creationId xmlns:a16="http://schemas.microsoft.com/office/drawing/2014/main" id="{15D8B16B-7F14-0044-A325-344F057C85B0}"/>
                  </a:ext>
                </a:extLst>
              </p:cNvPr>
              <p:cNvSpPr/>
              <p:nvPr/>
            </p:nvSpPr>
            <p:spPr>
              <a:xfrm>
                <a:off x="5238744" y="5001585"/>
                <a:ext cx="1525326" cy="1278775"/>
              </a:xfrm>
              <a:prstGeom prst="hexagon">
                <a:avLst/>
              </a:prstGeom>
              <a:solidFill>
                <a:srgbClr val="6C88B7"/>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3" name="Hexagon 42">
                <a:extLst>
                  <a:ext uri="{FF2B5EF4-FFF2-40B4-BE49-F238E27FC236}">
                    <a16:creationId xmlns:a16="http://schemas.microsoft.com/office/drawing/2014/main" id="{15D8B16B-7F14-0044-A325-344F057C85B0}"/>
                  </a:ext>
                </a:extLst>
              </p:cNvPr>
              <p:cNvSpPr/>
              <p:nvPr/>
            </p:nvSpPr>
            <p:spPr>
              <a:xfrm>
                <a:off x="6536337" y="200441"/>
                <a:ext cx="1525326" cy="1278775"/>
              </a:xfrm>
              <a:prstGeom prst="hexagon">
                <a:avLst/>
              </a:prstGeom>
              <a:solidFill>
                <a:srgbClr val="6ACEE3"/>
              </a:solidFill>
              <a:ln w="12700" cap="flat" cmpd="sng" algn="ctr">
                <a:solidFill>
                  <a:srgbClr val="6ACEE3"/>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4" name="TextBox 43">
                <a:extLst>
                  <a:ext uri="{FF2B5EF4-FFF2-40B4-BE49-F238E27FC236}">
                    <a16:creationId xmlns:a16="http://schemas.microsoft.com/office/drawing/2014/main" id="{CA21CC93-A746-014B-AE9C-0624E3253B87}"/>
                  </a:ext>
                </a:extLst>
              </p:cNvPr>
              <p:cNvSpPr txBox="1"/>
              <p:nvPr/>
            </p:nvSpPr>
            <p:spPr>
              <a:xfrm>
                <a:off x="5219956" y="5434289"/>
                <a:ext cx="1562905"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Researchers</a:t>
                </a:r>
              </a:p>
            </p:txBody>
          </p:sp>
          <p:sp>
            <p:nvSpPr>
              <p:cNvPr id="45" name="TextBox 44">
                <a:extLst>
                  <a:ext uri="{FF2B5EF4-FFF2-40B4-BE49-F238E27FC236}">
                    <a16:creationId xmlns:a16="http://schemas.microsoft.com/office/drawing/2014/main" id="{CA21CC93-A746-014B-AE9C-0624E3253B87}"/>
                  </a:ext>
                </a:extLst>
              </p:cNvPr>
              <p:cNvSpPr txBox="1"/>
              <p:nvPr/>
            </p:nvSpPr>
            <p:spPr>
              <a:xfrm>
                <a:off x="6506401" y="623806"/>
                <a:ext cx="1578019"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Subnational</a:t>
                </a:r>
              </a:p>
            </p:txBody>
          </p:sp>
          <p:sp>
            <p:nvSpPr>
              <p:cNvPr id="46" name="Hexagon 45">
                <a:extLst>
                  <a:ext uri="{FF2B5EF4-FFF2-40B4-BE49-F238E27FC236}">
                    <a16:creationId xmlns:a16="http://schemas.microsoft.com/office/drawing/2014/main" id="{15D8B16B-7F14-0044-A325-344F057C85B0}"/>
                  </a:ext>
                </a:extLst>
              </p:cNvPr>
              <p:cNvSpPr/>
              <p:nvPr/>
            </p:nvSpPr>
            <p:spPr>
              <a:xfrm>
                <a:off x="7849179" y="5048083"/>
                <a:ext cx="1525326" cy="1278775"/>
              </a:xfrm>
              <a:prstGeom prst="hexagon">
                <a:avLst/>
              </a:prstGeom>
              <a:solidFill>
                <a:srgbClr val="1388C1"/>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7" name="Hexagon 46">
                <a:extLst>
                  <a:ext uri="{FF2B5EF4-FFF2-40B4-BE49-F238E27FC236}">
                    <a16:creationId xmlns:a16="http://schemas.microsoft.com/office/drawing/2014/main" id="{15D8B16B-7F14-0044-A325-344F057C85B0}"/>
                  </a:ext>
                </a:extLst>
              </p:cNvPr>
              <p:cNvSpPr/>
              <p:nvPr/>
            </p:nvSpPr>
            <p:spPr>
              <a:xfrm>
                <a:off x="3956845" y="202543"/>
                <a:ext cx="1525326" cy="1278775"/>
              </a:xfrm>
              <a:prstGeom prst="hexagon">
                <a:avLst/>
              </a:prstGeom>
              <a:solidFill>
                <a:srgbClr val="1388C1"/>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8" name="TextBox 47">
                <a:extLst>
                  <a:ext uri="{FF2B5EF4-FFF2-40B4-BE49-F238E27FC236}">
                    <a16:creationId xmlns:a16="http://schemas.microsoft.com/office/drawing/2014/main" id="{CA21CC93-A746-014B-AE9C-0624E3253B87}"/>
                  </a:ext>
                </a:extLst>
              </p:cNvPr>
              <p:cNvSpPr txBox="1"/>
              <p:nvPr/>
            </p:nvSpPr>
            <p:spPr>
              <a:xfrm>
                <a:off x="7927693" y="5289507"/>
                <a:ext cx="1368297" cy="741692"/>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Mid-/</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long-term</a:t>
                </a:r>
              </a:p>
            </p:txBody>
          </p:sp>
          <p:sp>
            <p:nvSpPr>
              <p:cNvPr id="49" name="TextBox 48">
                <a:extLst>
                  <a:ext uri="{FF2B5EF4-FFF2-40B4-BE49-F238E27FC236}">
                    <a16:creationId xmlns:a16="http://schemas.microsoft.com/office/drawing/2014/main" id="{CA21CC93-A746-014B-AE9C-0624E3253B87}"/>
                  </a:ext>
                </a:extLst>
              </p:cNvPr>
              <p:cNvSpPr txBox="1"/>
              <p:nvPr/>
            </p:nvSpPr>
            <p:spPr>
              <a:xfrm>
                <a:off x="4400356" y="605917"/>
                <a:ext cx="682448" cy="468438"/>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a:ea typeface="League Spartan" charset="0"/>
                    <a:cs typeface="Poppins" pitchFamily="2" charset="77"/>
                  </a:rPr>
                  <a:t>PES</a:t>
                </a:r>
              </a:p>
            </p:txBody>
          </p:sp>
          <p:sp>
            <p:nvSpPr>
              <p:cNvPr id="50" name="TextBox 49">
                <a:extLst>
                  <a:ext uri="{FF2B5EF4-FFF2-40B4-BE49-F238E27FC236}">
                    <a16:creationId xmlns:a16="http://schemas.microsoft.com/office/drawing/2014/main" id="{CA21CC93-A746-014B-AE9C-0624E3253B87}"/>
                  </a:ext>
                </a:extLst>
              </p:cNvPr>
              <p:cNvSpPr txBox="1"/>
              <p:nvPr/>
            </p:nvSpPr>
            <p:spPr>
              <a:xfrm>
                <a:off x="5558632" y="4062813"/>
                <a:ext cx="95263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Global</a:t>
                </a:r>
              </a:p>
            </p:txBody>
          </p:sp>
        </p:grpSp>
      </p:grpSp>
    </p:spTree>
    <p:extLst>
      <p:ext uri="{BB962C8B-B14F-4D97-AF65-F5344CB8AC3E}">
        <p14:creationId xmlns:p14="http://schemas.microsoft.com/office/powerpoint/2010/main" val="1195680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064" y="279723"/>
            <a:ext cx="10492747" cy="720080"/>
          </a:xfrm>
        </p:spPr>
        <p:txBody>
          <a:bodyPr/>
          <a:lstStyle/>
          <a:p>
            <a:r>
              <a:rPr lang="fr-CH" sz="3200">
                <a:solidFill>
                  <a:schemeClr val="accent1"/>
                </a:solidFill>
                <a:latin typeface="Overpass" panose="00000500000000000000" pitchFamily="2" charset="0"/>
                <a:cs typeface="+mj-cs"/>
              </a:rPr>
              <a:t>ILO </a:t>
            </a:r>
            <a:r>
              <a:rPr lang="fr-CH" sz="3200" err="1">
                <a:solidFill>
                  <a:schemeClr val="accent1"/>
                </a:solidFill>
                <a:latin typeface="Overpass" panose="00000500000000000000" pitchFamily="2" charset="0"/>
                <a:cs typeface="+mj-cs"/>
              </a:rPr>
              <a:t>skills</a:t>
            </a:r>
            <a:r>
              <a:rPr lang="fr-CH" sz="3200">
                <a:solidFill>
                  <a:schemeClr val="accent1"/>
                </a:solidFill>
                <a:latin typeface="Overpass" panose="00000500000000000000" pitchFamily="2" charset="0"/>
                <a:cs typeface="+mj-cs"/>
              </a:rPr>
              <a:t> anticipation and </a:t>
            </a:r>
            <a:r>
              <a:rPr lang="fr-CH" sz="3200" err="1">
                <a:solidFill>
                  <a:schemeClr val="accent1"/>
                </a:solidFill>
                <a:latin typeface="Overpass" panose="00000500000000000000" pitchFamily="2" charset="0"/>
                <a:cs typeface="+mj-cs"/>
              </a:rPr>
              <a:t>matching</a:t>
            </a:r>
            <a:r>
              <a:rPr lang="fr-CH" sz="3200">
                <a:solidFill>
                  <a:schemeClr val="accent1"/>
                </a:solidFill>
                <a:latin typeface="Overpass" panose="00000500000000000000" pitchFamily="2" charset="0"/>
                <a:cs typeface="+mj-cs"/>
              </a:rPr>
              <a:t> </a:t>
            </a:r>
            <a:r>
              <a:rPr lang="fr-CH" sz="3200" err="1">
                <a:solidFill>
                  <a:schemeClr val="accent1"/>
                </a:solidFill>
                <a:latin typeface="Overpass" panose="00000500000000000000" pitchFamily="2" charset="0"/>
                <a:cs typeface="+mj-cs"/>
              </a:rPr>
              <a:t>tools</a:t>
            </a:r>
            <a:r>
              <a:rPr lang="fr-CH" sz="3200">
                <a:solidFill>
                  <a:schemeClr val="accent1"/>
                </a:solidFill>
                <a:latin typeface="Overpass" panose="00000500000000000000" pitchFamily="2" charset="0"/>
                <a:cs typeface="+mj-cs"/>
              </a:rPr>
              <a:t>: </a:t>
            </a:r>
            <a:br>
              <a:rPr lang="fr-CH" sz="3200">
                <a:solidFill>
                  <a:schemeClr val="accent1"/>
                </a:solidFill>
                <a:latin typeface="Overpass" panose="00000500000000000000" pitchFamily="2" charset="0"/>
                <a:cs typeface="+mj-cs"/>
              </a:rPr>
            </a:br>
            <a:r>
              <a:rPr lang="fr-CH" sz="3200" b="0" i="1" err="1">
                <a:solidFill>
                  <a:schemeClr val="accent1"/>
                </a:solidFill>
                <a:latin typeface="Overpass" panose="00000500000000000000" pitchFamily="2" charset="0"/>
                <a:cs typeface="+mj-cs"/>
              </a:rPr>
              <a:t>Generic</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tools</a:t>
            </a:r>
            <a:r>
              <a:rPr lang="fr-CH" sz="3200" b="0" i="1">
                <a:solidFill>
                  <a:schemeClr val="accent1"/>
                </a:solidFill>
                <a:latin typeface="Overpass" panose="00000500000000000000" pitchFamily="2" charset="0"/>
                <a:cs typeface="+mj-cs"/>
              </a:rPr>
              <a:t> and </a:t>
            </a:r>
            <a:r>
              <a:rPr lang="fr-CH" sz="3200" b="0" i="1" err="1">
                <a:solidFill>
                  <a:schemeClr val="accent1"/>
                </a:solidFill>
                <a:latin typeface="Overpass" panose="00000500000000000000" pitchFamily="2" charset="0"/>
                <a:cs typeface="+mj-cs"/>
              </a:rPr>
              <a:t>knowledge</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products</a:t>
            </a:r>
            <a:endParaRPr lang="en-GB" sz="3200" b="0" i="1">
              <a:solidFill>
                <a:schemeClr val="accent1"/>
              </a:solidFill>
              <a:latin typeface="Overpass" panose="00000500000000000000" pitchFamily="2" charset="0"/>
              <a:cs typeface="+mj-cs"/>
            </a:endParaRPr>
          </a:p>
        </p:txBody>
      </p:sp>
      <p:pic>
        <p:nvPicPr>
          <p:cNvPr id="3"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78313" y="1584160"/>
            <a:ext cx="2482682" cy="354970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964" y="2247101"/>
            <a:ext cx="1618343" cy="245377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9611" y="2135374"/>
            <a:ext cx="1686816" cy="239915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2248" y="2041318"/>
            <a:ext cx="1567865" cy="23816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240" y="3703515"/>
            <a:ext cx="1559422" cy="237846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4674" y="3567093"/>
            <a:ext cx="1577092" cy="23841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8562" y="3385717"/>
            <a:ext cx="1542281" cy="234282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0"/>
          <a:stretch>
            <a:fillRect/>
          </a:stretch>
        </p:blipFill>
        <p:spPr>
          <a:xfrm>
            <a:off x="10064173" y="1476822"/>
            <a:ext cx="1700198" cy="221396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1"/>
          <a:stretch>
            <a:fillRect/>
          </a:stretch>
        </p:blipFill>
        <p:spPr>
          <a:xfrm>
            <a:off x="10076114" y="4135272"/>
            <a:ext cx="1693607" cy="238675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2"/>
          <a:stretch>
            <a:fillRect/>
          </a:stretch>
        </p:blipFill>
        <p:spPr>
          <a:xfrm>
            <a:off x="8225458" y="4141929"/>
            <a:ext cx="1614279" cy="23601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71957" y="1438878"/>
            <a:ext cx="1623481" cy="2302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276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064" y="279723"/>
            <a:ext cx="10492747" cy="720080"/>
          </a:xfrm>
        </p:spPr>
        <p:txBody>
          <a:bodyPr/>
          <a:lstStyle/>
          <a:p>
            <a:r>
              <a:rPr lang="fr-CH" sz="3200">
                <a:solidFill>
                  <a:schemeClr val="accent1"/>
                </a:solidFill>
                <a:latin typeface="Overpass" panose="00000500000000000000" pitchFamily="2" charset="0"/>
                <a:cs typeface="+mj-cs"/>
              </a:rPr>
              <a:t>ILO </a:t>
            </a:r>
            <a:r>
              <a:rPr lang="fr-CH" sz="3200" err="1">
                <a:solidFill>
                  <a:schemeClr val="accent1"/>
                </a:solidFill>
                <a:latin typeface="Overpass" panose="00000500000000000000" pitchFamily="2" charset="0"/>
                <a:cs typeface="+mj-cs"/>
              </a:rPr>
              <a:t>skills</a:t>
            </a:r>
            <a:r>
              <a:rPr lang="fr-CH" sz="3200">
                <a:solidFill>
                  <a:schemeClr val="accent1"/>
                </a:solidFill>
                <a:latin typeface="Overpass" panose="00000500000000000000" pitchFamily="2" charset="0"/>
                <a:cs typeface="+mj-cs"/>
              </a:rPr>
              <a:t> anticipation and </a:t>
            </a:r>
            <a:r>
              <a:rPr lang="fr-CH" sz="3200" err="1">
                <a:solidFill>
                  <a:schemeClr val="accent1"/>
                </a:solidFill>
                <a:latin typeface="Overpass" panose="00000500000000000000" pitchFamily="2" charset="0"/>
                <a:cs typeface="+mj-cs"/>
              </a:rPr>
              <a:t>matching</a:t>
            </a:r>
            <a:r>
              <a:rPr lang="fr-CH" sz="3200">
                <a:solidFill>
                  <a:schemeClr val="accent1"/>
                </a:solidFill>
                <a:latin typeface="Overpass" panose="00000500000000000000" pitchFamily="2" charset="0"/>
                <a:cs typeface="+mj-cs"/>
              </a:rPr>
              <a:t> </a:t>
            </a:r>
            <a:r>
              <a:rPr lang="fr-CH" sz="3200" err="1">
                <a:solidFill>
                  <a:schemeClr val="accent1"/>
                </a:solidFill>
                <a:latin typeface="Overpass" panose="00000500000000000000" pitchFamily="2" charset="0"/>
                <a:cs typeface="+mj-cs"/>
              </a:rPr>
              <a:t>tools</a:t>
            </a:r>
            <a:r>
              <a:rPr lang="fr-CH" sz="3200">
                <a:solidFill>
                  <a:schemeClr val="accent1"/>
                </a:solidFill>
                <a:latin typeface="Overpass" panose="00000500000000000000" pitchFamily="2" charset="0"/>
                <a:cs typeface="+mj-cs"/>
              </a:rPr>
              <a:t>: </a:t>
            </a:r>
            <a:br>
              <a:rPr lang="fr-CH" sz="3200">
                <a:solidFill>
                  <a:schemeClr val="accent1"/>
                </a:solidFill>
                <a:latin typeface="Overpass" panose="00000500000000000000" pitchFamily="2" charset="0"/>
                <a:cs typeface="+mj-cs"/>
              </a:rPr>
            </a:br>
            <a:r>
              <a:rPr lang="fr-CH" sz="3200" b="0" i="1" err="1">
                <a:solidFill>
                  <a:schemeClr val="accent1"/>
                </a:solidFill>
                <a:latin typeface="Overpass" panose="00000500000000000000" pitchFamily="2" charset="0"/>
                <a:cs typeface="+mj-cs"/>
              </a:rPr>
              <a:t>Specific</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policy</a:t>
            </a:r>
            <a:r>
              <a:rPr lang="fr-CH" sz="3200" b="0" i="1">
                <a:solidFill>
                  <a:schemeClr val="accent1"/>
                </a:solidFill>
                <a:latin typeface="Overpass" panose="00000500000000000000" pitchFamily="2" charset="0"/>
                <a:cs typeface="+mj-cs"/>
              </a:rPr>
              <a:t> / </a:t>
            </a:r>
            <a:r>
              <a:rPr lang="fr-CH" sz="3200" b="0" i="1" err="1">
                <a:solidFill>
                  <a:schemeClr val="accent1"/>
                </a:solidFill>
                <a:latin typeface="Overpass" panose="00000500000000000000" pitchFamily="2" charset="0"/>
                <a:cs typeface="+mj-cs"/>
              </a:rPr>
              <a:t>megatrend</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driven</a:t>
            </a:r>
            <a:endParaRPr lang="en-GB" sz="3200" b="0" i="1">
              <a:solidFill>
                <a:schemeClr val="accent1"/>
              </a:solidFill>
              <a:latin typeface="Overpass" panose="00000500000000000000" pitchFamily="2" charset="0"/>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623" y="1534510"/>
            <a:ext cx="1953694" cy="27556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955" y="1716356"/>
            <a:ext cx="1593352" cy="225828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2220392" y="1936499"/>
            <a:ext cx="1623327" cy="23380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rot="476124">
            <a:off x="10256837" y="4174814"/>
            <a:ext cx="1895063" cy="2152807"/>
          </a:xfrm>
          <a:prstGeom prst="rect">
            <a:avLst/>
          </a:prstGeom>
        </p:spPr>
      </p:pic>
      <p:pic>
        <p:nvPicPr>
          <p:cNvPr id="11" name="Picture 10"/>
          <p:cNvPicPr>
            <a:picLocks noChangeAspect="1"/>
          </p:cNvPicPr>
          <p:nvPr/>
        </p:nvPicPr>
        <p:blipFill>
          <a:blip r:embed="rId7"/>
          <a:stretch>
            <a:fillRect/>
          </a:stretch>
        </p:blipFill>
        <p:spPr>
          <a:xfrm>
            <a:off x="10857527" y="1084423"/>
            <a:ext cx="1194353" cy="1657996"/>
          </a:xfrm>
          <a:prstGeom prst="rect">
            <a:avLst/>
          </a:prstGeom>
        </p:spPr>
      </p:pic>
      <p:pic>
        <p:nvPicPr>
          <p:cNvPr id="8" name="Content Placeholder 4"/>
          <p:cNvPicPr>
            <a:picLocks noGrp="1" noChangeAspect="1"/>
          </p:cNvPicPr>
          <p:nvPr>
            <p:ph sz="half" idx="4294967295"/>
          </p:nvPr>
        </p:nvPicPr>
        <p:blipFill>
          <a:blip r:embed="rId8"/>
          <a:stretch>
            <a:fillRect/>
          </a:stretch>
        </p:blipFill>
        <p:spPr>
          <a:xfrm>
            <a:off x="9201400" y="4056332"/>
            <a:ext cx="1671316" cy="2326684"/>
          </a:xfrm>
          <a:prstGeom prst="rect">
            <a:avLst/>
          </a:prstGeom>
        </p:spPr>
      </p:pic>
      <p:pic>
        <p:nvPicPr>
          <p:cNvPr id="12" name="Picture 11"/>
          <p:cNvPicPr>
            <a:picLocks noChangeAspect="1"/>
          </p:cNvPicPr>
          <p:nvPr/>
        </p:nvPicPr>
        <p:blipFill>
          <a:blip r:embed="rId9"/>
          <a:stretch>
            <a:fillRect/>
          </a:stretch>
        </p:blipFill>
        <p:spPr>
          <a:xfrm rot="20891529">
            <a:off x="9738506" y="1233734"/>
            <a:ext cx="1371397" cy="1737974"/>
          </a:xfrm>
          <a:prstGeom prst="rect">
            <a:avLst/>
          </a:prstGeom>
        </p:spPr>
      </p:pic>
      <p:pic>
        <p:nvPicPr>
          <p:cNvPr id="13" name="Picture 12"/>
          <p:cNvPicPr>
            <a:picLocks noChangeAspect="1"/>
          </p:cNvPicPr>
          <p:nvPr/>
        </p:nvPicPr>
        <p:blipFill>
          <a:blip r:embed="rId10"/>
          <a:stretch>
            <a:fillRect/>
          </a:stretch>
        </p:blipFill>
        <p:spPr>
          <a:xfrm rot="859155">
            <a:off x="10175248" y="2205197"/>
            <a:ext cx="1696198" cy="2167305"/>
          </a:xfrm>
          <a:prstGeom prst="rect">
            <a:avLst/>
          </a:prstGeom>
        </p:spPr>
      </p:pic>
      <p:pic>
        <p:nvPicPr>
          <p:cNvPr id="16" name="Picture 15"/>
          <p:cNvPicPr>
            <a:picLocks noChangeAspect="1"/>
          </p:cNvPicPr>
          <p:nvPr/>
        </p:nvPicPr>
        <p:blipFill>
          <a:blip r:embed="rId11"/>
          <a:stretch>
            <a:fillRect/>
          </a:stretch>
        </p:blipFill>
        <p:spPr>
          <a:xfrm>
            <a:off x="602583" y="3307644"/>
            <a:ext cx="1660880" cy="2179729"/>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485559">
            <a:off x="2726782" y="4222350"/>
            <a:ext cx="1250097" cy="176017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9200" y="3882916"/>
            <a:ext cx="1454242" cy="204742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4"/>
          <a:stretch>
            <a:fillRect/>
          </a:stretch>
        </p:blipFill>
        <p:spPr>
          <a:xfrm>
            <a:off x="4593022" y="3538405"/>
            <a:ext cx="2154620" cy="3095676"/>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06254" y="1390764"/>
            <a:ext cx="1821222" cy="2568391"/>
          </a:xfrm>
          <a:prstGeom prst="rect">
            <a:avLst/>
          </a:prstGeom>
        </p:spPr>
      </p:pic>
      <p:pic>
        <p:nvPicPr>
          <p:cNvPr id="10" name="Picture 9">
            <a:extLst>
              <a:ext uri="{FF2B5EF4-FFF2-40B4-BE49-F238E27FC236}">
                <a16:creationId xmlns:a16="http://schemas.microsoft.com/office/drawing/2014/main" id="{03DADF2B-2BE1-4A57-B0A0-1CA6EF459051}"/>
              </a:ext>
            </a:extLst>
          </p:cNvPr>
          <p:cNvPicPr>
            <a:picLocks noChangeAspect="1"/>
          </p:cNvPicPr>
          <p:nvPr/>
        </p:nvPicPr>
        <p:blipFill>
          <a:blip r:embed="rId16"/>
          <a:stretch>
            <a:fillRect/>
          </a:stretch>
        </p:blipFill>
        <p:spPr>
          <a:xfrm>
            <a:off x="6884276" y="3510454"/>
            <a:ext cx="2246517" cy="3150549"/>
          </a:xfrm>
          <a:prstGeom prst="rect">
            <a:avLst/>
          </a:prstGeom>
        </p:spPr>
      </p:pic>
    </p:spTree>
    <p:extLst>
      <p:ext uri="{BB962C8B-B14F-4D97-AF65-F5344CB8AC3E}">
        <p14:creationId xmlns:p14="http://schemas.microsoft.com/office/powerpoint/2010/main" val="421097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FCFF2E-0D0C-7B1E-A051-C9431F0C7FA5}"/>
              </a:ext>
            </a:extLst>
          </p:cNvPr>
          <p:cNvSpPr>
            <a:spLocks noGrp="1"/>
          </p:cNvSpPr>
          <p:nvPr>
            <p:ph type="title"/>
          </p:nvPr>
        </p:nvSpPr>
        <p:spPr>
          <a:xfrm>
            <a:off x="490538" y="1423195"/>
            <a:ext cx="11210924" cy="720000"/>
          </a:xfrm>
        </p:spPr>
        <p:txBody>
          <a:bodyPr/>
          <a:lstStyle/>
          <a:p>
            <a:r>
              <a:rPr lang="en-US" dirty="0"/>
              <a:t>The Regional Comprehensive Economic Partnership (RCEP): a free trade agreement promoting economic integration among the 15 East Asian and Pacific nations</a:t>
            </a:r>
          </a:p>
        </p:txBody>
      </p:sp>
      <p:pic>
        <p:nvPicPr>
          <p:cNvPr id="5" name="Picture 4">
            <a:extLst>
              <a:ext uri="{FF2B5EF4-FFF2-40B4-BE49-F238E27FC236}">
                <a16:creationId xmlns:a16="http://schemas.microsoft.com/office/drawing/2014/main" id="{87F265C2-6A66-7BD1-E2E6-247C30BFB345}"/>
              </a:ext>
            </a:extLst>
          </p:cNvPr>
          <p:cNvPicPr>
            <a:picLocks noChangeAspect="1"/>
          </p:cNvPicPr>
          <p:nvPr/>
        </p:nvPicPr>
        <p:blipFill>
          <a:blip r:embed="rId3"/>
          <a:stretch>
            <a:fillRect/>
          </a:stretch>
        </p:blipFill>
        <p:spPr>
          <a:xfrm>
            <a:off x="107577" y="2439045"/>
            <a:ext cx="7893424" cy="4301917"/>
          </a:xfrm>
          <a:prstGeom prst="rect">
            <a:avLst/>
          </a:prstGeom>
          <a:noFill/>
        </p:spPr>
      </p:pic>
      <p:sp>
        <p:nvSpPr>
          <p:cNvPr id="12" name="Slide Number Placeholder 5">
            <a:extLst>
              <a:ext uri="{FF2B5EF4-FFF2-40B4-BE49-F238E27FC236}">
                <a16:creationId xmlns:a16="http://schemas.microsoft.com/office/drawing/2014/main" id="{27967518-90C9-48E4-9791-EB7564CA4441}"/>
              </a:ext>
            </a:extLst>
          </p:cNvPr>
          <p:cNvSpPr>
            <a:spLocks noGrp="1"/>
          </p:cNvSpPr>
          <p:nvPr>
            <p:ph type="sldNum" sz="quarter" idx="12"/>
          </p:nvPr>
        </p:nvSpPr>
        <p:spPr>
          <a:xfrm>
            <a:off x="11161462" y="432000"/>
            <a:ext cx="540000" cy="288000"/>
          </a:xfrm>
        </p:spPr>
        <p:txBody>
          <a:bodyPr/>
          <a:lstStyle/>
          <a:p>
            <a:pPr>
              <a:spcAft>
                <a:spcPts val="600"/>
              </a:spcAft>
            </a:pPr>
            <a:fld id="{856227C0-AD57-4F9B-BAE3-EEFB0D0EE427}" type="slidenum">
              <a:rPr lang="en-GB" smtClean="0"/>
              <a:pPr>
                <a:spcAft>
                  <a:spcPts val="600"/>
                </a:spcAft>
              </a:pPr>
              <a:t>7</a:t>
            </a:fld>
            <a:endParaRPr lang="en-GB"/>
          </a:p>
        </p:txBody>
      </p:sp>
      <p:sp>
        <p:nvSpPr>
          <p:cNvPr id="2" name="Date Placeholder 1">
            <a:extLst>
              <a:ext uri="{FF2B5EF4-FFF2-40B4-BE49-F238E27FC236}">
                <a16:creationId xmlns:a16="http://schemas.microsoft.com/office/drawing/2014/main" id="{F94808D4-1E30-C2A2-F1F6-899FD9947058}"/>
              </a:ext>
            </a:extLst>
          </p:cNvPr>
          <p:cNvSpPr>
            <a:spLocks noGrp="1"/>
          </p:cNvSpPr>
          <p:nvPr>
            <p:ph type="dt" sz="half" idx="10"/>
          </p:nvPr>
        </p:nvSpPr>
        <p:spPr/>
        <p:txBody>
          <a:bodyPr/>
          <a:lstStyle/>
          <a:p>
            <a:pPr>
              <a:spcAft>
                <a:spcPts val="600"/>
              </a:spcAft>
            </a:pPr>
            <a:r>
              <a:rPr lang="en-GB"/>
              <a:t>Date: Monday / 01 / October / 2019</a:t>
            </a:r>
          </a:p>
        </p:txBody>
      </p:sp>
      <p:sp>
        <p:nvSpPr>
          <p:cNvPr id="7" name="TextBox 6">
            <a:extLst>
              <a:ext uri="{FF2B5EF4-FFF2-40B4-BE49-F238E27FC236}">
                <a16:creationId xmlns:a16="http://schemas.microsoft.com/office/drawing/2014/main" id="{9E825439-BC99-C39A-DCD2-69C156253CD9}"/>
              </a:ext>
            </a:extLst>
          </p:cNvPr>
          <p:cNvSpPr txBox="1"/>
          <p:nvPr/>
        </p:nvSpPr>
        <p:spPr>
          <a:xfrm>
            <a:off x="8377517" y="3089692"/>
            <a:ext cx="2514601" cy="707886"/>
          </a:xfrm>
          <a:prstGeom prst="rect">
            <a:avLst/>
          </a:prstGeom>
          <a:noFill/>
        </p:spPr>
        <p:txBody>
          <a:bodyPr wrap="square">
            <a:spAutoFit/>
          </a:bodyPr>
          <a:lstStyle/>
          <a:p>
            <a:r>
              <a:rPr lang="en-US" sz="2000" dirty="0">
                <a:solidFill>
                  <a:schemeClr val="tx2"/>
                </a:solidFill>
              </a:rPr>
              <a:t>Entered into force on 1 January 2022</a:t>
            </a:r>
            <a:endParaRPr lang="en-GB" sz="2000" dirty="0">
              <a:solidFill>
                <a:schemeClr val="tx2"/>
              </a:solidFill>
            </a:endParaRPr>
          </a:p>
        </p:txBody>
      </p:sp>
      <p:sp>
        <p:nvSpPr>
          <p:cNvPr id="8" name="TextBox 7">
            <a:extLst>
              <a:ext uri="{FF2B5EF4-FFF2-40B4-BE49-F238E27FC236}">
                <a16:creationId xmlns:a16="http://schemas.microsoft.com/office/drawing/2014/main" id="{1CF657CE-9F76-47AD-CB6C-937B926990BB}"/>
              </a:ext>
            </a:extLst>
          </p:cNvPr>
          <p:cNvSpPr txBox="1"/>
          <p:nvPr/>
        </p:nvSpPr>
        <p:spPr>
          <a:xfrm>
            <a:off x="7570694" y="6433083"/>
            <a:ext cx="3778623" cy="276999"/>
          </a:xfrm>
          <a:prstGeom prst="rect">
            <a:avLst/>
          </a:prstGeom>
          <a:noFill/>
        </p:spPr>
        <p:txBody>
          <a:bodyPr wrap="square" rtlCol="0">
            <a:spAutoFit/>
          </a:bodyPr>
          <a:lstStyle/>
          <a:p>
            <a:r>
              <a:rPr lang="fr-CH" sz="1200" dirty="0">
                <a:solidFill>
                  <a:schemeClr val="tx2"/>
                </a:solidFill>
              </a:rPr>
              <a:t>Source: UNCTAD 2021</a:t>
            </a:r>
            <a:endParaRPr lang="en-GB" sz="1200" dirty="0">
              <a:solidFill>
                <a:schemeClr val="tx2"/>
              </a:solidFill>
            </a:endParaRPr>
          </a:p>
        </p:txBody>
      </p:sp>
    </p:spTree>
    <p:extLst>
      <p:ext uri="{BB962C8B-B14F-4D97-AF65-F5344CB8AC3E}">
        <p14:creationId xmlns:p14="http://schemas.microsoft.com/office/powerpoint/2010/main" val="1921483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490538" y="1423195"/>
            <a:ext cx="11210924" cy="720000"/>
          </a:xfrm>
          <a:prstGeom prst="rect">
            <a:avLst/>
          </a:prstGeom>
        </p:spPr>
        <p:txBody>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1E2DBE"/>
                </a:solidFill>
                <a:effectLst/>
                <a:uLnTx/>
                <a:uFillTx/>
                <a:latin typeface="Overpass" panose="00000500000000000000" pitchFamily="2" charset="0"/>
                <a:ea typeface="+mj-ea"/>
                <a:cs typeface="Arial" pitchFamily="34" charset="0"/>
              </a:rPr>
              <a:t>Thank you for your attention! </a:t>
            </a:r>
          </a:p>
        </p:txBody>
      </p:sp>
      <p:grpSp>
        <p:nvGrpSpPr>
          <p:cNvPr id="3" name="Group 2">
            <a:extLst>
              <a:ext uri="{FF2B5EF4-FFF2-40B4-BE49-F238E27FC236}">
                <a16:creationId xmlns:a16="http://schemas.microsoft.com/office/drawing/2014/main" id="{4BEAD8A0-4C53-A445-9566-12D9871030FF}"/>
              </a:ext>
            </a:extLst>
          </p:cNvPr>
          <p:cNvGrpSpPr/>
          <p:nvPr/>
        </p:nvGrpSpPr>
        <p:grpSpPr>
          <a:xfrm>
            <a:off x="4186201" y="2307771"/>
            <a:ext cx="3216085" cy="3820483"/>
            <a:chOff x="8704441" y="2571694"/>
            <a:chExt cx="7028256" cy="10385705"/>
          </a:xfrm>
        </p:grpSpPr>
        <p:sp>
          <p:nvSpPr>
            <p:cNvPr id="4" name="Shape 34173">
              <a:extLst>
                <a:ext uri="{FF2B5EF4-FFF2-40B4-BE49-F238E27FC236}">
                  <a16:creationId xmlns:a16="http://schemas.microsoft.com/office/drawing/2014/main" id="{7C2ABBD9-BBC5-C744-A88A-B0FB6D066E4D}"/>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 name="Shape 34174">
              <a:extLst>
                <a:ext uri="{FF2B5EF4-FFF2-40B4-BE49-F238E27FC236}">
                  <a16:creationId xmlns:a16="http://schemas.microsoft.com/office/drawing/2014/main" id="{B89D6FCE-8A07-2F4B-BC7C-28593783ECCF}"/>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 name="Shape 34175">
              <a:extLst>
                <a:ext uri="{FF2B5EF4-FFF2-40B4-BE49-F238E27FC236}">
                  <a16:creationId xmlns:a16="http://schemas.microsoft.com/office/drawing/2014/main" id="{128F6F9B-F7C8-1845-9B4C-0EC0496EC080}"/>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 name="Shape 34176">
              <a:extLst>
                <a:ext uri="{FF2B5EF4-FFF2-40B4-BE49-F238E27FC236}">
                  <a16:creationId xmlns:a16="http://schemas.microsoft.com/office/drawing/2014/main" id="{9C64BCDC-E2F0-E146-88D7-41FFB1673416}"/>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 name="Shape 34177">
              <a:extLst>
                <a:ext uri="{FF2B5EF4-FFF2-40B4-BE49-F238E27FC236}">
                  <a16:creationId xmlns:a16="http://schemas.microsoft.com/office/drawing/2014/main" id="{1C408270-55D1-804D-82D7-1476B5E43978}"/>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 name="Shape 34178">
              <a:extLst>
                <a:ext uri="{FF2B5EF4-FFF2-40B4-BE49-F238E27FC236}">
                  <a16:creationId xmlns:a16="http://schemas.microsoft.com/office/drawing/2014/main" id="{EB390F12-B40C-7A45-8BC8-5810AB9255C2}"/>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0" name="Shape 34179">
              <a:extLst>
                <a:ext uri="{FF2B5EF4-FFF2-40B4-BE49-F238E27FC236}">
                  <a16:creationId xmlns:a16="http://schemas.microsoft.com/office/drawing/2014/main" id="{3C5FD7B8-4C3B-B940-A6D7-C03BE6F4C89D}"/>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1" name="Shape 34180">
              <a:extLst>
                <a:ext uri="{FF2B5EF4-FFF2-40B4-BE49-F238E27FC236}">
                  <a16:creationId xmlns:a16="http://schemas.microsoft.com/office/drawing/2014/main" id="{32AE572C-09D2-B149-95D6-B62DDD4AB5AD}"/>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2" name="Shape 34181">
              <a:extLst>
                <a:ext uri="{FF2B5EF4-FFF2-40B4-BE49-F238E27FC236}">
                  <a16:creationId xmlns:a16="http://schemas.microsoft.com/office/drawing/2014/main" id="{2C5DEF8C-B19E-9346-8BB7-7935ACC483D8}"/>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3" name="Shape 34182">
              <a:extLst>
                <a:ext uri="{FF2B5EF4-FFF2-40B4-BE49-F238E27FC236}">
                  <a16:creationId xmlns:a16="http://schemas.microsoft.com/office/drawing/2014/main" id="{268030AB-902E-4048-96C9-C613F7151002}"/>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4" name="Shape 34183">
              <a:extLst>
                <a:ext uri="{FF2B5EF4-FFF2-40B4-BE49-F238E27FC236}">
                  <a16:creationId xmlns:a16="http://schemas.microsoft.com/office/drawing/2014/main" id="{C17EC142-064E-184B-8C15-51D983B8F46A}"/>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5" name="Shape 34184">
              <a:extLst>
                <a:ext uri="{FF2B5EF4-FFF2-40B4-BE49-F238E27FC236}">
                  <a16:creationId xmlns:a16="http://schemas.microsoft.com/office/drawing/2014/main" id="{3D61E7B3-2989-8049-83F7-8359EB03AEE9}"/>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6" name="Shape 34185">
              <a:extLst>
                <a:ext uri="{FF2B5EF4-FFF2-40B4-BE49-F238E27FC236}">
                  <a16:creationId xmlns:a16="http://schemas.microsoft.com/office/drawing/2014/main" id="{DD580A0D-D476-6F4F-A8CB-69B1C6426354}"/>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7" name="Shape 34186">
              <a:extLst>
                <a:ext uri="{FF2B5EF4-FFF2-40B4-BE49-F238E27FC236}">
                  <a16:creationId xmlns:a16="http://schemas.microsoft.com/office/drawing/2014/main" id="{BC835B70-B4D7-1546-898F-8E925436C5F8}"/>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8" name="Shape 34187">
              <a:extLst>
                <a:ext uri="{FF2B5EF4-FFF2-40B4-BE49-F238E27FC236}">
                  <a16:creationId xmlns:a16="http://schemas.microsoft.com/office/drawing/2014/main" id="{A5C4F64E-F8AE-364B-9B84-12A692B41AC3}"/>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9" name="Shape 34188">
              <a:extLst>
                <a:ext uri="{FF2B5EF4-FFF2-40B4-BE49-F238E27FC236}">
                  <a16:creationId xmlns:a16="http://schemas.microsoft.com/office/drawing/2014/main" id="{7036E97A-E538-DB4D-9DAE-381CFDACB2B0}"/>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0" name="Shape 34189">
              <a:extLst>
                <a:ext uri="{FF2B5EF4-FFF2-40B4-BE49-F238E27FC236}">
                  <a16:creationId xmlns:a16="http://schemas.microsoft.com/office/drawing/2014/main" id="{3E502D09-5E8E-034A-BA71-FA7562E6BAEB}"/>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1" name="Shape 34190">
              <a:extLst>
                <a:ext uri="{FF2B5EF4-FFF2-40B4-BE49-F238E27FC236}">
                  <a16:creationId xmlns:a16="http://schemas.microsoft.com/office/drawing/2014/main" id="{80F26035-6389-2F4A-919A-7597AB01122D}"/>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2" name="Shape 34191">
              <a:extLst>
                <a:ext uri="{FF2B5EF4-FFF2-40B4-BE49-F238E27FC236}">
                  <a16:creationId xmlns:a16="http://schemas.microsoft.com/office/drawing/2014/main" id="{15E90CFB-1E2C-EF4A-B1ED-6FD69DBDD9C3}"/>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3" name="Shape 34192">
              <a:extLst>
                <a:ext uri="{FF2B5EF4-FFF2-40B4-BE49-F238E27FC236}">
                  <a16:creationId xmlns:a16="http://schemas.microsoft.com/office/drawing/2014/main" id="{B2400A31-1671-BB45-9745-8F05DAFCA9B5}"/>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4" name="Shape 34193">
              <a:extLst>
                <a:ext uri="{FF2B5EF4-FFF2-40B4-BE49-F238E27FC236}">
                  <a16:creationId xmlns:a16="http://schemas.microsoft.com/office/drawing/2014/main" id="{9CCB2114-7721-7C48-90EE-8BF98BE7201F}"/>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5" name="Shape 34194">
              <a:extLst>
                <a:ext uri="{FF2B5EF4-FFF2-40B4-BE49-F238E27FC236}">
                  <a16:creationId xmlns:a16="http://schemas.microsoft.com/office/drawing/2014/main" id="{08AB7CCF-CC82-4E41-9BD4-ACF711191AE9}"/>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6" name="Shape 34195">
              <a:extLst>
                <a:ext uri="{FF2B5EF4-FFF2-40B4-BE49-F238E27FC236}">
                  <a16:creationId xmlns:a16="http://schemas.microsoft.com/office/drawing/2014/main" id="{60F1FCA0-0B55-DA42-AA15-76394CCF7CE8}"/>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7" name="Shape 34196">
              <a:extLst>
                <a:ext uri="{FF2B5EF4-FFF2-40B4-BE49-F238E27FC236}">
                  <a16:creationId xmlns:a16="http://schemas.microsoft.com/office/drawing/2014/main" id="{36E9D02B-3D7D-A54F-BC3A-460483287FD4}"/>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8" name="Shape 34197">
              <a:extLst>
                <a:ext uri="{FF2B5EF4-FFF2-40B4-BE49-F238E27FC236}">
                  <a16:creationId xmlns:a16="http://schemas.microsoft.com/office/drawing/2014/main" id="{1ABAD993-1B69-BE43-9F7C-3D6B462DA21E}"/>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9" name="Shape 34198">
              <a:extLst>
                <a:ext uri="{FF2B5EF4-FFF2-40B4-BE49-F238E27FC236}">
                  <a16:creationId xmlns:a16="http://schemas.microsoft.com/office/drawing/2014/main" id="{D4260BC1-65B0-0246-B08D-3F1827008025}"/>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0" name="Shape 34199">
              <a:extLst>
                <a:ext uri="{FF2B5EF4-FFF2-40B4-BE49-F238E27FC236}">
                  <a16:creationId xmlns:a16="http://schemas.microsoft.com/office/drawing/2014/main" id="{EF07CAC8-6A35-DB44-BD69-BD5D91A2E37C}"/>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1" name="Shape 34200">
              <a:extLst>
                <a:ext uri="{FF2B5EF4-FFF2-40B4-BE49-F238E27FC236}">
                  <a16:creationId xmlns:a16="http://schemas.microsoft.com/office/drawing/2014/main" id="{0EF52984-C20C-9447-8DD3-28FAB8F93312}"/>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2" name="Shape 34201">
              <a:extLst>
                <a:ext uri="{FF2B5EF4-FFF2-40B4-BE49-F238E27FC236}">
                  <a16:creationId xmlns:a16="http://schemas.microsoft.com/office/drawing/2014/main" id="{D66540D1-4BAC-5142-9894-F08B20D57EF1}"/>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3" name="Shape 34202">
              <a:extLst>
                <a:ext uri="{FF2B5EF4-FFF2-40B4-BE49-F238E27FC236}">
                  <a16:creationId xmlns:a16="http://schemas.microsoft.com/office/drawing/2014/main" id="{5737805B-54E0-4A47-AC01-0D1BDA267497}"/>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4" name="Shape 34203">
              <a:extLst>
                <a:ext uri="{FF2B5EF4-FFF2-40B4-BE49-F238E27FC236}">
                  <a16:creationId xmlns:a16="http://schemas.microsoft.com/office/drawing/2014/main" id="{91DC43D2-97F8-1C4D-B8DA-A62FF50701D4}"/>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5" name="Shape 34204">
              <a:extLst>
                <a:ext uri="{FF2B5EF4-FFF2-40B4-BE49-F238E27FC236}">
                  <a16:creationId xmlns:a16="http://schemas.microsoft.com/office/drawing/2014/main" id="{ECFCF262-74DE-F84F-887D-99629AD08806}"/>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6" name="Shape 34205">
              <a:extLst>
                <a:ext uri="{FF2B5EF4-FFF2-40B4-BE49-F238E27FC236}">
                  <a16:creationId xmlns:a16="http://schemas.microsoft.com/office/drawing/2014/main" id="{C467DFE2-0020-9048-A6E0-E7CC380CDE65}"/>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8" name="Shape 34206">
              <a:extLst>
                <a:ext uri="{FF2B5EF4-FFF2-40B4-BE49-F238E27FC236}">
                  <a16:creationId xmlns:a16="http://schemas.microsoft.com/office/drawing/2014/main" id="{85432AD6-14B3-124D-9ABB-1521DEBE7E52}"/>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9" name="Shape 34207">
              <a:extLst>
                <a:ext uri="{FF2B5EF4-FFF2-40B4-BE49-F238E27FC236}">
                  <a16:creationId xmlns:a16="http://schemas.microsoft.com/office/drawing/2014/main" id="{E3C4B98A-7F6F-754E-907A-ACCA2379A358}"/>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0" name="Shape 34208">
              <a:extLst>
                <a:ext uri="{FF2B5EF4-FFF2-40B4-BE49-F238E27FC236}">
                  <a16:creationId xmlns:a16="http://schemas.microsoft.com/office/drawing/2014/main" id="{9AE29768-EC06-7B46-9B89-62A20DF54B8B}"/>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1" name="Shape 34209">
              <a:extLst>
                <a:ext uri="{FF2B5EF4-FFF2-40B4-BE49-F238E27FC236}">
                  <a16:creationId xmlns:a16="http://schemas.microsoft.com/office/drawing/2014/main" id="{7338D6DD-D1DA-FC4E-B5E4-0EA239F43804}"/>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2" name="Shape 34210">
              <a:extLst>
                <a:ext uri="{FF2B5EF4-FFF2-40B4-BE49-F238E27FC236}">
                  <a16:creationId xmlns:a16="http://schemas.microsoft.com/office/drawing/2014/main" id="{8DE914EC-0B60-D44B-808F-B925A9443E0E}"/>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3" name="Shape 34211">
              <a:extLst>
                <a:ext uri="{FF2B5EF4-FFF2-40B4-BE49-F238E27FC236}">
                  <a16:creationId xmlns:a16="http://schemas.microsoft.com/office/drawing/2014/main" id="{4FDE9662-0645-FA4A-BB62-535E4CB21134}"/>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4" name="Shape 34212">
              <a:extLst>
                <a:ext uri="{FF2B5EF4-FFF2-40B4-BE49-F238E27FC236}">
                  <a16:creationId xmlns:a16="http://schemas.microsoft.com/office/drawing/2014/main" id="{8633A179-86D5-1240-B4C7-1D2A8D873E6B}"/>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5" name="Shape 34213">
              <a:extLst>
                <a:ext uri="{FF2B5EF4-FFF2-40B4-BE49-F238E27FC236}">
                  <a16:creationId xmlns:a16="http://schemas.microsoft.com/office/drawing/2014/main" id="{0E71C735-E5FF-2841-A4F2-DA28CAF7CB51}"/>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6" name="Shape 34214">
              <a:extLst>
                <a:ext uri="{FF2B5EF4-FFF2-40B4-BE49-F238E27FC236}">
                  <a16:creationId xmlns:a16="http://schemas.microsoft.com/office/drawing/2014/main" id="{3AF6A3E9-D867-BE49-8EE5-A92EB529DE34}"/>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7" name="Shape 34215">
              <a:extLst>
                <a:ext uri="{FF2B5EF4-FFF2-40B4-BE49-F238E27FC236}">
                  <a16:creationId xmlns:a16="http://schemas.microsoft.com/office/drawing/2014/main" id="{44B4041E-E60E-834C-8F6C-8AE79507638C}"/>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8" name="Shape 34216">
              <a:extLst>
                <a:ext uri="{FF2B5EF4-FFF2-40B4-BE49-F238E27FC236}">
                  <a16:creationId xmlns:a16="http://schemas.microsoft.com/office/drawing/2014/main" id="{A94B01C4-5558-D74D-A544-6C63C5850FA4}"/>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solidFill>
              <a:srgbClr val="FFFFFF">
                <a:lumMod val="85000"/>
              </a:srgbClr>
            </a:solidFill>
            <a:ln w="12700" cap="flat">
              <a:noFill/>
              <a:miter lim="400000"/>
            </a:ln>
            <a:effectLst/>
          </p:spPr>
          <p:txBody>
            <a:bodyPr wrap="square" lIns="53578" tIns="53578" rIns="53578" bIns="53578"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9" name="Shape 34217">
              <a:extLst>
                <a:ext uri="{FF2B5EF4-FFF2-40B4-BE49-F238E27FC236}">
                  <a16:creationId xmlns:a16="http://schemas.microsoft.com/office/drawing/2014/main" id="{DDEB1FED-9BCB-3A41-B96E-167815D582F8}"/>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1073A3"/>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0" name="Shape 34218">
              <a:extLst>
                <a:ext uri="{FF2B5EF4-FFF2-40B4-BE49-F238E27FC236}">
                  <a16:creationId xmlns:a16="http://schemas.microsoft.com/office/drawing/2014/main" id="{71FCB7E2-4AD4-5440-A1AD-AF10DC8C55EE}"/>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1" name="Shape 34219">
              <a:extLst>
                <a:ext uri="{FF2B5EF4-FFF2-40B4-BE49-F238E27FC236}">
                  <a16:creationId xmlns:a16="http://schemas.microsoft.com/office/drawing/2014/main" id="{03092F4B-28A4-5F44-AA62-47C3BFDAA49D}"/>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2" name="Shape 34220">
              <a:extLst>
                <a:ext uri="{FF2B5EF4-FFF2-40B4-BE49-F238E27FC236}">
                  <a16:creationId xmlns:a16="http://schemas.microsoft.com/office/drawing/2014/main" id="{A4F14B7E-1422-594A-AE01-C415B94A483B}"/>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3" name="Shape 34221">
              <a:extLst>
                <a:ext uri="{FF2B5EF4-FFF2-40B4-BE49-F238E27FC236}">
                  <a16:creationId xmlns:a16="http://schemas.microsoft.com/office/drawing/2014/main" id="{D374A494-085B-D54C-A785-1BA3AAE979E4}"/>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4" name="Shape 34222">
              <a:extLst>
                <a:ext uri="{FF2B5EF4-FFF2-40B4-BE49-F238E27FC236}">
                  <a16:creationId xmlns:a16="http://schemas.microsoft.com/office/drawing/2014/main" id="{537BE61C-FC5B-454E-A03E-3C19A9A3D7B2}"/>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5" name="Shape 34223">
              <a:extLst>
                <a:ext uri="{FF2B5EF4-FFF2-40B4-BE49-F238E27FC236}">
                  <a16:creationId xmlns:a16="http://schemas.microsoft.com/office/drawing/2014/main" id="{2776F88E-D7CB-C848-8BA4-8B18FA098F28}"/>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6" name="Shape 34224">
              <a:extLst>
                <a:ext uri="{FF2B5EF4-FFF2-40B4-BE49-F238E27FC236}">
                  <a16:creationId xmlns:a16="http://schemas.microsoft.com/office/drawing/2014/main" id="{A1203C35-6689-D54B-BB47-599FEE0703BA}"/>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7" name="Shape 34225">
              <a:extLst>
                <a:ext uri="{FF2B5EF4-FFF2-40B4-BE49-F238E27FC236}">
                  <a16:creationId xmlns:a16="http://schemas.microsoft.com/office/drawing/2014/main" id="{B2C2093B-2903-7645-924E-AE557A1B4E2F}"/>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8" name="Shape 34226">
              <a:extLst>
                <a:ext uri="{FF2B5EF4-FFF2-40B4-BE49-F238E27FC236}">
                  <a16:creationId xmlns:a16="http://schemas.microsoft.com/office/drawing/2014/main" id="{F8DC914E-206B-1540-9682-DF732C1AABA2}"/>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9" name="Shape 34227">
              <a:extLst>
                <a:ext uri="{FF2B5EF4-FFF2-40B4-BE49-F238E27FC236}">
                  <a16:creationId xmlns:a16="http://schemas.microsoft.com/office/drawing/2014/main" id="{B6FFCBE8-A60F-AB44-9F2B-B5E525F85DED}"/>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0" name="Shape 34228">
              <a:extLst>
                <a:ext uri="{FF2B5EF4-FFF2-40B4-BE49-F238E27FC236}">
                  <a16:creationId xmlns:a16="http://schemas.microsoft.com/office/drawing/2014/main" id="{ABCC7F82-E81C-AC46-9958-E758BE253B70}"/>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1" name="Shape 34229">
              <a:extLst>
                <a:ext uri="{FF2B5EF4-FFF2-40B4-BE49-F238E27FC236}">
                  <a16:creationId xmlns:a16="http://schemas.microsoft.com/office/drawing/2014/main" id="{27E886E0-3179-EB48-8E9B-5A434C9B72ED}"/>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2" name="Shape 34230">
              <a:extLst>
                <a:ext uri="{FF2B5EF4-FFF2-40B4-BE49-F238E27FC236}">
                  <a16:creationId xmlns:a16="http://schemas.microsoft.com/office/drawing/2014/main" id="{518DA637-C217-2040-8860-A6D82835697C}"/>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3" name="Shape 34231">
              <a:extLst>
                <a:ext uri="{FF2B5EF4-FFF2-40B4-BE49-F238E27FC236}">
                  <a16:creationId xmlns:a16="http://schemas.microsoft.com/office/drawing/2014/main" id="{2D80DB7A-3D73-544A-9B3B-1736A79F99EC}"/>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4" name="Shape 34232">
              <a:extLst>
                <a:ext uri="{FF2B5EF4-FFF2-40B4-BE49-F238E27FC236}">
                  <a16:creationId xmlns:a16="http://schemas.microsoft.com/office/drawing/2014/main" id="{C007FB6C-BFDF-0949-ABE0-D03402E90863}"/>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5" name="Shape 34233">
              <a:extLst>
                <a:ext uri="{FF2B5EF4-FFF2-40B4-BE49-F238E27FC236}">
                  <a16:creationId xmlns:a16="http://schemas.microsoft.com/office/drawing/2014/main" id="{60D384DC-794B-9144-BA29-4A8A38D10665}"/>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6" name="Shape 34234">
              <a:extLst>
                <a:ext uri="{FF2B5EF4-FFF2-40B4-BE49-F238E27FC236}">
                  <a16:creationId xmlns:a16="http://schemas.microsoft.com/office/drawing/2014/main" id="{C98463EB-5F76-F043-BCEE-2B5BE2C56B58}"/>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7" name="Shape 34235">
              <a:extLst>
                <a:ext uri="{FF2B5EF4-FFF2-40B4-BE49-F238E27FC236}">
                  <a16:creationId xmlns:a16="http://schemas.microsoft.com/office/drawing/2014/main" id="{AEF8A314-7446-3E4F-8E0B-288049BCE97C}"/>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8" name="Shape 34236">
              <a:extLst>
                <a:ext uri="{FF2B5EF4-FFF2-40B4-BE49-F238E27FC236}">
                  <a16:creationId xmlns:a16="http://schemas.microsoft.com/office/drawing/2014/main" id="{B0CAC1F7-C823-3549-8632-8D57E8493972}"/>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9" name="Shape 34237">
              <a:extLst>
                <a:ext uri="{FF2B5EF4-FFF2-40B4-BE49-F238E27FC236}">
                  <a16:creationId xmlns:a16="http://schemas.microsoft.com/office/drawing/2014/main" id="{60CE57F0-9E16-6B42-986C-2BB9440960D7}"/>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0" name="Shape 34238">
              <a:extLst>
                <a:ext uri="{FF2B5EF4-FFF2-40B4-BE49-F238E27FC236}">
                  <a16:creationId xmlns:a16="http://schemas.microsoft.com/office/drawing/2014/main" id="{E15769EC-3CE4-4540-8A3A-0B5A4863E915}"/>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1" name="Shape 34239">
              <a:extLst>
                <a:ext uri="{FF2B5EF4-FFF2-40B4-BE49-F238E27FC236}">
                  <a16:creationId xmlns:a16="http://schemas.microsoft.com/office/drawing/2014/main" id="{2318D5A1-8E4F-FD4D-A072-E437369ED7C4}"/>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2" name="Shape 34240">
              <a:extLst>
                <a:ext uri="{FF2B5EF4-FFF2-40B4-BE49-F238E27FC236}">
                  <a16:creationId xmlns:a16="http://schemas.microsoft.com/office/drawing/2014/main" id="{5761DB39-B4CB-D04B-A85D-E5A9018DA36B}"/>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3" name="Shape 34241">
              <a:extLst>
                <a:ext uri="{FF2B5EF4-FFF2-40B4-BE49-F238E27FC236}">
                  <a16:creationId xmlns:a16="http://schemas.microsoft.com/office/drawing/2014/main" id="{7120EF9B-E117-674C-9431-46B618401F72}"/>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4" name="Shape 34242">
              <a:extLst>
                <a:ext uri="{FF2B5EF4-FFF2-40B4-BE49-F238E27FC236}">
                  <a16:creationId xmlns:a16="http://schemas.microsoft.com/office/drawing/2014/main" id="{79667B63-8A24-5C4F-84B0-559E7AF48A1F}"/>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5" name="Shape 34243">
              <a:extLst>
                <a:ext uri="{FF2B5EF4-FFF2-40B4-BE49-F238E27FC236}">
                  <a16:creationId xmlns:a16="http://schemas.microsoft.com/office/drawing/2014/main" id="{746A0077-B4EF-CD48-8438-75C7C93D92FE}"/>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6" name="Shape 34244">
              <a:extLst>
                <a:ext uri="{FF2B5EF4-FFF2-40B4-BE49-F238E27FC236}">
                  <a16:creationId xmlns:a16="http://schemas.microsoft.com/office/drawing/2014/main" id="{F6303F22-24FA-7B4B-949C-2985C272BEB4}"/>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7" name="Shape 34245">
              <a:extLst>
                <a:ext uri="{FF2B5EF4-FFF2-40B4-BE49-F238E27FC236}">
                  <a16:creationId xmlns:a16="http://schemas.microsoft.com/office/drawing/2014/main" id="{AECAC8E2-9D6D-B34D-B179-6DE5D6D08150}"/>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8" name="Shape 34246">
              <a:extLst>
                <a:ext uri="{FF2B5EF4-FFF2-40B4-BE49-F238E27FC236}">
                  <a16:creationId xmlns:a16="http://schemas.microsoft.com/office/drawing/2014/main" id="{68DB749F-8E6E-894D-AF7D-C679B012C47B}"/>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9" name="Shape 34247">
              <a:extLst>
                <a:ext uri="{FF2B5EF4-FFF2-40B4-BE49-F238E27FC236}">
                  <a16:creationId xmlns:a16="http://schemas.microsoft.com/office/drawing/2014/main" id="{1ABFF129-E80C-F247-A754-2125E18173ED}"/>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0" name="Shape 34248">
              <a:extLst>
                <a:ext uri="{FF2B5EF4-FFF2-40B4-BE49-F238E27FC236}">
                  <a16:creationId xmlns:a16="http://schemas.microsoft.com/office/drawing/2014/main" id="{7EA4D8CC-C1B2-A14A-9C66-409A714C6357}"/>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1" name="Shape 34249">
              <a:extLst>
                <a:ext uri="{FF2B5EF4-FFF2-40B4-BE49-F238E27FC236}">
                  <a16:creationId xmlns:a16="http://schemas.microsoft.com/office/drawing/2014/main" id="{A49387FC-C1C9-8640-8B35-6D58A8D1920C}"/>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2" name="Shape 34250">
              <a:extLst>
                <a:ext uri="{FF2B5EF4-FFF2-40B4-BE49-F238E27FC236}">
                  <a16:creationId xmlns:a16="http://schemas.microsoft.com/office/drawing/2014/main" id="{929D6D8D-C30E-1E44-9447-2159C55BBC73}"/>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3" name="Shape 34251">
              <a:extLst>
                <a:ext uri="{FF2B5EF4-FFF2-40B4-BE49-F238E27FC236}">
                  <a16:creationId xmlns:a16="http://schemas.microsoft.com/office/drawing/2014/main" id="{AA59C61D-8D16-4F45-82E5-8A19584579B4}"/>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4" name="Shape 34252">
              <a:extLst>
                <a:ext uri="{FF2B5EF4-FFF2-40B4-BE49-F238E27FC236}">
                  <a16:creationId xmlns:a16="http://schemas.microsoft.com/office/drawing/2014/main" id="{532D4F21-EDC3-5A43-BEE7-D7F38D49BCF1}"/>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solidFill>
              <a:srgbClr val="FFFFFF">
                <a:lumMod val="85000"/>
              </a:srgbClr>
            </a:solidFill>
            <a:ln w="12700" cap="flat">
              <a:noFill/>
              <a:miter lim="400000"/>
            </a:ln>
            <a:effectLst/>
          </p:spPr>
          <p:txBody>
            <a:bodyPr wrap="square" lIns="53578" tIns="53578" rIns="53578" bIns="53578"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5" name="Shape 34253">
              <a:extLst>
                <a:ext uri="{FF2B5EF4-FFF2-40B4-BE49-F238E27FC236}">
                  <a16:creationId xmlns:a16="http://schemas.microsoft.com/office/drawing/2014/main" id="{F78AB9E7-9FBD-3D4F-9F6B-430237196299}"/>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6" name="Shape 34254">
              <a:extLst>
                <a:ext uri="{FF2B5EF4-FFF2-40B4-BE49-F238E27FC236}">
                  <a16:creationId xmlns:a16="http://schemas.microsoft.com/office/drawing/2014/main" id="{D6B4C8F8-34FF-BB45-A84F-10FC705BF7EC}"/>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7" name="Shape 34255">
              <a:extLst>
                <a:ext uri="{FF2B5EF4-FFF2-40B4-BE49-F238E27FC236}">
                  <a16:creationId xmlns:a16="http://schemas.microsoft.com/office/drawing/2014/main" id="{535F2128-52E3-7043-86CD-F3523629279F}"/>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8" name="Shape 34256">
              <a:extLst>
                <a:ext uri="{FF2B5EF4-FFF2-40B4-BE49-F238E27FC236}">
                  <a16:creationId xmlns:a16="http://schemas.microsoft.com/office/drawing/2014/main" id="{71402C4C-7E53-A840-8C21-BF78B8BF7C4B}"/>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9" name="Shape 34257">
              <a:extLst>
                <a:ext uri="{FF2B5EF4-FFF2-40B4-BE49-F238E27FC236}">
                  <a16:creationId xmlns:a16="http://schemas.microsoft.com/office/drawing/2014/main" id="{451E88F3-2CAC-3347-A71D-660C63FE9B62}"/>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0" name="Shape 34258">
              <a:extLst>
                <a:ext uri="{FF2B5EF4-FFF2-40B4-BE49-F238E27FC236}">
                  <a16:creationId xmlns:a16="http://schemas.microsoft.com/office/drawing/2014/main" id="{4600B15C-B1CE-8C43-A001-F032A47E79C9}"/>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1" name="Shape 34259">
              <a:extLst>
                <a:ext uri="{FF2B5EF4-FFF2-40B4-BE49-F238E27FC236}">
                  <a16:creationId xmlns:a16="http://schemas.microsoft.com/office/drawing/2014/main" id="{6648563B-76C8-C44E-AAF1-EE68B74541F2}"/>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2" name="Shape 34260">
              <a:extLst>
                <a:ext uri="{FF2B5EF4-FFF2-40B4-BE49-F238E27FC236}">
                  <a16:creationId xmlns:a16="http://schemas.microsoft.com/office/drawing/2014/main" id="{1FAF234E-B86A-2C42-90C2-949CAFF6C11B}"/>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3" name="Shape 34261">
              <a:extLst>
                <a:ext uri="{FF2B5EF4-FFF2-40B4-BE49-F238E27FC236}">
                  <a16:creationId xmlns:a16="http://schemas.microsoft.com/office/drawing/2014/main" id="{3DDFE104-BAB9-4144-9FAF-758887D423E1}"/>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4" name="Shape 34262">
              <a:extLst>
                <a:ext uri="{FF2B5EF4-FFF2-40B4-BE49-F238E27FC236}">
                  <a16:creationId xmlns:a16="http://schemas.microsoft.com/office/drawing/2014/main" id="{48EC4AD8-1743-6549-8790-CF4EBEE8AC66}"/>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5" name="Shape 34263">
              <a:extLst>
                <a:ext uri="{FF2B5EF4-FFF2-40B4-BE49-F238E27FC236}">
                  <a16:creationId xmlns:a16="http://schemas.microsoft.com/office/drawing/2014/main" id="{3BFF5DC1-F4BF-4440-8FFA-5BC15586B5AB}"/>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6" name="Shape 34264">
              <a:extLst>
                <a:ext uri="{FF2B5EF4-FFF2-40B4-BE49-F238E27FC236}">
                  <a16:creationId xmlns:a16="http://schemas.microsoft.com/office/drawing/2014/main" id="{53D2F0B9-19F7-4645-8207-B4C0D67B09CE}"/>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7" name="Shape 34265">
              <a:extLst>
                <a:ext uri="{FF2B5EF4-FFF2-40B4-BE49-F238E27FC236}">
                  <a16:creationId xmlns:a16="http://schemas.microsoft.com/office/drawing/2014/main" id="{9DCA91D0-7436-AB44-AED2-7206D8E249E7}"/>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grpSp>
      <p:sp>
        <p:nvSpPr>
          <p:cNvPr id="98" name="TextBox 97"/>
          <p:cNvSpPr txBox="1"/>
          <p:nvPr/>
        </p:nvSpPr>
        <p:spPr>
          <a:xfrm>
            <a:off x="489219" y="5560710"/>
            <a:ext cx="48558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a:ln>
                  <a:noFill/>
                </a:ln>
                <a:solidFill>
                  <a:srgbClr val="230050"/>
                </a:solidFill>
                <a:effectLst/>
                <a:uLnTx/>
                <a:uFillTx/>
                <a:latin typeface="Arial" panose="020B0604020202020204"/>
                <a:ea typeface="+mn-ea"/>
                <a:cs typeface="+mn-cs"/>
                <a:hlinkClick r:id="rId3"/>
              </a:rPr>
              <a:t>www.ilo.org/skills</a:t>
            </a:r>
            <a:endParaRPr kumimoji="0" lang="fr-CH" sz="2400" b="1"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a:ln>
                  <a:noFill/>
                </a:ln>
                <a:solidFill>
                  <a:srgbClr val="230050"/>
                </a:solidFill>
                <a:effectLst/>
                <a:uLnTx/>
                <a:uFillTx/>
                <a:latin typeface="Arial" panose="020B0604020202020204"/>
                <a:ea typeface="+mn-ea"/>
                <a:cs typeface="+mn-cs"/>
                <a:hlinkClick r:id="rId4"/>
              </a:rPr>
              <a:t>www.skillsforemployment.org</a:t>
            </a:r>
            <a:r>
              <a:rPr kumimoji="0" lang="fr-CH" sz="2400" b="1" i="0" u="none" strike="noStrike" kern="1200" cap="none" spc="0" normalizeH="0" baseline="0" noProof="0">
                <a:ln>
                  <a:noFill/>
                </a:ln>
                <a:solidFill>
                  <a:srgbClr val="230050"/>
                </a:solidFill>
                <a:effectLst/>
                <a:uLnTx/>
                <a:uFillTx/>
                <a:latin typeface="Arial" panose="020B0604020202020204"/>
                <a:ea typeface="+mn-ea"/>
                <a:cs typeface="+mn-cs"/>
              </a:rPr>
              <a:t> </a:t>
            </a:r>
            <a:endParaRPr kumimoji="0" lang="en-GB" sz="2400" b="1"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20649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8698B-DC98-28AF-52FC-929EC2727F83}"/>
              </a:ext>
            </a:extLst>
          </p:cNvPr>
          <p:cNvSpPr>
            <a:spLocks noGrp="1"/>
          </p:cNvSpPr>
          <p:nvPr>
            <p:ph type="title"/>
          </p:nvPr>
        </p:nvSpPr>
        <p:spPr/>
        <p:txBody>
          <a:bodyPr>
            <a:normAutofit fontScale="90000"/>
          </a:bodyPr>
          <a:lstStyle/>
          <a:p>
            <a:r>
              <a:rPr lang="fr-CH" dirty="0">
                <a:solidFill>
                  <a:srgbClr val="0000FF"/>
                </a:solidFill>
              </a:rPr>
              <a:t>Group </a:t>
            </a:r>
            <a:r>
              <a:rPr lang="fr-CH" dirty="0" err="1">
                <a:solidFill>
                  <a:srgbClr val="0000FF"/>
                </a:solidFill>
              </a:rPr>
              <a:t>exercise</a:t>
            </a:r>
            <a:endParaRPr lang="en-GB" dirty="0">
              <a:solidFill>
                <a:srgbClr val="0000FF"/>
              </a:solidFill>
            </a:endParaRPr>
          </a:p>
        </p:txBody>
      </p:sp>
      <p:sp>
        <p:nvSpPr>
          <p:cNvPr id="5" name="Content Placeholder 4">
            <a:extLst>
              <a:ext uri="{FF2B5EF4-FFF2-40B4-BE49-F238E27FC236}">
                <a16:creationId xmlns:a16="http://schemas.microsoft.com/office/drawing/2014/main" id="{B03F3E58-27C0-F2D0-C15F-6E3E904EB7CC}"/>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14782721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ED775C-4895-BB55-8614-B5D6C4A3861E}"/>
              </a:ext>
            </a:extLst>
          </p:cNvPr>
          <p:cNvPicPr>
            <a:picLocks noChangeAspect="1"/>
          </p:cNvPicPr>
          <p:nvPr/>
        </p:nvPicPr>
        <p:blipFill>
          <a:blip r:embed="rId3"/>
          <a:stretch>
            <a:fillRect/>
          </a:stretch>
        </p:blipFill>
        <p:spPr>
          <a:xfrm>
            <a:off x="836144" y="616573"/>
            <a:ext cx="7211735" cy="5571066"/>
          </a:xfrm>
          <a:prstGeom prst="rect">
            <a:avLst/>
          </a:prstGeom>
        </p:spPr>
      </p:pic>
      <p:sp>
        <p:nvSpPr>
          <p:cNvPr id="5" name="TextBox 4">
            <a:extLst>
              <a:ext uri="{FF2B5EF4-FFF2-40B4-BE49-F238E27FC236}">
                <a16:creationId xmlns:a16="http://schemas.microsoft.com/office/drawing/2014/main" id="{5D7ACE5F-B16D-71B0-8343-F97A10BD681A}"/>
              </a:ext>
            </a:extLst>
          </p:cNvPr>
          <p:cNvSpPr txBox="1"/>
          <p:nvPr/>
        </p:nvSpPr>
        <p:spPr>
          <a:xfrm>
            <a:off x="8229599" y="1380582"/>
            <a:ext cx="2810436" cy="3046988"/>
          </a:xfrm>
          <a:prstGeom prst="rect">
            <a:avLst/>
          </a:prstGeom>
          <a:noFill/>
        </p:spPr>
        <p:txBody>
          <a:bodyPr wrap="square">
            <a:spAutoFit/>
          </a:bodyPr>
          <a:lstStyle/>
          <a:p>
            <a:r>
              <a:rPr lang="en-US" sz="2400" dirty="0">
                <a:solidFill>
                  <a:srgbClr val="0000FF"/>
                </a:solidFill>
              </a:rPr>
              <a:t>Employment increase (millions), top five sectors in nominal growth and top five sectors in percentage growth, Asia and Pacific, 1991–2021</a:t>
            </a:r>
            <a:endParaRPr lang="en-GB" sz="2400" dirty="0">
              <a:solidFill>
                <a:srgbClr val="0000FF"/>
              </a:solidFill>
            </a:endParaRPr>
          </a:p>
        </p:txBody>
      </p:sp>
    </p:spTree>
    <p:extLst>
      <p:ext uri="{BB962C8B-B14F-4D97-AF65-F5344CB8AC3E}">
        <p14:creationId xmlns:p14="http://schemas.microsoft.com/office/powerpoint/2010/main" val="100308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875A15-E07D-88E5-0027-2599145E6990}"/>
              </a:ext>
            </a:extLst>
          </p:cNvPr>
          <p:cNvSpPr>
            <a:spLocks noGrp="1"/>
          </p:cNvSpPr>
          <p:nvPr>
            <p:ph type="dt" sz="half" idx="10"/>
          </p:nvPr>
        </p:nvSpPr>
        <p:spPr/>
        <p:txBody>
          <a:bodyPr/>
          <a:lstStyle/>
          <a:p>
            <a:r>
              <a:rPr lang="en-GB"/>
              <a:t>Date: Monday / 01 / October / 2019</a:t>
            </a:r>
          </a:p>
        </p:txBody>
      </p:sp>
      <p:pic>
        <p:nvPicPr>
          <p:cNvPr id="8" name="Picture 7">
            <a:extLst>
              <a:ext uri="{FF2B5EF4-FFF2-40B4-BE49-F238E27FC236}">
                <a16:creationId xmlns:a16="http://schemas.microsoft.com/office/drawing/2014/main" id="{EFE3E609-A75A-9546-C655-0787C422A31A}"/>
              </a:ext>
            </a:extLst>
          </p:cNvPr>
          <p:cNvPicPr>
            <a:picLocks noChangeAspect="1"/>
          </p:cNvPicPr>
          <p:nvPr/>
        </p:nvPicPr>
        <p:blipFill>
          <a:blip r:embed="rId3"/>
          <a:stretch>
            <a:fillRect/>
          </a:stretch>
        </p:blipFill>
        <p:spPr>
          <a:xfrm>
            <a:off x="669539" y="3294529"/>
            <a:ext cx="2867037" cy="3211486"/>
          </a:xfrm>
          <a:prstGeom prst="rect">
            <a:avLst/>
          </a:prstGeom>
        </p:spPr>
      </p:pic>
      <p:pic>
        <p:nvPicPr>
          <p:cNvPr id="10" name="Picture 9">
            <a:extLst>
              <a:ext uri="{FF2B5EF4-FFF2-40B4-BE49-F238E27FC236}">
                <a16:creationId xmlns:a16="http://schemas.microsoft.com/office/drawing/2014/main" id="{751BBF1A-9DD8-769B-7B8E-370BAF52C428}"/>
              </a:ext>
            </a:extLst>
          </p:cNvPr>
          <p:cNvPicPr>
            <a:picLocks noChangeAspect="1"/>
          </p:cNvPicPr>
          <p:nvPr/>
        </p:nvPicPr>
        <p:blipFill>
          <a:blip r:embed="rId4"/>
          <a:stretch>
            <a:fillRect/>
          </a:stretch>
        </p:blipFill>
        <p:spPr>
          <a:xfrm>
            <a:off x="4558553" y="4230022"/>
            <a:ext cx="3099644" cy="2426273"/>
          </a:xfrm>
          <a:prstGeom prst="rect">
            <a:avLst/>
          </a:prstGeom>
        </p:spPr>
      </p:pic>
      <p:sp>
        <p:nvSpPr>
          <p:cNvPr id="13" name="TextBox 12">
            <a:extLst>
              <a:ext uri="{FF2B5EF4-FFF2-40B4-BE49-F238E27FC236}">
                <a16:creationId xmlns:a16="http://schemas.microsoft.com/office/drawing/2014/main" id="{3ADC3D4F-4C04-5834-B3BD-EEBF09C919B5}"/>
              </a:ext>
            </a:extLst>
          </p:cNvPr>
          <p:cNvSpPr txBox="1"/>
          <p:nvPr/>
        </p:nvSpPr>
        <p:spPr>
          <a:xfrm>
            <a:off x="7503459" y="6427693"/>
            <a:ext cx="3778623" cy="276999"/>
          </a:xfrm>
          <a:prstGeom prst="rect">
            <a:avLst/>
          </a:prstGeom>
          <a:noFill/>
        </p:spPr>
        <p:txBody>
          <a:bodyPr wrap="square" rtlCol="0">
            <a:spAutoFit/>
          </a:bodyPr>
          <a:lstStyle/>
          <a:p>
            <a:r>
              <a:rPr lang="fr-CH" sz="1200" dirty="0">
                <a:solidFill>
                  <a:schemeClr val="tx2"/>
                </a:solidFill>
              </a:rPr>
              <a:t>Source: UNCTAD 2021</a:t>
            </a:r>
            <a:endParaRPr lang="en-GB" sz="1200" dirty="0">
              <a:solidFill>
                <a:schemeClr val="tx2"/>
              </a:solidFill>
            </a:endParaRPr>
          </a:p>
        </p:txBody>
      </p:sp>
      <p:pic>
        <p:nvPicPr>
          <p:cNvPr id="12" name="Content Placeholder 11">
            <a:extLst>
              <a:ext uri="{FF2B5EF4-FFF2-40B4-BE49-F238E27FC236}">
                <a16:creationId xmlns:a16="http://schemas.microsoft.com/office/drawing/2014/main" id="{52448F23-0C26-308D-B33F-93BFAFEB5CBE}"/>
              </a:ext>
            </a:extLst>
          </p:cNvPr>
          <p:cNvPicPr>
            <a:picLocks noGrp="1" noChangeAspect="1"/>
          </p:cNvPicPr>
          <p:nvPr>
            <p:ph idx="1"/>
          </p:nvPr>
        </p:nvPicPr>
        <p:blipFill>
          <a:blip r:embed="rId5"/>
          <a:stretch>
            <a:fillRect/>
          </a:stretch>
        </p:blipFill>
        <p:spPr>
          <a:xfrm>
            <a:off x="2649071" y="285892"/>
            <a:ext cx="8761275" cy="3056028"/>
          </a:xfrm>
        </p:spPr>
      </p:pic>
    </p:spTree>
    <p:extLst>
      <p:ext uri="{BB962C8B-B14F-4D97-AF65-F5344CB8AC3E}">
        <p14:creationId xmlns:p14="http://schemas.microsoft.com/office/powerpoint/2010/main" val="4078689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20" y="1396592"/>
            <a:ext cx="10492747" cy="720080"/>
          </a:xfrm>
        </p:spPr>
        <p:txBody>
          <a:bodyPr/>
          <a:lstStyle/>
          <a:p>
            <a:r>
              <a:rPr lang="fr-CH" dirty="0" err="1">
                <a:solidFill>
                  <a:schemeClr val="accent1"/>
                </a:solidFill>
              </a:rPr>
              <a:t>Globalization</a:t>
            </a:r>
            <a:r>
              <a:rPr lang="fr-CH" dirty="0">
                <a:solidFill>
                  <a:schemeClr val="accent1"/>
                </a:solidFill>
              </a:rPr>
              <a:t> and </a:t>
            </a:r>
            <a:r>
              <a:rPr lang="fr-CH" dirty="0" err="1">
                <a:solidFill>
                  <a:schemeClr val="accent1"/>
                </a:solidFill>
              </a:rPr>
              <a:t>trade</a:t>
            </a:r>
            <a:r>
              <a:rPr lang="fr-CH" dirty="0">
                <a:solidFill>
                  <a:schemeClr val="accent1"/>
                </a:solidFill>
              </a:rPr>
              <a:t>: </a:t>
            </a:r>
            <a:r>
              <a:rPr lang="fr-CH" dirty="0" err="1">
                <a:solidFill>
                  <a:schemeClr val="accent1"/>
                </a:solidFill>
              </a:rPr>
              <a:t>why</a:t>
            </a:r>
            <a:r>
              <a:rPr lang="fr-CH" dirty="0">
                <a:solidFill>
                  <a:schemeClr val="accent1"/>
                </a:solidFill>
              </a:rPr>
              <a:t> </a:t>
            </a:r>
            <a:r>
              <a:rPr lang="fr-CH" dirty="0" err="1">
                <a:solidFill>
                  <a:schemeClr val="accent1"/>
                </a:solidFill>
              </a:rPr>
              <a:t>skills</a:t>
            </a:r>
            <a:r>
              <a:rPr lang="fr-CH" dirty="0">
                <a:solidFill>
                  <a:schemeClr val="accent1"/>
                </a:solidFill>
              </a:rPr>
              <a:t>?</a:t>
            </a:r>
            <a:endParaRPr lang="en-GB" dirty="0">
              <a:solidFill>
                <a:schemeClr val="accent1"/>
              </a:solidFill>
            </a:endParaRPr>
          </a:p>
        </p:txBody>
      </p:sp>
      <p:graphicFrame>
        <p:nvGraphicFramePr>
          <p:cNvPr id="9" name="Diagram 8"/>
          <p:cNvGraphicFramePr/>
          <p:nvPr>
            <p:extLst>
              <p:ext uri="{D42A27DB-BD31-4B8C-83A1-F6EECF244321}">
                <p14:modId xmlns:p14="http://schemas.microsoft.com/office/powerpoint/2010/main" val="1940044385"/>
              </p:ext>
            </p:extLst>
          </p:nvPr>
        </p:nvGraphicFramePr>
        <p:xfrm>
          <a:off x="1602086" y="1316053"/>
          <a:ext cx="7220637" cy="4973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84384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TF EU Training Course Template">
  <a:themeElements>
    <a:clrScheme name="ETF-TrainingCourse">
      <a:dk1>
        <a:srgbClr val="455560"/>
      </a:dk1>
      <a:lt1>
        <a:srgbClr val="FFFFFF"/>
      </a:lt1>
      <a:dk2>
        <a:srgbClr val="0092BB"/>
      </a:dk2>
      <a:lt2>
        <a:srgbClr val="D6DCE4"/>
      </a:lt2>
      <a:accent1>
        <a:srgbClr val="97BE0D"/>
      </a:accent1>
      <a:accent2>
        <a:srgbClr val="009CDE"/>
      </a:accent2>
      <a:accent3>
        <a:srgbClr val="F07E26"/>
      </a:accent3>
      <a:accent4>
        <a:srgbClr val="38B6AB"/>
      </a:accent4>
      <a:accent5>
        <a:srgbClr val="E9473D"/>
      </a:accent5>
      <a:accent6>
        <a:srgbClr val="DC006B"/>
      </a:accent6>
      <a:hlink>
        <a:srgbClr val="0092BB"/>
      </a:hlink>
      <a:folHlink>
        <a:srgbClr val="2725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themeOverride>
</file>

<file path=docProps/app.xml><?xml version="1.0" encoding="utf-8"?>
<Properties xmlns="http://schemas.openxmlformats.org/officeDocument/2006/extended-properties" xmlns:vt="http://schemas.openxmlformats.org/officeDocument/2006/docPropsVTypes">
  <TotalTime>0</TotalTime>
  <Words>9273</Words>
  <Application>Microsoft Office PowerPoint</Application>
  <PresentationFormat>Widescreen</PresentationFormat>
  <Paragraphs>1087</Paragraphs>
  <Slides>72</Slides>
  <Notes>38</Notes>
  <HiddenSlides>4</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72</vt:i4>
      </vt:variant>
    </vt:vector>
  </HeadingPairs>
  <TitlesOfParts>
    <vt:vector size="93" baseType="lpstr">
      <vt:lpstr>Arial</vt:lpstr>
      <vt:lpstr>Arial Narrow</vt:lpstr>
      <vt:lpstr>Calibri</vt:lpstr>
      <vt:lpstr>Cambria</vt:lpstr>
      <vt:lpstr>Gill Sans MT</vt:lpstr>
      <vt:lpstr>Lato Light</vt:lpstr>
      <vt:lpstr>Overpass</vt:lpstr>
      <vt:lpstr>Palatino Linotype</vt:lpstr>
      <vt:lpstr>Poppins</vt:lpstr>
      <vt:lpstr>Roboto Light</vt:lpstr>
      <vt:lpstr>Symbol</vt:lpstr>
      <vt:lpstr>Times New Roman</vt:lpstr>
      <vt:lpstr>Trebuchet MS</vt:lpstr>
      <vt:lpstr>Tw Cen MT</vt:lpstr>
      <vt:lpstr>Verdana</vt:lpstr>
      <vt:lpstr>Webdings</vt:lpstr>
      <vt:lpstr>Wingdings</vt:lpstr>
      <vt:lpstr>Wingdings 3</vt:lpstr>
      <vt:lpstr>1_ILO 2020</vt:lpstr>
      <vt:lpstr>1_Office Theme</vt:lpstr>
      <vt:lpstr>ETF EU Training Course Template</vt:lpstr>
      <vt:lpstr>An introduction to skill needs assessments</vt:lpstr>
      <vt:lpstr>World is changing   Global drivers of change</vt:lpstr>
      <vt:lpstr>Over- and underqualification of workers in selected countries</vt:lpstr>
      <vt:lpstr>Technology and innovation</vt:lpstr>
      <vt:lpstr>Technology and innovation: Skills impact</vt:lpstr>
      <vt:lpstr>Digitalisation, work organisation and COVID-19</vt:lpstr>
      <vt:lpstr>The Regional Comprehensive Economic Partnership (RCEP): a free trade agreement promoting economic integration among the 15 East Asian and Pacific nations</vt:lpstr>
      <vt:lpstr>PowerPoint Presentation</vt:lpstr>
      <vt:lpstr>Globalization and trade: why skills?</vt:lpstr>
      <vt:lpstr>Climate Change</vt:lpstr>
      <vt:lpstr>Median age of the labour force (years), 1990–2030</vt:lpstr>
      <vt:lpstr>PowerPoint Presentation</vt:lpstr>
      <vt:lpstr>Changing demand for skills is faster than training delivery</vt:lpstr>
      <vt:lpstr>PowerPoint Presentation</vt:lpstr>
      <vt:lpstr>PowerPoint Presentation</vt:lpstr>
      <vt:lpstr>PowerPoint Presentation</vt:lpstr>
      <vt:lpstr>Labour market information system  (LMIS)</vt:lpstr>
      <vt:lpstr>Examples of a project intervention on skill needs anticipation system and related LMIS </vt:lpstr>
      <vt:lpstr>LMI for skills anticipation Case studies from South-East Asia             </vt:lpstr>
      <vt:lpstr>Case study on Strengthening Labour Market Information Systems in ASEAN for Better Skills and Employment Policies</vt:lpstr>
      <vt:lpstr>PowerPoint Presentation</vt:lpstr>
      <vt:lpstr>Capacity development and knowledge sharing series delivered by the ILO</vt:lpstr>
      <vt:lpstr>Learning outcomes Participants improve their understanding of: </vt:lpstr>
      <vt:lpstr>PowerPoint Presentation</vt:lpstr>
      <vt:lpstr>Regional mapping structure</vt:lpstr>
      <vt:lpstr>PowerPoint Presentation</vt:lpstr>
      <vt:lpstr>How the ILO process looks like:</vt:lpstr>
      <vt:lpstr>Methods</vt:lpstr>
      <vt:lpstr>PowerPoint Presentation</vt:lpstr>
      <vt:lpstr>PowerPoint Presentation</vt:lpstr>
      <vt:lpstr>Is there an ideal approach? Pros and cons</vt:lpstr>
      <vt:lpstr>Is there an ideal approach? Pros and cons</vt:lpstr>
      <vt:lpstr>ILO’s sectoral approach:    Skills for Trade and Economic Diversification (STED)  </vt:lpstr>
      <vt:lpstr>STED– Skills for Trade and Economic Diversification</vt:lpstr>
      <vt:lpstr>PowerPoint Presentation</vt:lpstr>
      <vt:lpstr>PowerPoint Presentation</vt:lpstr>
      <vt:lpstr>Typical STED problem Analysis</vt:lpstr>
      <vt:lpstr>  What is Distinctive about STED?</vt:lpstr>
      <vt:lpstr>STED Development Logic</vt:lpstr>
      <vt:lpstr>STED Key Partners</vt:lpstr>
      <vt:lpstr>STED Approach</vt:lpstr>
      <vt:lpstr>Full- STED: Analytic and Implementation process</vt:lpstr>
      <vt:lpstr>Rapid STED: Analytic and Implementation process</vt:lpstr>
      <vt:lpstr>STED Analytic/ Diagnostic  Framework</vt:lpstr>
      <vt:lpstr>STED case studies  Indonesia and Malaysia</vt:lpstr>
      <vt:lpstr>Skills development &amp; TVET system - Today’s challenges in Indonesia and Malaysia</vt:lpstr>
      <vt:lpstr>ILO Skills for Prosperity programme approach in Indonesia and Malaysia</vt:lpstr>
      <vt:lpstr>Policy and national context</vt:lpstr>
      <vt:lpstr>STED – Implementation process followed</vt:lpstr>
      <vt:lpstr>Industry Skills Foresight for construction, food-processing and maritime sectors</vt:lpstr>
      <vt:lpstr>STED results</vt:lpstr>
      <vt:lpstr>STED – Implementation process</vt:lpstr>
      <vt:lpstr>Skills Technology Foresight</vt:lpstr>
      <vt:lpstr>Skills Technology Foresight session: the central element</vt:lpstr>
      <vt:lpstr>The ideal list of participants in the foresight session</vt:lpstr>
      <vt:lpstr>Technology foresight of future skills in Armenia</vt:lpstr>
      <vt:lpstr>Rapid assessments of reskilling and upskilling needs</vt:lpstr>
      <vt:lpstr>Target areas</vt:lpstr>
      <vt:lpstr>Locations of rapid assessments</vt:lpstr>
      <vt:lpstr>Methodological approach</vt:lpstr>
      <vt:lpstr>ILO –National Employment Agency (NEA) Rapid Assessment in Cambodia</vt:lpstr>
      <vt:lpstr>Employment impact</vt:lpstr>
      <vt:lpstr>Skills sought</vt:lpstr>
      <vt:lpstr>Skills sought</vt:lpstr>
      <vt:lpstr>Reskilling and upskilling needs assessment – Indonesia and Vietnam</vt:lpstr>
      <vt:lpstr>PowerPoint Presentation</vt:lpstr>
      <vt:lpstr>CONCLUSION: A good system for skills needs anticipation and better matching</vt:lpstr>
      <vt:lpstr>ILO skills anticipation and matching tools:  Generic tools and knowledge products</vt:lpstr>
      <vt:lpstr>ILO skills anticipation and matching tools:  Specific policy / megatrend  driven</vt:lpstr>
      <vt:lpstr>PowerPoint Presentation</vt:lpstr>
      <vt:lpstr>Group exercise</vt:lpstr>
      <vt:lpstr>PowerPoint Presentation</vt:lpstr>
    </vt:vector>
  </TitlesOfParts>
  <Company>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skill needs assessments</dc:title>
  <dc:creator>Ng, Lucas</dc:creator>
  <cp:lastModifiedBy>ILO</cp:lastModifiedBy>
  <cp:revision>19</cp:revision>
  <dcterms:created xsi:type="dcterms:W3CDTF">2022-09-21T07:04:41Z</dcterms:created>
  <dcterms:modified xsi:type="dcterms:W3CDTF">2023-03-27T17:13:24Z</dcterms:modified>
</cp:coreProperties>
</file>