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3" r:id="rId2"/>
    <p:sldId id="256" r:id="rId3"/>
    <p:sldId id="271" r:id="rId4"/>
    <p:sldId id="266" r:id="rId5"/>
    <p:sldId id="275" r:id="rId6"/>
    <p:sldId id="276" r:id="rId7"/>
    <p:sldId id="278" r:id="rId8"/>
    <p:sldId id="281" r:id="rId9"/>
    <p:sldId id="282" r:id="rId10"/>
    <p:sldId id="283" r:id="rId11"/>
    <p:sldId id="279" r:id="rId12"/>
    <p:sldId id="280" r:id="rId13"/>
    <p:sldId id="284" r:id="rId14"/>
    <p:sldId id="285" r:id="rId15"/>
    <p:sldId id="286" r:id="rId16"/>
    <p:sldId id="28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818" autoAdjust="0"/>
  </p:normalViewPr>
  <p:slideViewPr>
    <p:cSldViewPr snapToGrid="0">
      <p:cViewPr varScale="1">
        <p:scale>
          <a:sx n="59" d="100"/>
          <a:sy n="59" d="100"/>
        </p:scale>
        <p:origin x="1176" y="0"/>
      </p:cViewPr>
      <p:guideLst/>
    </p:cSldViewPr>
  </p:slideViewPr>
  <p:outlineViewPr>
    <p:cViewPr>
      <p:scale>
        <a:sx n="33" d="100"/>
        <a:sy n="33" d="100"/>
      </p:scale>
      <p:origin x="0" y="-8496"/>
    </p:cViewPr>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068C6-7325-408C-921E-B389FF684A63}" type="datetimeFigureOut">
              <a:rPr lang="en-GB" smtClean="0"/>
              <a:t>28/03/2023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26FEE-2901-4F80-B040-94DEDE5C3ECF}" type="slidenum">
              <a:rPr lang="en-GB" smtClean="0"/>
              <a:t>‹#›</a:t>
            </a:fld>
            <a:endParaRPr lang="en-GB"/>
          </a:p>
        </p:txBody>
      </p:sp>
    </p:spTree>
    <p:extLst>
      <p:ext uri="{BB962C8B-B14F-4D97-AF65-F5344CB8AC3E}">
        <p14:creationId xmlns:p14="http://schemas.microsoft.com/office/powerpoint/2010/main" val="147543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26FEE-2901-4F80-B040-94DEDE5C3ECF}" type="slidenum">
              <a:rPr lang="en-GB" smtClean="0"/>
              <a:t>2</a:t>
            </a:fld>
            <a:endParaRPr lang="en-GB"/>
          </a:p>
        </p:txBody>
      </p:sp>
    </p:spTree>
    <p:extLst>
      <p:ext uri="{BB962C8B-B14F-4D97-AF65-F5344CB8AC3E}">
        <p14:creationId xmlns:p14="http://schemas.microsoft.com/office/powerpoint/2010/main" val="407695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14</a:t>
            </a:fld>
            <a:endParaRPr lang="en-GB"/>
          </a:p>
        </p:txBody>
      </p:sp>
    </p:spTree>
    <p:extLst>
      <p:ext uri="{BB962C8B-B14F-4D97-AF65-F5344CB8AC3E}">
        <p14:creationId xmlns:p14="http://schemas.microsoft.com/office/powerpoint/2010/main" val="57107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15</a:t>
            </a:fld>
            <a:endParaRPr lang="en-GB"/>
          </a:p>
        </p:txBody>
      </p:sp>
    </p:spTree>
    <p:extLst>
      <p:ext uri="{BB962C8B-B14F-4D97-AF65-F5344CB8AC3E}">
        <p14:creationId xmlns:p14="http://schemas.microsoft.com/office/powerpoint/2010/main" val="373587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4</a:t>
            </a:fld>
            <a:endParaRPr lang="en-GB"/>
          </a:p>
        </p:txBody>
      </p:sp>
    </p:spTree>
    <p:extLst>
      <p:ext uri="{BB962C8B-B14F-4D97-AF65-F5344CB8AC3E}">
        <p14:creationId xmlns:p14="http://schemas.microsoft.com/office/powerpoint/2010/main" val="231307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6</a:t>
            </a:fld>
            <a:endParaRPr lang="en-GB"/>
          </a:p>
        </p:txBody>
      </p:sp>
    </p:spTree>
    <p:extLst>
      <p:ext uri="{BB962C8B-B14F-4D97-AF65-F5344CB8AC3E}">
        <p14:creationId xmlns:p14="http://schemas.microsoft.com/office/powerpoint/2010/main" val="1327550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8</a:t>
            </a:fld>
            <a:endParaRPr lang="en-GB"/>
          </a:p>
        </p:txBody>
      </p:sp>
    </p:spTree>
    <p:extLst>
      <p:ext uri="{BB962C8B-B14F-4D97-AF65-F5344CB8AC3E}">
        <p14:creationId xmlns:p14="http://schemas.microsoft.com/office/powerpoint/2010/main" val="100115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9</a:t>
            </a:fld>
            <a:endParaRPr lang="en-GB"/>
          </a:p>
        </p:txBody>
      </p:sp>
    </p:spTree>
    <p:extLst>
      <p:ext uri="{BB962C8B-B14F-4D97-AF65-F5344CB8AC3E}">
        <p14:creationId xmlns:p14="http://schemas.microsoft.com/office/powerpoint/2010/main" val="3666859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10</a:t>
            </a:fld>
            <a:endParaRPr lang="en-GB"/>
          </a:p>
        </p:txBody>
      </p:sp>
    </p:spTree>
    <p:extLst>
      <p:ext uri="{BB962C8B-B14F-4D97-AF65-F5344CB8AC3E}">
        <p14:creationId xmlns:p14="http://schemas.microsoft.com/office/powerpoint/2010/main" val="1385090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11</a:t>
            </a:fld>
            <a:endParaRPr lang="en-GB"/>
          </a:p>
        </p:txBody>
      </p:sp>
    </p:spTree>
    <p:extLst>
      <p:ext uri="{BB962C8B-B14F-4D97-AF65-F5344CB8AC3E}">
        <p14:creationId xmlns:p14="http://schemas.microsoft.com/office/powerpoint/2010/main" val="129134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12</a:t>
            </a:fld>
            <a:endParaRPr lang="en-GB"/>
          </a:p>
        </p:txBody>
      </p:sp>
    </p:spTree>
    <p:extLst>
      <p:ext uri="{BB962C8B-B14F-4D97-AF65-F5344CB8AC3E}">
        <p14:creationId xmlns:p14="http://schemas.microsoft.com/office/powerpoint/2010/main" val="3152603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13</a:t>
            </a:fld>
            <a:endParaRPr lang="en-GB"/>
          </a:p>
        </p:txBody>
      </p:sp>
    </p:spTree>
    <p:extLst>
      <p:ext uri="{BB962C8B-B14F-4D97-AF65-F5344CB8AC3E}">
        <p14:creationId xmlns:p14="http://schemas.microsoft.com/office/powerpoint/2010/main" val="1635159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0538" y="2873014"/>
            <a:ext cx="7200000" cy="608525"/>
          </a:xfrm>
        </p:spPr>
        <p:txBody>
          <a:bodyPr wrap="square" bIns="54000" anchor="t" anchorCtr="0">
            <a:noAutofit/>
          </a:bodyPr>
          <a:lstStyle>
            <a:lvl1pPr algn="l">
              <a:defRPr sz="4000"/>
            </a:lvl1pPr>
          </a:lstStyle>
          <a:p>
            <a:r>
              <a:rPr lang="en-US"/>
              <a:t>Click to edit Master title style</a:t>
            </a:r>
            <a:endParaRPr lang="en-GB"/>
          </a:p>
        </p:txBody>
      </p:sp>
      <p:sp>
        <p:nvSpPr>
          <p:cNvPr id="3" name="Subtitle 2"/>
          <p:cNvSpPr>
            <a:spLocks noGrp="1"/>
          </p:cNvSpPr>
          <p:nvPr>
            <p:ph type="subTitle" idx="1"/>
          </p:nvPr>
        </p:nvSpPr>
        <p:spPr>
          <a:xfrm>
            <a:off x="490538" y="3481539"/>
            <a:ext cx="7200000" cy="1655762"/>
          </a:xfrm>
        </p:spPr>
        <p:txBody>
          <a:bodyPr>
            <a:noAutofit/>
          </a:bodyPr>
          <a:lstStyle>
            <a:lvl1pPr marL="0" indent="0" algn="l">
              <a:lnSpc>
                <a:spcPct val="90000"/>
              </a:lnSpc>
              <a:spcAft>
                <a:spcPts val="1200"/>
              </a:spcAft>
              <a:buNone/>
              <a:defRPr sz="4000" b="0">
                <a:solidFill>
                  <a:schemeClr val="accent1"/>
                </a:solidFill>
              </a:defRPr>
            </a:lvl1pPr>
            <a:lvl2pPr marL="0" indent="0" algn="l">
              <a:buNone/>
              <a:defRPr sz="1400">
                <a:solidFill>
                  <a:schemeClr val="accent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490538" y="6180035"/>
            <a:ext cx="2743200" cy="216000"/>
          </a:xfrm>
        </p:spPr>
        <p:txBody>
          <a:bodyPr anchor="b" anchorCtr="0">
            <a:noAutofit/>
          </a:bodyPr>
          <a:lstStyle>
            <a:lvl1pPr>
              <a:defRPr sz="1000">
                <a:solidFill>
                  <a:schemeClr val="accent1"/>
                </a:solidFill>
              </a:defRPr>
            </a:lvl1pPr>
          </a:lstStyle>
          <a:p>
            <a:r>
              <a:rPr lang="en-GB"/>
              <a:t>Date: Monday / 01 / October / 2019</a:t>
            </a:r>
          </a:p>
        </p:txBody>
      </p:sp>
      <p:sp>
        <p:nvSpPr>
          <p:cNvPr id="5" name="Footer Placeholder 4"/>
          <p:cNvSpPr>
            <a:spLocks noGrp="1"/>
          </p:cNvSpPr>
          <p:nvPr>
            <p:ph type="ftr" sz="quarter" idx="11"/>
          </p:nvPr>
        </p:nvSpPr>
        <p:spPr>
          <a:xfrm>
            <a:off x="490538" y="685800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11" name="Picture Placeholder 10"/>
          <p:cNvSpPr>
            <a:spLocks noGrp="1"/>
          </p:cNvSpPr>
          <p:nvPr>
            <p:ph type="pic" sz="quarter" idx="13" hasCustomPrompt="1"/>
          </p:nvPr>
        </p:nvSpPr>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txBody>
          <a:bodyPr>
            <a:noAutofit/>
          </a:bodyPr>
          <a:lstStyle>
            <a:lvl1pPr algn="r">
              <a:defRPr sz="1000">
                <a:solidFill>
                  <a:schemeClr val="bg1"/>
                </a:solidFill>
              </a:defRPr>
            </a:lvl1pPr>
          </a:lstStyle>
          <a:p>
            <a:r>
              <a:rPr lang="en-GB"/>
              <a:t>Click icon to insert picture, or leave unchanged for plain colour fill</a:t>
            </a:r>
          </a:p>
        </p:txBody>
      </p:sp>
    </p:spTree>
    <p:extLst>
      <p:ext uri="{BB962C8B-B14F-4D97-AF65-F5344CB8AC3E}">
        <p14:creationId xmlns:p14="http://schemas.microsoft.com/office/powerpoint/2010/main" val="316613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21088" y="6867374"/>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8" name="Right Triangle 7"/>
          <p:cNvSpPr/>
          <p:nvPr userDrawn="1"/>
        </p:nvSpPr>
        <p:spPr>
          <a:xfrm flipH="1">
            <a:off x="5529262" y="3007518"/>
            <a:ext cx="6662738" cy="385048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57757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B">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66325"/>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8" name="Right Triangle 7"/>
          <p:cNvSpPr/>
          <p:nvPr userDrawn="1"/>
        </p:nvSpPr>
        <p:spPr>
          <a:xfrm flipH="1">
            <a:off x="8286750" y="4601106"/>
            <a:ext cx="3905250" cy="2256894"/>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
        <p:nvSpPr>
          <p:cNvPr id="10" name="Right Triangle 9"/>
          <p:cNvSpPr/>
          <p:nvPr userDrawn="1"/>
        </p:nvSpPr>
        <p:spPr>
          <a:xfrm rot="10800000">
            <a:off x="3191027" y="2238"/>
            <a:ext cx="8999022" cy="52006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3072045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C">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66325"/>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
        <p:nvSpPr>
          <p:cNvPr id="10" name="Right Triangle 9"/>
          <p:cNvSpPr/>
          <p:nvPr userDrawn="1"/>
        </p:nvSpPr>
        <p:spPr>
          <a:xfrm rot="10800000">
            <a:off x="5307376" y="0"/>
            <a:ext cx="6884624" cy="397871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1319992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7045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602" y="490538"/>
            <a:ext cx="1371472" cy="49448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3808222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attern">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 t="21407" r="38481" b="40746"/>
          <a:stretch/>
        </p:blipFill>
        <p:spPr>
          <a:xfrm>
            <a:off x="-1397975" y="1085561"/>
            <a:ext cx="13604217" cy="5784889"/>
          </a:xfrm>
          <a:prstGeom prst="rect">
            <a:avLst/>
          </a:prstGeom>
        </p:spPr>
      </p:pic>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5868000" cy="648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49663" y="687045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3006282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64208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Date: Monday / 01 / October / 2019</a:t>
            </a:r>
          </a:p>
        </p:txBody>
      </p:sp>
      <p:sp>
        <p:nvSpPr>
          <p:cNvPr id="3" name="Footer Placeholder 2"/>
          <p:cNvSpPr>
            <a:spLocks noGrp="1"/>
          </p:cNvSpPr>
          <p:nvPr>
            <p:ph type="ftr" sz="quarter" idx="11"/>
          </p:nvPr>
        </p:nvSpPr>
        <p:spPr/>
        <p:txBody>
          <a:bodyPr/>
          <a:lstStyle/>
          <a:p>
            <a:r>
              <a:rPr lang="en-GB"/>
              <a:t>Advancing social justice, promoting decent work</a:t>
            </a:r>
          </a:p>
        </p:txBody>
      </p:sp>
      <p:sp>
        <p:nvSpPr>
          <p:cNvPr id="4" name="Slide Number Placeholder 3"/>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171195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75829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7834" b="41970"/>
          <a:stretch/>
        </p:blipFill>
        <p:spPr>
          <a:xfrm>
            <a:off x="4581526" y="3244430"/>
            <a:ext cx="7619999" cy="3623095"/>
          </a:xfrm>
          <a:prstGeom prst="rect">
            <a:avLst/>
          </a:prstGeom>
        </p:spPr>
      </p:pic>
      <p:sp>
        <p:nvSpPr>
          <p:cNvPr id="10" name="Text Placeholder 9"/>
          <p:cNvSpPr>
            <a:spLocks noGrp="1"/>
          </p:cNvSpPr>
          <p:nvPr>
            <p:ph type="body" sz="quarter" idx="13"/>
          </p:nvPr>
        </p:nvSpPr>
        <p:spPr>
          <a:xfrm>
            <a:off x="490538" y="4796725"/>
            <a:ext cx="3412800" cy="970829"/>
          </a:xfrm>
        </p:spPr>
        <p:txBody>
          <a:bodyPr tIns="108000">
            <a:spAutoFit/>
          </a:bodyPr>
          <a:lstStyle>
            <a:lvl1pPr marL="489600" indent="-489600">
              <a:buSzPct val="150000"/>
              <a:buFontTx/>
              <a:buBlip>
                <a:blip r:embed="rId3"/>
              </a:buBlip>
              <a:defRPr b="0">
                <a:solidFill>
                  <a:schemeClr val="tx1"/>
                </a:solidFill>
              </a:defRPr>
            </a:lvl1pPr>
            <a:lvl2pPr marL="669600" indent="-180000">
              <a:buClr>
                <a:schemeClr val="accent2"/>
              </a:buClr>
              <a:buSzPct val="80000"/>
              <a:buFont typeface="Wingdings 3" panose="05040102010807070707" pitchFamily="18" charset="2"/>
              <a:buChar char="u"/>
              <a:defRPr sz="1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108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Corner Imag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4692650" y="2538000"/>
            <a:ext cx="7499350" cy="4320000"/>
          </a:xfrm>
          <a:custGeom>
            <a:avLst/>
            <a:gdLst>
              <a:gd name="connsiteX0" fmla="*/ 0 w 7499350"/>
              <a:gd name="connsiteY0" fmla="*/ 0 h 4320000"/>
              <a:gd name="connsiteX1" fmla="*/ 7499350 w 7499350"/>
              <a:gd name="connsiteY1" fmla="*/ 0 h 4320000"/>
              <a:gd name="connsiteX2" fmla="*/ 7499350 w 7499350"/>
              <a:gd name="connsiteY2" fmla="*/ 4320000 h 4320000"/>
              <a:gd name="connsiteX3" fmla="*/ 0 w 7499350"/>
              <a:gd name="connsiteY3" fmla="*/ 4320000 h 4320000"/>
              <a:gd name="connsiteX4" fmla="*/ 0 w 7499350"/>
              <a:gd name="connsiteY4" fmla="*/ 0 h 4320000"/>
              <a:gd name="connsiteX0" fmla="*/ 0 w 7499350"/>
              <a:gd name="connsiteY0" fmla="*/ 4320000 h 4320000"/>
              <a:gd name="connsiteX1" fmla="*/ 7499350 w 7499350"/>
              <a:gd name="connsiteY1" fmla="*/ 0 h 4320000"/>
              <a:gd name="connsiteX2" fmla="*/ 7499350 w 7499350"/>
              <a:gd name="connsiteY2" fmla="*/ 4320000 h 4320000"/>
              <a:gd name="connsiteX3" fmla="*/ 0 w 749935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7499350" h="4320000">
                <a:moveTo>
                  <a:pt x="0" y="4320000"/>
                </a:moveTo>
                <a:lnTo>
                  <a:pt x="7499350" y="0"/>
                </a:lnTo>
                <a:lnTo>
                  <a:pt x="7499350" y="4320000"/>
                </a:lnTo>
                <a:lnTo>
                  <a:pt x="0" y="4320000"/>
                </a:lnTo>
                <a:close/>
              </a:path>
            </a:pathLst>
          </a:custGeom>
        </p:spPr>
        <p:txBody>
          <a:bodyPr anchor="b" anchorCtr="0"/>
          <a:lstStyle>
            <a:lvl1pPr algn="r">
              <a:defRPr sz="1000" b="1">
                <a:solidFill>
                  <a:schemeClr val="tx1"/>
                </a:solidFill>
              </a:defRPr>
            </a:lvl1pPr>
          </a:lstStyle>
          <a:p>
            <a:r>
              <a:rPr lang="en-GB"/>
              <a:t>Click icon to insert picture</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4686300" y="6870450"/>
            <a:ext cx="7505700" cy="153888"/>
          </a:xfrm>
          <a:prstGeom prst="rect">
            <a:avLst/>
          </a:prstGeom>
          <a:noFill/>
        </p:spPr>
        <p:txBody>
          <a:bodyPr wrap="square" lIns="0" tIns="0" rIns="0" bIns="0" rtlCol="0">
            <a:spAutoFit/>
          </a:bodyPr>
          <a:lstStyle/>
          <a:p>
            <a:pPr algn="r"/>
            <a:r>
              <a:rPr lang="en-GB" sz="1000"/>
              <a:t>NB Manually place “ilo.org” device in front of image</a:t>
            </a:r>
          </a:p>
        </p:txBody>
      </p:sp>
    </p:spTree>
    <p:extLst>
      <p:ext uri="{BB962C8B-B14F-4D97-AF65-F5344CB8AC3E}">
        <p14:creationId xmlns:p14="http://schemas.microsoft.com/office/powerpoint/2010/main" val="259065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Image/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4686300" y="6870450"/>
            <a:ext cx="7505700" cy="153888"/>
          </a:xfrm>
          <a:prstGeom prst="rect">
            <a:avLst/>
          </a:prstGeom>
          <a:noFill/>
        </p:spPr>
        <p:txBody>
          <a:bodyPr wrap="square" lIns="0" tIns="0" rIns="0" bIns="0" rtlCol="0">
            <a:spAutoFit/>
          </a:bodyPr>
          <a:lstStyle/>
          <a:p>
            <a:pPr algn="r"/>
            <a:r>
              <a:rPr lang="en-GB" sz="1000"/>
              <a:t>NB Manually place “ilo.org” device in front of image</a:t>
            </a:r>
          </a:p>
        </p:txBody>
      </p:sp>
      <p:sp>
        <p:nvSpPr>
          <p:cNvPr id="10" name="Picture Placeholder 9"/>
          <p:cNvSpPr>
            <a:spLocks noGrp="1"/>
          </p:cNvSpPr>
          <p:nvPr>
            <p:ph type="pic" sz="quarter" idx="13" hasCustomPrompt="1"/>
          </p:nvPr>
        </p:nvSpPr>
        <p:spPr>
          <a:xfrm>
            <a:off x="8289130" y="981075"/>
            <a:ext cx="3902869" cy="5876925"/>
          </a:xfrm>
          <a:custGeom>
            <a:avLst/>
            <a:gdLst>
              <a:gd name="connsiteX0" fmla="*/ 0 w 3902869"/>
              <a:gd name="connsiteY0" fmla="*/ 0 h 5876925"/>
              <a:gd name="connsiteX1" fmla="*/ 3902869 w 3902869"/>
              <a:gd name="connsiteY1" fmla="*/ 0 h 5876925"/>
              <a:gd name="connsiteX2" fmla="*/ 3902869 w 3902869"/>
              <a:gd name="connsiteY2" fmla="*/ 5876925 h 5876925"/>
              <a:gd name="connsiteX3" fmla="*/ 0 w 3902869"/>
              <a:gd name="connsiteY3" fmla="*/ 5876925 h 5876925"/>
              <a:gd name="connsiteX4" fmla="*/ 0 w 3902869"/>
              <a:gd name="connsiteY4" fmla="*/ 0 h 5876925"/>
              <a:gd name="connsiteX0" fmla="*/ 0 w 3902869"/>
              <a:gd name="connsiteY0" fmla="*/ 0 h 5876925"/>
              <a:gd name="connsiteX1" fmla="*/ 3898107 w 3902869"/>
              <a:gd name="connsiteY1" fmla="*/ 2252663 h 5876925"/>
              <a:gd name="connsiteX2" fmla="*/ 3902869 w 3902869"/>
              <a:gd name="connsiteY2" fmla="*/ 5876925 h 5876925"/>
              <a:gd name="connsiteX3" fmla="*/ 0 w 3902869"/>
              <a:gd name="connsiteY3" fmla="*/ 5876925 h 5876925"/>
              <a:gd name="connsiteX4" fmla="*/ 0 w 3902869"/>
              <a:gd name="connsiteY4" fmla="*/ 0 h 5876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869" h="5876925">
                <a:moveTo>
                  <a:pt x="0" y="0"/>
                </a:moveTo>
                <a:lnTo>
                  <a:pt x="3898107" y="2252663"/>
                </a:lnTo>
                <a:cubicBezTo>
                  <a:pt x="3899694" y="3460750"/>
                  <a:pt x="3901282" y="4668838"/>
                  <a:pt x="3902869" y="5876925"/>
                </a:cubicBezTo>
                <a:lnTo>
                  <a:pt x="0" y="5876925"/>
                </a:lnTo>
                <a:lnTo>
                  <a:pt x="0" y="0"/>
                </a:lnTo>
                <a:close/>
              </a:path>
            </a:pathLst>
          </a:custGeom>
        </p:spPr>
        <p:txBody>
          <a:bodyPr anchor="b" anchorCtr="0"/>
          <a:lstStyle>
            <a:lvl1pPr algn="r">
              <a:defRPr sz="1000">
                <a:solidFill>
                  <a:schemeClr val="tx1"/>
                </a:solidFill>
              </a:defRPr>
            </a:lvl1pPr>
          </a:lstStyle>
          <a:p>
            <a:r>
              <a:rPr lang="en-GB"/>
              <a:t>Click icon to insert picture</a:t>
            </a:r>
          </a:p>
        </p:txBody>
      </p:sp>
      <p:sp>
        <p:nvSpPr>
          <p:cNvPr id="12" name="Text Placeholder 11"/>
          <p:cNvSpPr>
            <a:spLocks noGrp="1"/>
          </p:cNvSpPr>
          <p:nvPr>
            <p:ph type="body" sz="quarter" idx="14"/>
          </p:nvPr>
        </p:nvSpPr>
        <p:spPr>
          <a:xfrm>
            <a:off x="8288338" y="5876925"/>
            <a:ext cx="3413125" cy="247650"/>
          </a:xfrm>
          <a:custGeom>
            <a:avLst/>
            <a:gdLst>
              <a:gd name="connsiteX0" fmla="*/ 0 w 3413125"/>
              <a:gd name="connsiteY0" fmla="*/ 0 h 247650"/>
              <a:gd name="connsiteX1" fmla="*/ 3413125 w 3413125"/>
              <a:gd name="connsiteY1" fmla="*/ 0 h 247650"/>
              <a:gd name="connsiteX2" fmla="*/ 3413125 w 3413125"/>
              <a:gd name="connsiteY2" fmla="*/ 247650 h 247650"/>
              <a:gd name="connsiteX3" fmla="*/ 0 w 3413125"/>
              <a:gd name="connsiteY3" fmla="*/ 247650 h 247650"/>
              <a:gd name="connsiteX4" fmla="*/ 0 w 3413125"/>
              <a:gd name="connsiteY4" fmla="*/ 0 h 247650"/>
              <a:gd name="connsiteX0" fmla="*/ 0 w 3413125"/>
              <a:gd name="connsiteY0" fmla="*/ 0 h 247650"/>
              <a:gd name="connsiteX1" fmla="*/ 3153569 w 3413125"/>
              <a:gd name="connsiteY1" fmla="*/ 0 h 247650"/>
              <a:gd name="connsiteX2" fmla="*/ 3413125 w 3413125"/>
              <a:gd name="connsiteY2" fmla="*/ 247650 h 247650"/>
              <a:gd name="connsiteX3" fmla="*/ 0 w 3413125"/>
              <a:gd name="connsiteY3" fmla="*/ 247650 h 247650"/>
              <a:gd name="connsiteX4" fmla="*/ 0 w 3413125"/>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25" h="247650">
                <a:moveTo>
                  <a:pt x="0" y="0"/>
                </a:moveTo>
                <a:lnTo>
                  <a:pt x="3153569" y="0"/>
                </a:lnTo>
                <a:lnTo>
                  <a:pt x="3413125" y="247650"/>
                </a:lnTo>
                <a:lnTo>
                  <a:pt x="0" y="247650"/>
                </a:lnTo>
                <a:lnTo>
                  <a:pt x="0" y="0"/>
                </a:lnTo>
                <a:close/>
              </a:path>
            </a:pathLst>
          </a:custGeom>
          <a:solidFill>
            <a:schemeClr val="accent2"/>
          </a:solidFill>
        </p:spPr>
        <p:txBody>
          <a:bodyPr lIns="108000" anchor="ctr" anchorCtr="0"/>
          <a:lstStyle>
            <a:lvl1pPr>
              <a:defRPr sz="1000" b="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57128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5360400" cy="3482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1062" y="2393949"/>
            <a:ext cx="5360400" cy="3482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94713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8" name="Content Placeholder 3"/>
          <p:cNvSpPr>
            <a:spLocks noGrp="1"/>
          </p:cNvSpPr>
          <p:nvPr>
            <p:ph sz="half" idx="13"/>
          </p:nvPr>
        </p:nvSpPr>
        <p:spPr>
          <a:xfrm>
            <a:off x="8288662" y="2393949"/>
            <a:ext cx="3412800" cy="3482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3414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with Sta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10" name="Text Placeholder 9"/>
          <p:cNvSpPr>
            <a:spLocks noGrp="1"/>
          </p:cNvSpPr>
          <p:nvPr>
            <p:ph type="body" sz="quarter" idx="13" hasCustomPrompt="1"/>
          </p:nvPr>
        </p:nvSpPr>
        <p:spPr>
          <a:xfrm>
            <a:off x="8288662" y="2393950"/>
            <a:ext cx="3412801" cy="3482975"/>
          </a:xfrm>
        </p:spPr>
        <p:txBody>
          <a:bodyPr tIns="54000"/>
          <a:lstStyle>
            <a:lvl1pPr marL="360000" indent="-360000">
              <a:lnSpc>
                <a:spcPct val="80000"/>
              </a:lnSpc>
              <a:spcBef>
                <a:spcPts val="3200"/>
              </a:spcBef>
              <a:spcAft>
                <a:spcPts val="0"/>
              </a:spcAft>
              <a:buClr>
                <a:schemeClr val="accent2"/>
              </a:buClr>
              <a:buFontTx/>
              <a:buBlip>
                <a:blip r:embed="rId2"/>
              </a:buBlip>
              <a:defRPr sz="6000" b="0" spc="-200" baseline="0">
                <a:solidFill>
                  <a:schemeClr val="accent1"/>
                </a:solidFill>
              </a:defRPr>
            </a:lvl1pPr>
            <a:lvl2pPr marL="360000" indent="0">
              <a:lnSpc>
                <a:spcPct val="100000"/>
              </a:lnSpc>
              <a:spcBef>
                <a:spcPts val="0"/>
              </a:spcBef>
              <a:spcAft>
                <a:spcPts val="0"/>
              </a:spcAft>
              <a:buFontTx/>
              <a:buNone/>
              <a:defRPr sz="1000"/>
            </a:lvl2pPr>
          </a:lstStyle>
          <a:p>
            <a:pPr lvl="0"/>
            <a:r>
              <a:rPr lang="en-US"/>
              <a:t>00.0%</a:t>
            </a:r>
          </a:p>
          <a:p>
            <a:pPr lvl="1"/>
            <a:r>
              <a:rPr lang="en-US"/>
              <a:t>Supporting text</a:t>
            </a:r>
            <a:endParaRPr lang="en-GB"/>
          </a:p>
        </p:txBody>
      </p:sp>
    </p:spTree>
    <p:extLst>
      <p:ext uri="{BB962C8B-B14F-4D97-AF65-F5344CB8AC3E}">
        <p14:creationId xmlns:p14="http://schemas.microsoft.com/office/powerpoint/2010/main" val="240006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
        <p:nvSpPr>
          <p:cNvPr id="6" name="Text Placeholder 9"/>
          <p:cNvSpPr>
            <a:spLocks noGrp="1"/>
          </p:cNvSpPr>
          <p:nvPr>
            <p:ph type="body" sz="quarter" idx="13" hasCustomPrompt="1"/>
          </p:nvPr>
        </p:nvSpPr>
        <p:spPr>
          <a:xfrm>
            <a:off x="490538" y="2393950"/>
            <a:ext cx="7380000" cy="3482976"/>
          </a:xfrm>
        </p:spPr>
        <p:txBody>
          <a:bodyPr tIns="0">
            <a:noAutofit/>
          </a:bodyPr>
          <a:lstStyle>
            <a:lvl1pPr marL="489600" indent="-489600">
              <a:buSzPct val="120000"/>
              <a:buFontTx/>
              <a:buBlip>
                <a:blip r:embed="rId2"/>
              </a:buBlip>
              <a:defRPr sz="2300" b="0">
                <a:solidFill>
                  <a:schemeClr val="tx1"/>
                </a:solidFill>
              </a:defRPr>
            </a:lvl1pPr>
            <a:lvl2pPr marL="489600" indent="0">
              <a:buClr>
                <a:schemeClr val="accent2"/>
              </a:buClr>
              <a:buSzPct val="80000"/>
              <a:buFont typeface="Wingdings 3" panose="05040102010807070707" pitchFamily="18" charset="2"/>
              <a:buNone/>
              <a:defRPr sz="2300" baseline="0"/>
            </a:lvl2pPr>
            <a:lvl3pPr marL="669600" indent="-180000">
              <a:spcBef>
                <a:spcPts val="1800"/>
              </a:spcBef>
              <a:defRPr sz="1000"/>
            </a:lvl3pPr>
          </a:lstStyle>
          <a:p>
            <a:pPr lvl="0"/>
            <a:r>
              <a:rPr lang="en-US"/>
              <a:t>Quote (level 1)</a:t>
            </a:r>
          </a:p>
          <a:p>
            <a:pPr lvl="1"/>
            <a:r>
              <a:rPr lang="en-US"/>
              <a:t>Continuation paras (level 2)</a:t>
            </a:r>
          </a:p>
          <a:p>
            <a:pPr lvl="2"/>
            <a:r>
              <a:rPr lang="en-GB"/>
              <a:t>Source (level 3)</a:t>
            </a:r>
          </a:p>
        </p:txBody>
      </p:sp>
      <p:sp>
        <p:nvSpPr>
          <p:cNvPr id="8" name="Picture Placeholder 7"/>
          <p:cNvSpPr>
            <a:spLocks noGrp="1"/>
          </p:cNvSpPr>
          <p:nvPr>
            <p:ph type="pic" sz="quarter" idx="14"/>
          </p:nvPr>
        </p:nvSpPr>
        <p:spPr>
          <a:xfrm>
            <a:off x="8270663" y="2447925"/>
            <a:ext cx="3430800" cy="3429000"/>
          </a:xfrm>
        </p:spPr>
        <p:txBody>
          <a:bodyPr/>
          <a:lstStyle>
            <a:lvl1pPr>
              <a:defRPr sz="1000">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2610444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0538" y="1423195"/>
            <a:ext cx="11210924" cy="72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90538" y="2393950"/>
            <a:ext cx="11210924" cy="34829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90538" y="6870450"/>
            <a:ext cx="2743200" cy="216000"/>
          </a:xfrm>
          <a:prstGeom prst="rect">
            <a:avLst/>
          </a:prstGeom>
        </p:spPr>
        <p:txBody>
          <a:bodyPr vert="horz" lIns="0" tIns="0" rIns="0" bIns="0" rtlCol="0" anchor="ctr">
            <a:noAutofit/>
          </a:bodyPr>
          <a:lstStyle>
            <a:lvl1pPr algn="l">
              <a:defRPr sz="1000">
                <a:noFill/>
              </a:defRPr>
            </a:lvl1pPr>
          </a:lstStyle>
          <a:p>
            <a:r>
              <a:rPr lang="en-GB"/>
              <a:t>Date: Monday / 01 / October / 2019</a:t>
            </a:r>
          </a:p>
        </p:txBody>
      </p:sp>
      <p:sp>
        <p:nvSpPr>
          <p:cNvPr id="5" name="Footer Placeholder 4"/>
          <p:cNvSpPr>
            <a:spLocks noGrp="1"/>
          </p:cNvSpPr>
          <p:nvPr>
            <p:ph type="ftr" sz="quarter" idx="3"/>
          </p:nvPr>
        </p:nvSpPr>
        <p:spPr>
          <a:xfrm>
            <a:off x="490538" y="6337302"/>
            <a:ext cx="5605462" cy="180000"/>
          </a:xfrm>
          <a:prstGeom prst="rect">
            <a:avLst/>
          </a:prstGeom>
        </p:spPr>
        <p:txBody>
          <a:bodyPr vert="horz" lIns="0" tIns="0" rIns="0" bIns="0" rtlCol="0" anchor="t" anchorCtr="0">
            <a:noAutofit/>
          </a:bodyPr>
          <a:lstStyle>
            <a:lvl1pPr algn="l">
              <a:defRPr sz="1000" b="1">
                <a:solidFill>
                  <a:schemeClr val="tx1"/>
                </a:solidFill>
              </a:defRPr>
            </a:lvl1pPr>
          </a:lstStyle>
          <a:p>
            <a:r>
              <a:rPr lang="en-GB"/>
              <a:t>Advancing social justice, promoting decent work</a:t>
            </a:r>
          </a:p>
        </p:txBody>
      </p:sp>
      <p:sp>
        <p:nvSpPr>
          <p:cNvPr id="6" name="Slide Number Placeholder 5"/>
          <p:cNvSpPr>
            <a:spLocks noGrp="1"/>
          </p:cNvSpPr>
          <p:nvPr>
            <p:ph type="sldNum" sz="quarter" idx="4"/>
          </p:nvPr>
        </p:nvSpPr>
        <p:spPr>
          <a:xfrm>
            <a:off x="11161462" y="432000"/>
            <a:ext cx="540000" cy="288000"/>
          </a:xfrm>
          <a:prstGeom prst="rect">
            <a:avLst/>
          </a:prstGeom>
        </p:spPr>
        <p:txBody>
          <a:bodyPr vert="horz" lIns="0" tIns="0" rIns="0" bIns="0" rtlCol="0" anchor="t" anchorCtr="0">
            <a:noAutofit/>
          </a:bodyPr>
          <a:lstStyle>
            <a:lvl1pPr algn="r">
              <a:defRPr sz="1800">
                <a:solidFill>
                  <a:schemeClr val="accent1"/>
                </a:solidFill>
              </a:defRPr>
            </a:lvl1pPr>
          </a:lstStyle>
          <a:p>
            <a:fld id="{856227C0-AD57-4F9B-BAE3-EEFB0D0EE427}" type="slidenum">
              <a:rPr lang="en-GB" smtClean="0"/>
              <a:pPr/>
              <a:t>‹#›</a:t>
            </a:fld>
            <a:endParaRPr lang="en-GB"/>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11" name="Picture 1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81" y="1519079"/>
            <a:ext cx="119513" cy="140298"/>
          </a:xfrm>
          <a:prstGeom prst="rect">
            <a:avLst/>
          </a:prstGeom>
        </p:spPr>
      </p:pic>
      <p:pic>
        <p:nvPicPr>
          <p:cNvPr id="12" name="Picture 1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1057063" y="6367463"/>
            <a:ext cx="644400" cy="172266"/>
          </a:xfrm>
          <a:prstGeom prst="rect">
            <a:avLst/>
          </a:prstGeom>
        </p:spPr>
      </p:pic>
    </p:spTree>
    <p:extLst>
      <p:ext uri="{BB962C8B-B14F-4D97-AF65-F5344CB8AC3E}">
        <p14:creationId xmlns:p14="http://schemas.microsoft.com/office/powerpoint/2010/main" val="1767613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5" r:id="rId4"/>
    <p:sldLayoutId id="2147483666" r:id="rId5"/>
    <p:sldLayoutId id="2147483652" r:id="rId6"/>
    <p:sldLayoutId id="2147483664" r:id="rId7"/>
    <p:sldLayoutId id="2147483668" r:id="rId8"/>
    <p:sldLayoutId id="2147483669" r:id="rId9"/>
    <p:sldLayoutId id="2147483651" r:id="rId10"/>
    <p:sldLayoutId id="2147483660" r:id="rId11"/>
    <p:sldLayoutId id="2147483661" r:id="rId12"/>
    <p:sldLayoutId id="2147483662" r:id="rId13"/>
    <p:sldLayoutId id="2147483663" r:id="rId14"/>
    <p:sldLayoutId id="2147483654" r:id="rId15"/>
    <p:sldLayoutId id="2147483655" r:id="rId16"/>
  </p:sldLayoutIdLst>
  <p:hf hdr="0"/>
  <p:txStyles>
    <p:title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9" userDrawn="1">
          <p15:clr>
            <a:srgbClr val="F26B43"/>
          </p15:clr>
        </p15:guide>
        <p15:guide id="4" pos="7371" userDrawn="1">
          <p15:clr>
            <a:srgbClr val="F26B43"/>
          </p15:clr>
        </p15:guide>
        <p15:guide id="5" orient="horz" pos="309" userDrawn="1">
          <p15:clr>
            <a:srgbClr val="F26B43"/>
          </p15:clr>
        </p15:guide>
        <p15:guide id="6" orient="horz" pos="4011" userDrawn="1">
          <p15:clr>
            <a:srgbClr val="F26B43"/>
          </p15:clr>
        </p15:guide>
        <p15:guide id="7" orient="horz" pos="1508" userDrawn="1">
          <p15:clr>
            <a:srgbClr val="F26B43"/>
          </p15:clr>
        </p15:guide>
        <p15:guide id="8" orient="horz" pos="3702" userDrawn="1">
          <p15:clr>
            <a:srgbClr val="F26B43"/>
          </p15:clr>
        </p15:guide>
        <p15:guide id="9" orient="horz" pos="15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ilo.org/dhaka/Whatwedo/Publications/WCMS_763427/lang--en/index.htm" TargetMode="External"/><Relationship Id="rId7" Type="http://schemas.openxmlformats.org/officeDocument/2006/relationships/hyperlink" Target="https://www.ilo.org/dhaka/Whatwedo/Publications/WCMS_751875/lang--en/index.htm"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www.ilo.org/dhaka/Whatwedo/Publications/WCMS_757257/lang--en/index.htm" TargetMode="External"/><Relationship Id="rId5" Type="http://schemas.openxmlformats.org/officeDocument/2006/relationships/hyperlink" Target="https://www.ilo.org/dhaka/Whatwedo/Publications/WCMS_759932/lang--en/index.htm" TargetMode="External"/><Relationship Id="rId10" Type="http://schemas.openxmlformats.org/officeDocument/2006/relationships/image" Target="../media/image43.png"/><Relationship Id="rId4" Type="http://schemas.openxmlformats.org/officeDocument/2006/relationships/hyperlink" Target="https://www.ilo.org/dhaka/Whatwedo/Publications/WCMS_763426/lang--en/index.htm" TargetMode="External"/><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hyperlink" Target="https://www.ilo.org/dhaka/Informationresources/Publicinformation/newsletters/WCMS_746759/lang--en/index.htm" TargetMode="External"/><Relationship Id="rId7" Type="http://schemas.openxmlformats.org/officeDocument/2006/relationships/hyperlink" Target="https://www.ilo.org/dhaka/Informationresources/Publicinformation/newsletters/WCMS_755966/lang--en/index.htm"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www.ilo.org/dhaka/Informationresources/Publicinformation/newsletters/WCMS_755967/lang--en/index.htm" TargetMode="External"/><Relationship Id="rId5" Type="http://schemas.openxmlformats.org/officeDocument/2006/relationships/hyperlink" Target="https://www.ilo.org/dhaka/Informationresources/Publicinformation/newsletters/WCMS_755969/lang--en/index.htm" TargetMode="External"/><Relationship Id="rId10" Type="http://schemas.openxmlformats.org/officeDocument/2006/relationships/image" Target="../media/image46.jpeg"/><Relationship Id="rId4" Type="http://schemas.openxmlformats.org/officeDocument/2006/relationships/hyperlink" Target="https://www.ilo.org/dhaka/Informationresources/Publicinformation/newsletters/WCMS_746764/lang--en/index.htm" TargetMode="External"/><Relationship Id="rId9" Type="http://schemas.openxmlformats.org/officeDocument/2006/relationships/image" Target="../media/image45.jpeg"/></Relationships>
</file>

<file path=ppt/slides/_rels/slide12.xml.rels><?xml version="1.0" encoding="UTF-8" standalone="yes"?>
<Relationships xmlns="http://schemas.openxmlformats.org/package/2006/relationships"><Relationship Id="rId8" Type="http://schemas.openxmlformats.org/officeDocument/2006/relationships/hyperlink" Target="https://www.ilo.org/dhaka/Informationresources/Publicinformation/features/WCMS_815380/lang--en/index.htm" TargetMode="External"/><Relationship Id="rId13" Type="http://schemas.openxmlformats.org/officeDocument/2006/relationships/image" Target="../media/image47.png"/><Relationship Id="rId3" Type="http://schemas.openxmlformats.org/officeDocument/2006/relationships/hyperlink" Target="https://www.ilo.org/dhaka/Informationresources/Publicinformation/features/WCMS_851899/lang--en/index.htm" TargetMode="External"/><Relationship Id="rId7" Type="http://schemas.openxmlformats.org/officeDocument/2006/relationships/hyperlink" Target="https://www.ilo.org/dhaka/Informationresources/Publicinformation/features/WCMS_830790/lang--en/index.htm" TargetMode="External"/><Relationship Id="rId12" Type="http://schemas.openxmlformats.org/officeDocument/2006/relationships/hyperlink" Target="file:///D:\Old%20Files%20on%20this%20drive\Skills%2021\2021\Annual%20report%202020\How%20skills%20training%20transformed%20Taslima&#8217;s%20life"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www.ilo.org/dhaka/Informationresources/Publicinformation/features/WCMS_851137/lang--en/index.htm" TargetMode="External"/><Relationship Id="rId11" Type="http://schemas.openxmlformats.org/officeDocument/2006/relationships/hyperlink" Target="https://www.ilo.org/dhaka/Informationresources/Publicinformation/features/WCMS_762568/lang--en/index.htm" TargetMode="External"/><Relationship Id="rId5" Type="http://schemas.openxmlformats.org/officeDocument/2006/relationships/hyperlink" Target="https://www.ilo.org/dhaka/Informationresources/Publicinformation/features/WCMS_851238/lang--en/index.htm" TargetMode="External"/><Relationship Id="rId15" Type="http://schemas.openxmlformats.org/officeDocument/2006/relationships/image" Target="../media/image49.jpeg"/><Relationship Id="rId10" Type="http://schemas.openxmlformats.org/officeDocument/2006/relationships/hyperlink" Target="https://www.ilo.org/dhaka/Informationresources/Publicinformation/features/WCMS_762551/lang--en/index.htm" TargetMode="External"/><Relationship Id="rId4" Type="http://schemas.openxmlformats.org/officeDocument/2006/relationships/hyperlink" Target="https://www.ilo.org/dhaka/Informationresources/Publicinformation/features/WCMS_851883/lang--en/index.htm" TargetMode="External"/><Relationship Id="rId9" Type="http://schemas.openxmlformats.org/officeDocument/2006/relationships/hyperlink" Target="https://www.ilo.org/dhaka/Informationresources/Publicinformation/features/WCMS_745692/lang--en/index.htm" TargetMode="External"/><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KigOPYVeeE0" TargetMode="External"/><Relationship Id="rId13" Type="http://schemas.openxmlformats.org/officeDocument/2006/relationships/image" Target="../media/image52.jpeg"/><Relationship Id="rId3" Type="http://schemas.openxmlformats.org/officeDocument/2006/relationships/hyperlink" Target="https://www.ilo.org/dhaka/Informationresources/Publicinformation/videos/WCMS_813658/lang--en/index.htm" TargetMode="External"/><Relationship Id="rId7" Type="http://schemas.openxmlformats.org/officeDocument/2006/relationships/hyperlink" Target="https://www.youtube.com/watch?v=L2hdPLfqHlc&amp;list=PL8itJ-8Cfpczt1bUcPJxqfDI9LCI0Ox9R&amp;index=3" TargetMode="External"/><Relationship Id="rId12" Type="http://schemas.openxmlformats.org/officeDocument/2006/relationships/hyperlink" Target="https://www.ilo.org/dhaka/Informationresources/Publicinformation/videos/WCMS_813662/lang--en/index.htm"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www.youtube.com/watch?v=6i1DzmyxEAQ&amp;list=PL8itJ-8Cfpczt1bUcPJxqfDI9LCI0Ox9R&amp;index=4&amp;t=2s" TargetMode="External"/><Relationship Id="rId11" Type="http://schemas.openxmlformats.org/officeDocument/2006/relationships/image" Target="../media/image51.jpg"/><Relationship Id="rId5" Type="http://schemas.openxmlformats.org/officeDocument/2006/relationships/hyperlink" Target="https://www.youtube.com/watch?v=LmZKWcQ7o24&amp;list=PL8itJ-8Cfpczt1bUcPJxqfDI9LCI0Ox9R&amp;index=2&amp;t=35s" TargetMode="External"/><Relationship Id="rId10" Type="http://schemas.openxmlformats.org/officeDocument/2006/relationships/image" Target="../media/image50.png"/><Relationship Id="rId4" Type="http://schemas.openxmlformats.org/officeDocument/2006/relationships/hyperlink" Target="https://www.ilo.org/dhaka/Informationresources/Publicinformation/videos/WCMS_820524/lang--en/index.htm" TargetMode="External"/><Relationship Id="rId9" Type="http://schemas.openxmlformats.org/officeDocument/2006/relationships/hyperlink" Target="https://www.facebook.com/watch/?v=66813828071280"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dJWnhLCjDN8&amp;list=PL8itJ-8Cfpczt1bUcPJxqfDI9LCI0Ox9R&amp;index=7" TargetMode="External"/><Relationship Id="rId3" Type="http://schemas.openxmlformats.org/officeDocument/2006/relationships/hyperlink" Target="https://www.youtube.com/watch?v=kWSK9Hnc73g" TargetMode="External"/><Relationship Id="rId7" Type="http://schemas.openxmlformats.org/officeDocument/2006/relationships/hyperlink" Target="https://www.youtube.com/watch?v=iDstGEvUCLE&amp;list=PL8itJ-8Cfpczt1bUcPJxqfDI9LCI0Ox9R&amp;index=8"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www.youtube.com/watch?v=VpxW7IzEY4g&amp;list=PL8itJ-8Cfpczt1bUcPJxqfDI9LCI0Ox9R&amp;index=10" TargetMode="External"/><Relationship Id="rId11" Type="http://schemas.openxmlformats.org/officeDocument/2006/relationships/image" Target="../media/image55.png"/><Relationship Id="rId5" Type="http://schemas.openxmlformats.org/officeDocument/2006/relationships/hyperlink" Target="https://www.youtube.com/watch?v=nppfi7tIJeo" TargetMode="External"/><Relationship Id="rId10" Type="http://schemas.openxmlformats.org/officeDocument/2006/relationships/image" Target="../media/image54.png"/><Relationship Id="rId4" Type="http://schemas.openxmlformats.org/officeDocument/2006/relationships/hyperlink" Target="https://www.youtube.com/watch?v=nU3Zy7e5Y7U" TargetMode="External"/><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7Fr71vWrXxs&amp;list=PL8itJ-8Cfpczt1bUcPJxqfDI9LCI0Ox9R&amp;index=13&amp;t=12s" TargetMode="External"/><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www.youtube.com/watch?v=W-YofjO4Px0&amp;list=PL8itJ-8Cfpczt1bUcPJxqfDI9LCI0Ox9R&amp;index=6" TargetMode="External"/><Relationship Id="rId5" Type="http://schemas.openxmlformats.org/officeDocument/2006/relationships/hyperlink" Target="https://www.youtube.com/watch?v=FvlixIyJmeA&amp;list=PL8itJ-8Cfpczt1bUcPJxqfDI9LCI0Ox9R&amp;index=9&amp;t=3s" TargetMode="External"/><Relationship Id="rId4" Type="http://schemas.openxmlformats.org/officeDocument/2006/relationships/hyperlink" Target="https://www.youtube.com/watch?v=P7CmWYniO0Y&amp;list=PL8itJ-8Cfpczt1bUcPJxqfDI9LCI0Ox9R&amp;index=15&amp;t=4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www.ilo.org/dhaka/Whatwedo/Publications/WCMS_732407/lang--en/index.ht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GIF"/><Relationship Id="rId18" Type="http://schemas.openxmlformats.org/officeDocument/2006/relationships/hyperlink" Target="https://www.ilo.org/dhaka/Whatwedo/Projects/WCMS_222688/lang--en/index.htm" TargetMode="External"/><Relationship Id="rId3" Type="http://schemas.openxmlformats.org/officeDocument/2006/relationships/image" Target="../media/image12.png"/><Relationship Id="rId21" Type="http://schemas.openxmlformats.org/officeDocument/2006/relationships/hyperlink" Target="https://www.ilo.org/dhaka/Whatwedo/Projects/WCMS_345696/lang--en/index.htm" TargetMode="Externa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hyperlink" Target="https://www.ilo.org/dhaka/Whatwedo/Publications/WCMS_445255/lang--en/index.htm" TargetMode="External"/><Relationship Id="rId2" Type="http://schemas.openxmlformats.org/officeDocument/2006/relationships/notesSlide" Target="../notesSlides/notesSlide2.xml"/><Relationship Id="rId16" Type="http://schemas.openxmlformats.org/officeDocument/2006/relationships/hyperlink" Target="https://www.ilo.org/dhaka/Whatwedo/Projects/WCMS_176772/lang--en/index.htm" TargetMode="External"/><Relationship Id="rId20" Type="http://schemas.openxmlformats.org/officeDocument/2006/relationships/hyperlink" Target="https://www.ilo.org/dhaka/Whatwedo/Projects/WCMS_226484/lang--en/index.htm" TargetMode="Externa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hyperlink" Target="https://www.ilo.org/dhaka/Whatwedo/Projects/WCMS_113958/lang--en/index.htm" TargetMode="External"/><Relationship Id="rId23" Type="http://schemas.openxmlformats.org/officeDocument/2006/relationships/hyperlink" Target="https://www.ilo.org/dhaka/Whatwedo/Projects/WCMS_226472/lang--en/index.htm" TargetMode="External"/><Relationship Id="rId10" Type="http://schemas.openxmlformats.org/officeDocument/2006/relationships/image" Target="../media/image19.png"/><Relationship Id="rId19" Type="http://schemas.openxmlformats.org/officeDocument/2006/relationships/hyperlink" Target="ilo.org/dhaka/Whatwedo/Projects/WCMS_226424/lang--en/index.htm" TargetMode="External"/><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hyperlink" Target="https://www.ilo.org/dhaka/Whatwedo/Projects/WCMS_222644/lang--en/index.ht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www.ilo.org/dhaka/Whatwedo/Publications/WCMS_646554/lang--en/index.htm" TargetMode="External"/><Relationship Id="rId13" Type="http://schemas.openxmlformats.org/officeDocument/2006/relationships/hyperlink" Target="https://www.ilo.org/dhaka/Whatwedo/Publications/WCMS_543298/lang--en/index.htm" TargetMode="External"/><Relationship Id="rId18" Type="http://schemas.openxmlformats.org/officeDocument/2006/relationships/image" Target="../media/image26.png"/><Relationship Id="rId3" Type="http://schemas.openxmlformats.org/officeDocument/2006/relationships/hyperlink" Target="https://www.ilo.org/dhaka/Whatwedo/Publications/WCMS_694947/lang--en/index.htm" TargetMode="External"/><Relationship Id="rId21" Type="http://schemas.openxmlformats.org/officeDocument/2006/relationships/image" Target="../media/image29.png"/><Relationship Id="rId7" Type="http://schemas.openxmlformats.org/officeDocument/2006/relationships/hyperlink" Target="https://www.ilo.org/dhaka/Whatwedo/Publications/WCMS_646553/lang--en/index.htm" TargetMode="External"/><Relationship Id="rId12" Type="http://schemas.openxmlformats.org/officeDocument/2006/relationships/hyperlink" Target="https://www.ilo.org/dhaka/Whatwedo/Publications/WCMS_712736/lang--en/index.htm" TargetMode="External"/><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hyperlink" Target="https://www.ilo.org/dhaka/Whatwedo/Publications/WCMS_646552/lang--en/index.htm" TargetMode="External"/><Relationship Id="rId11" Type="http://schemas.openxmlformats.org/officeDocument/2006/relationships/hyperlink" Target="https://www.ilo.org/dhaka/Whatwedo/Publications/WCMS_711637/lang--en/index.htm" TargetMode="External"/><Relationship Id="rId24" Type="http://schemas.openxmlformats.org/officeDocument/2006/relationships/image" Target="../media/image32.jpg"/><Relationship Id="rId5" Type="http://schemas.openxmlformats.org/officeDocument/2006/relationships/hyperlink" Target="https://www.ilo.org/dhaka/Whatwedo/Publications/WCMS_596668/lang--en/index.htm" TargetMode="External"/><Relationship Id="rId15" Type="http://schemas.openxmlformats.org/officeDocument/2006/relationships/hyperlink" Target="https://www.ilo.org/dhaka/Whatwedo/Publications/WCMS_543490/lang--en/index.htm" TargetMode="External"/><Relationship Id="rId23" Type="http://schemas.openxmlformats.org/officeDocument/2006/relationships/image" Target="../media/image31.png"/><Relationship Id="rId10" Type="http://schemas.openxmlformats.org/officeDocument/2006/relationships/hyperlink" Target="https://www.ilo.org/dhaka/Whatwedo/Publications/WCMS_646556/lang--en/index.htm" TargetMode="External"/><Relationship Id="rId19" Type="http://schemas.openxmlformats.org/officeDocument/2006/relationships/image" Target="../media/image27.png"/><Relationship Id="rId4" Type="http://schemas.openxmlformats.org/officeDocument/2006/relationships/hyperlink" Target="https://www.ilo.org/dhaka/Whatwedo/Publications/WCMS_655158/lang--en/index.htm" TargetMode="External"/><Relationship Id="rId9" Type="http://schemas.openxmlformats.org/officeDocument/2006/relationships/hyperlink" Target="https://www.ilo.org/dhaka/Whatwedo/Publications/WCMS_646555/lang--en/index.htm" TargetMode="External"/><Relationship Id="rId14" Type="http://schemas.openxmlformats.org/officeDocument/2006/relationships/hyperlink" Target="https://www.ilo.org/dhaka/Whatwedo/Publications/WCMS_543304/lang--en/index.htm" TargetMode="External"/><Relationship Id="rId22"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hyperlink" Target="https://www.ilo.org/dhaka/Informationresources/Publicinformation/videos/WCMS_813662/lang--en/index.htm" TargetMode="External"/><Relationship Id="rId2" Type="http://schemas.openxmlformats.org/officeDocument/2006/relationships/hyperlink" Target="https://www.ilo.org/dhaka/Informationresources/Publicinformation/videos/WCMS_813658/lang--en/index.ht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ilo.org/dhaka/Whatwedo/Publications/WCMS_735704/lang--en/index.htm" TargetMode="External"/><Relationship Id="rId13" Type="http://schemas.openxmlformats.org/officeDocument/2006/relationships/image" Target="../media/image35.jpeg"/><Relationship Id="rId3" Type="http://schemas.openxmlformats.org/officeDocument/2006/relationships/hyperlink" Target="https://www.ilo.org/dhaka/Whatwedo/Publications/WCMS_872937/lang--en/index.htm" TargetMode="External"/><Relationship Id="rId7" Type="http://schemas.openxmlformats.org/officeDocument/2006/relationships/hyperlink" Target="https://www.ilo.org/dhaka/Whatwedo/Publications/WCMS_735709/lang--en/index.htm" TargetMode="External"/><Relationship Id="rId12"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www.ilo.org/dhaka/Whatwedo/Publications/WCMS_736048/lang--en/index.htm" TargetMode="External"/><Relationship Id="rId11" Type="http://schemas.openxmlformats.org/officeDocument/2006/relationships/image" Target="../media/image33.jpeg"/><Relationship Id="rId5" Type="http://schemas.openxmlformats.org/officeDocument/2006/relationships/hyperlink" Target="https://www.ilo.org/dhaka/Whatwedo/Publications/WCMS_736050/lang--en/index.htm" TargetMode="External"/><Relationship Id="rId10" Type="http://schemas.openxmlformats.org/officeDocument/2006/relationships/hyperlink" Target="https://www.ilo.org/dhaka/Informationresources/Publicinformation/features/WCMS_833442/lang--en/index.htm" TargetMode="External"/><Relationship Id="rId4" Type="http://schemas.openxmlformats.org/officeDocument/2006/relationships/hyperlink" Target="https://www.ilo.org/dhaka/Whatwedo/Publications/WCMS_736055/lang--en/index.htm" TargetMode="External"/><Relationship Id="rId9" Type="http://schemas.openxmlformats.org/officeDocument/2006/relationships/hyperlink" Target="https://www.ilo.org/dhaka/Whatwedo/Publications/WCMS_833422/lang--en/index.htm" TargetMode="External"/><Relationship Id="rId1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hyperlink" Target="https://www.ilo.org/dhaka/Whatwedo/Publications/WCMS_766039/lang--en/index.htm" TargetMode="External"/><Relationship Id="rId13" Type="http://schemas.openxmlformats.org/officeDocument/2006/relationships/image" Target="../media/image39.png"/><Relationship Id="rId3" Type="http://schemas.openxmlformats.org/officeDocument/2006/relationships/hyperlink" Target="https://www.ilo.org/dhaka/Whatwedo/Publications/WCMS_815337/lang--en/index.htm" TargetMode="External"/><Relationship Id="rId7" Type="http://schemas.openxmlformats.org/officeDocument/2006/relationships/hyperlink" Target="https://www.ilo.org/dhaka/Whatwedo/Publications/WCMS_760033/lang--en/index.htm" TargetMode="External"/><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ilo.org/dhaka/Whatwedo/Publications/WCMS_760032/lang--en/index.htm" TargetMode="External"/><Relationship Id="rId11" Type="http://schemas.openxmlformats.org/officeDocument/2006/relationships/image" Target="../media/image37.png"/><Relationship Id="rId5" Type="http://schemas.openxmlformats.org/officeDocument/2006/relationships/hyperlink" Target="https://www.ilo.org/dhaka/Whatwedo/Publications/WCMS_760031/lang--en/index.htm" TargetMode="External"/><Relationship Id="rId10" Type="http://schemas.openxmlformats.org/officeDocument/2006/relationships/hyperlink" Target="https://www.ilo.org/dhaka/Whatwedo/Publications/WCMS_764044/lang--en/index.htm" TargetMode="External"/><Relationship Id="rId4" Type="http://schemas.openxmlformats.org/officeDocument/2006/relationships/hyperlink" Target="https://www.ilo.org/dhaka/Whatwedo/Publications/WCMS_815302/lang--en/index.htm" TargetMode="External"/><Relationship Id="rId9" Type="http://schemas.openxmlformats.org/officeDocument/2006/relationships/hyperlink" Target="https://www.ilo.org/dhaka/Whatwedo/Publications/WCMS_765062/lang--en/index.htm" TargetMode="External"/><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0538" y="2873014"/>
            <a:ext cx="7948612" cy="608525"/>
          </a:xfrm>
        </p:spPr>
        <p:txBody>
          <a:bodyPr/>
          <a:lstStyle/>
          <a:p>
            <a:r>
              <a:rPr lang="en-US" dirty="0"/>
              <a:t>ILO Bangladesh </a:t>
            </a:r>
            <a:br>
              <a:rPr lang="en-US" dirty="0"/>
            </a:br>
            <a:r>
              <a:rPr lang="en-US" dirty="0"/>
              <a:t>Skills Projects 2007 – 2023</a:t>
            </a:r>
            <a:br>
              <a:rPr lang="en-US" dirty="0"/>
            </a:br>
            <a:br>
              <a:rPr lang="en-US" dirty="0"/>
            </a:br>
            <a:r>
              <a:rPr lang="en-US" dirty="0"/>
              <a:t>Resource Materials - Hyperlinks</a:t>
            </a:r>
            <a:endParaRPr lang="en-GB" dirty="0"/>
          </a:p>
        </p:txBody>
      </p:sp>
      <p:sp>
        <p:nvSpPr>
          <p:cNvPr id="3" name="Subtitle 2"/>
          <p:cNvSpPr>
            <a:spLocks noGrp="1"/>
          </p:cNvSpPr>
          <p:nvPr>
            <p:ph type="subTitle" idx="1"/>
          </p:nvPr>
        </p:nvSpPr>
        <p:spPr>
          <a:xfrm>
            <a:off x="490538" y="5657850"/>
            <a:ext cx="7200000" cy="522185"/>
          </a:xfrm>
        </p:spPr>
        <p:txBody>
          <a:bodyPr/>
          <a:lstStyle/>
          <a:p>
            <a:pPr lvl="1"/>
            <a:r>
              <a:rPr lang="en-GB" sz="2400" dirty="0"/>
              <a:t>Lotte Kejser, CTA, ILO Skills 21 project, Bangladesh, </a:t>
            </a:r>
          </a:p>
        </p:txBody>
      </p:sp>
      <p:sp>
        <p:nvSpPr>
          <p:cNvPr id="4" name="Date Placeholder 3"/>
          <p:cNvSpPr>
            <a:spLocks noGrp="1"/>
          </p:cNvSpPr>
          <p:nvPr>
            <p:ph type="dt" sz="half" idx="10"/>
          </p:nvPr>
        </p:nvSpPr>
        <p:spPr/>
        <p:txBody>
          <a:bodyPr/>
          <a:lstStyle/>
          <a:p>
            <a:r>
              <a:rPr lang="en-GB" dirty="0"/>
              <a:t>Date: Monday /21 / March / 2023</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pPr/>
              <a:t>1</a:t>
            </a:fld>
            <a:endParaRPr lang="en-GB"/>
          </a:p>
        </p:txBody>
      </p:sp>
      <p:pic>
        <p:nvPicPr>
          <p:cNvPr id="10" name="Picture Placeholder 9"/>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0349" t="8958" r="8173" b="24938"/>
          <a:stretch/>
        </p:blipFill>
        <p:spPr/>
      </p:pic>
    </p:spTree>
    <p:extLst>
      <p:ext uri="{BB962C8B-B14F-4D97-AF65-F5344CB8AC3E}">
        <p14:creationId xmlns:p14="http://schemas.microsoft.com/office/powerpoint/2010/main" val="396458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1160625"/>
            <a:ext cx="11210924" cy="603203"/>
          </a:xfrm>
        </p:spPr>
        <p:txBody>
          <a:bodyPr/>
          <a:lstStyle/>
          <a:p>
            <a:r>
              <a:rPr lang="en-GB" dirty="0"/>
              <a:t>Knowledge products of Skills-21 project</a:t>
            </a:r>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pPr/>
              <a:t>10</a:t>
            </a:fld>
            <a:endParaRPr lang="en-GB"/>
          </a:p>
        </p:txBody>
      </p:sp>
      <p:sp>
        <p:nvSpPr>
          <p:cNvPr id="3" name="Content Placeholder 23">
            <a:extLst>
              <a:ext uri="{FF2B5EF4-FFF2-40B4-BE49-F238E27FC236}">
                <a16:creationId xmlns:a16="http://schemas.microsoft.com/office/drawing/2014/main" id="{C3BFEF0B-C3B1-8736-D476-3930ABE64911}"/>
              </a:ext>
            </a:extLst>
          </p:cNvPr>
          <p:cNvSpPr txBox="1">
            <a:spLocks/>
          </p:cNvSpPr>
          <p:nvPr/>
        </p:nvSpPr>
        <p:spPr>
          <a:xfrm>
            <a:off x="415637" y="2063122"/>
            <a:ext cx="10825018" cy="3371683"/>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Recommendations on develop industry’s role </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3"/>
              </a:rPr>
              <a:t>https://www.ilo.org/dhaka/Whatwedo/Publications/WCMS_763427/lang--en/index.htm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Brief on NSDP through gender lenses </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4"/>
              </a:rPr>
              <a:t>https://www.ilo.org/dhaka/Whatwedo/Publications/WCMS_763426/lang--en/index.htm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COVID-19 response plan for TVET</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5"/>
              </a:rPr>
              <a:t>https://www.ilo.org/dhaka/Whatwedo/Publications/WCMS_759932/lang--en/index.htm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Webinar report on RPL</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6"/>
              </a:rPr>
              <a:t>https://www.ilo.org/dhaka/Whatwedo/Publications/WCMS_757257/lang--en/index.htm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fr-CH" sz="1400" dirty="0">
                <a:effectLst/>
                <a:latin typeface="Calibri" panose="020F0502020204030204" pitchFamily="34" charset="0"/>
                <a:ea typeface="Calibri" panose="020F0502020204030204" pitchFamily="34" charset="0"/>
                <a:cs typeface="Vrinda" panose="020B0502040204020203" pitchFamily="34" charset="0"/>
              </a:rPr>
              <a:t>NSDP recommandations </a:t>
            </a:r>
            <a:r>
              <a:rPr lang="en-GB" sz="1400" dirty="0">
                <a:effectLst/>
                <a:latin typeface="Calibri" panose="020F0502020204030204" pitchFamily="34" charset="0"/>
                <a:ea typeface="Calibri" panose="020F0502020204030204" pitchFamily="34" charset="0"/>
                <a:cs typeface="Vrinda" panose="020B0502040204020203" pitchFamily="34" charset="0"/>
              </a:rPr>
              <a:t>from</a:t>
            </a:r>
            <a:r>
              <a:rPr lang="fr-CH" sz="1400" dirty="0">
                <a:effectLst/>
                <a:latin typeface="Calibri" panose="020F0502020204030204" pitchFamily="34" charset="0"/>
                <a:ea typeface="Calibri" panose="020F0502020204030204" pitchFamily="34" charset="0"/>
                <a:cs typeface="Vrinda" panose="020B0502040204020203" pitchFamily="34" charset="0"/>
              </a:rPr>
              <a:t> dialogue </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fr-CH"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7"/>
              </a:rPr>
              <a:t>https://www.ilo.org/dhaka/Whatwedo/Publications/WCMS_751875/lang--en/index.htm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marL="0" lvl="2" indent="0">
              <a:buNone/>
            </a:pPr>
            <a:endParaRPr lang="en-GB" sz="1400" dirty="0"/>
          </a:p>
        </p:txBody>
      </p:sp>
      <p:pic>
        <p:nvPicPr>
          <p:cNvPr id="4" name="Picture 3">
            <a:extLst>
              <a:ext uri="{FF2B5EF4-FFF2-40B4-BE49-F238E27FC236}">
                <a16:creationId xmlns:a16="http://schemas.microsoft.com/office/drawing/2014/main" id="{F3BDC7AF-E528-6DD6-2375-7009CF9CE4AE}"/>
              </a:ext>
            </a:extLst>
          </p:cNvPr>
          <p:cNvPicPr/>
          <p:nvPr/>
        </p:nvPicPr>
        <p:blipFill rotWithShape="1">
          <a:blip r:embed="rId8"/>
          <a:srcRect l="21770" t="16551" r="23388" b="5715"/>
          <a:stretch/>
        </p:blipFill>
        <p:spPr bwMode="auto">
          <a:xfrm>
            <a:off x="7317542" y="1763829"/>
            <a:ext cx="2334458" cy="2004608"/>
          </a:xfrm>
          <a:prstGeom prst="rect">
            <a:avLst/>
          </a:prstGeom>
          <a:ln>
            <a:solidFill>
              <a:schemeClr val="tx1"/>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4410F64-E8D2-1C99-3E1B-C9E34D0CA7A7}"/>
              </a:ext>
            </a:extLst>
          </p:cNvPr>
          <p:cNvPicPr>
            <a:picLocks noChangeAspect="1"/>
          </p:cNvPicPr>
          <p:nvPr/>
        </p:nvPicPr>
        <p:blipFill rotWithShape="1">
          <a:blip r:embed="rId9"/>
          <a:srcRect l="41894" t="15648" r="25909" b="9899"/>
          <a:stretch/>
        </p:blipFill>
        <p:spPr>
          <a:xfrm>
            <a:off x="9734116" y="1019294"/>
            <a:ext cx="1967346" cy="2558996"/>
          </a:xfrm>
          <a:prstGeom prst="rect">
            <a:avLst/>
          </a:prstGeom>
          <a:ln>
            <a:solidFill>
              <a:schemeClr val="accent1"/>
            </a:solidFill>
          </a:ln>
        </p:spPr>
      </p:pic>
      <p:pic>
        <p:nvPicPr>
          <p:cNvPr id="11" name="Picture 10">
            <a:extLst>
              <a:ext uri="{FF2B5EF4-FFF2-40B4-BE49-F238E27FC236}">
                <a16:creationId xmlns:a16="http://schemas.microsoft.com/office/drawing/2014/main" id="{223558B0-F449-C30C-FB8B-28A4AAC5FE77}"/>
              </a:ext>
            </a:extLst>
          </p:cNvPr>
          <p:cNvPicPr>
            <a:picLocks noChangeAspect="1"/>
          </p:cNvPicPr>
          <p:nvPr/>
        </p:nvPicPr>
        <p:blipFill rotWithShape="1">
          <a:blip r:embed="rId10"/>
          <a:srcRect l="37123" t="12370" r="22499" b="4968"/>
          <a:stretch/>
        </p:blipFill>
        <p:spPr>
          <a:xfrm>
            <a:off x="9661236" y="3768437"/>
            <a:ext cx="2115127" cy="2435632"/>
          </a:xfrm>
          <a:prstGeom prst="rect">
            <a:avLst/>
          </a:prstGeom>
        </p:spPr>
      </p:pic>
    </p:spTree>
    <p:extLst>
      <p:ext uri="{BB962C8B-B14F-4D97-AF65-F5344CB8AC3E}">
        <p14:creationId xmlns:p14="http://schemas.microsoft.com/office/powerpoint/2010/main" val="45305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1080001"/>
            <a:ext cx="11210924" cy="623122"/>
          </a:xfrm>
        </p:spPr>
        <p:txBody>
          <a:bodyPr/>
          <a:lstStyle/>
          <a:p>
            <a:r>
              <a:rPr lang="en-GB" dirty="0"/>
              <a:t>Knowledge products of Skills-21 project - Infographics</a:t>
            </a:r>
          </a:p>
        </p:txBody>
      </p:sp>
      <p:sp>
        <p:nvSpPr>
          <p:cNvPr id="5" name="Date Placeholder 4"/>
          <p:cNvSpPr>
            <a:spLocks noGrp="1"/>
          </p:cNvSpPr>
          <p:nvPr>
            <p:ph type="dt" sz="half" idx="10"/>
          </p:nvPr>
        </p:nvSpPr>
        <p:spPr/>
        <p:txBody>
          <a:bodyPr/>
          <a:lstStyle/>
          <a:p>
            <a:r>
              <a:rPr lang="en-GB"/>
              <a:t>Date: Monday / 01 / October / 2019</a:t>
            </a:r>
          </a:p>
        </p:txBody>
      </p:sp>
      <p:sp>
        <p:nvSpPr>
          <p:cNvPr id="7" name="Slide Number Placeholder 6"/>
          <p:cNvSpPr>
            <a:spLocks noGrp="1"/>
          </p:cNvSpPr>
          <p:nvPr>
            <p:ph type="sldNum" sz="quarter" idx="12"/>
          </p:nvPr>
        </p:nvSpPr>
        <p:spPr/>
        <p:txBody>
          <a:bodyPr/>
          <a:lstStyle/>
          <a:p>
            <a:fld id="{856227C0-AD57-4F9B-BAE3-EEFB0D0EE427}" type="slidenum">
              <a:rPr lang="en-GB" smtClean="0"/>
              <a:pPr/>
              <a:t>11</a:t>
            </a:fld>
            <a:endParaRPr lang="en-GB"/>
          </a:p>
        </p:txBody>
      </p:sp>
      <p:sp>
        <p:nvSpPr>
          <p:cNvPr id="3" name="Content Placeholder 23">
            <a:extLst>
              <a:ext uri="{FF2B5EF4-FFF2-40B4-BE49-F238E27FC236}">
                <a16:creationId xmlns:a16="http://schemas.microsoft.com/office/drawing/2014/main" id="{C3BFEF0B-C3B1-8736-D476-3930ABE64911}"/>
              </a:ext>
            </a:extLst>
          </p:cNvPr>
          <p:cNvSpPr txBox="1">
            <a:spLocks/>
          </p:cNvSpPr>
          <p:nvPr/>
        </p:nvSpPr>
        <p:spPr>
          <a:xfrm>
            <a:off x="490539" y="1783195"/>
            <a:ext cx="5605461" cy="3371683"/>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5000"/>
              </a:lnSpc>
              <a:spcBef>
                <a:spcPts val="0"/>
              </a:spcBef>
              <a:spcAft>
                <a:spcPts val="0"/>
              </a:spcAft>
              <a:buClr>
                <a:srgbClr val="FF0000"/>
              </a:buClr>
              <a:buSzPts val="700"/>
            </a:pPr>
            <a:r>
              <a:rPr lang="en-GB" sz="1400" b="1" dirty="0">
                <a:effectLst/>
                <a:latin typeface="Calibri" panose="020F0502020204030204" pitchFamily="34" charset="0"/>
                <a:ea typeface="Calibri" panose="020F0502020204030204" pitchFamily="34" charset="0"/>
                <a:cs typeface="Vrinda" panose="020B0502040204020203" pitchFamily="34" charset="0"/>
              </a:rPr>
              <a:t>Skills 21 project – </a:t>
            </a:r>
            <a:r>
              <a:rPr lang="en-GB" sz="1400" u="sng" dirty="0">
                <a:solidFill>
                  <a:srgbClr val="0563C1"/>
                </a:solidFill>
                <a:latin typeface="Calibri" panose="020F0502020204030204" pitchFamily="34" charset="0"/>
                <a:ea typeface="Calibri" panose="020F0502020204030204" pitchFamily="34" charset="0"/>
                <a:cs typeface="Vrinda" panose="020B0502040204020203" pitchFamily="34" charset="0"/>
              </a:rPr>
              <a:t>https://www.ilo.org/dhaka/Informationresources/Publicinformation/newsletters/WCMS_754324/lang--en/index.htm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b="1" dirty="0">
                <a:effectLst/>
                <a:latin typeface="Calibri" panose="020F0502020204030204" pitchFamily="34" charset="0"/>
                <a:ea typeface="Calibri" panose="020F0502020204030204" pitchFamily="34" charset="0"/>
                <a:cs typeface="Vrinda" panose="020B0502040204020203" pitchFamily="34" charset="0"/>
              </a:rPr>
              <a:t>Model TVET Institutes- </a:t>
            </a:r>
            <a:r>
              <a:rPr lang="en-GB" sz="1400" b="1"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3"/>
              </a:rPr>
              <a:t>https://www.ilo.org/dhaka/Informationresources/Publicinformation/newsletters/WCMS_746759/lang--en/index.htm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b="1" dirty="0">
                <a:effectLst/>
                <a:latin typeface="Calibri" panose="020F0502020204030204" pitchFamily="34" charset="0"/>
                <a:ea typeface="Calibri" panose="020F0502020204030204" pitchFamily="34" charset="0"/>
                <a:cs typeface="Vrinda" panose="020B0502040204020203" pitchFamily="34" charset="0"/>
              </a:rPr>
              <a:t>Centre for Skills Excellences- </a:t>
            </a:r>
            <a:r>
              <a:rPr lang="en-GB" sz="1400" b="1"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4"/>
              </a:rPr>
              <a:t>https://www.ilo.org/dhaka/Informationresources/Publicinformation/newsletters/WCMS_746764/lang--en/index.htm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b="1" dirty="0">
                <a:effectLst/>
                <a:latin typeface="Calibri" panose="020F0502020204030204" pitchFamily="34" charset="0"/>
                <a:ea typeface="Calibri" panose="020F0502020204030204" pitchFamily="34" charset="0"/>
                <a:cs typeface="Vrinda" panose="020B0502040204020203" pitchFamily="34" charset="0"/>
              </a:rPr>
              <a:t>SWIFT – </a:t>
            </a:r>
            <a:r>
              <a:rPr lang="en-GB" sz="1400" b="1"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5"/>
              </a:rPr>
              <a:t>https://www.ilo.org/dhaka/Informationresources/Publicinformation/newsletters/WCMS_755969/lang--en/index.htm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b="1" dirty="0">
                <a:effectLst/>
                <a:latin typeface="Calibri" panose="020F0502020204030204" pitchFamily="34" charset="0"/>
                <a:ea typeface="Calibri" panose="020F0502020204030204" pitchFamily="34" charset="0"/>
                <a:cs typeface="Vrinda" panose="020B0502040204020203" pitchFamily="34" charset="0"/>
              </a:rPr>
              <a:t>BNQF pathways- </a:t>
            </a:r>
            <a:r>
              <a:rPr lang="en-GB" sz="1400" b="1"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6"/>
              </a:rPr>
              <a:t>https://www.ilo.org/dhaka/Informationresources/Publicinformation/newsletters/WCMS_755967/lang--en/index.htm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b="1" dirty="0">
                <a:effectLst/>
                <a:latin typeface="Calibri" panose="020F0502020204030204" pitchFamily="34" charset="0"/>
                <a:ea typeface="Calibri" panose="020F0502020204030204" pitchFamily="34" charset="0"/>
                <a:cs typeface="Vrinda" panose="020B0502040204020203" pitchFamily="34" charset="0"/>
              </a:rPr>
              <a:t>BNQF structure- </a:t>
            </a:r>
            <a:r>
              <a:rPr lang="en-GB" sz="1400" b="1"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7"/>
              </a:rPr>
              <a:t>https://www.ilo.org/dhaka/Informationresources/Publicinformation/newsletters/WCMS_755966/lang--en/index.htm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Aft>
                <a:spcPts val="1000"/>
              </a:spcAft>
            </a:pPr>
            <a:r>
              <a:rPr lang="en-GB" sz="1400" dirty="0">
                <a:effectLst/>
                <a:latin typeface="Calibri" panose="020F0502020204030204" pitchFamily="34" charset="0"/>
                <a:ea typeface="Calibri" panose="020F0502020204030204" pitchFamily="34" charset="0"/>
                <a:cs typeface="Vrinda" panose="020B0502040204020203" pitchFamily="34" charset="0"/>
              </a:rPr>
              <a:t> </a:t>
            </a:r>
          </a:p>
          <a:p>
            <a:pPr marL="0" lvl="2" indent="0">
              <a:buNone/>
            </a:pPr>
            <a:endParaRPr lang="en-GB" sz="1400" dirty="0"/>
          </a:p>
        </p:txBody>
      </p:sp>
      <p:pic>
        <p:nvPicPr>
          <p:cNvPr id="4" name="Picture 3">
            <a:extLst>
              <a:ext uri="{FF2B5EF4-FFF2-40B4-BE49-F238E27FC236}">
                <a16:creationId xmlns:a16="http://schemas.microsoft.com/office/drawing/2014/main" id="{24ED6671-9249-2134-BAA5-EA0DBBBE24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8133" y="2000124"/>
            <a:ext cx="1789307" cy="2506698"/>
          </a:xfrm>
          <a:prstGeom prst="rect">
            <a:avLst/>
          </a:prstGeom>
        </p:spPr>
      </p:pic>
      <p:pic>
        <p:nvPicPr>
          <p:cNvPr id="9" name="Picture 8" descr="Diagram, timeline&#10;&#10;Description automatically generated">
            <a:extLst>
              <a:ext uri="{FF2B5EF4-FFF2-40B4-BE49-F238E27FC236}">
                <a16:creationId xmlns:a16="http://schemas.microsoft.com/office/drawing/2014/main" id="{07920FBC-D2EF-9238-5406-24519937A5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2650" y="1783195"/>
            <a:ext cx="1906651" cy="2406308"/>
          </a:xfrm>
          <a:prstGeom prst="rect">
            <a:avLst/>
          </a:prstGeom>
        </p:spPr>
      </p:pic>
      <p:pic>
        <p:nvPicPr>
          <p:cNvPr id="11" name="Picture 10" descr="Graphical user interface, website&#10;&#10;Description automatically generated with medium confidence">
            <a:extLst>
              <a:ext uri="{FF2B5EF4-FFF2-40B4-BE49-F238E27FC236}">
                <a16:creationId xmlns:a16="http://schemas.microsoft.com/office/drawing/2014/main" id="{61321AE8-7B47-52DB-8B9A-5E5597A26C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41999" y="4549503"/>
            <a:ext cx="2783172" cy="1952212"/>
          </a:xfrm>
          <a:prstGeom prst="rect">
            <a:avLst/>
          </a:prstGeom>
        </p:spPr>
      </p:pic>
    </p:spTree>
    <p:extLst>
      <p:ext uri="{BB962C8B-B14F-4D97-AF65-F5344CB8AC3E}">
        <p14:creationId xmlns:p14="http://schemas.microsoft.com/office/powerpoint/2010/main" val="3500914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09774" y="514350"/>
            <a:ext cx="9691687" cy="1349019"/>
          </a:xfrm>
        </p:spPr>
        <p:txBody>
          <a:bodyPr/>
          <a:lstStyle/>
          <a:p>
            <a:r>
              <a:rPr lang="en-GB" dirty="0"/>
              <a:t>Stories from Skills 21 project</a:t>
            </a:r>
            <a:br>
              <a:rPr lang="en-GB" dirty="0"/>
            </a:br>
            <a:r>
              <a:rPr lang="en-GB" sz="2000" dirty="0"/>
              <a:t>-beneficiaries’ case stories </a:t>
            </a:r>
            <a:br>
              <a:rPr lang="en-GB" sz="2000" dirty="0"/>
            </a:br>
            <a:r>
              <a:rPr lang="en-GB" sz="2000" dirty="0"/>
              <a:t>and testimonies of intervention impact </a:t>
            </a:r>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pPr/>
              <a:t>12</a:t>
            </a:fld>
            <a:endParaRPr lang="en-GB"/>
          </a:p>
        </p:txBody>
      </p:sp>
      <p:sp>
        <p:nvSpPr>
          <p:cNvPr id="25" name="Content Placeholder 23">
            <a:extLst>
              <a:ext uri="{FF2B5EF4-FFF2-40B4-BE49-F238E27FC236}">
                <a16:creationId xmlns:a16="http://schemas.microsoft.com/office/drawing/2014/main" id="{E48013D4-E8C2-85B0-E9B2-BB63C904333B}"/>
              </a:ext>
            </a:extLst>
          </p:cNvPr>
          <p:cNvSpPr>
            <a:spLocks noGrp="1"/>
          </p:cNvSpPr>
          <p:nvPr>
            <p:ph idx="1"/>
          </p:nvPr>
        </p:nvSpPr>
        <p:spPr>
          <a:xfrm>
            <a:off x="490538" y="2052449"/>
            <a:ext cx="6833051" cy="3634169"/>
          </a:xfrm>
        </p:spPr>
        <p:txBody>
          <a:bodyPr/>
          <a:lstStyle/>
          <a:p>
            <a:pPr marL="342900" lvl="0" indent="-342900">
              <a:lnSpc>
                <a:spcPct val="115000"/>
              </a:lnSpc>
              <a:spcBef>
                <a:spcPts val="0"/>
              </a:spcBef>
              <a:spcAft>
                <a:spcPts val="0"/>
              </a:spcAft>
              <a:buClr>
                <a:srgbClr val="FF0000"/>
              </a:buClr>
              <a:buSzPts val="700"/>
              <a:buFont typeface="Wingdings 3" panose="05040102010807070707" pitchFamily="18" charset="2"/>
              <a:buChar char=""/>
            </a:pP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3"/>
              </a:rPr>
              <a:t>Mastering the sewing machine with dwarfism</a:t>
            </a:r>
            <a:endParaRPr lang="en-GB" sz="18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0"/>
              </a:spcBef>
              <a:spcAft>
                <a:spcPts val="0"/>
              </a:spcAft>
              <a:buClr>
                <a:srgbClr val="FF0000"/>
              </a:buClr>
              <a:buSzPts val="700"/>
              <a:buFont typeface="Wingdings 3" panose="05040102010807070707" pitchFamily="18" charset="2"/>
              <a:buChar char=""/>
            </a:pP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4"/>
              </a:rPr>
              <a:t>Wiring dreams to earn more</a:t>
            </a:r>
            <a:endParaRPr lang="en-GB" sz="18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0"/>
              </a:spcBef>
              <a:spcAft>
                <a:spcPts val="0"/>
              </a:spcAft>
              <a:buClr>
                <a:srgbClr val="FF0000"/>
              </a:buClr>
              <a:buSzPts val="700"/>
              <a:buFont typeface="Wingdings 3" panose="05040102010807070707" pitchFamily="18" charset="2"/>
              <a:buChar char=""/>
            </a:pP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5"/>
              </a:rPr>
              <a:t>Child marriage didn’t stop Reshma to become an entrepreneur</a:t>
            </a:r>
            <a:endParaRPr lang="en-GB" sz="18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0"/>
              </a:spcBef>
              <a:spcAft>
                <a:spcPts val="0"/>
              </a:spcAft>
              <a:buClr>
                <a:srgbClr val="FF0000"/>
              </a:buClr>
              <a:buSzPts val="700"/>
              <a:buFont typeface="Wingdings 3" panose="05040102010807070707" pitchFamily="18" charset="2"/>
              <a:buChar char=""/>
            </a:pP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5"/>
              </a:rPr>
              <a:t>Recognition of skills transformed Shahadat’s life</a:t>
            </a:r>
            <a:endParaRPr lang="en-GB" sz="18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0"/>
              </a:spcBef>
              <a:spcAft>
                <a:spcPts val="0"/>
              </a:spcAft>
              <a:buClr>
                <a:srgbClr val="FF0000"/>
              </a:buClr>
              <a:buSzPts val="700"/>
              <a:buFont typeface="Wingdings 3" panose="05040102010807070707" pitchFamily="18" charset="2"/>
              <a:buChar char=""/>
            </a:pP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6"/>
              </a:rPr>
              <a:t>When the vision is clear strategy is easy</a:t>
            </a:r>
            <a:endParaRPr lang="en-GB" sz="18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0"/>
              </a:spcBef>
              <a:spcAft>
                <a:spcPts val="0"/>
              </a:spcAft>
              <a:buClr>
                <a:srgbClr val="FF0000"/>
              </a:buClr>
              <a:buSzPts val="700"/>
              <a:buFont typeface="Wingdings 3" panose="05040102010807070707" pitchFamily="18" charset="2"/>
              <a:buChar char=""/>
            </a:pPr>
            <a:r>
              <a:rPr lang="en-GB" sz="1800" u="none" strike="noStrike" dirty="0" err="1">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7"/>
              </a:rPr>
              <a:t>Jubel's</a:t>
            </a: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7"/>
              </a:rPr>
              <a:t> story of persistence and success</a:t>
            </a:r>
            <a:endParaRPr lang="en-GB" sz="18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0"/>
              </a:spcBef>
              <a:spcAft>
                <a:spcPts val="0"/>
              </a:spcAft>
              <a:buClr>
                <a:srgbClr val="FF0000"/>
              </a:buClr>
              <a:buSzPts val="700"/>
              <a:buFont typeface="Wingdings 3" panose="05040102010807070707" pitchFamily="18" charset="2"/>
              <a:buChar char=""/>
            </a:pP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8"/>
              </a:rPr>
              <a:t>From </a:t>
            </a:r>
            <a:r>
              <a:rPr lang="en-GB" sz="1800" u="none" strike="noStrike" dirty="0" err="1">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8"/>
              </a:rPr>
              <a:t>Fahmida’s</a:t>
            </a: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8"/>
              </a:rPr>
              <a:t> creative hands to the international fashion stage</a:t>
            </a:r>
            <a:endParaRPr lang="en-GB" sz="18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0"/>
              </a:spcBef>
              <a:spcAft>
                <a:spcPts val="0"/>
              </a:spcAft>
              <a:buClr>
                <a:srgbClr val="FF0000"/>
              </a:buClr>
              <a:buSzPts val="700"/>
              <a:buFont typeface="Wingdings 3" panose="05040102010807070707" pitchFamily="18" charset="2"/>
              <a:buChar char=""/>
            </a:pP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9"/>
              </a:rPr>
              <a:t>How skills training transformed </a:t>
            </a:r>
            <a:r>
              <a:rPr lang="en-GB" sz="1800" u="none" strike="noStrike" dirty="0" err="1">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9"/>
              </a:rPr>
              <a:t>Taslima’s</a:t>
            </a: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9"/>
              </a:rPr>
              <a:t> life</a:t>
            </a:r>
            <a:endParaRPr lang="en-GB" sz="18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0"/>
              </a:spcBef>
              <a:spcAft>
                <a:spcPts val="0"/>
              </a:spcAft>
              <a:buClr>
                <a:srgbClr val="FF0000"/>
              </a:buClr>
              <a:buSzPts val="700"/>
              <a:buFont typeface="Wingdings 3" panose="05040102010807070707" pitchFamily="18" charset="2"/>
              <a:buChar char=""/>
            </a:pP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10"/>
              </a:rPr>
              <a:t>Skills training turned </a:t>
            </a:r>
            <a:r>
              <a:rPr lang="en-GB" sz="1800" u="none" strike="noStrike" dirty="0" err="1">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10"/>
              </a:rPr>
              <a:t>Sujan</a:t>
            </a: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10"/>
              </a:rPr>
              <a:t> </a:t>
            </a:r>
            <a:r>
              <a:rPr lang="en-GB" sz="1800" u="none" strike="noStrike" dirty="0" err="1">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10"/>
              </a:rPr>
              <a:t>Marma's</a:t>
            </a: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10"/>
              </a:rPr>
              <a:t> life around</a:t>
            </a:r>
            <a:endParaRPr lang="en-GB" sz="18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0"/>
              </a:spcBef>
              <a:spcAft>
                <a:spcPts val="0"/>
              </a:spcAft>
              <a:buClr>
                <a:srgbClr val="FF0000"/>
              </a:buClr>
              <a:buSzPts val="700"/>
              <a:buFont typeface="Wingdings 3" panose="05040102010807070707" pitchFamily="18" charset="2"/>
              <a:buChar char=""/>
            </a:pP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11"/>
              </a:rPr>
              <a:t>Market relevant quality skills training ensures employment</a:t>
            </a:r>
            <a:endParaRPr lang="en-GB" sz="18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0"/>
              </a:spcBef>
              <a:spcAft>
                <a:spcPts val="0"/>
              </a:spcAft>
              <a:buClr>
                <a:srgbClr val="FF0000"/>
              </a:buClr>
              <a:buSzPts val="700"/>
              <a:buFont typeface="Wingdings 3" panose="05040102010807070707" pitchFamily="18" charset="2"/>
              <a:buChar char=""/>
            </a:pP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12"/>
              </a:rPr>
              <a:t>Skills training makes </a:t>
            </a:r>
            <a:r>
              <a:rPr lang="en-GB" sz="1800" u="none" strike="noStrike" dirty="0" err="1">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12"/>
              </a:rPr>
              <a:t>Rubaya</a:t>
            </a:r>
            <a:r>
              <a:rPr lang="en-GB" sz="1800" u="none" strike="noStrike" dirty="0">
                <a:solidFill>
                  <a:srgbClr val="0563C1"/>
                </a:solidFill>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hlinkClick r:id="rId12"/>
              </a:rPr>
              <a:t> dreaming of becoming an entrepreneur</a:t>
            </a:r>
            <a:endParaRPr lang="en-GB" sz="18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p:txBody>
      </p:sp>
      <p:pic>
        <p:nvPicPr>
          <p:cNvPr id="3" name="Picture 2">
            <a:extLst>
              <a:ext uri="{FF2B5EF4-FFF2-40B4-BE49-F238E27FC236}">
                <a16:creationId xmlns:a16="http://schemas.microsoft.com/office/drawing/2014/main" id="{9D4C4653-1501-584B-13D4-F42D86239028}"/>
              </a:ext>
            </a:extLst>
          </p:cNvPr>
          <p:cNvPicPr/>
          <p:nvPr/>
        </p:nvPicPr>
        <p:blipFill rotWithShape="1">
          <a:blip r:embed="rId13" cstate="print">
            <a:extLst>
              <a:ext uri="{28A0092B-C50C-407E-A947-70E740481C1C}">
                <a14:useLocalDpi xmlns:a14="http://schemas.microsoft.com/office/drawing/2010/main" val="0"/>
              </a:ext>
            </a:extLst>
          </a:blip>
          <a:srcRect l="4653" t="44185" r="22889" b="5715"/>
          <a:stretch/>
        </p:blipFill>
        <p:spPr bwMode="auto">
          <a:xfrm>
            <a:off x="8686492" y="3821400"/>
            <a:ext cx="3103088" cy="114317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A2C7E394-00A0-CB33-C56C-B034F14A98C0}"/>
              </a:ext>
            </a:extLst>
          </p:cNvPr>
          <p:cNvPicPr/>
          <p:nvPr/>
        </p:nvPicPr>
        <p:blipFill rotWithShape="1">
          <a:blip r:embed="rId14"/>
          <a:srcRect l="19776" t="44830" r="25383" b="5714"/>
          <a:stretch/>
        </p:blipFill>
        <p:spPr bwMode="auto">
          <a:xfrm>
            <a:off x="8472634" y="5194257"/>
            <a:ext cx="3530804" cy="1349018"/>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B2D66399-118D-E341-7A3C-649804F27042}"/>
              </a:ext>
            </a:extLst>
          </p:cNvPr>
          <p:cNvPicPr/>
          <p:nvPr/>
        </p:nvPicPr>
        <p:blipFill rotWithShape="1">
          <a:blip r:embed="rId15" cstate="print">
            <a:extLst>
              <a:ext uri="{28A0092B-C50C-407E-A947-70E740481C1C}">
                <a14:useLocalDpi xmlns:a14="http://schemas.microsoft.com/office/drawing/2010/main" val="0"/>
              </a:ext>
            </a:extLst>
          </a:blip>
          <a:srcRect t="5824" b="46719"/>
          <a:stretch/>
        </p:blipFill>
        <p:spPr bwMode="auto">
          <a:xfrm>
            <a:off x="8686492" y="1086923"/>
            <a:ext cx="3103088" cy="25983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8019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1257300"/>
            <a:ext cx="11210924" cy="885895"/>
          </a:xfrm>
        </p:spPr>
        <p:txBody>
          <a:bodyPr/>
          <a:lstStyle/>
          <a:p>
            <a:r>
              <a:rPr lang="en-GB" dirty="0"/>
              <a:t>Videos from Skills 21 project </a:t>
            </a:r>
          </a:p>
        </p:txBody>
      </p:sp>
      <p:sp>
        <p:nvSpPr>
          <p:cNvPr id="5" name="Date Placeholder 4"/>
          <p:cNvSpPr>
            <a:spLocks noGrp="1"/>
          </p:cNvSpPr>
          <p:nvPr>
            <p:ph type="dt" sz="half" idx="10"/>
          </p:nvPr>
        </p:nvSpPr>
        <p:spPr/>
        <p:txBody>
          <a:bodyPr/>
          <a:lstStyle/>
          <a:p>
            <a:r>
              <a:rPr lang="en-GB"/>
              <a:t>Date: Monday / 01 / October / 2019</a:t>
            </a:r>
          </a:p>
        </p:txBody>
      </p:sp>
      <p:sp>
        <p:nvSpPr>
          <p:cNvPr id="7" name="Slide Number Placeholder 6"/>
          <p:cNvSpPr>
            <a:spLocks noGrp="1"/>
          </p:cNvSpPr>
          <p:nvPr>
            <p:ph type="sldNum" sz="quarter" idx="12"/>
          </p:nvPr>
        </p:nvSpPr>
        <p:spPr/>
        <p:txBody>
          <a:bodyPr/>
          <a:lstStyle/>
          <a:p>
            <a:fld id="{856227C0-AD57-4F9B-BAE3-EEFB0D0EE427}" type="slidenum">
              <a:rPr lang="en-GB" smtClean="0"/>
              <a:pPr/>
              <a:t>13</a:t>
            </a:fld>
            <a:endParaRPr lang="en-GB"/>
          </a:p>
        </p:txBody>
      </p:sp>
      <p:sp>
        <p:nvSpPr>
          <p:cNvPr id="25" name="Content Placeholder 23">
            <a:extLst>
              <a:ext uri="{FF2B5EF4-FFF2-40B4-BE49-F238E27FC236}">
                <a16:creationId xmlns:a16="http://schemas.microsoft.com/office/drawing/2014/main" id="{E48013D4-E8C2-85B0-E9B2-BB63C904333B}"/>
              </a:ext>
            </a:extLst>
          </p:cNvPr>
          <p:cNvSpPr>
            <a:spLocks noGrp="1"/>
          </p:cNvSpPr>
          <p:nvPr>
            <p:ph idx="1"/>
          </p:nvPr>
        </p:nvSpPr>
        <p:spPr>
          <a:xfrm>
            <a:off x="490539" y="1800636"/>
            <a:ext cx="6630697" cy="3634169"/>
          </a:xfrm>
        </p:spPr>
        <p:txBody>
          <a:bodyPr/>
          <a:lstStyle/>
          <a:p>
            <a:pPr>
              <a:lnSpc>
                <a:spcPct val="115000"/>
              </a:lnSpc>
              <a:spcAft>
                <a:spcPts val="1000"/>
              </a:spcAft>
            </a:pPr>
            <a:r>
              <a:rPr lang="en-GB" sz="1600" dirty="0">
                <a:effectLst/>
                <a:latin typeface="Calibri" panose="020F0502020204030204" pitchFamily="34" charset="0"/>
                <a:ea typeface="Calibri" panose="020F0502020204030204" pitchFamily="34" charset="0"/>
                <a:cs typeface="Vrinda" panose="020B0502040204020203" pitchFamily="34" charset="0"/>
              </a:rPr>
              <a:t>Skills 21 motion graphics- </a:t>
            </a:r>
            <a:r>
              <a:rPr lang="en-GB" sz="16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3"/>
              </a:rPr>
              <a:t>https://www.ilo.org/dhaka/Informationresources/Publicinformation/videos/WCMS_813658/lang--en/index.htm</a:t>
            </a:r>
            <a:br>
              <a:rPr lang="en-GB" sz="1600" u="sng" dirty="0">
                <a:solidFill>
                  <a:srgbClr val="0563C1"/>
                </a:solidFill>
                <a:latin typeface="Calibri" panose="020F0502020204030204" pitchFamily="34" charset="0"/>
                <a:ea typeface="Calibri" panose="020F0502020204030204" pitchFamily="34" charset="0"/>
                <a:cs typeface="Vrinda" panose="020B0502040204020203" pitchFamily="34" charset="0"/>
              </a:rPr>
            </a:br>
            <a:r>
              <a:rPr lang="en-GB" sz="1600" dirty="0">
                <a:effectLst/>
                <a:latin typeface="Calibri" panose="020F0502020204030204" pitchFamily="34" charset="0"/>
                <a:ea typeface="Calibri" panose="020F0502020204030204" pitchFamily="34" charset="0"/>
                <a:cs typeface="Vrinda" panose="020B0502040204020203" pitchFamily="34" charset="0"/>
              </a:rPr>
              <a:t>Campaign (Impact) videos and TVC- </a:t>
            </a:r>
            <a:r>
              <a:rPr lang="en-GB" sz="16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4"/>
              </a:rPr>
              <a:t>https://www.ilo.org/dhaka/Informationresources/Publicinformation/videos/WCMS_820524/lang--en/index.htm</a:t>
            </a:r>
            <a:br>
              <a:rPr lang="en-GB" sz="1600" u="sng" dirty="0">
                <a:solidFill>
                  <a:srgbClr val="0563C1"/>
                </a:solidFill>
                <a:latin typeface="Calibri" panose="020F0502020204030204" pitchFamily="34" charset="0"/>
                <a:ea typeface="Calibri" panose="020F0502020204030204" pitchFamily="34" charset="0"/>
                <a:cs typeface="Vrinda" panose="020B0502040204020203" pitchFamily="34" charset="0"/>
              </a:rPr>
            </a:br>
            <a:r>
              <a:rPr lang="en-GB" sz="1600" u="sng" dirty="0">
                <a:solidFill>
                  <a:srgbClr val="0563C1"/>
                </a:solidFill>
                <a:latin typeface="Calibri" panose="020F0502020204030204" pitchFamily="34" charset="0"/>
                <a:ea typeface="Calibri" panose="020F0502020204030204" pitchFamily="34" charset="0"/>
                <a:cs typeface="Vrinda" panose="020B0502040204020203" pitchFamily="34" charset="0"/>
                <a:hlinkClick r:id="rId5"/>
              </a:rPr>
              <a:t>https://www.youtube.com/watch?v=LmZKWcQ7o24&amp;list=PL8itJ-8Cfpczt1bUcPJxqfDI9LCI0Ox9R&amp;index=2&amp;t=35s</a:t>
            </a:r>
            <a:br>
              <a:rPr lang="en-GB" sz="1600" u="sng" dirty="0">
                <a:solidFill>
                  <a:srgbClr val="0563C1"/>
                </a:solidFill>
                <a:latin typeface="Calibri" panose="020F0502020204030204" pitchFamily="34" charset="0"/>
                <a:ea typeface="Calibri" panose="020F0502020204030204" pitchFamily="34" charset="0"/>
                <a:cs typeface="Vrinda" panose="020B0502040204020203" pitchFamily="34" charset="0"/>
              </a:rPr>
            </a:br>
            <a:r>
              <a:rPr lang="en-GB" sz="1600" u="sng" dirty="0">
                <a:solidFill>
                  <a:srgbClr val="0563C1"/>
                </a:solidFill>
                <a:latin typeface="Calibri" panose="020F0502020204030204" pitchFamily="34" charset="0"/>
                <a:ea typeface="Calibri" panose="020F0502020204030204" pitchFamily="34" charset="0"/>
                <a:cs typeface="Vrinda" panose="020B0502040204020203" pitchFamily="34" charset="0"/>
                <a:hlinkClick r:id="rId6"/>
              </a:rPr>
              <a:t>https://www.youtube.com/watch?v=6i1DzmyxEAQ&amp;list=PL8itJ-8Cfpczt1bUcPJxqfDI9LCI0Ox9R&amp;index=4&amp;t=2s</a:t>
            </a:r>
            <a:br>
              <a:rPr lang="en-GB" sz="1600" u="sng" dirty="0">
                <a:solidFill>
                  <a:srgbClr val="0563C1"/>
                </a:solidFill>
                <a:latin typeface="Calibri" panose="020F0502020204030204" pitchFamily="34" charset="0"/>
                <a:ea typeface="Calibri" panose="020F0502020204030204" pitchFamily="34" charset="0"/>
                <a:cs typeface="Vrinda" panose="020B0502040204020203" pitchFamily="34" charset="0"/>
              </a:rPr>
            </a:br>
            <a:r>
              <a:rPr lang="en-GB" sz="1600" u="sng" dirty="0">
                <a:solidFill>
                  <a:srgbClr val="0563C1"/>
                </a:solidFill>
                <a:latin typeface="Calibri" panose="020F0502020204030204" pitchFamily="34" charset="0"/>
                <a:ea typeface="Calibri" panose="020F0502020204030204" pitchFamily="34" charset="0"/>
                <a:cs typeface="Vrinda" panose="020B0502040204020203" pitchFamily="34" charset="0"/>
                <a:hlinkClick r:id="rId7"/>
              </a:rPr>
              <a:t>https://www.youtube.com/watch?v=L2hdPLfqHlc&amp;list=PL8itJ-8Cfpczt1bUcPJxqfDI9LCI0Ox9R&amp;index=3</a:t>
            </a:r>
            <a:br>
              <a:rPr lang="en-GB" sz="1600" u="sng" dirty="0">
                <a:solidFill>
                  <a:srgbClr val="0563C1"/>
                </a:solidFill>
                <a:latin typeface="Calibri" panose="020F0502020204030204" pitchFamily="34" charset="0"/>
                <a:ea typeface="Calibri" panose="020F0502020204030204" pitchFamily="34" charset="0"/>
                <a:cs typeface="Vrinda" panose="020B0502040204020203" pitchFamily="34" charset="0"/>
              </a:rPr>
            </a:br>
            <a:br>
              <a:rPr lang="en-GB" sz="1600" u="sng" dirty="0">
                <a:solidFill>
                  <a:srgbClr val="0563C1"/>
                </a:solidFill>
                <a:latin typeface="Calibri" panose="020F0502020204030204" pitchFamily="34" charset="0"/>
                <a:ea typeface="Calibri" panose="020F0502020204030204" pitchFamily="34" charset="0"/>
                <a:cs typeface="Vrinda" panose="020B0502040204020203" pitchFamily="34" charset="0"/>
              </a:rPr>
            </a:br>
            <a:r>
              <a:rPr lang="en-GB" sz="1600" dirty="0">
                <a:effectLst/>
                <a:latin typeface="Calibri" panose="020F0502020204030204" pitchFamily="34" charset="0"/>
                <a:ea typeface="Calibri" panose="020F0502020204030204" pitchFamily="34" charset="0"/>
                <a:cs typeface="Vrinda" panose="020B0502040204020203" pitchFamily="34" charset="0"/>
              </a:rPr>
              <a:t>Skills 21 showcased in ILC 2021- </a:t>
            </a:r>
            <a:r>
              <a:rPr lang="en-GB" sz="16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8"/>
              </a:rPr>
              <a:t>https://www.youtube.com/watch?v=KigOPYVeeE0</a:t>
            </a:r>
            <a:br>
              <a:rPr lang="en-GB" sz="1600" u="sng" dirty="0">
                <a:solidFill>
                  <a:srgbClr val="0563C1"/>
                </a:solidFill>
                <a:latin typeface="Calibri" panose="020F0502020204030204" pitchFamily="34" charset="0"/>
                <a:ea typeface="Calibri" panose="020F0502020204030204" pitchFamily="34" charset="0"/>
                <a:cs typeface="Vrinda" panose="020B0502040204020203" pitchFamily="34" charset="0"/>
              </a:rPr>
            </a:br>
            <a:r>
              <a:rPr lang="en-GB" sz="1600" dirty="0">
                <a:effectLst/>
                <a:latin typeface="Calibri" panose="020F0502020204030204" pitchFamily="34" charset="0"/>
                <a:ea typeface="Calibri" panose="020F0502020204030204" pitchFamily="34" charset="0"/>
                <a:cs typeface="Vrinda" panose="020B0502040204020203" pitchFamily="34" charset="0"/>
              </a:rPr>
              <a:t>Webinar on WYSD 2020- </a:t>
            </a:r>
            <a:r>
              <a:rPr lang="en-GB" sz="16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9"/>
              </a:rPr>
              <a:t>https://www.facebook.com/watch/?v=66813828071280</a:t>
            </a:r>
            <a:endParaRPr lang="en-GB" sz="16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Vrinda" panose="020B0502040204020203" pitchFamily="34" charset="0"/>
            </a:endParaRPr>
          </a:p>
        </p:txBody>
      </p:sp>
      <p:pic>
        <p:nvPicPr>
          <p:cNvPr id="4" name="Picture 3">
            <a:extLst>
              <a:ext uri="{FF2B5EF4-FFF2-40B4-BE49-F238E27FC236}">
                <a16:creationId xmlns:a16="http://schemas.microsoft.com/office/drawing/2014/main" id="{34A03718-CD67-B356-CC06-DE19A90DA3C8}"/>
              </a:ext>
            </a:extLst>
          </p:cNvPr>
          <p:cNvPicPr>
            <a:picLocks noChangeAspect="1"/>
          </p:cNvPicPr>
          <p:nvPr/>
        </p:nvPicPr>
        <p:blipFill rotWithShape="1">
          <a:blip r:embed="rId10"/>
          <a:srcRect l="34395" t="18720" r="29242" b="41145"/>
          <a:stretch/>
        </p:blipFill>
        <p:spPr>
          <a:xfrm>
            <a:off x="7490754" y="932873"/>
            <a:ext cx="4020607" cy="2496127"/>
          </a:xfrm>
          <a:prstGeom prst="rect">
            <a:avLst/>
          </a:prstGeom>
        </p:spPr>
      </p:pic>
      <p:pic>
        <p:nvPicPr>
          <p:cNvPr id="8" name="Picture 7">
            <a:hlinkClick r:id="rId3"/>
            <a:extLst>
              <a:ext uri="{FF2B5EF4-FFF2-40B4-BE49-F238E27FC236}">
                <a16:creationId xmlns:a16="http://schemas.microsoft.com/office/drawing/2014/main" id="{EBB90577-9F0F-4FAD-DDA7-99F144011E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5428" y="3641873"/>
            <a:ext cx="2346034" cy="1294483"/>
          </a:xfrm>
          <a:prstGeom prst="rect">
            <a:avLst/>
          </a:prstGeom>
        </p:spPr>
      </p:pic>
      <p:pic>
        <p:nvPicPr>
          <p:cNvPr id="9" name="Picture 8">
            <a:hlinkClick r:id="rId12"/>
            <a:extLst>
              <a:ext uri="{FF2B5EF4-FFF2-40B4-BE49-F238E27FC236}">
                <a16:creationId xmlns:a16="http://schemas.microsoft.com/office/drawing/2014/main" id="{4C2B1EBC-CAF8-5CF0-8A4C-E369DE95590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28039" y="5342442"/>
            <a:ext cx="2346035" cy="1306072"/>
          </a:xfrm>
          <a:prstGeom prst="rect">
            <a:avLst/>
          </a:prstGeom>
        </p:spPr>
      </p:pic>
    </p:spTree>
    <p:extLst>
      <p:ext uri="{BB962C8B-B14F-4D97-AF65-F5344CB8AC3E}">
        <p14:creationId xmlns:p14="http://schemas.microsoft.com/office/powerpoint/2010/main" val="3314679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432000"/>
            <a:ext cx="9682162" cy="968175"/>
          </a:xfrm>
        </p:spPr>
        <p:txBody>
          <a:bodyPr/>
          <a:lstStyle/>
          <a:p>
            <a:r>
              <a:rPr lang="en-GB" dirty="0"/>
              <a:t>Videos from Skills 21 project</a:t>
            </a:r>
            <a:br>
              <a:rPr lang="en-GB" dirty="0"/>
            </a:br>
            <a:r>
              <a:rPr lang="en-GB" sz="2000" dirty="0"/>
              <a:t>-beneficiaries’ case stories </a:t>
            </a:r>
            <a:br>
              <a:rPr lang="en-GB" sz="2000" dirty="0"/>
            </a:br>
            <a:r>
              <a:rPr lang="en-GB" sz="2000" dirty="0"/>
              <a:t>and testimonies of intervention impact </a:t>
            </a:r>
          </a:p>
        </p:txBody>
      </p:sp>
      <p:sp>
        <p:nvSpPr>
          <p:cNvPr id="5" name="Date Placeholder 4"/>
          <p:cNvSpPr>
            <a:spLocks noGrp="1"/>
          </p:cNvSpPr>
          <p:nvPr>
            <p:ph type="dt" sz="half" idx="10"/>
          </p:nvPr>
        </p:nvSpPr>
        <p:spPr/>
        <p:txBody>
          <a:bodyPr/>
          <a:lstStyle/>
          <a:p>
            <a:r>
              <a:rPr lang="en-GB"/>
              <a:t>Date: Monday / 01 / October / 2019</a:t>
            </a:r>
          </a:p>
        </p:txBody>
      </p:sp>
      <p:sp>
        <p:nvSpPr>
          <p:cNvPr id="7" name="Slide Number Placeholder 6"/>
          <p:cNvSpPr>
            <a:spLocks noGrp="1"/>
          </p:cNvSpPr>
          <p:nvPr>
            <p:ph type="sldNum" sz="quarter" idx="12"/>
          </p:nvPr>
        </p:nvSpPr>
        <p:spPr/>
        <p:txBody>
          <a:bodyPr/>
          <a:lstStyle/>
          <a:p>
            <a:fld id="{856227C0-AD57-4F9B-BAE3-EEFB0D0EE427}" type="slidenum">
              <a:rPr lang="en-GB" smtClean="0"/>
              <a:pPr/>
              <a:t>14</a:t>
            </a:fld>
            <a:endParaRPr lang="en-GB"/>
          </a:p>
        </p:txBody>
      </p:sp>
      <p:sp>
        <p:nvSpPr>
          <p:cNvPr id="25" name="Content Placeholder 23">
            <a:extLst>
              <a:ext uri="{FF2B5EF4-FFF2-40B4-BE49-F238E27FC236}">
                <a16:creationId xmlns:a16="http://schemas.microsoft.com/office/drawing/2014/main" id="{E48013D4-E8C2-85B0-E9B2-BB63C904333B}"/>
              </a:ext>
            </a:extLst>
          </p:cNvPr>
          <p:cNvSpPr>
            <a:spLocks noGrp="1"/>
          </p:cNvSpPr>
          <p:nvPr>
            <p:ph idx="1"/>
          </p:nvPr>
        </p:nvSpPr>
        <p:spPr>
          <a:xfrm>
            <a:off x="490538" y="2052449"/>
            <a:ext cx="6676880" cy="3634169"/>
          </a:xfrm>
        </p:spPr>
        <p:txBody>
          <a:bodyPr/>
          <a:lstStyle/>
          <a:p>
            <a:pPr marL="342900" lvl="0" indent="-342900">
              <a:lnSpc>
                <a:spcPct val="115000"/>
              </a:lnSpc>
              <a:spcAft>
                <a:spcPts val="1000"/>
              </a:spcAft>
              <a:buClr>
                <a:srgbClr val="FF0000"/>
              </a:buClr>
              <a:buSzPts val="700"/>
              <a:buFont typeface="Wingdings 3" panose="05040102010807070707" pitchFamily="18" charset="2"/>
              <a:buChar char=""/>
            </a:pPr>
            <a:r>
              <a:rPr lang="en-GB" sz="14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Abdul </a:t>
            </a:r>
            <a:r>
              <a:rPr lang="en-GB" sz="1400" dirty="0" err="1">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Motaleb</a:t>
            </a:r>
            <a:r>
              <a:rPr lang="en-GB" sz="14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 </a:t>
            </a:r>
            <a:r>
              <a:rPr lang="en-GB" sz="1400" dirty="0" err="1">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Sarker</a:t>
            </a:r>
            <a:r>
              <a:rPr lang="en-GB" sz="14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 Plumber, Gaibandha - </a:t>
            </a:r>
            <a:r>
              <a:rPr lang="en-GB" sz="1400" u="sng" dirty="0">
                <a:solidFill>
                  <a:srgbClr val="0563C1"/>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hlinkClick r:id="rId3"/>
              </a:rPr>
              <a:t>https://www.youtube.com/watch?v=kWSK9Hnc73g</a:t>
            </a:r>
            <a:endParaRPr lang="en-GB" sz="14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600"/>
              </a:spcBef>
              <a:spcAft>
                <a:spcPts val="600"/>
              </a:spcAft>
              <a:buClr>
                <a:srgbClr val="FF0000"/>
              </a:buClr>
              <a:buSzPts val="700"/>
              <a:buFont typeface="Wingdings 3" panose="05040102010807070707" pitchFamily="18" charset="2"/>
              <a:buChar char=""/>
            </a:pPr>
            <a:r>
              <a:rPr lang="en-GB" sz="14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Khadija Hossain, Instructor,  Khulna - </a:t>
            </a:r>
            <a:r>
              <a:rPr lang="en-GB" sz="1400" u="sng" dirty="0">
                <a:solidFill>
                  <a:srgbClr val="0563C1"/>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hlinkClick r:id="rId4"/>
              </a:rPr>
              <a:t>https://www.youtube.com/watch?v=nU3Zy7e5Y7U</a:t>
            </a:r>
            <a:endParaRPr lang="en-GB" sz="14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600"/>
              </a:spcBef>
              <a:spcAft>
                <a:spcPts val="600"/>
              </a:spcAft>
              <a:buClr>
                <a:srgbClr val="FF0000"/>
              </a:buClr>
              <a:buSzPts val="700"/>
              <a:buFont typeface="Wingdings 3" panose="05040102010807070707" pitchFamily="18" charset="2"/>
              <a:buChar char=""/>
            </a:pPr>
            <a:r>
              <a:rPr lang="en-GB" sz="1400" dirty="0" err="1">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Rozen</a:t>
            </a:r>
            <a:r>
              <a:rPr lang="en-GB" sz="14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 </a:t>
            </a:r>
            <a:r>
              <a:rPr lang="en-GB" sz="1400" dirty="0" err="1">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Patro</a:t>
            </a:r>
            <a:r>
              <a:rPr lang="en-GB" sz="14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 Electrician, Sylhet- </a:t>
            </a:r>
            <a:r>
              <a:rPr lang="en-GB" sz="1400" u="sng" dirty="0">
                <a:solidFill>
                  <a:srgbClr val="0563C1"/>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hlinkClick r:id="rId5"/>
              </a:rPr>
              <a:t>https://www.youtube.com/watch?v=nppfi7tIJeo</a:t>
            </a:r>
            <a:endParaRPr lang="en-GB" sz="14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600"/>
              </a:spcBef>
              <a:spcAft>
                <a:spcPts val="600"/>
              </a:spcAft>
              <a:buClr>
                <a:srgbClr val="FF0000"/>
              </a:buClr>
              <a:buSzPts val="700"/>
              <a:buFont typeface="Wingdings 3" panose="05040102010807070707" pitchFamily="18" charset="2"/>
              <a:buChar char=""/>
            </a:pPr>
            <a:r>
              <a:rPr lang="en-GB" sz="14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Ahad, Returnee Migrant, Sylhet - </a:t>
            </a:r>
            <a:r>
              <a:rPr lang="en-GB" sz="1400" u="sng" dirty="0">
                <a:solidFill>
                  <a:srgbClr val="0563C1"/>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hlinkClick r:id="rId6"/>
              </a:rPr>
              <a:t>https://www.youtube.com/watch?v=VpxW7IzEY4g&amp;list=PL8itJ-8Cfpczt1bUcPJxqfDI9LCI0Ox9R&amp;index=10</a:t>
            </a:r>
            <a:endParaRPr lang="en-GB" sz="14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600"/>
              </a:spcBef>
              <a:spcAft>
                <a:spcPts val="600"/>
              </a:spcAft>
              <a:buClr>
                <a:srgbClr val="FF0000"/>
              </a:buClr>
              <a:buSzPts val="700"/>
              <a:buFont typeface="Wingdings 3" panose="05040102010807070707" pitchFamily="18" charset="2"/>
              <a:buChar char=""/>
            </a:pPr>
            <a:r>
              <a:rPr lang="en-GB" sz="14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Abdul </a:t>
            </a:r>
            <a:r>
              <a:rPr lang="en-GB" sz="1400" dirty="0" err="1">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Shukkur</a:t>
            </a:r>
            <a:r>
              <a:rPr lang="en-GB" sz="14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 Wood machine operator, Kaptai-  </a:t>
            </a:r>
            <a:r>
              <a:rPr lang="en-GB" sz="1400" u="sng" dirty="0">
                <a:solidFill>
                  <a:srgbClr val="0563C1"/>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hlinkClick r:id="rId7"/>
              </a:rPr>
              <a:t>https://www.youtube.com/watch?v=iDstGEvUCLE&amp;list=PL8itJ-8Cfpczt1bUcPJxqfDI9LCI0Ox9R&amp;index=8</a:t>
            </a:r>
            <a:endParaRPr lang="en-GB" sz="14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600"/>
              </a:spcBef>
              <a:spcAft>
                <a:spcPts val="600"/>
              </a:spcAft>
              <a:buClr>
                <a:srgbClr val="FF0000"/>
              </a:buClr>
              <a:buSzPts val="700"/>
              <a:buFont typeface="Wingdings 3" panose="05040102010807070707" pitchFamily="18" charset="2"/>
              <a:buChar char=""/>
            </a:pPr>
            <a:r>
              <a:rPr lang="en-GB" sz="14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Moushumi, </a:t>
            </a:r>
            <a:r>
              <a:rPr lang="en-GB" sz="1400" dirty="0" err="1">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Sweing</a:t>
            </a:r>
            <a:r>
              <a:rPr lang="en-GB" sz="14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 Machine Operator, Gaibandha - </a:t>
            </a:r>
            <a:r>
              <a:rPr lang="en-GB" sz="1400" u="sng" dirty="0">
                <a:solidFill>
                  <a:srgbClr val="0563C1"/>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hlinkClick r:id="rId8"/>
              </a:rPr>
              <a:t>https://www.youtube.com/watch?v=dJWnhLCjDN8&amp;list=PL8itJ-8Cfpczt1bUcPJxqfDI9LCI0Ox9R&amp;index=7</a:t>
            </a:r>
            <a:endParaRPr lang="en-GB" sz="14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Vrinda" panose="020B0502040204020203" pitchFamily="34" charset="0"/>
            </a:endParaRPr>
          </a:p>
        </p:txBody>
      </p:sp>
      <p:pic>
        <p:nvPicPr>
          <p:cNvPr id="3" name="Picture 2">
            <a:extLst>
              <a:ext uri="{FF2B5EF4-FFF2-40B4-BE49-F238E27FC236}">
                <a16:creationId xmlns:a16="http://schemas.microsoft.com/office/drawing/2014/main" id="{EFF3D46A-0DAA-02B7-9F73-DD760BF518A0}"/>
              </a:ext>
            </a:extLst>
          </p:cNvPr>
          <p:cNvPicPr>
            <a:picLocks noChangeAspect="1"/>
          </p:cNvPicPr>
          <p:nvPr/>
        </p:nvPicPr>
        <p:blipFill rotWithShape="1">
          <a:blip r:embed="rId9"/>
          <a:srcRect l="24611" t="16640" r="43604" b="36289"/>
          <a:stretch/>
        </p:blipFill>
        <p:spPr bwMode="auto">
          <a:xfrm>
            <a:off x="6875509" y="2583207"/>
            <a:ext cx="5117863" cy="4263197"/>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959540A2-EFCC-25B7-367F-13025752DC0E}"/>
              </a:ext>
            </a:extLst>
          </p:cNvPr>
          <p:cNvPicPr>
            <a:picLocks noChangeAspect="1"/>
          </p:cNvPicPr>
          <p:nvPr/>
        </p:nvPicPr>
        <p:blipFill rotWithShape="1">
          <a:blip r:embed="rId10"/>
          <a:srcRect l="6061" t="14277" r="29394" b="17080"/>
          <a:stretch/>
        </p:blipFill>
        <p:spPr>
          <a:xfrm>
            <a:off x="6875509" y="1143735"/>
            <a:ext cx="2406288" cy="1439472"/>
          </a:xfrm>
          <a:prstGeom prst="rect">
            <a:avLst/>
          </a:prstGeom>
        </p:spPr>
      </p:pic>
      <p:pic>
        <p:nvPicPr>
          <p:cNvPr id="11" name="Picture 10">
            <a:extLst>
              <a:ext uri="{FF2B5EF4-FFF2-40B4-BE49-F238E27FC236}">
                <a16:creationId xmlns:a16="http://schemas.microsoft.com/office/drawing/2014/main" id="{D16F5576-5608-8D85-10F3-E834B72D333D}"/>
              </a:ext>
            </a:extLst>
          </p:cNvPr>
          <p:cNvPicPr>
            <a:picLocks noChangeAspect="1"/>
          </p:cNvPicPr>
          <p:nvPr/>
        </p:nvPicPr>
        <p:blipFill rotWithShape="1">
          <a:blip r:embed="rId11"/>
          <a:srcRect l="6819" t="13696" r="29394" b="22155"/>
          <a:stretch/>
        </p:blipFill>
        <p:spPr>
          <a:xfrm>
            <a:off x="9342535" y="1083675"/>
            <a:ext cx="2544665" cy="1439472"/>
          </a:xfrm>
          <a:prstGeom prst="rect">
            <a:avLst/>
          </a:prstGeom>
        </p:spPr>
      </p:pic>
    </p:spTree>
    <p:extLst>
      <p:ext uri="{BB962C8B-B14F-4D97-AF65-F5344CB8AC3E}">
        <p14:creationId xmlns:p14="http://schemas.microsoft.com/office/powerpoint/2010/main" val="2306642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76450" y="432000"/>
            <a:ext cx="9625012" cy="1711195"/>
          </a:xfrm>
        </p:spPr>
        <p:txBody>
          <a:bodyPr/>
          <a:lstStyle/>
          <a:p>
            <a:r>
              <a:rPr lang="en-GB" dirty="0"/>
              <a:t>Videos from Skills 21 project </a:t>
            </a:r>
            <a:br>
              <a:rPr lang="en-GB" dirty="0"/>
            </a:br>
            <a:r>
              <a:rPr lang="en-GB" dirty="0"/>
              <a:t>-</a:t>
            </a:r>
            <a:r>
              <a:rPr lang="en-GB" sz="2000" dirty="0"/>
              <a:t>beneficiaries’ case stories </a:t>
            </a:r>
            <a:br>
              <a:rPr lang="en-GB" sz="2000" dirty="0"/>
            </a:br>
            <a:r>
              <a:rPr lang="en-GB" sz="2000" dirty="0"/>
              <a:t>and testimonies of intervention impact</a:t>
            </a:r>
          </a:p>
        </p:txBody>
      </p:sp>
      <p:sp>
        <p:nvSpPr>
          <p:cNvPr id="5" name="Date Placeholder 4"/>
          <p:cNvSpPr>
            <a:spLocks noGrp="1"/>
          </p:cNvSpPr>
          <p:nvPr>
            <p:ph type="dt" sz="half" idx="10"/>
          </p:nvPr>
        </p:nvSpPr>
        <p:spPr/>
        <p:txBody>
          <a:bodyPr/>
          <a:lstStyle/>
          <a:p>
            <a:r>
              <a:rPr lang="en-GB"/>
              <a:t>Date: Monday / 01 / October / 2019</a:t>
            </a:r>
          </a:p>
        </p:txBody>
      </p:sp>
      <p:sp>
        <p:nvSpPr>
          <p:cNvPr id="7" name="Slide Number Placeholder 6"/>
          <p:cNvSpPr>
            <a:spLocks noGrp="1"/>
          </p:cNvSpPr>
          <p:nvPr>
            <p:ph type="sldNum" sz="quarter" idx="12"/>
          </p:nvPr>
        </p:nvSpPr>
        <p:spPr/>
        <p:txBody>
          <a:bodyPr/>
          <a:lstStyle/>
          <a:p>
            <a:fld id="{856227C0-AD57-4F9B-BAE3-EEFB0D0EE427}" type="slidenum">
              <a:rPr lang="en-GB" smtClean="0"/>
              <a:pPr/>
              <a:t>15</a:t>
            </a:fld>
            <a:endParaRPr lang="en-GB"/>
          </a:p>
        </p:txBody>
      </p:sp>
      <p:sp>
        <p:nvSpPr>
          <p:cNvPr id="25" name="Content Placeholder 23">
            <a:extLst>
              <a:ext uri="{FF2B5EF4-FFF2-40B4-BE49-F238E27FC236}">
                <a16:creationId xmlns:a16="http://schemas.microsoft.com/office/drawing/2014/main" id="{E48013D4-E8C2-85B0-E9B2-BB63C904333B}"/>
              </a:ext>
            </a:extLst>
          </p:cNvPr>
          <p:cNvSpPr>
            <a:spLocks noGrp="1"/>
          </p:cNvSpPr>
          <p:nvPr>
            <p:ph idx="1"/>
          </p:nvPr>
        </p:nvSpPr>
        <p:spPr>
          <a:xfrm>
            <a:off x="490538" y="2052449"/>
            <a:ext cx="5910262" cy="3634169"/>
          </a:xfrm>
        </p:spPr>
        <p:txBody>
          <a:bodyPr/>
          <a:lstStyle/>
          <a:p>
            <a:pPr marL="342900" lvl="0" indent="-342900">
              <a:lnSpc>
                <a:spcPct val="115000"/>
              </a:lnSpc>
              <a:spcBef>
                <a:spcPts val="600"/>
              </a:spcBef>
              <a:spcAft>
                <a:spcPts val="600"/>
              </a:spcAft>
              <a:buClr>
                <a:srgbClr val="FF0000"/>
              </a:buClr>
              <a:buSzPts val="700"/>
              <a:buFont typeface="Wingdings 3" panose="05040102010807070707" pitchFamily="18" charset="2"/>
              <a:buChar char=""/>
            </a:pPr>
            <a:r>
              <a:rPr lang="en-GB" sz="1600" dirty="0" err="1">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Ainul</a:t>
            </a:r>
            <a:r>
              <a:rPr lang="en-GB" sz="16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 Huq </a:t>
            </a:r>
            <a:r>
              <a:rPr lang="en-GB" sz="1600" dirty="0" err="1">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Jubel</a:t>
            </a:r>
            <a:r>
              <a:rPr lang="en-GB" sz="16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 Graphic Designer, Sylhet - </a:t>
            </a:r>
            <a:r>
              <a:rPr lang="en-GB" sz="1600" u="sng" dirty="0">
                <a:solidFill>
                  <a:srgbClr val="0563C1"/>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hlinkClick r:id="rId3"/>
              </a:rPr>
              <a:t>https://www.youtube.com/watch?v=7Fr71vWrXxs&amp;list=PL8itJ-8Cfpczt1bUcPJxqfDI9LCI0Ox9R&amp;index=13&amp;t=12s</a:t>
            </a:r>
            <a:endParaRPr lang="en-GB" sz="16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600"/>
              </a:spcBef>
              <a:spcAft>
                <a:spcPts val="600"/>
              </a:spcAft>
              <a:buClr>
                <a:srgbClr val="FF0000"/>
              </a:buClr>
              <a:buSzPts val="700"/>
              <a:buFont typeface="Wingdings 3" panose="05040102010807070707" pitchFamily="18" charset="2"/>
              <a:buChar char=""/>
            </a:pPr>
            <a:r>
              <a:rPr lang="en-GB" sz="1600" dirty="0" err="1">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Tayaba</a:t>
            </a:r>
            <a:r>
              <a:rPr lang="en-GB" sz="16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 Khanam Era, Graphic Designer, Khulna - </a:t>
            </a:r>
            <a:r>
              <a:rPr lang="en-GB" sz="1600" u="sng" dirty="0">
                <a:solidFill>
                  <a:srgbClr val="0563C1"/>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hlinkClick r:id="rId4"/>
              </a:rPr>
              <a:t>https://www.youtube.com/watch?v=P7CmWYniO0Y&amp;list=PL8itJ-8Cfpczt1bUcPJxqfDI9LCI0Ox9R&amp;index=15&amp;t=4s</a:t>
            </a:r>
            <a:endParaRPr lang="en-GB" sz="16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600"/>
              </a:spcBef>
              <a:spcAft>
                <a:spcPts val="600"/>
              </a:spcAft>
              <a:buClr>
                <a:srgbClr val="FF0000"/>
              </a:buClr>
              <a:buSzPts val="700"/>
              <a:buFont typeface="Wingdings 3" panose="05040102010807070707" pitchFamily="18" charset="2"/>
              <a:buChar char=""/>
            </a:pPr>
            <a:r>
              <a:rPr lang="en-GB" sz="16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Sukumar </a:t>
            </a:r>
            <a:r>
              <a:rPr lang="en-GB" sz="1600" dirty="0" err="1">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Tanchangya</a:t>
            </a:r>
            <a:r>
              <a:rPr lang="en-GB" sz="16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 Welder Kaptai - </a:t>
            </a:r>
            <a:r>
              <a:rPr lang="en-GB" sz="1600" u="sng" dirty="0">
                <a:solidFill>
                  <a:srgbClr val="0563C1"/>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hlinkClick r:id="rId5"/>
              </a:rPr>
              <a:t>https://www.youtube.com/watch?v=FvlixIyJmeA&amp;list=PL8itJ-8Cfpczt1bUcPJxqfDI9LCI0Ox9R&amp;index=9&amp;t=3s</a:t>
            </a:r>
            <a:endParaRPr lang="en-GB" sz="16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marL="342900" lvl="0" indent="-342900">
              <a:lnSpc>
                <a:spcPct val="115000"/>
              </a:lnSpc>
              <a:spcBef>
                <a:spcPts val="600"/>
              </a:spcBef>
              <a:spcAft>
                <a:spcPts val="600"/>
              </a:spcAft>
              <a:buClr>
                <a:srgbClr val="FF0000"/>
              </a:buClr>
              <a:buSzPts val="700"/>
              <a:buFont typeface="Wingdings 3" panose="05040102010807070707" pitchFamily="18" charset="2"/>
              <a:buChar char=""/>
            </a:pPr>
            <a:r>
              <a:rPr lang="en-GB" sz="1600" dirty="0" err="1">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Monarul</a:t>
            </a:r>
            <a:r>
              <a:rPr lang="en-GB" sz="1600" dirty="0">
                <a:solidFill>
                  <a:srgbClr val="000000"/>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rPr>
              <a:t> Islam, Electrician, Gaibandha - </a:t>
            </a:r>
            <a:r>
              <a:rPr lang="en-GB" sz="1600" u="sng" dirty="0">
                <a:solidFill>
                  <a:srgbClr val="0563C1"/>
                </a:solidFill>
                <a:effectLst/>
                <a:uFill>
                  <a:solidFill>
                    <a:srgbClr val="FF0000"/>
                  </a:solidFill>
                </a:uFill>
                <a:latin typeface="Arial" panose="020B0604020202020204" pitchFamily="34" charset="0"/>
                <a:ea typeface="Times New Roman" panose="02020603050405020304" pitchFamily="18" charset="0"/>
                <a:cs typeface="Vrinda" panose="020B0502040204020203" pitchFamily="34" charset="0"/>
                <a:hlinkClick r:id="rId6"/>
              </a:rPr>
              <a:t>https://www.youtube.com/watch?v=W-YofjO4Px0&amp;list=PL8itJ-8Cfpczt1bUcPJxqfDI9LCI0Ox9R&amp;index=6</a:t>
            </a:r>
            <a:endParaRPr lang="en-GB" sz="1600" dirty="0">
              <a:effectLst/>
              <a:uFill>
                <a:solidFill>
                  <a:srgbClr val="FF0000"/>
                </a:solidFill>
              </a:uFill>
              <a:latin typeface="Calibri" panose="020F0502020204030204" pitchFamily="34" charset="0"/>
              <a:ea typeface="Calibri" panose="020F0502020204030204" pitchFamily="34" charset="0"/>
              <a:cs typeface="Vrinda" panose="020B0502040204020203" pitchFamily="34"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Vrinda" panose="020B0502040204020203" pitchFamily="34" charset="0"/>
            </a:endParaRPr>
          </a:p>
        </p:txBody>
      </p:sp>
      <p:pic>
        <p:nvPicPr>
          <p:cNvPr id="4" name="Picture 3">
            <a:extLst>
              <a:ext uri="{FF2B5EF4-FFF2-40B4-BE49-F238E27FC236}">
                <a16:creationId xmlns:a16="http://schemas.microsoft.com/office/drawing/2014/main" id="{E2B6F6FA-BFBE-1B02-A83C-EBE7FB24E61F}"/>
              </a:ext>
            </a:extLst>
          </p:cNvPr>
          <p:cNvPicPr>
            <a:picLocks noChangeAspect="1"/>
          </p:cNvPicPr>
          <p:nvPr/>
        </p:nvPicPr>
        <p:blipFill rotWithShape="1">
          <a:blip r:embed="rId7"/>
          <a:srcRect l="73199" t="31251" r="7348" b="20753"/>
          <a:stretch/>
        </p:blipFill>
        <p:spPr>
          <a:xfrm>
            <a:off x="7573815" y="1072985"/>
            <a:ext cx="3759201" cy="5217579"/>
          </a:xfrm>
          <a:prstGeom prst="rect">
            <a:avLst/>
          </a:prstGeom>
        </p:spPr>
      </p:pic>
    </p:spTree>
    <p:extLst>
      <p:ext uri="{BB962C8B-B14F-4D97-AF65-F5344CB8AC3E}">
        <p14:creationId xmlns:p14="http://schemas.microsoft.com/office/powerpoint/2010/main" val="840620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 </a:t>
            </a:r>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pPr/>
              <a:t>16</a:t>
            </a:fld>
            <a:endParaRPr lang="en-GB"/>
          </a:p>
        </p:txBody>
      </p:sp>
    </p:spTree>
    <p:extLst>
      <p:ext uri="{BB962C8B-B14F-4D97-AF65-F5344CB8AC3E}">
        <p14:creationId xmlns:p14="http://schemas.microsoft.com/office/powerpoint/2010/main" val="269537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800" dirty="0"/>
              <a:t>ILO Projects on Skills Development in Bangladesh 2007-2023 (till date) – hyperlinks to resource materials </a:t>
            </a:r>
          </a:p>
        </p:txBody>
      </p:sp>
      <p:sp>
        <p:nvSpPr>
          <p:cNvPr id="5" name="Content Placeholder 4"/>
          <p:cNvSpPr>
            <a:spLocks noGrp="1"/>
          </p:cNvSpPr>
          <p:nvPr>
            <p:ph idx="1"/>
          </p:nvPr>
        </p:nvSpPr>
        <p:spPr>
          <a:xfrm>
            <a:off x="420197" y="2396836"/>
            <a:ext cx="7368532" cy="3921785"/>
          </a:xfrm>
        </p:spPr>
        <p:txBody>
          <a:bodyPr/>
          <a:lstStyle/>
          <a:p>
            <a:pPr lvl="2"/>
            <a:r>
              <a:rPr lang="en-GB" sz="2000" b="1" dirty="0"/>
              <a:t>TVET-Reform project (2007-2015) (EU) 17.7 million USD</a:t>
            </a:r>
          </a:p>
          <a:p>
            <a:pPr lvl="2"/>
            <a:r>
              <a:rPr lang="en-GB" sz="2000" b="1" dirty="0"/>
              <a:t>B-SEP project (2014-2019) (Canada) 16.1 million USD </a:t>
            </a:r>
          </a:p>
          <a:p>
            <a:pPr lvl="2"/>
            <a:r>
              <a:rPr lang="en-GB" sz="2000" b="1" dirty="0"/>
              <a:t>Skills 21 project (2017-2023) (EU) 21.7 million USD </a:t>
            </a:r>
          </a:p>
          <a:p>
            <a:pPr lvl="2"/>
            <a:endParaRPr lang="en-GB" sz="2000" b="1" dirty="0"/>
          </a:p>
          <a:p>
            <a:pPr lvl="2"/>
            <a:endParaRPr lang="en-GB" sz="2000" dirty="0"/>
          </a:p>
          <a:p>
            <a:pPr marL="0" lvl="2" indent="0">
              <a:buNone/>
            </a:pPr>
            <a:endParaRPr lang="en-GB" sz="2000" dirty="0"/>
          </a:p>
        </p:txBody>
      </p:sp>
      <p:sp>
        <p:nvSpPr>
          <p:cNvPr id="10" name="Date Placeholder 9"/>
          <p:cNvSpPr>
            <a:spLocks noGrp="1"/>
          </p:cNvSpPr>
          <p:nvPr>
            <p:ph type="dt" sz="half" idx="10"/>
          </p:nvPr>
        </p:nvSpPr>
        <p:spPr/>
        <p:txBody>
          <a:bodyPr/>
          <a:lstStyle/>
          <a:p>
            <a:r>
              <a:rPr lang="en-GB"/>
              <a:t>Date: Monday / 01 / October / 2019</a:t>
            </a:r>
          </a:p>
        </p:txBody>
      </p:sp>
      <p:sp>
        <p:nvSpPr>
          <p:cNvPr id="11" name="Footer Placeholder 10"/>
          <p:cNvSpPr>
            <a:spLocks noGrp="1"/>
          </p:cNvSpPr>
          <p:nvPr>
            <p:ph type="ftr" sz="quarter" idx="11"/>
          </p:nvPr>
        </p:nvSpPr>
        <p:spPr/>
        <p:txBody>
          <a:bodyPr/>
          <a:lstStyle/>
          <a:p>
            <a:r>
              <a:rPr lang="en-GB"/>
              <a:t>Advancing social justice, promoting decent work</a:t>
            </a:r>
          </a:p>
        </p:txBody>
      </p:sp>
      <p:sp>
        <p:nvSpPr>
          <p:cNvPr id="28" name="Slide Number Placeholder 27"/>
          <p:cNvSpPr>
            <a:spLocks noGrp="1"/>
          </p:cNvSpPr>
          <p:nvPr>
            <p:ph type="sldNum" sz="quarter" idx="12"/>
          </p:nvPr>
        </p:nvSpPr>
        <p:spPr/>
        <p:txBody>
          <a:bodyPr/>
          <a:lstStyle/>
          <a:p>
            <a:fld id="{856227C0-AD57-4F9B-BAE3-EEFB0D0EE427}" type="slidenum">
              <a:rPr lang="en-GB" smtClean="0"/>
              <a:t>2</a:t>
            </a:fld>
            <a:endParaRPr lang="en-GB"/>
          </a:p>
        </p:txBody>
      </p:sp>
      <p:sp>
        <p:nvSpPr>
          <p:cNvPr id="2" name="Content Placeholder 4">
            <a:extLst>
              <a:ext uri="{FF2B5EF4-FFF2-40B4-BE49-F238E27FC236}">
                <a16:creationId xmlns:a16="http://schemas.microsoft.com/office/drawing/2014/main" id="{E766F3EB-39BF-B8B2-BF28-499DBC7B39AE}"/>
              </a:ext>
            </a:extLst>
          </p:cNvPr>
          <p:cNvSpPr txBox="1">
            <a:spLocks/>
          </p:cNvSpPr>
          <p:nvPr/>
        </p:nvSpPr>
        <p:spPr>
          <a:xfrm>
            <a:off x="5700651" y="3779927"/>
            <a:ext cx="2604655" cy="3451443"/>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buNone/>
            </a:pPr>
            <a:endParaRPr lang="en-GB" dirty="0"/>
          </a:p>
          <a:p>
            <a:r>
              <a:rPr lang="en-GB" dirty="0"/>
              <a:t> Overview publication </a:t>
            </a:r>
          </a:p>
          <a:p>
            <a:pPr lvl="2"/>
            <a:r>
              <a:rPr lang="en-GB" b="1" dirty="0">
                <a:solidFill>
                  <a:srgbClr val="230050"/>
                </a:solidFill>
                <a:latin typeface="Overpass" panose="00000500000000000000" pitchFamily="2" charset="0"/>
                <a:hlinkClick r:id="rId3"/>
              </a:rPr>
              <a:t>A Decade of Skills Development: The ILO in Bangladesh 2008-2018</a:t>
            </a:r>
            <a:endParaRPr lang="en-GB" b="1" dirty="0">
              <a:solidFill>
                <a:srgbClr val="230050"/>
              </a:solidFill>
              <a:latin typeface="Overpass" panose="00000500000000000000" pitchFamily="2" charset="0"/>
            </a:endParaRPr>
          </a:p>
          <a:p>
            <a:pPr marL="0" lvl="2" indent="0">
              <a:buFont typeface="Wingdings 3" panose="05040102010807070707" pitchFamily="18" charset="2"/>
              <a:buNone/>
            </a:pPr>
            <a:endParaRPr lang="en-GB" dirty="0"/>
          </a:p>
        </p:txBody>
      </p:sp>
      <p:pic>
        <p:nvPicPr>
          <p:cNvPr id="8" name="Picture 7" descr="Chart, funnel chart&#10;&#10;Description automatically generated">
            <a:extLst>
              <a:ext uri="{FF2B5EF4-FFF2-40B4-BE49-F238E27FC236}">
                <a16:creationId xmlns:a16="http://schemas.microsoft.com/office/drawing/2014/main" id="{205C688B-9932-1DE9-1A11-FF36793F6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400" y="2057928"/>
            <a:ext cx="2757112" cy="3921785"/>
          </a:xfrm>
          <a:prstGeom prst="rect">
            <a:avLst/>
          </a:prstGeom>
          <a:solidFill>
            <a:schemeClr val="tx1">
              <a:alpha val="98000"/>
            </a:schemeClr>
          </a:solidFill>
          <a:ln>
            <a:solidFill>
              <a:schemeClr val="tx1"/>
            </a:solidFill>
          </a:ln>
        </p:spPr>
      </p:pic>
    </p:spTree>
    <p:extLst>
      <p:ext uri="{BB962C8B-B14F-4D97-AF65-F5344CB8AC3E}">
        <p14:creationId xmlns:p14="http://schemas.microsoft.com/office/powerpoint/2010/main" val="2437050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TVET – Reform project 2007-2015 (EU)</a:t>
            </a:r>
          </a:p>
        </p:txBody>
      </p:sp>
      <p:sp>
        <p:nvSpPr>
          <p:cNvPr id="3" name="Content Placeholder 2"/>
          <p:cNvSpPr>
            <a:spLocks noGrp="1"/>
          </p:cNvSpPr>
          <p:nvPr>
            <p:ph idx="1"/>
          </p:nvPr>
        </p:nvSpPr>
        <p:spPr>
          <a:xfrm>
            <a:off x="490538" y="1897132"/>
            <a:ext cx="8720574" cy="3482975"/>
          </a:xfrm>
        </p:spPr>
        <p:txBody>
          <a:bodyPr/>
          <a:lstStyle/>
          <a:p>
            <a:pPr lvl="1"/>
            <a:r>
              <a:rPr lang="en-GB" dirty="0"/>
              <a:t>The goal was to ensure Bangladesh’s competitiveness in the global market and increase the numbers of skilled workers in response to market demand by improving the quality of vocational education and training.</a:t>
            </a:r>
          </a:p>
          <a:p>
            <a:pPr lvl="1"/>
            <a:r>
              <a:rPr lang="en-GB" b="1" dirty="0">
                <a:solidFill>
                  <a:srgbClr val="FF0000"/>
                </a:solidFill>
              </a:rPr>
              <a:t>Priority Sectors</a:t>
            </a:r>
          </a:p>
          <a:p>
            <a:pPr lvl="1"/>
            <a:r>
              <a:rPr lang="en-GB" dirty="0"/>
              <a:t>Transport (Ship Building), Leather, IT, </a:t>
            </a:r>
            <a:r>
              <a:rPr lang="en-GB" dirty="0" err="1"/>
              <a:t>Agro</a:t>
            </a:r>
            <a:r>
              <a:rPr lang="en-GB" dirty="0"/>
              <a:t>-Food, Tourism &amp; Hospitality</a:t>
            </a:r>
          </a:p>
          <a:p>
            <a:pPr lvl="1"/>
            <a:r>
              <a:rPr lang="en-GB" b="1" dirty="0">
                <a:solidFill>
                  <a:srgbClr val="FF0000"/>
                </a:solidFill>
              </a:rPr>
              <a:t>Achievements</a:t>
            </a:r>
          </a:p>
          <a:p>
            <a:pPr lvl="1"/>
            <a:r>
              <a:rPr lang="en-GB" dirty="0"/>
              <a:t>National Skills Development Policy 2011, National Technical and Vocational Qualifications Framework (NTVQF), National Quality Assurance System, Registered Training Organization (RTO), Industry Skills Council</a:t>
            </a:r>
          </a:p>
          <a:p>
            <a:pPr lvl="1"/>
            <a:r>
              <a:rPr lang="en-GB" b="1" dirty="0">
                <a:solidFill>
                  <a:srgbClr val="FF0000"/>
                </a:solidFill>
              </a:rPr>
              <a:t>Funding Partner</a:t>
            </a:r>
          </a:p>
          <a:p>
            <a:pPr lvl="1"/>
            <a:r>
              <a:rPr lang="en-GB" dirty="0"/>
              <a:t>European Union</a:t>
            </a:r>
          </a:p>
          <a:p>
            <a:pPr lvl="1"/>
            <a:endParaRPr lang="en-GB" dirty="0"/>
          </a:p>
          <a:p>
            <a:pPr lvl="1"/>
            <a:endParaRPr lang="en-GB" dirty="0"/>
          </a:p>
        </p:txBody>
      </p:sp>
      <p:sp>
        <p:nvSpPr>
          <p:cNvPr id="4" name="Date Placeholder 3"/>
          <p:cNvSpPr>
            <a:spLocks noGrp="1"/>
          </p:cNvSpPr>
          <p:nvPr>
            <p:ph type="dt" sz="half" idx="10"/>
          </p:nvPr>
        </p:nvSpPr>
        <p:spPr/>
        <p:txBody>
          <a:bodyPr/>
          <a:lstStyle/>
          <a:p>
            <a:r>
              <a:rPr lang="en-GB"/>
              <a:t>Date: Monday / 01 / October / 2019</a:t>
            </a:r>
          </a:p>
        </p:txBody>
      </p:sp>
      <p:sp>
        <p:nvSpPr>
          <p:cNvPr id="6" name="Slide Number Placeholder 5"/>
          <p:cNvSpPr>
            <a:spLocks noGrp="1"/>
          </p:cNvSpPr>
          <p:nvPr>
            <p:ph type="sldNum" sz="quarter" idx="12"/>
          </p:nvPr>
        </p:nvSpPr>
        <p:spPr/>
        <p:txBody>
          <a:bodyPr/>
          <a:lstStyle/>
          <a:p>
            <a:fld id="{856227C0-AD57-4F9B-BAE3-EEFB0D0EE427}" type="slidenum">
              <a:rPr lang="en-GB" smtClean="0"/>
              <a:pPr/>
              <a:t>3</a:t>
            </a:fld>
            <a:endParaRPr lang="en-GB"/>
          </a:p>
        </p:txBody>
      </p:sp>
    </p:spTree>
    <p:extLst>
      <p:ext uri="{BB962C8B-B14F-4D97-AF65-F5344CB8AC3E}">
        <p14:creationId xmlns:p14="http://schemas.microsoft.com/office/powerpoint/2010/main" val="2658993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1171786"/>
            <a:ext cx="11210924" cy="971409"/>
          </a:xfrm>
        </p:spPr>
        <p:txBody>
          <a:bodyPr/>
          <a:lstStyle/>
          <a:p>
            <a:r>
              <a:rPr lang="en-GB" dirty="0"/>
              <a:t>Knowledge products of TVET- Reform project </a:t>
            </a:r>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pPr/>
              <a:t>4</a:t>
            </a:fld>
            <a:endParaRPr lang="en-GB"/>
          </a:p>
        </p:txBody>
      </p:sp>
      <p:pic>
        <p:nvPicPr>
          <p:cNvPr id="9" name="Picture 8">
            <a:extLst>
              <a:ext uri="{FF2B5EF4-FFF2-40B4-BE49-F238E27FC236}">
                <a16:creationId xmlns:a16="http://schemas.microsoft.com/office/drawing/2014/main" id="{E01AA4CA-B312-9452-9FF7-E9B84C8B4FB2}"/>
              </a:ext>
            </a:extLst>
          </p:cNvPr>
          <p:cNvPicPr>
            <a:picLocks noChangeAspect="1"/>
          </p:cNvPicPr>
          <p:nvPr/>
        </p:nvPicPr>
        <p:blipFill>
          <a:blip r:embed="rId3"/>
          <a:stretch>
            <a:fillRect/>
          </a:stretch>
        </p:blipFill>
        <p:spPr>
          <a:xfrm>
            <a:off x="10664276" y="1103735"/>
            <a:ext cx="1078737" cy="1541507"/>
          </a:xfrm>
          <a:prstGeom prst="rect">
            <a:avLst/>
          </a:prstGeom>
          <a:effectLst>
            <a:outerShdw blurRad="50800" dist="38100" dir="13500000" algn="br" rotWithShape="0">
              <a:prstClr val="black">
                <a:alpha val="40000"/>
              </a:prstClr>
            </a:outerShdw>
          </a:effectLst>
        </p:spPr>
      </p:pic>
      <p:pic>
        <p:nvPicPr>
          <p:cNvPr id="10" name="Picture 9">
            <a:extLst>
              <a:ext uri="{FF2B5EF4-FFF2-40B4-BE49-F238E27FC236}">
                <a16:creationId xmlns:a16="http://schemas.microsoft.com/office/drawing/2014/main" id="{B3DD9EEC-30F3-04C7-6DC7-7A686389E4CE}"/>
              </a:ext>
            </a:extLst>
          </p:cNvPr>
          <p:cNvPicPr>
            <a:picLocks noChangeAspect="1"/>
          </p:cNvPicPr>
          <p:nvPr/>
        </p:nvPicPr>
        <p:blipFill>
          <a:blip r:embed="rId4"/>
          <a:stretch>
            <a:fillRect/>
          </a:stretch>
        </p:blipFill>
        <p:spPr>
          <a:xfrm>
            <a:off x="9332993" y="1103735"/>
            <a:ext cx="1159315" cy="1541507"/>
          </a:xfrm>
          <a:prstGeom prst="rect">
            <a:avLst/>
          </a:prstGeom>
          <a:ln>
            <a:solidFill>
              <a:schemeClr val="tx1"/>
            </a:solidFill>
          </a:ln>
          <a:effectLst>
            <a:outerShdw blurRad="50800" dist="38100" dir="13500000" algn="br" rotWithShape="0">
              <a:prstClr val="black">
                <a:alpha val="40000"/>
              </a:prstClr>
            </a:outerShdw>
          </a:effectLst>
        </p:spPr>
      </p:pic>
      <p:pic>
        <p:nvPicPr>
          <p:cNvPr id="11" name="Picture 10">
            <a:extLst>
              <a:ext uri="{FF2B5EF4-FFF2-40B4-BE49-F238E27FC236}">
                <a16:creationId xmlns:a16="http://schemas.microsoft.com/office/drawing/2014/main" id="{6D256DAE-9E68-17D3-1F91-A9EE1D4FE071}"/>
              </a:ext>
            </a:extLst>
          </p:cNvPr>
          <p:cNvPicPr>
            <a:picLocks noChangeAspect="1"/>
          </p:cNvPicPr>
          <p:nvPr/>
        </p:nvPicPr>
        <p:blipFill>
          <a:blip r:embed="rId5"/>
          <a:stretch>
            <a:fillRect/>
          </a:stretch>
        </p:blipFill>
        <p:spPr>
          <a:xfrm>
            <a:off x="6991346" y="1885111"/>
            <a:ext cx="1017495" cy="1435765"/>
          </a:xfrm>
          <a:prstGeom prst="rect">
            <a:avLst/>
          </a:prstGeom>
          <a:ln>
            <a:solidFill>
              <a:schemeClr val="accent1"/>
            </a:solidFill>
          </a:ln>
          <a:effectLst>
            <a:outerShdw blurRad="50800" dist="38100" dir="13500000" algn="br" rotWithShape="0">
              <a:prstClr val="black">
                <a:alpha val="40000"/>
              </a:prstClr>
            </a:outerShdw>
          </a:effectLst>
        </p:spPr>
      </p:pic>
      <p:pic>
        <p:nvPicPr>
          <p:cNvPr id="12" name="Picture 11">
            <a:extLst>
              <a:ext uri="{FF2B5EF4-FFF2-40B4-BE49-F238E27FC236}">
                <a16:creationId xmlns:a16="http://schemas.microsoft.com/office/drawing/2014/main" id="{70B105F3-A8D3-277D-FB1E-786F3FAFBFF2}"/>
              </a:ext>
            </a:extLst>
          </p:cNvPr>
          <p:cNvPicPr>
            <a:picLocks noChangeAspect="1"/>
          </p:cNvPicPr>
          <p:nvPr/>
        </p:nvPicPr>
        <p:blipFill>
          <a:blip r:embed="rId6"/>
          <a:stretch>
            <a:fillRect/>
          </a:stretch>
        </p:blipFill>
        <p:spPr>
          <a:xfrm>
            <a:off x="6870883" y="4759944"/>
            <a:ext cx="1232507" cy="1609106"/>
          </a:xfrm>
          <a:prstGeom prst="rect">
            <a:avLst/>
          </a:prstGeom>
          <a:effectLst>
            <a:outerShdw blurRad="50800" dist="38100" dir="13500000" algn="br" rotWithShape="0">
              <a:prstClr val="black">
                <a:alpha val="40000"/>
              </a:prstClr>
            </a:outerShdw>
          </a:effectLst>
        </p:spPr>
      </p:pic>
      <p:pic>
        <p:nvPicPr>
          <p:cNvPr id="14" name="Picture 13">
            <a:extLst>
              <a:ext uri="{FF2B5EF4-FFF2-40B4-BE49-F238E27FC236}">
                <a16:creationId xmlns:a16="http://schemas.microsoft.com/office/drawing/2014/main" id="{83B81717-24D7-1CD2-AB31-79A42EF8E6C1}"/>
              </a:ext>
            </a:extLst>
          </p:cNvPr>
          <p:cNvPicPr>
            <a:picLocks noChangeAspect="1"/>
          </p:cNvPicPr>
          <p:nvPr/>
        </p:nvPicPr>
        <p:blipFill>
          <a:blip r:embed="rId7"/>
          <a:stretch>
            <a:fillRect/>
          </a:stretch>
        </p:blipFill>
        <p:spPr>
          <a:xfrm>
            <a:off x="6984079" y="3429000"/>
            <a:ext cx="1006117" cy="1289720"/>
          </a:xfrm>
          <a:prstGeom prst="rect">
            <a:avLst/>
          </a:prstGeom>
          <a:ln>
            <a:solidFill>
              <a:schemeClr val="accent1"/>
            </a:solidFill>
          </a:ln>
          <a:effectLst>
            <a:outerShdw blurRad="50800" dist="38100" dir="13500000" algn="br" rotWithShape="0">
              <a:prstClr val="black">
                <a:alpha val="40000"/>
              </a:prstClr>
            </a:outerShdw>
          </a:effectLst>
        </p:spPr>
      </p:pic>
      <p:pic>
        <p:nvPicPr>
          <p:cNvPr id="15" name="Picture 14">
            <a:extLst>
              <a:ext uri="{FF2B5EF4-FFF2-40B4-BE49-F238E27FC236}">
                <a16:creationId xmlns:a16="http://schemas.microsoft.com/office/drawing/2014/main" id="{4768C111-C4B9-232D-2DBB-B500E97A8B51}"/>
              </a:ext>
            </a:extLst>
          </p:cNvPr>
          <p:cNvPicPr>
            <a:picLocks noChangeAspect="1"/>
          </p:cNvPicPr>
          <p:nvPr/>
        </p:nvPicPr>
        <p:blipFill>
          <a:blip r:embed="rId8"/>
          <a:stretch>
            <a:fillRect/>
          </a:stretch>
        </p:blipFill>
        <p:spPr>
          <a:xfrm>
            <a:off x="10700666" y="2688577"/>
            <a:ext cx="1054557" cy="1480846"/>
          </a:xfrm>
          <a:prstGeom prst="rect">
            <a:avLst/>
          </a:prstGeom>
          <a:effectLst>
            <a:outerShdw blurRad="50800" dist="38100" dir="13500000" algn="br" rotWithShape="0">
              <a:prstClr val="black">
                <a:alpha val="40000"/>
              </a:prstClr>
            </a:outerShdw>
          </a:effectLst>
        </p:spPr>
      </p:pic>
      <p:pic>
        <p:nvPicPr>
          <p:cNvPr id="16" name="Picture 15">
            <a:extLst>
              <a:ext uri="{FF2B5EF4-FFF2-40B4-BE49-F238E27FC236}">
                <a16:creationId xmlns:a16="http://schemas.microsoft.com/office/drawing/2014/main" id="{8D0C0A06-B94F-38B5-35CF-62F8586E3E3F}"/>
              </a:ext>
            </a:extLst>
          </p:cNvPr>
          <p:cNvPicPr>
            <a:picLocks noChangeAspect="1"/>
          </p:cNvPicPr>
          <p:nvPr/>
        </p:nvPicPr>
        <p:blipFill>
          <a:blip r:embed="rId9"/>
          <a:stretch>
            <a:fillRect/>
          </a:stretch>
        </p:blipFill>
        <p:spPr>
          <a:xfrm>
            <a:off x="8069688" y="1151244"/>
            <a:ext cx="1122451" cy="1595234"/>
          </a:xfrm>
          <a:prstGeom prst="rect">
            <a:avLst/>
          </a:prstGeom>
          <a:effectLst>
            <a:outerShdw blurRad="50800" dist="38100" dir="13500000" algn="br" rotWithShape="0">
              <a:prstClr val="black">
                <a:alpha val="40000"/>
              </a:prstClr>
            </a:outerShdw>
          </a:effectLst>
        </p:spPr>
      </p:pic>
      <p:pic>
        <p:nvPicPr>
          <p:cNvPr id="17" name="Picture 16">
            <a:extLst>
              <a:ext uri="{FF2B5EF4-FFF2-40B4-BE49-F238E27FC236}">
                <a16:creationId xmlns:a16="http://schemas.microsoft.com/office/drawing/2014/main" id="{CC939620-0FC4-BD0A-8713-A58E071943E2}"/>
              </a:ext>
            </a:extLst>
          </p:cNvPr>
          <p:cNvPicPr>
            <a:picLocks noChangeAspect="1"/>
          </p:cNvPicPr>
          <p:nvPr/>
        </p:nvPicPr>
        <p:blipFill>
          <a:blip r:embed="rId10"/>
          <a:stretch>
            <a:fillRect/>
          </a:stretch>
        </p:blipFill>
        <p:spPr>
          <a:xfrm>
            <a:off x="8018751" y="4108222"/>
            <a:ext cx="1399960" cy="1961822"/>
          </a:xfrm>
          <a:prstGeom prst="rect">
            <a:avLst/>
          </a:prstGeom>
          <a:effectLst>
            <a:outerShdw blurRad="50800" dist="38100" dir="13500000" algn="br" rotWithShape="0">
              <a:prstClr val="black">
                <a:alpha val="40000"/>
              </a:prstClr>
            </a:outerShdw>
          </a:effectLst>
        </p:spPr>
      </p:pic>
      <p:pic>
        <p:nvPicPr>
          <p:cNvPr id="18" name="Picture 17">
            <a:extLst>
              <a:ext uri="{FF2B5EF4-FFF2-40B4-BE49-F238E27FC236}">
                <a16:creationId xmlns:a16="http://schemas.microsoft.com/office/drawing/2014/main" id="{7E041BCE-501A-D903-7632-2014CE7A8F46}"/>
              </a:ext>
            </a:extLst>
          </p:cNvPr>
          <p:cNvPicPr>
            <a:picLocks noChangeAspect="1"/>
          </p:cNvPicPr>
          <p:nvPr/>
        </p:nvPicPr>
        <p:blipFill>
          <a:blip r:embed="rId11"/>
          <a:stretch>
            <a:fillRect/>
          </a:stretch>
        </p:blipFill>
        <p:spPr>
          <a:xfrm>
            <a:off x="10591423" y="4306557"/>
            <a:ext cx="1163800" cy="1620169"/>
          </a:xfrm>
          <a:prstGeom prst="rect">
            <a:avLst/>
          </a:prstGeom>
          <a:ln>
            <a:solidFill>
              <a:schemeClr val="accent1"/>
            </a:solidFill>
          </a:ln>
          <a:effectLst>
            <a:outerShdw blurRad="50800" dist="38100" dir="13500000" algn="br" rotWithShape="0">
              <a:prstClr val="black">
                <a:alpha val="40000"/>
              </a:prstClr>
            </a:outerShdw>
          </a:effectLst>
        </p:spPr>
      </p:pic>
      <p:pic>
        <p:nvPicPr>
          <p:cNvPr id="19" name="Picture 18">
            <a:extLst>
              <a:ext uri="{FF2B5EF4-FFF2-40B4-BE49-F238E27FC236}">
                <a16:creationId xmlns:a16="http://schemas.microsoft.com/office/drawing/2014/main" id="{23101514-3817-B0AA-D02F-AD310BF40D55}"/>
              </a:ext>
            </a:extLst>
          </p:cNvPr>
          <p:cNvPicPr>
            <a:picLocks noChangeAspect="1"/>
          </p:cNvPicPr>
          <p:nvPr/>
        </p:nvPicPr>
        <p:blipFill>
          <a:blip r:embed="rId12"/>
          <a:stretch>
            <a:fillRect/>
          </a:stretch>
        </p:blipFill>
        <p:spPr>
          <a:xfrm>
            <a:off x="9368398" y="4442948"/>
            <a:ext cx="1123910" cy="1500465"/>
          </a:xfrm>
          <a:prstGeom prst="rect">
            <a:avLst/>
          </a:prstGeom>
          <a:ln>
            <a:solidFill>
              <a:srgbClr val="00B0F0"/>
            </a:solidFill>
          </a:ln>
          <a:effectLst>
            <a:outerShdw blurRad="50800" dist="38100" dir="13500000" algn="br" rotWithShape="0">
              <a:prstClr val="black">
                <a:alpha val="40000"/>
              </a:prstClr>
            </a:outerShdw>
          </a:effectLst>
        </p:spPr>
      </p:pic>
      <p:pic>
        <p:nvPicPr>
          <p:cNvPr id="20" name="Picture 19">
            <a:extLst>
              <a:ext uri="{FF2B5EF4-FFF2-40B4-BE49-F238E27FC236}">
                <a16:creationId xmlns:a16="http://schemas.microsoft.com/office/drawing/2014/main" id="{7270E9BE-E8AA-092F-B3CA-71B4FA152D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83456" y="2533530"/>
            <a:ext cx="1006117" cy="1574692"/>
          </a:xfrm>
          <a:prstGeom prst="rect">
            <a:avLst/>
          </a:prstGeom>
          <a:effectLst>
            <a:outerShdw blurRad="50800" dist="38100" dir="13500000" algn="br" rotWithShape="0">
              <a:prstClr val="black">
                <a:alpha val="40000"/>
              </a:prstClr>
            </a:outerShdw>
          </a:effectLst>
        </p:spPr>
      </p:pic>
      <p:pic>
        <p:nvPicPr>
          <p:cNvPr id="21" name="Picture 20">
            <a:extLst>
              <a:ext uri="{FF2B5EF4-FFF2-40B4-BE49-F238E27FC236}">
                <a16:creationId xmlns:a16="http://schemas.microsoft.com/office/drawing/2014/main" id="{A440A5F8-D7B5-B30A-3F9D-FBA368FE73DD}"/>
              </a:ext>
            </a:extLst>
          </p:cNvPr>
          <p:cNvPicPr>
            <a:picLocks noChangeAspect="1"/>
          </p:cNvPicPr>
          <p:nvPr/>
        </p:nvPicPr>
        <p:blipFill>
          <a:blip r:embed="rId14"/>
          <a:stretch>
            <a:fillRect/>
          </a:stretch>
        </p:blipFill>
        <p:spPr>
          <a:xfrm>
            <a:off x="9362267" y="2746478"/>
            <a:ext cx="1130369" cy="1595234"/>
          </a:xfrm>
          <a:prstGeom prst="rect">
            <a:avLst/>
          </a:prstGeom>
          <a:ln>
            <a:solidFill>
              <a:srgbClr val="002060"/>
            </a:solidFill>
          </a:ln>
          <a:effectLst>
            <a:outerShdw blurRad="50800" dist="38100" dir="13500000" algn="br" rotWithShape="0">
              <a:prstClr val="black">
                <a:alpha val="40000"/>
              </a:prstClr>
            </a:outerShdw>
          </a:effectLst>
        </p:spPr>
      </p:pic>
      <p:sp>
        <p:nvSpPr>
          <p:cNvPr id="25" name="Content Placeholder 23">
            <a:extLst>
              <a:ext uri="{FF2B5EF4-FFF2-40B4-BE49-F238E27FC236}">
                <a16:creationId xmlns:a16="http://schemas.microsoft.com/office/drawing/2014/main" id="{E48013D4-E8C2-85B0-E9B2-BB63C904333B}"/>
              </a:ext>
            </a:extLst>
          </p:cNvPr>
          <p:cNvSpPr>
            <a:spLocks noGrp="1"/>
          </p:cNvSpPr>
          <p:nvPr>
            <p:ph idx="1"/>
          </p:nvPr>
        </p:nvSpPr>
        <p:spPr>
          <a:xfrm>
            <a:off x="510017" y="2063122"/>
            <a:ext cx="6136663" cy="3482975"/>
          </a:xfrm>
        </p:spPr>
        <p:txBody>
          <a:bodyPr/>
          <a:lstStyle/>
          <a:p>
            <a:pPr lvl="2"/>
            <a:r>
              <a:rPr lang="en-GB" dirty="0">
                <a:hlinkClick r:id="rId15"/>
              </a:rPr>
              <a:t>National Skills Development Policy 2011</a:t>
            </a:r>
            <a:endParaRPr lang="en-GB" dirty="0"/>
          </a:p>
          <a:p>
            <a:pPr lvl="2"/>
            <a:r>
              <a:rPr lang="en-GB" dirty="0">
                <a:hlinkClick r:id="rId16"/>
              </a:rPr>
              <a:t>Bangladesh Skills Vision 2016 </a:t>
            </a:r>
            <a:endParaRPr lang="en-GB" dirty="0"/>
          </a:p>
          <a:p>
            <a:pPr lvl="2"/>
            <a:r>
              <a:rPr lang="en-GB" dirty="0">
                <a:hlinkClick r:id="rId17"/>
              </a:rPr>
              <a:t>The National Skills Development System in Bangladesh (2015)</a:t>
            </a:r>
            <a:endParaRPr lang="en-GB" dirty="0"/>
          </a:p>
          <a:p>
            <a:pPr lvl="2"/>
            <a:r>
              <a:rPr lang="en-GB" dirty="0">
                <a:hlinkClick r:id="rId18"/>
              </a:rPr>
              <a:t>National Strategy for Promotion of Gender Equality in TVET</a:t>
            </a:r>
            <a:endParaRPr lang="en-GB" dirty="0"/>
          </a:p>
          <a:p>
            <a:pPr lvl="2"/>
            <a:r>
              <a:rPr lang="en-GB" dirty="0">
                <a:hlinkClick r:id="rId19" action="ppaction://hlinkfile"/>
              </a:rPr>
              <a:t>National Skills Quality Assurance System (NSQAS)</a:t>
            </a:r>
            <a:endParaRPr lang="en-GB" dirty="0"/>
          </a:p>
          <a:p>
            <a:pPr lvl="2"/>
            <a:r>
              <a:rPr lang="en-GB" dirty="0">
                <a:hlinkClick r:id="rId20"/>
              </a:rPr>
              <a:t>Recognition of Prior Learning (RPL)</a:t>
            </a:r>
            <a:endParaRPr lang="en-GB" dirty="0"/>
          </a:p>
          <a:p>
            <a:pPr lvl="2"/>
            <a:r>
              <a:rPr lang="en-GB" dirty="0">
                <a:hlinkClick r:id="rId21"/>
              </a:rPr>
              <a:t>Resource Guide on Gender Mainstreaming into TVET in Bangladesh</a:t>
            </a:r>
            <a:endParaRPr lang="en-GB" dirty="0"/>
          </a:p>
          <a:p>
            <a:pPr lvl="2"/>
            <a:r>
              <a:rPr lang="en-GB" dirty="0">
                <a:hlinkClick r:id="rId22"/>
              </a:rPr>
              <a:t>NTVQF Implementation Manual</a:t>
            </a:r>
            <a:endParaRPr lang="en-GB" dirty="0"/>
          </a:p>
          <a:p>
            <a:pPr lvl="2"/>
            <a:r>
              <a:rPr lang="en-GB" dirty="0">
                <a:hlinkClick r:id="rId23"/>
              </a:rPr>
              <a:t>Implementing Competency-Based Training (CBT) in Bangladesh</a:t>
            </a:r>
            <a:endParaRPr lang="en-GB" dirty="0"/>
          </a:p>
        </p:txBody>
      </p:sp>
    </p:spTree>
    <p:extLst>
      <p:ext uri="{BB962C8B-B14F-4D97-AF65-F5344CB8AC3E}">
        <p14:creationId xmlns:p14="http://schemas.microsoft.com/office/powerpoint/2010/main" val="123334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B-SEP project 2014-2019 (Canada)</a:t>
            </a:r>
          </a:p>
        </p:txBody>
      </p:sp>
      <p:sp>
        <p:nvSpPr>
          <p:cNvPr id="3" name="Content Placeholder 2"/>
          <p:cNvSpPr>
            <a:spLocks noGrp="1"/>
          </p:cNvSpPr>
          <p:nvPr>
            <p:ph idx="1"/>
          </p:nvPr>
        </p:nvSpPr>
        <p:spPr>
          <a:xfrm>
            <a:off x="490538" y="1897132"/>
            <a:ext cx="10408372" cy="3482975"/>
          </a:xfrm>
        </p:spPr>
        <p:txBody>
          <a:bodyPr/>
          <a:lstStyle/>
          <a:p>
            <a:pPr lvl="1"/>
            <a:r>
              <a:rPr lang="en-GB" dirty="0"/>
              <a:t>B-SEP project was supporting Government efforts to strengthen and deepen skills reform in Bangladesh to build skilled workforce, improve productivity and enhance economic growth.</a:t>
            </a:r>
          </a:p>
          <a:p>
            <a:pPr lvl="1"/>
            <a:r>
              <a:rPr lang="en-GB" b="1" dirty="0">
                <a:solidFill>
                  <a:srgbClr val="FF0000"/>
                </a:solidFill>
              </a:rPr>
              <a:t>Priority Sectors</a:t>
            </a:r>
            <a:br>
              <a:rPr lang="en-GB" b="1" dirty="0">
                <a:solidFill>
                  <a:srgbClr val="FF0000"/>
                </a:solidFill>
              </a:rPr>
            </a:br>
            <a:r>
              <a:rPr lang="en-GB" dirty="0" err="1"/>
              <a:t>Agro</a:t>
            </a:r>
            <a:r>
              <a:rPr lang="en-GB" dirty="0"/>
              <a:t>-Food, Tourism &amp; Hospitality, Pharmaceuticals, Ceramics, Furniture</a:t>
            </a:r>
          </a:p>
          <a:p>
            <a:pPr lvl="1"/>
            <a:r>
              <a:rPr lang="en-GB" b="1" dirty="0">
                <a:solidFill>
                  <a:srgbClr val="FF0000"/>
                </a:solidFill>
              </a:rPr>
              <a:t>Achievements</a:t>
            </a:r>
            <a:br>
              <a:rPr lang="en-GB" b="1" dirty="0">
                <a:solidFill>
                  <a:srgbClr val="FF0000"/>
                </a:solidFill>
              </a:rPr>
            </a:br>
            <a:r>
              <a:rPr lang="en-GB" dirty="0"/>
              <a:t>Strengthen Recognition of Prior Learning (RPL), Implementation of 5% quota for enrolment of persons with disability in TVET Institutes, National Strategy for Gender Equality in TVET, Public Private Partnerships, Employment Support Services and Career Guidance Cell</a:t>
            </a:r>
          </a:p>
          <a:p>
            <a:pPr lvl="1"/>
            <a:r>
              <a:rPr lang="en-GB" b="1" dirty="0">
                <a:solidFill>
                  <a:srgbClr val="FF0000"/>
                </a:solidFill>
              </a:rPr>
              <a:t>Funding Partner</a:t>
            </a:r>
            <a:br>
              <a:rPr lang="en-GB" b="1" dirty="0">
                <a:solidFill>
                  <a:srgbClr val="FF0000"/>
                </a:solidFill>
              </a:rPr>
            </a:br>
            <a:r>
              <a:rPr lang="en-GB" dirty="0"/>
              <a:t>The Government of Canada</a:t>
            </a:r>
          </a:p>
          <a:p>
            <a:pPr lvl="1"/>
            <a:endParaRPr lang="en-GB" dirty="0"/>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pPr/>
              <a:t>5</a:t>
            </a:fld>
            <a:endParaRPr lang="en-GB"/>
          </a:p>
        </p:txBody>
      </p:sp>
    </p:spTree>
    <p:extLst>
      <p:ext uri="{BB962C8B-B14F-4D97-AF65-F5344CB8AC3E}">
        <p14:creationId xmlns:p14="http://schemas.microsoft.com/office/powerpoint/2010/main" val="1371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1271917"/>
            <a:ext cx="11210924" cy="871278"/>
          </a:xfrm>
        </p:spPr>
        <p:txBody>
          <a:bodyPr/>
          <a:lstStyle/>
          <a:p>
            <a:r>
              <a:rPr lang="en-GB" dirty="0"/>
              <a:t>Knowledge products of B-SEP project</a:t>
            </a:r>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pPr/>
              <a:t>6</a:t>
            </a:fld>
            <a:endParaRPr lang="en-GB"/>
          </a:p>
        </p:txBody>
      </p:sp>
      <p:sp>
        <p:nvSpPr>
          <p:cNvPr id="25" name="Content Placeholder 23">
            <a:extLst>
              <a:ext uri="{FF2B5EF4-FFF2-40B4-BE49-F238E27FC236}">
                <a16:creationId xmlns:a16="http://schemas.microsoft.com/office/drawing/2014/main" id="{E48013D4-E8C2-85B0-E9B2-BB63C904333B}"/>
              </a:ext>
            </a:extLst>
          </p:cNvPr>
          <p:cNvSpPr>
            <a:spLocks noGrp="1"/>
          </p:cNvSpPr>
          <p:nvPr>
            <p:ph idx="1"/>
          </p:nvPr>
        </p:nvSpPr>
        <p:spPr>
          <a:xfrm>
            <a:off x="510018" y="2063122"/>
            <a:ext cx="5863074" cy="3482975"/>
          </a:xfrm>
        </p:spPr>
        <p:txBody>
          <a:bodyPr/>
          <a:lstStyle/>
          <a:p>
            <a:pPr lvl="2"/>
            <a:r>
              <a:rPr lang="en-GB" sz="1400" dirty="0">
                <a:hlinkClick r:id="rId3"/>
              </a:rPr>
              <a:t>Skills for Green Jobs in Bangladesh </a:t>
            </a:r>
            <a:endParaRPr lang="en-GB" sz="1400" dirty="0"/>
          </a:p>
          <a:p>
            <a:pPr lvl="2"/>
            <a:r>
              <a:rPr lang="en-GB" sz="1400" dirty="0">
                <a:hlinkClick r:id="rId4"/>
              </a:rPr>
              <a:t>Breaking gender barriers in the World of Work </a:t>
            </a:r>
            <a:endParaRPr lang="en-GB" sz="1400" dirty="0"/>
          </a:p>
          <a:p>
            <a:pPr lvl="2"/>
            <a:r>
              <a:rPr lang="en-GB" sz="1400" dirty="0">
                <a:hlinkClick r:id="rId5"/>
              </a:rPr>
              <a:t>Good practices for inclusion of persons with disabilities</a:t>
            </a:r>
            <a:endParaRPr lang="en-GB" sz="1400" dirty="0"/>
          </a:p>
          <a:p>
            <a:pPr lvl="2"/>
            <a:r>
              <a:rPr lang="en-GB" sz="1400" dirty="0">
                <a:hlinkClick r:id="rId6"/>
              </a:rPr>
              <a:t>Apprenticeship programmes to boost productivity and employability: Good practices, replication steps and way forward</a:t>
            </a:r>
            <a:endParaRPr lang="en-GB" sz="1400" dirty="0"/>
          </a:p>
          <a:p>
            <a:pPr lvl="2"/>
            <a:r>
              <a:rPr lang="en-GB" sz="1400" dirty="0">
                <a:hlinkClick r:id="rId7"/>
              </a:rPr>
              <a:t>Employment Support Services (ESS) and Career Guidance Cells (CGC) for a smooth school-to-work transition: Good practices, replication steps and way forward</a:t>
            </a:r>
            <a:endParaRPr lang="en-GB" sz="1400" dirty="0"/>
          </a:p>
          <a:p>
            <a:pPr lvl="2"/>
            <a:r>
              <a:rPr lang="en-GB" sz="1400" i="0" dirty="0">
                <a:solidFill>
                  <a:srgbClr val="230050"/>
                </a:solidFill>
                <a:effectLst/>
                <a:latin typeface="Overpass" panose="00000500000000000000" pitchFamily="2" charset="0"/>
                <a:hlinkClick r:id="rId8"/>
              </a:rPr>
              <a:t>Promoting entrepreneurs to create Green Jobs: Good practices, replication steps and way forward</a:t>
            </a:r>
            <a:endParaRPr lang="en-GB" sz="1400" i="0" dirty="0">
              <a:solidFill>
                <a:srgbClr val="230050"/>
              </a:solidFill>
              <a:effectLst/>
              <a:latin typeface="Overpass" panose="00000500000000000000" pitchFamily="2" charset="0"/>
            </a:endParaRPr>
          </a:p>
          <a:p>
            <a:pPr lvl="2"/>
            <a:r>
              <a:rPr lang="en-GB" sz="1400" dirty="0">
                <a:hlinkClick r:id="rId9"/>
              </a:rPr>
              <a:t>Public-Private Partnerships benefit TVET institutes and industry alike: Good practices, replication steps and way forward</a:t>
            </a:r>
            <a:endParaRPr lang="en-GB" sz="1400" dirty="0"/>
          </a:p>
          <a:p>
            <a:pPr lvl="2"/>
            <a:r>
              <a:rPr lang="en-GB" sz="1400" dirty="0">
                <a:hlinkClick r:id="rId10"/>
              </a:rPr>
              <a:t>Recognition of Prior Learning Certification for self-learned skills: Good practices, replication steps and way forward</a:t>
            </a:r>
            <a:endParaRPr lang="en-GB" sz="1400" dirty="0"/>
          </a:p>
          <a:p>
            <a:pPr lvl="2"/>
            <a:r>
              <a:rPr lang="en-GB" sz="1400" dirty="0">
                <a:hlinkClick r:id="rId11"/>
              </a:rPr>
              <a:t>Guidebook: Implementation of Public-Private Partnership in TVET</a:t>
            </a:r>
            <a:endParaRPr lang="en-GB" sz="1400" dirty="0"/>
          </a:p>
          <a:p>
            <a:pPr lvl="2"/>
            <a:endParaRPr lang="en-GB" dirty="0"/>
          </a:p>
        </p:txBody>
      </p:sp>
      <p:sp>
        <p:nvSpPr>
          <p:cNvPr id="3" name="Content Placeholder 23">
            <a:extLst>
              <a:ext uri="{FF2B5EF4-FFF2-40B4-BE49-F238E27FC236}">
                <a16:creationId xmlns:a16="http://schemas.microsoft.com/office/drawing/2014/main" id="{C3BFEF0B-C3B1-8736-D476-3930ABE64911}"/>
              </a:ext>
            </a:extLst>
          </p:cNvPr>
          <p:cNvSpPr txBox="1">
            <a:spLocks/>
          </p:cNvSpPr>
          <p:nvPr/>
        </p:nvSpPr>
        <p:spPr>
          <a:xfrm>
            <a:off x="6392572" y="2063122"/>
            <a:ext cx="5328369" cy="1653201"/>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GB" sz="1400" dirty="0">
                <a:hlinkClick r:id="rId12"/>
              </a:rPr>
              <a:t>Highlights of the Bangladesh Skills for Employment and Productivity (B-SEP) Project, 2014-19</a:t>
            </a:r>
            <a:endParaRPr lang="en-GB" sz="1400" dirty="0"/>
          </a:p>
          <a:p>
            <a:pPr lvl="2"/>
            <a:r>
              <a:rPr lang="en-GB" sz="1400" dirty="0">
                <a:hlinkClick r:id="rId13"/>
              </a:rPr>
              <a:t>Disability inclusion in the Bangladesh skills system</a:t>
            </a:r>
            <a:endParaRPr lang="en-GB" sz="1400" dirty="0"/>
          </a:p>
          <a:p>
            <a:pPr lvl="2"/>
            <a:r>
              <a:rPr lang="en-GB" sz="1400" dirty="0">
                <a:solidFill>
                  <a:srgbClr val="230050"/>
                </a:solidFill>
                <a:latin typeface="Overpass" panose="00000500000000000000" pitchFamily="2" charset="0"/>
                <a:hlinkClick r:id="rId14"/>
              </a:rPr>
              <a:t>Including persons with disabilities in Technical and Vocational Education and Training</a:t>
            </a:r>
            <a:endParaRPr lang="en-GB" sz="1400" dirty="0">
              <a:solidFill>
                <a:srgbClr val="230050"/>
              </a:solidFill>
              <a:latin typeface="Overpass" panose="00000500000000000000" pitchFamily="2" charset="0"/>
            </a:endParaRPr>
          </a:p>
          <a:p>
            <a:pPr lvl="2"/>
            <a:r>
              <a:rPr lang="en-GB" sz="1400" dirty="0">
                <a:hlinkClick r:id="rId15"/>
              </a:rPr>
              <a:t>The competitive advantage of hiring persons with disabilities</a:t>
            </a:r>
            <a:endParaRPr lang="en-GB" sz="1400" dirty="0"/>
          </a:p>
          <a:p>
            <a:pPr lvl="2"/>
            <a:endParaRPr lang="en-GB" sz="1400" dirty="0"/>
          </a:p>
        </p:txBody>
      </p:sp>
      <p:pic>
        <p:nvPicPr>
          <p:cNvPr id="4" name="Picture 3">
            <a:extLst>
              <a:ext uri="{FF2B5EF4-FFF2-40B4-BE49-F238E27FC236}">
                <a16:creationId xmlns:a16="http://schemas.microsoft.com/office/drawing/2014/main" id="{4B99FBE7-D1F5-E3DB-1AF5-DAFB853815F7}"/>
              </a:ext>
            </a:extLst>
          </p:cNvPr>
          <p:cNvPicPr/>
          <p:nvPr/>
        </p:nvPicPr>
        <p:blipFill rotWithShape="1">
          <a:blip r:embed="rId16"/>
          <a:srcRect l="34187" t="11542" r="32852" b="9203"/>
          <a:stretch/>
        </p:blipFill>
        <p:spPr bwMode="auto">
          <a:xfrm>
            <a:off x="10518538" y="5234188"/>
            <a:ext cx="1202403" cy="1531354"/>
          </a:xfrm>
          <a:prstGeom prst="rect">
            <a:avLst/>
          </a:prstGeom>
          <a:ln>
            <a:solidFill>
              <a:schemeClr val="tx1"/>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A656A415-C0D3-213F-7D02-79B4117AAEF9}"/>
              </a:ext>
            </a:extLst>
          </p:cNvPr>
          <p:cNvPicPr/>
          <p:nvPr/>
        </p:nvPicPr>
        <p:blipFill rotWithShape="1">
          <a:blip r:embed="rId17"/>
          <a:srcRect l="34362" t="16219" r="32847" b="7074"/>
          <a:stretch/>
        </p:blipFill>
        <p:spPr bwMode="auto">
          <a:xfrm>
            <a:off x="9185749" y="5264097"/>
            <a:ext cx="1169717" cy="1501445"/>
          </a:xfrm>
          <a:prstGeom prst="rect">
            <a:avLst/>
          </a:prstGeom>
          <a:ln>
            <a:solidFill>
              <a:schemeClr val="tx1"/>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AA611EDE-58DE-B568-3555-AB3571568808}"/>
              </a:ext>
            </a:extLst>
          </p:cNvPr>
          <p:cNvPicPr/>
          <p:nvPr/>
        </p:nvPicPr>
        <p:blipFill rotWithShape="1">
          <a:blip r:embed="rId18"/>
          <a:srcRect l="34362" t="11847" r="34427" b="7364"/>
          <a:stretch/>
        </p:blipFill>
        <p:spPr bwMode="auto">
          <a:xfrm>
            <a:off x="6772958" y="5241665"/>
            <a:ext cx="1058594" cy="1516400"/>
          </a:xfrm>
          <a:prstGeom prst="rect">
            <a:avLst/>
          </a:prstGeom>
          <a:ln>
            <a:solidFill>
              <a:schemeClr val="tx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BC7E9FCA-A31F-50F4-0C0C-4BEA45EB4FC5}"/>
              </a:ext>
            </a:extLst>
          </p:cNvPr>
          <p:cNvPicPr>
            <a:picLocks noChangeAspect="1"/>
          </p:cNvPicPr>
          <p:nvPr/>
        </p:nvPicPr>
        <p:blipFill rotWithShape="1">
          <a:blip r:embed="rId19"/>
          <a:srcRect l="49561" t="13547" r="17368" b="13313"/>
          <a:stretch/>
        </p:blipFill>
        <p:spPr>
          <a:xfrm>
            <a:off x="10490683" y="3694979"/>
            <a:ext cx="1191299" cy="1482015"/>
          </a:xfrm>
          <a:prstGeom prst="rect">
            <a:avLst/>
          </a:prstGeom>
          <a:ln>
            <a:solidFill>
              <a:schemeClr val="tx1"/>
            </a:solidFill>
          </a:ln>
        </p:spPr>
      </p:pic>
      <p:pic>
        <p:nvPicPr>
          <p:cNvPr id="11" name="Picture 10">
            <a:extLst>
              <a:ext uri="{FF2B5EF4-FFF2-40B4-BE49-F238E27FC236}">
                <a16:creationId xmlns:a16="http://schemas.microsoft.com/office/drawing/2014/main" id="{D4103ED5-AA1D-C572-7A5C-5035DB7A2277}"/>
              </a:ext>
            </a:extLst>
          </p:cNvPr>
          <p:cNvPicPr>
            <a:picLocks noChangeAspect="1"/>
          </p:cNvPicPr>
          <p:nvPr/>
        </p:nvPicPr>
        <p:blipFill rotWithShape="1">
          <a:blip r:embed="rId20"/>
          <a:srcRect l="43597" t="12300" r="23245" b="13314"/>
          <a:stretch/>
        </p:blipFill>
        <p:spPr>
          <a:xfrm>
            <a:off x="7972633" y="3694978"/>
            <a:ext cx="1140600" cy="1439328"/>
          </a:xfrm>
          <a:prstGeom prst="rect">
            <a:avLst/>
          </a:prstGeom>
          <a:solidFill>
            <a:schemeClr val="tx1"/>
          </a:solidFill>
          <a:ln>
            <a:solidFill>
              <a:schemeClr val="tx1"/>
            </a:solidFill>
          </a:ln>
        </p:spPr>
      </p:pic>
      <p:pic>
        <p:nvPicPr>
          <p:cNvPr id="12" name="Picture 11">
            <a:extLst>
              <a:ext uri="{FF2B5EF4-FFF2-40B4-BE49-F238E27FC236}">
                <a16:creationId xmlns:a16="http://schemas.microsoft.com/office/drawing/2014/main" id="{40A06970-0886-637D-4ED1-FF7B42E1BAFC}"/>
              </a:ext>
            </a:extLst>
          </p:cNvPr>
          <p:cNvPicPr/>
          <p:nvPr/>
        </p:nvPicPr>
        <p:blipFill rotWithShape="1">
          <a:blip r:embed="rId21"/>
          <a:srcRect l="34714" t="18403" r="36360" b="11094"/>
          <a:stretch/>
        </p:blipFill>
        <p:spPr bwMode="auto">
          <a:xfrm>
            <a:off x="8041483" y="5338062"/>
            <a:ext cx="1015273" cy="1420828"/>
          </a:xfrm>
          <a:prstGeom prst="rect">
            <a:avLst/>
          </a:prstGeom>
          <a:ln>
            <a:solidFill>
              <a:schemeClr val="tx1"/>
            </a:solid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C4015B14-018A-B874-2544-553E6883094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6744" t="6562" r="4641" b="3915"/>
          <a:stretch/>
        </p:blipFill>
        <p:spPr>
          <a:xfrm>
            <a:off x="6637302" y="3655855"/>
            <a:ext cx="1240639" cy="1778950"/>
          </a:xfrm>
          <a:prstGeom prst="rect">
            <a:avLst/>
          </a:prstGeom>
        </p:spPr>
      </p:pic>
      <p:pic>
        <p:nvPicPr>
          <p:cNvPr id="15" name="Picture 14">
            <a:extLst>
              <a:ext uri="{FF2B5EF4-FFF2-40B4-BE49-F238E27FC236}">
                <a16:creationId xmlns:a16="http://schemas.microsoft.com/office/drawing/2014/main" id="{DC30030E-AE83-A927-EE16-033E8E2A9366}"/>
              </a:ext>
            </a:extLst>
          </p:cNvPr>
          <p:cNvPicPr/>
          <p:nvPr/>
        </p:nvPicPr>
        <p:blipFill rotWithShape="1">
          <a:blip r:embed="rId23"/>
          <a:srcRect l="34548" t="11226" r="32853" b="6105"/>
          <a:stretch/>
        </p:blipFill>
        <p:spPr bwMode="auto">
          <a:xfrm>
            <a:off x="9281321" y="3694978"/>
            <a:ext cx="945152" cy="1482015"/>
          </a:xfrm>
          <a:prstGeom prst="rect">
            <a:avLst/>
          </a:prstGeom>
          <a:ln>
            <a:solidFill>
              <a:schemeClr val="tx1"/>
            </a:solidFill>
          </a:ln>
          <a:extLst>
            <a:ext uri="{53640926-AAD7-44D8-BBD7-CCE9431645EC}">
              <a14:shadowObscured xmlns:a14="http://schemas.microsoft.com/office/drawing/2010/main"/>
            </a:ext>
          </a:extLst>
        </p:spPr>
      </p:pic>
      <p:pic>
        <p:nvPicPr>
          <p:cNvPr id="17" name="Picture 16" descr="Graphical user interface, application&#10;&#10;Description automatically generated">
            <a:extLst>
              <a:ext uri="{FF2B5EF4-FFF2-40B4-BE49-F238E27FC236}">
                <a16:creationId xmlns:a16="http://schemas.microsoft.com/office/drawing/2014/main" id="{E66EF282-3E56-F364-72F8-7B9A2C7E4B0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82602" y="377488"/>
            <a:ext cx="2649094" cy="1724822"/>
          </a:xfrm>
          <a:prstGeom prst="rect">
            <a:avLst/>
          </a:prstGeom>
        </p:spPr>
      </p:pic>
    </p:spTree>
    <p:extLst>
      <p:ext uri="{BB962C8B-B14F-4D97-AF65-F5344CB8AC3E}">
        <p14:creationId xmlns:p14="http://schemas.microsoft.com/office/powerpoint/2010/main" val="107704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Skills 21 project 2017-2023 (EU)</a:t>
            </a:r>
          </a:p>
        </p:txBody>
      </p:sp>
      <p:sp>
        <p:nvSpPr>
          <p:cNvPr id="3" name="Content Placeholder 2"/>
          <p:cNvSpPr>
            <a:spLocks noGrp="1"/>
          </p:cNvSpPr>
          <p:nvPr>
            <p:ph idx="1"/>
          </p:nvPr>
        </p:nvSpPr>
        <p:spPr>
          <a:xfrm>
            <a:off x="441552" y="1855107"/>
            <a:ext cx="11210924" cy="3482975"/>
          </a:xfrm>
        </p:spPr>
        <p:txBody>
          <a:bodyPr/>
          <a:lstStyle/>
          <a:p>
            <a:pPr lvl="1"/>
            <a:r>
              <a:rPr lang="en-GB" dirty="0"/>
              <a:t>The project seeks to increase productivity and employment opportunities for young people through supporting the development of an inclusive technical and vocational training system responding to the needs of the labour market.</a:t>
            </a:r>
          </a:p>
          <a:p>
            <a:pPr lvl="1"/>
            <a:r>
              <a:rPr lang="en-GB" b="1" dirty="0">
                <a:solidFill>
                  <a:srgbClr val="FF0000"/>
                </a:solidFill>
              </a:rPr>
              <a:t>Priority Areas</a:t>
            </a:r>
            <a:br>
              <a:rPr lang="en-GB" b="1" dirty="0">
                <a:solidFill>
                  <a:srgbClr val="FF0000"/>
                </a:solidFill>
              </a:rPr>
            </a:br>
            <a:r>
              <a:rPr lang="en-GB" dirty="0"/>
              <a:t>Quality, Access, Governance and Management of TVET and skills development system</a:t>
            </a:r>
          </a:p>
          <a:p>
            <a:pPr lvl="1"/>
            <a:r>
              <a:rPr lang="en-GB" b="1" dirty="0">
                <a:solidFill>
                  <a:srgbClr val="FF0000"/>
                </a:solidFill>
              </a:rPr>
              <a:t>Achievements </a:t>
            </a:r>
            <a:br>
              <a:rPr lang="en-GB" b="1" dirty="0">
                <a:solidFill>
                  <a:srgbClr val="FF0000"/>
                </a:solidFill>
              </a:rPr>
            </a:br>
            <a:r>
              <a:rPr lang="en-GB" dirty="0"/>
              <a:t>Bangladesh National Qualifications Framework, National Skills Development Policy 2022, E-Campus for TVET, Green TVET Campuses, Teachers’ Professional Development, National TVET Awareness Campaign Strategy and Action Plan, Model TVET Institutes, Centre for Skills Excellence, Entrepreneurship Development Training, Industry Institute Linkages</a:t>
            </a:r>
          </a:p>
          <a:p>
            <a:pPr lvl="1"/>
            <a:r>
              <a:rPr lang="en-GB" b="1" dirty="0">
                <a:solidFill>
                  <a:srgbClr val="FF0000"/>
                </a:solidFill>
              </a:rPr>
              <a:t>Funding Partner</a:t>
            </a:r>
            <a:br>
              <a:rPr lang="en-GB" b="1" dirty="0">
                <a:solidFill>
                  <a:srgbClr val="FF0000"/>
                </a:solidFill>
              </a:rPr>
            </a:br>
            <a:r>
              <a:rPr lang="en-GB" dirty="0"/>
              <a:t>European Union </a:t>
            </a:r>
          </a:p>
          <a:p>
            <a:pPr lvl="1"/>
            <a:r>
              <a:rPr lang="en-GB" sz="1800" b="1" dirty="0">
                <a:solidFill>
                  <a:srgbClr val="FF0000"/>
                </a:solidFill>
                <a:effectLst/>
                <a:latin typeface="Arial" panose="020B0604020202020204" pitchFamily="34" charset="0"/>
                <a:ea typeface="Times New Roman" panose="02020603050405020304" pitchFamily="18" charset="0"/>
              </a:rPr>
              <a:t>Videos</a:t>
            </a:r>
            <a:r>
              <a:rPr lang="en-GB" sz="1800" dirty="0">
                <a:effectLst/>
                <a:latin typeface="Arial" panose="020B0604020202020204" pitchFamily="34" charset="0"/>
                <a:ea typeface="Times New Roman" panose="02020603050405020304" pitchFamily="18" charset="0"/>
              </a:rPr>
              <a:t>: </a:t>
            </a:r>
            <a:r>
              <a:rPr lang="en-GB" sz="1800" u="sng" dirty="0">
                <a:solidFill>
                  <a:srgbClr val="0563C1"/>
                </a:solidFill>
                <a:effectLst/>
                <a:latin typeface="Calibri" panose="020F0502020204030204" pitchFamily="34" charset="0"/>
                <a:ea typeface="Times New Roman" panose="02020603050405020304" pitchFamily="18" charset="0"/>
                <a:hlinkClick r:id="rId2"/>
              </a:rPr>
              <a:t>Motion Graphics on Skills 21: Empowering citizens for inclusive and sustainable growth (ilo.org)</a:t>
            </a:r>
            <a:endParaRPr lang="en-GB" sz="1800" u="sng" dirty="0">
              <a:solidFill>
                <a:srgbClr val="0563C1"/>
              </a:solidFill>
              <a:effectLst/>
              <a:latin typeface="Calibri" panose="020F0502020204030204" pitchFamily="34" charset="0"/>
              <a:ea typeface="Times New Roman" panose="02020603050405020304" pitchFamily="18" charset="0"/>
            </a:endParaRPr>
          </a:p>
          <a:p>
            <a:pPr lvl="1"/>
            <a:r>
              <a:rPr lang="en-GB" dirty="0">
                <a:latin typeface="Arial" panose="020B0604020202020204" pitchFamily="34" charset="0"/>
                <a:ea typeface="Times New Roman" panose="02020603050405020304" pitchFamily="18" charset="0"/>
              </a:rPr>
              <a:t>T</a:t>
            </a:r>
            <a:r>
              <a:rPr lang="en-GB" sz="1800" dirty="0">
                <a:effectLst/>
                <a:latin typeface="Arial" panose="020B0604020202020204" pitchFamily="34" charset="0"/>
                <a:ea typeface="Times New Roman" panose="02020603050405020304" pitchFamily="18" charset="0"/>
              </a:rPr>
              <a:t>he voices of beneficiary: </a:t>
            </a:r>
            <a:r>
              <a:rPr lang="en-GB" sz="1800" u="sng" dirty="0">
                <a:solidFill>
                  <a:srgbClr val="0563C1"/>
                </a:solidFill>
                <a:effectLst/>
                <a:latin typeface="Calibri" panose="020F0502020204030204" pitchFamily="34" charset="0"/>
                <a:ea typeface="Times New Roman" panose="02020603050405020304" pitchFamily="18" charset="0"/>
                <a:hlinkClick r:id="rId3"/>
              </a:rPr>
              <a:t>Our impact, Their voices: Skills training: </a:t>
            </a:r>
            <a:r>
              <a:rPr lang="en-GB" sz="1800" u="sng" dirty="0" err="1">
                <a:solidFill>
                  <a:srgbClr val="0563C1"/>
                </a:solidFill>
                <a:effectLst/>
                <a:latin typeface="Calibri" panose="020F0502020204030204" pitchFamily="34" charset="0"/>
                <a:ea typeface="Times New Roman" panose="02020603050405020304" pitchFamily="18" charset="0"/>
                <a:hlinkClick r:id="rId3"/>
              </a:rPr>
              <a:t>Tayaba</a:t>
            </a:r>
            <a:r>
              <a:rPr lang="en-GB" sz="1800" u="sng" dirty="0">
                <a:solidFill>
                  <a:srgbClr val="0563C1"/>
                </a:solidFill>
                <a:effectLst/>
                <a:latin typeface="Calibri" panose="020F0502020204030204" pitchFamily="34" charset="0"/>
                <a:ea typeface="Times New Roman" panose="02020603050405020304" pitchFamily="18" charset="0"/>
                <a:hlinkClick r:id="rId3"/>
              </a:rPr>
              <a:t> Khanam Era's testimony (ilo.org)</a:t>
            </a:r>
            <a:endParaRPr lang="en-GB" sz="1800" dirty="0">
              <a:effectLst/>
              <a:latin typeface="Calibri" panose="020F0502020204030204" pitchFamily="34" charset="0"/>
              <a:ea typeface="Calibri" panose="020F0502020204030204" pitchFamily="34" charset="0"/>
            </a:endParaRPr>
          </a:p>
          <a:p>
            <a:pPr lvl="1"/>
            <a:endParaRPr lang="en-GB" dirty="0"/>
          </a:p>
        </p:txBody>
      </p:sp>
      <p:sp>
        <p:nvSpPr>
          <p:cNvPr id="4" name="Date Placeholder 3"/>
          <p:cNvSpPr>
            <a:spLocks noGrp="1"/>
          </p:cNvSpPr>
          <p:nvPr>
            <p:ph type="dt" sz="half" idx="10"/>
          </p:nvPr>
        </p:nvSpPr>
        <p:spPr/>
        <p:txBody>
          <a:bodyPr/>
          <a:lstStyle/>
          <a:p>
            <a:r>
              <a:rPr lang="en-GB"/>
              <a:t>Date: Monday / 01 / October / 2019</a:t>
            </a:r>
          </a:p>
        </p:txBody>
      </p:sp>
      <p:sp>
        <p:nvSpPr>
          <p:cNvPr id="6" name="Slide Number Placeholder 5"/>
          <p:cNvSpPr>
            <a:spLocks noGrp="1"/>
          </p:cNvSpPr>
          <p:nvPr>
            <p:ph type="sldNum" sz="quarter" idx="12"/>
          </p:nvPr>
        </p:nvSpPr>
        <p:spPr/>
        <p:txBody>
          <a:bodyPr/>
          <a:lstStyle/>
          <a:p>
            <a:fld id="{856227C0-AD57-4F9B-BAE3-EEFB0D0EE427}" type="slidenum">
              <a:rPr lang="en-GB" smtClean="0"/>
              <a:pPr/>
              <a:t>7</a:t>
            </a:fld>
            <a:endParaRPr lang="en-GB"/>
          </a:p>
        </p:txBody>
      </p:sp>
    </p:spTree>
    <p:extLst>
      <p:ext uri="{BB962C8B-B14F-4D97-AF65-F5344CB8AC3E}">
        <p14:creationId xmlns:p14="http://schemas.microsoft.com/office/powerpoint/2010/main" val="863196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products of Skills-21 project</a:t>
            </a:r>
          </a:p>
        </p:txBody>
      </p:sp>
      <p:sp>
        <p:nvSpPr>
          <p:cNvPr id="5" name="Date Placeholder 4"/>
          <p:cNvSpPr>
            <a:spLocks noGrp="1"/>
          </p:cNvSpPr>
          <p:nvPr>
            <p:ph type="dt" sz="half" idx="10"/>
          </p:nvPr>
        </p:nvSpPr>
        <p:spPr/>
        <p:txBody>
          <a:bodyPr/>
          <a:lstStyle/>
          <a:p>
            <a:r>
              <a:rPr lang="en-GB"/>
              <a:t>Date: Monday / 01 / October / 2019</a:t>
            </a:r>
          </a:p>
        </p:txBody>
      </p:sp>
      <p:sp>
        <p:nvSpPr>
          <p:cNvPr id="7" name="Slide Number Placeholder 6"/>
          <p:cNvSpPr>
            <a:spLocks noGrp="1"/>
          </p:cNvSpPr>
          <p:nvPr>
            <p:ph type="sldNum" sz="quarter" idx="12"/>
          </p:nvPr>
        </p:nvSpPr>
        <p:spPr/>
        <p:txBody>
          <a:bodyPr/>
          <a:lstStyle/>
          <a:p>
            <a:fld id="{856227C0-AD57-4F9B-BAE3-EEFB0D0EE427}" type="slidenum">
              <a:rPr lang="en-GB" smtClean="0"/>
              <a:pPr/>
              <a:t>8</a:t>
            </a:fld>
            <a:endParaRPr lang="en-GB"/>
          </a:p>
        </p:txBody>
      </p:sp>
      <p:sp>
        <p:nvSpPr>
          <p:cNvPr id="3" name="Content Placeholder 23">
            <a:extLst>
              <a:ext uri="{FF2B5EF4-FFF2-40B4-BE49-F238E27FC236}">
                <a16:creationId xmlns:a16="http://schemas.microsoft.com/office/drawing/2014/main" id="{C3BFEF0B-C3B1-8736-D476-3930ABE64911}"/>
              </a:ext>
            </a:extLst>
          </p:cNvPr>
          <p:cNvSpPr txBox="1">
            <a:spLocks/>
          </p:cNvSpPr>
          <p:nvPr/>
        </p:nvSpPr>
        <p:spPr>
          <a:xfrm>
            <a:off x="490538" y="1904207"/>
            <a:ext cx="7166407" cy="3371683"/>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Bangladesh National Qualifications Framework </a:t>
            </a:r>
          </a:p>
          <a:p>
            <a:pPr>
              <a:lnSpc>
                <a:spcPct val="115000"/>
              </a:lnSpc>
              <a:spcBef>
                <a:spcPts val="0"/>
              </a:spcBef>
              <a:spcAft>
                <a:spcPts val="0"/>
              </a:spcAft>
            </a:pPr>
            <a:r>
              <a:rPr lang="en-GB" sz="1400" dirty="0">
                <a:solidFill>
                  <a:schemeClr val="tx1"/>
                </a:solidFill>
                <a:effectLst/>
                <a:latin typeface="Calibri" panose="020F0502020204030204" pitchFamily="34" charset="0"/>
                <a:ea typeface="Calibri" panose="020F0502020204030204" pitchFamily="34" charset="0"/>
                <a:cs typeface="Vrinda" panose="020B0502040204020203" pitchFamily="34" charset="0"/>
                <a:hlinkClick r:id="rId3"/>
              </a:rPr>
              <a:t>https://www.ilo.org/dhaka/Whatwedo/Publications/WCMS_872937/lang--en/index.htm</a:t>
            </a:r>
            <a:endParaRPr lang="en-GB" sz="1400" dirty="0">
              <a:solidFill>
                <a:schemeClr val="tx1"/>
              </a:solidFill>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Skills 21 Occupational Needs analysis</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4"/>
              </a:rPr>
              <a:t>https://www.ilo.org/dhaka/Whatwedo/Publications/WCMS_736055/lang--en/index.htm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s-ES_tradnl" sz="1400" dirty="0">
                <a:effectLst/>
                <a:latin typeface="Calibri" panose="020F0502020204030204" pitchFamily="34" charset="0"/>
                <a:ea typeface="Calibri" panose="020F0502020204030204" pitchFamily="34" charset="0"/>
                <a:cs typeface="Vrinda" panose="020B0502040204020203" pitchFamily="34" charset="0"/>
              </a:rPr>
              <a:t>IMAB </a:t>
            </a:r>
            <a:r>
              <a:rPr lang="en-GB" sz="1400" dirty="0">
                <a:effectLst/>
                <a:latin typeface="Calibri" panose="020F0502020204030204" pitchFamily="34" charset="0"/>
                <a:ea typeface="Calibri" panose="020F0502020204030204" pitchFamily="34" charset="0"/>
                <a:cs typeface="Vrinda" panose="020B0502040204020203" pitchFamily="34" charset="0"/>
              </a:rPr>
              <a:t>Guidance</a:t>
            </a:r>
          </a:p>
          <a:p>
            <a:pPr>
              <a:lnSpc>
                <a:spcPct val="115000"/>
              </a:lnSpc>
              <a:spcBef>
                <a:spcPts val="0"/>
              </a:spcBef>
              <a:spcAft>
                <a:spcPts val="0"/>
              </a:spcAft>
            </a:pPr>
            <a:r>
              <a:rPr lang="es-ES_tradnl"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5"/>
              </a:rPr>
              <a:t>https://www.ilo.org/dhaka/Whatwedo/Publications/WCMS_736050/lang--en/index.htm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Quality Improvement Plan </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6"/>
              </a:rPr>
              <a:t>https://www.ilo.org/dhaka/Whatwedo/Publications/WCMS_736048/lang--en/index.htm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fr-CH" sz="1400" dirty="0">
                <a:effectLst/>
                <a:latin typeface="Calibri" panose="020F0502020204030204" pitchFamily="34" charset="0"/>
                <a:ea typeface="Calibri" panose="020F0502020204030204" pitchFamily="34" charset="0"/>
                <a:cs typeface="Vrinda" panose="020B0502040204020203" pitchFamily="34" charset="0"/>
              </a:rPr>
              <a:t>MIS </a:t>
            </a:r>
            <a:r>
              <a:rPr lang="fr-CH" sz="1400" dirty="0" err="1">
                <a:effectLst/>
                <a:latin typeface="Calibri" panose="020F0502020204030204" pitchFamily="34" charset="0"/>
                <a:ea typeface="Calibri" panose="020F0502020204030204" pitchFamily="34" charset="0"/>
                <a:cs typeface="Vrinda" panose="020B0502040204020203" pitchFamily="34" charset="0"/>
              </a:rPr>
              <a:t>Review</a:t>
            </a:r>
            <a:r>
              <a:rPr lang="fr-CH" sz="1400" dirty="0">
                <a:effectLst/>
                <a:latin typeface="Calibri" panose="020F0502020204030204" pitchFamily="34" charset="0"/>
                <a:ea typeface="Calibri" panose="020F0502020204030204" pitchFamily="34" charset="0"/>
                <a:cs typeface="Vrinda" panose="020B0502040204020203" pitchFamily="34" charset="0"/>
              </a:rPr>
              <a:t> Report</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fr-CH"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7"/>
              </a:rPr>
              <a:t>https://www.ilo.org/dhaka/Whatwedo/Publications/WCMS_735709/lang--en/index.htm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fr-CH" sz="1400" dirty="0">
                <a:effectLst/>
                <a:latin typeface="Calibri" panose="020F0502020204030204" pitchFamily="34" charset="0"/>
                <a:ea typeface="Calibri" panose="020F0502020204030204" pitchFamily="34" charset="0"/>
                <a:cs typeface="Vrinda" panose="020B0502040204020203" pitchFamily="34" charset="0"/>
              </a:rPr>
              <a:t>TVET Situation </a:t>
            </a:r>
            <a:r>
              <a:rPr lang="fr-CH" sz="1400" dirty="0" err="1">
                <a:effectLst/>
                <a:latin typeface="Calibri" panose="020F0502020204030204" pitchFamily="34" charset="0"/>
                <a:ea typeface="Calibri" panose="020F0502020204030204" pitchFamily="34" charset="0"/>
                <a:cs typeface="Vrinda" panose="020B0502040204020203" pitchFamily="34" charset="0"/>
              </a:rPr>
              <a:t>Analysis</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fr-CH"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8"/>
              </a:rPr>
              <a:t>https://www.ilo.org/dhaka/Whatwedo/Publications/WCMS_735704/lang--en/index.htm</a:t>
            </a:r>
            <a:br>
              <a:rPr lang="fr-CH"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rPr>
            </a:br>
            <a:r>
              <a:rPr lang="en-GB" sz="1400" dirty="0">
                <a:effectLst/>
                <a:latin typeface="Calibri" panose="020F0502020204030204" pitchFamily="34" charset="0"/>
                <a:ea typeface="Calibri" panose="020F0502020204030204" pitchFamily="34" charset="0"/>
                <a:cs typeface="Vrinda" panose="020B0502040204020203" pitchFamily="34" charset="0"/>
              </a:rPr>
              <a:t>Increasing public awareness through comics</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9"/>
              </a:rPr>
              <a:t>https://www.ilo.org/dhaka/Whatwedo/Publications/WCMS_833422/lang--en/index.htm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TVET awareness campaign materials </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10"/>
              </a:rPr>
              <a:t>https://www.ilo.org/dhaka/Informationresources/Publicinformation/features/WCMS_833442/lang--en/index.htm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lvl="2"/>
            <a:endParaRPr lang="en-GB" sz="1400" dirty="0"/>
          </a:p>
        </p:txBody>
      </p:sp>
      <p:pic>
        <p:nvPicPr>
          <p:cNvPr id="4" name="Picture 3" descr="Text&#10;&#10;Description automatically generated">
            <a:extLst>
              <a:ext uri="{FF2B5EF4-FFF2-40B4-BE49-F238E27FC236}">
                <a16:creationId xmlns:a16="http://schemas.microsoft.com/office/drawing/2014/main" id="{7CDB3F38-1C14-799D-B94F-13F5D11E9B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64793" y="2922869"/>
            <a:ext cx="2174652" cy="2843600"/>
          </a:xfrm>
          <a:prstGeom prst="rect">
            <a:avLst/>
          </a:prstGeom>
        </p:spPr>
      </p:pic>
      <p:pic>
        <p:nvPicPr>
          <p:cNvPr id="8" name="Picture 7">
            <a:extLst>
              <a:ext uri="{FF2B5EF4-FFF2-40B4-BE49-F238E27FC236}">
                <a16:creationId xmlns:a16="http://schemas.microsoft.com/office/drawing/2014/main" id="{874E4681-2662-7118-6977-C4C832CBAE73}"/>
              </a:ext>
            </a:extLst>
          </p:cNvPr>
          <p:cNvPicPr/>
          <p:nvPr/>
        </p:nvPicPr>
        <p:blipFill>
          <a:blip r:embed="rId12" cstate="print">
            <a:extLst>
              <a:ext uri="{28A0092B-C50C-407E-A947-70E740481C1C}">
                <a14:useLocalDpi xmlns:a14="http://schemas.microsoft.com/office/drawing/2010/main" val="0"/>
              </a:ext>
            </a:extLst>
          </a:blip>
          <a:stretch>
            <a:fillRect/>
          </a:stretch>
        </p:blipFill>
        <p:spPr bwMode="auto">
          <a:xfrm>
            <a:off x="7963186" y="4194556"/>
            <a:ext cx="1622258" cy="2162667"/>
          </a:xfrm>
          <a:prstGeom prst="rect">
            <a:avLst/>
          </a:prstGeom>
          <a:noFill/>
          <a:ln>
            <a:noFill/>
          </a:ln>
        </p:spPr>
      </p:pic>
      <p:pic>
        <p:nvPicPr>
          <p:cNvPr id="9" name="Picture 8">
            <a:extLst>
              <a:ext uri="{FF2B5EF4-FFF2-40B4-BE49-F238E27FC236}">
                <a16:creationId xmlns:a16="http://schemas.microsoft.com/office/drawing/2014/main" id="{4FED6E7C-D359-E615-A5D1-AF2D0EE521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12065" y="989867"/>
            <a:ext cx="1663135" cy="1663135"/>
          </a:xfrm>
          <a:prstGeom prst="rect">
            <a:avLst/>
          </a:prstGeom>
        </p:spPr>
      </p:pic>
      <p:pic>
        <p:nvPicPr>
          <p:cNvPr id="10" name="Picture 9" descr="Diagram&#10;&#10;Description automatically generated">
            <a:extLst>
              <a:ext uri="{FF2B5EF4-FFF2-40B4-BE49-F238E27FC236}">
                <a16:creationId xmlns:a16="http://schemas.microsoft.com/office/drawing/2014/main" id="{20F3A6A6-1E4C-4309-3C2D-D44CDAED1FA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77077" y="1541142"/>
            <a:ext cx="1794475" cy="2377029"/>
          </a:xfrm>
          <a:prstGeom prst="rect">
            <a:avLst/>
          </a:prstGeom>
        </p:spPr>
      </p:pic>
    </p:spTree>
    <p:extLst>
      <p:ext uri="{BB962C8B-B14F-4D97-AF65-F5344CB8AC3E}">
        <p14:creationId xmlns:p14="http://schemas.microsoft.com/office/powerpoint/2010/main" val="1336393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products of Skills-21 project</a:t>
            </a:r>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pPr/>
              <a:t>9</a:t>
            </a:fld>
            <a:endParaRPr lang="en-GB"/>
          </a:p>
        </p:txBody>
      </p:sp>
      <p:sp>
        <p:nvSpPr>
          <p:cNvPr id="3" name="Content Placeholder 23">
            <a:extLst>
              <a:ext uri="{FF2B5EF4-FFF2-40B4-BE49-F238E27FC236}">
                <a16:creationId xmlns:a16="http://schemas.microsoft.com/office/drawing/2014/main" id="{C3BFEF0B-C3B1-8736-D476-3930ABE64911}"/>
              </a:ext>
            </a:extLst>
          </p:cNvPr>
          <p:cNvSpPr txBox="1">
            <a:spLocks/>
          </p:cNvSpPr>
          <p:nvPr/>
        </p:nvSpPr>
        <p:spPr>
          <a:xfrm>
            <a:off x="415637" y="2063122"/>
            <a:ext cx="10825018" cy="3371683"/>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Greening TVET guideline</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3"/>
              </a:rPr>
              <a:t>https://www.ilo.org/dhaka/Whatwedo/Publications/WCMS_815337/lang--en/index.htm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Greening TVET brief </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4"/>
              </a:rPr>
              <a:t>https://www.ilo.org/dhaka/Whatwedo/Publications/WCMS_815302/lang--en/index.htm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Career dictionary </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5"/>
              </a:rPr>
              <a:t>https://www.ilo.org/dhaka/Whatwedo/Publications/WCMS_760031/lang--en/index.htm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Facilitators notes (Career Guidance) </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6"/>
              </a:rPr>
              <a:t>https://www.ilo.org/dhaka/Whatwedo/Publications/WCMS_760032/lang--en/index.htm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nl-NL" sz="1400" dirty="0">
                <a:effectLst/>
                <a:latin typeface="Calibri" panose="020F0502020204030204" pitchFamily="34" charset="0"/>
                <a:ea typeface="Calibri" panose="020F0502020204030204" pitchFamily="34" charset="0"/>
                <a:cs typeface="Vrinda" panose="020B0502040204020203" pitchFamily="34" charset="0"/>
              </a:rPr>
              <a:t>Student’s workbook</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nl-NL"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7"/>
              </a:rPr>
              <a:t>https://www.ilo.org/dhaka/Whatwedo/Publications/WCMS_760033/lang--en/index.htm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Brief on TVET delivery management</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8"/>
              </a:rPr>
              <a:t>https://www.ilo.org/dhaka/Whatwedo/Publications/WCMS_766039/lang--en/index.htm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Brief on issues related to overseas employment on NSDP</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9"/>
              </a:rPr>
              <a:t>https://www.ilo.org/dhaka/Whatwedo/Publications/WCMS_765062/lang--en/index.htm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a:lnSpc>
                <a:spcPct val="115000"/>
              </a:lnSpc>
              <a:spcBef>
                <a:spcPts val="0"/>
              </a:spcBef>
              <a:spcAft>
                <a:spcPts val="0"/>
              </a:spcAft>
            </a:pPr>
            <a:r>
              <a:rPr lang="en-GB" sz="1400" dirty="0">
                <a:effectLst/>
                <a:latin typeface="Calibri" panose="020F0502020204030204" pitchFamily="34" charset="0"/>
                <a:ea typeface="Calibri" panose="020F0502020204030204" pitchFamily="34" charset="0"/>
                <a:cs typeface="Vrinda" panose="020B0502040204020203" pitchFamily="34" charset="0"/>
              </a:rPr>
              <a:t>Brief on policy actions to improve teachers quality </a:t>
            </a:r>
          </a:p>
          <a:p>
            <a:pPr>
              <a:lnSpc>
                <a:spcPct val="115000"/>
              </a:lnSpc>
              <a:spcBef>
                <a:spcPts val="0"/>
              </a:spcBef>
              <a:spcAft>
                <a:spcPts val="0"/>
              </a:spcAft>
            </a:pPr>
            <a:r>
              <a:rPr lang="en-GB" sz="1400" u="sng" dirty="0">
                <a:solidFill>
                  <a:srgbClr val="0563C1"/>
                </a:solidFill>
                <a:effectLst/>
                <a:latin typeface="Calibri" panose="020F0502020204030204" pitchFamily="34" charset="0"/>
                <a:ea typeface="Calibri" panose="020F0502020204030204" pitchFamily="34" charset="0"/>
                <a:cs typeface="Vrinda" panose="020B0502040204020203" pitchFamily="34" charset="0"/>
                <a:hlinkClick r:id="rId10"/>
              </a:rPr>
              <a:t>https://www.ilo.org/dhaka/Whatwedo/Publications/WCMS_764044/lang--en/index.htm</a:t>
            </a:r>
            <a:endParaRPr lang="en-GB" sz="1400" dirty="0">
              <a:effectLst/>
              <a:latin typeface="Calibri" panose="020F0502020204030204" pitchFamily="34" charset="0"/>
              <a:ea typeface="Calibri" panose="020F0502020204030204" pitchFamily="34" charset="0"/>
              <a:cs typeface="Vrinda" panose="020B0502040204020203" pitchFamily="34" charset="0"/>
            </a:endParaRPr>
          </a:p>
          <a:p>
            <a:pPr lvl="2"/>
            <a:endParaRPr lang="en-GB" sz="1400" dirty="0"/>
          </a:p>
        </p:txBody>
      </p:sp>
      <p:pic>
        <p:nvPicPr>
          <p:cNvPr id="11" name="Picture 10">
            <a:extLst>
              <a:ext uri="{FF2B5EF4-FFF2-40B4-BE49-F238E27FC236}">
                <a16:creationId xmlns:a16="http://schemas.microsoft.com/office/drawing/2014/main" id="{9284B8C6-1179-B45F-1A8F-B149E631DEA0}"/>
              </a:ext>
            </a:extLst>
          </p:cNvPr>
          <p:cNvPicPr/>
          <p:nvPr/>
        </p:nvPicPr>
        <p:blipFill rotWithShape="1">
          <a:blip r:embed="rId11">
            <a:extLst>
              <a:ext uri="{28A0092B-C50C-407E-A947-70E740481C1C}">
                <a14:useLocalDpi xmlns:a14="http://schemas.microsoft.com/office/drawing/2010/main" val="0"/>
              </a:ext>
            </a:extLst>
          </a:blip>
          <a:srcRect l="25472" t="16931" r="43821" b="5560"/>
          <a:stretch/>
        </p:blipFill>
        <p:spPr bwMode="auto">
          <a:xfrm>
            <a:off x="7547316" y="640080"/>
            <a:ext cx="1923258" cy="261212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901795DD-945C-6541-B593-91F268BD9608}"/>
              </a:ext>
            </a:extLst>
          </p:cNvPr>
          <p:cNvPicPr/>
          <p:nvPr/>
        </p:nvPicPr>
        <p:blipFill rotWithShape="1">
          <a:blip r:embed="rId12" cstate="print">
            <a:extLst>
              <a:ext uri="{28A0092B-C50C-407E-A947-70E740481C1C}">
                <a14:useLocalDpi xmlns:a14="http://schemas.microsoft.com/office/drawing/2010/main" val="0"/>
              </a:ext>
            </a:extLst>
          </a:blip>
          <a:srcRect l="25340" t="16459" r="43558" b="5282"/>
          <a:stretch/>
        </p:blipFill>
        <p:spPr bwMode="auto">
          <a:xfrm>
            <a:off x="9555815" y="640081"/>
            <a:ext cx="2186943" cy="2624898"/>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868DECA1-F800-7228-C800-E84CF8BC067B}"/>
              </a:ext>
            </a:extLst>
          </p:cNvPr>
          <p:cNvPicPr>
            <a:picLocks noChangeAspect="1"/>
          </p:cNvPicPr>
          <p:nvPr/>
        </p:nvPicPr>
        <p:blipFill rotWithShape="1">
          <a:blip r:embed="rId13"/>
          <a:srcRect l="40909" t="12390" r="25741" b="10572"/>
          <a:stretch/>
        </p:blipFill>
        <p:spPr>
          <a:xfrm>
            <a:off x="7460367" y="3614610"/>
            <a:ext cx="2095448" cy="2722692"/>
          </a:xfrm>
          <a:prstGeom prst="rect">
            <a:avLst/>
          </a:prstGeom>
        </p:spPr>
      </p:pic>
      <p:pic>
        <p:nvPicPr>
          <p:cNvPr id="17" name="Picture 16">
            <a:extLst>
              <a:ext uri="{FF2B5EF4-FFF2-40B4-BE49-F238E27FC236}">
                <a16:creationId xmlns:a16="http://schemas.microsoft.com/office/drawing/2014/main" id="{555F4609-F5EF-17BD-29B0-BDF873F8385B}"/>
              </a:ext>
            </a:extLst>
          </p:cNvPr>
          <p:cNvPicPr>
            <a:picLocks noChangeAspect="1"/>
          </p:cNvPicPr>
          <p:nvPr/>
        </p:nvPicPr>
        <p:blipFill rotWithShape="1">
          <a:blip r:embed="rId14"/>
          <a:srcRect l="36363" t="12257" r="21622" b="9332"/>
          <a:stretch/>
        </p:blipFill>
        <p:spPr>
          <a:xfrm>
            <a:off x="9710218" y="3677499"/>
            <a:ext cx="2419928" cy="2540420"/>
          </a:xfrm>
          <a:prstGeom prst="rect">
            <a:avLst/>
          </a:prstGeom>
        </p:spPr>
      </p:pic>
    </p:spTree>
    <p:extLst>
      <p:ext uri="{BB962C8B-B14F-4D97-AF65-F5344CB8AC3E}">
        <p14:creationId xmlns:p14="http://schemas.microsoft.com/office/powerpoint/2010/main" val="1937716595"/>
      </p:ext>
    </p:extLst>
  </p:cSld>
  <p:clrMapOvr>
    <a:masterClrMapping/>
  </p:clrMapOvr>
</p:sld>
</file>

<file path=ppt/theme/theme1.xml><?xml version="1.0" encoding="utf-8"?>
<a:theme xmlns:a="http://schemas.openxmlformats.org/drawingml/2006/main" name="ILO 2020">
  <a:themeElements>
    <a:clrScheme name="ILO Jan 2020">
      <a:dk1>
        <a:srgbClr val="230050"/>
      </a:dk1>
      <a:lt1>
        <a:sysClr val="window" lastClr="FFFFFF"/>
      </a:lt1>
      <a:dk2>
        <a:srgbClr val="000000"/>
      </a:dk2>
      <a:lt2>
        <a:srgbClr val="F8FCFE"/>
      </a:lt2>
      <a:accent1>
        <a:srgbClr val="1E2DBE"/>
      </a:accent1>
      <a:accent2>
        <a:srgbClr val="FA3C4B"/>
      </a:accent2>
      <a:accent3>
        <a:srgbClr val="FFCD2D"/>
      </a:accent3>
      <a:accent4>
        <a:srgbClr val="960A55"/>
      </a:accent4>
      <a:accent5>
        <a:srgbClr val="05D2D2"/>
      </a:accent5>
      <a:accent6>
        <a:srgbClr val="8CE164"/>
      </a:accent6>
      <a:hlink>
        <a:srgbClr val="230050"/>
      </a:hlink>
      <a:folHlink>
        <a:srgbClr val="23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O Presentation 16x9.potx" id="{1B78B7CC-6F33-4AED-B988-F1824BC14DB2}" vid="{017B0592-C5E0-43A0-8804-D21738B904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Template_English_PowerPoint_Presentation</Template>
  <TotalTime>0</TotalTime>
  <Words>2315</Words>
  <Application>Microsoft Office PowerPoint</Application>
  <PresentationFormat>Widescreen</PresentationFormat>
  <Paragraphs>185</Paragraphs>
  <Slides>16</Slides>
  <Notes>11</Notes>
  <HiddenSlides>10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Overpass</vt:lpstr>
      <vt:lpstr>Wingdings 3</vt:lpstr>
      <vt:lpstr>ILO 2020</vt:lpstr>
      <vt:lpstr>ILO Bangladesh  Skills Projects 2007 – 2023  Resource Materials - Hyperlinks</vt:lpstr>
      <vt:lpstr>ILO Projects on Skills Development in Bangladesh 2007-2023 (till date) – hyperlinks to resource materials </vt:lpstr>
      <vt:lpstr>TVET – Reform project 2007-2015 (EU)</vt:lpstr>
      <vt:lpstr>Knowledge products of TVET- Reform project </vt:lpstr>
      <vt:lpstr>B-SEP project 2014-2019 (Canada)</vt:lpstr>
      <vt:lpstr>Knowledge products of B-SEP project</vt:lpstr>
      <vt:lpstr>Skills 21 project 2017-2023 (EU)</vt:lpstr>
      <vt:lpstr>Knowledge products of Skills-21 project</vt:lpstr>
      <vt:lpstr>Knowledge products of Skills-21 project</vt:lpstr>
      <vt:lpstr>Knowledge products of Skills-21 project</vt:lpstr>
      <vt:lpstr>Knowledge products of Skills-21 project - Infographics</vt:lpstr>
      <vt:lpstr>Stories from Skills 21 project -beneficiaries’ case stories  and testimonies of intervention impact </vt:lpstr>
      <vt:lpstr>Videos from Skills 21 project </vt:lpstr>
      <vt:lpstr>Videos from Skills 21 project -beneficiaries’ case stories  and testimonies of intervention impact </vt:lpstr>
      <vt:lpstr>Videos from Skills 21 project  -beneficiaries’ case stories  and testimonies of intervention impact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title here 40pt</dc:title>
  <dc:creator>Alam, Farhana</dc:creator>
  <cp:lastModifiedBy>Strietska-Ilina, Olga</cp:lastModifiedBy>
  <cp:revision>12</cp:revision>
  <dcterms:created xsi:type="dcterms:W3CDTF">2023-03-21T04:15:08Z</dcterms:created>
  <dcterms:modified xsi:type="dcterms:W3CDTF">2023-03-28T11:04:31Z</dcterms:modified>
</cp:coreProperties>
</file>