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368" r:id="rId2"/>
    <p:sldId id="3402" r:id="rId3"/>
    <p:sldId id="3406" r:id="rId4"/>
    <p:sldId id="3374" r:id="rId5"/>
    <p:sldId id="3375" r:id="rId6"/>
    <p:sldId id="3376" r:id="rId7"/>
    <p:sldId id="3405" r:id="rId8"/>
    <p:sldId id="3401" r:id="rId9"/>
    <p:sldId id="3403" r:id="rId10"/>
    <p:sldId id="272" r:id="rId11"/>
    <p:sldId id="3362" r:id="rId12"/>
    <p:sldId id="3377" r:id="rId13"/>
    <p:sldId id="3404" r:id="rId14"/>
    <p:sldId id="3408" r:id="rId15"/>
    <p:sldId id="3409" r:id="rId16"/>
    <p:sldId id="3410" r:id="rId17"/>
    <p:sldId id="3411" r:id="rId18"/>
    <p:sldId id="1717" r:id="rId19"/>
    <p:sldId id="45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02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49" autoAdjust="0"/>
  </p:normalViewPr>
  <p:slideViewPr>
    <p:cSldViewPr snapToGrid="0">
      <p:cViewPr>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559-0D71-4911-AC5E-228C1DBE9A91}" type="datetimeFigureOut">
              <a:rPr lang="en-GB" smtClean="0"/>
              <a:t>29/03/2023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517FC-456E-418D-9608-A58737F5B291}" type="slidenum">
              <a:rPr lang="en-GB" smtClean="0"/>
              <a:t>‹#›</a:t>
            </a:fld>
            <a:endParaRPr lang="en-GB"/>
          </a:p>
        </p:txBody>
      </p:sp>
    </p:spTree>
    <p:extLst>
      <p:ext uri="{BB962C8B-B14F-4D97-AF65-F5344CB8AC3E}">
        <p14:creationId xmlns:p14="http://schemas.microsoft.com/office/powerpoint/2010/main" val="4937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lo.org/global/about-the-ilo/mission-and-objectives/features/WCMS_631366/lang--en/index.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CEB4C-364C-674E-A933-C3977187AE0B}" type="datetime1">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29/03/2023</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DA8B1A-13F2-1446-8603-74185E46CFC5}" type="slidenum">
              <a:rPr kumimoji="0" lang="id-ID"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id-ID"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84671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latin typeface="Arial" charset="0"/>
              <a:cs typeface="Arial" charset="0"/>
            </a:endParaRPr>
          </a:p>
        </p:txBody>
      </p:sp>
      <p:sp>
        <p:nvSpPr>
          <p:cNvPr id="4" name="Date Placeholder 3"/>
          <p:cNvSpPr>
            <a:spLocks noGrp="1"/>
          </p:cNvSpPr>
          <p:nvPr>
            <p:ph type="dt" idx="1"/>
          </p:nvPr>
        </p:nvSpPr>
        <p:spPr/>
        <p:txBody>
          <a:bodyPr/>
          <a:lstStyle/>
          <a:p>
            <a:fld id="{AA2CEB4C-364C-674E-A933-C3977187AE0B}" type="datetime1">
              <a:rPr lang="id-ID" smtClean="0"/>
              <a:pPr/>
              <a:t>29/03/2023</a:t>
            </a:fld>
            <a:endParaRPr lang="id-ID"/>
          </a:p>
        </p:txBody>
      </p:sp>
      <p:sp>
        <p:nvSpPr>
          <p:cNvPr id="5" name="Slide Number Placeholder 4"/>
          <p:cNvSpPr>
            <a:spLocks noGrp="1"/>
          </p:cNvSpPr>
          <p:nvPr>
            <p:ph type="sldNum" sz="quarter" idx="5"/>
          </p:nvPr>
        </p:nvSpPr>
        <p:spPr/>
        <p:txBody>
          <a:bodyPr/>
          <a:lstStyle/>
          <a:p>
            <a:fld id="{58DA8B1A-13F2-1446-8603-74185E46CFC5}" type="slidenum">
              <a:rPr lang="id-ID" smtClean="0"/>
              <a:pPr/>
              <a:t>19</a:t>
            </a:fld>
            <a:endParaRPr lang="id-ID"/>
          </a:p>
        </p:txBody>
      </p:sp>
    </p:spTree>
    <p:extLst>
      <p:ext uri="{BB962C8B-B14F-4D97-AF65-F5344CB8AC3E}">
        <p14:creationId xmlns:p14="http://schemas.microsoft.com/office/powerpoint/2010/main" val="117964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latin typeface="Arial" charset="0"/>
                <a:cs typeface="Arial" charset="0"/>
              </a:rPr>
              <a:t>Another important global driver of change is climate change and environmental degradation which is an existential treat to the world. The demand for new jobs to facilitate the green transition drives the demand for new skills. The urgent need for action to alleviate the effects of climate change is highlighted by the ‘Conference of the Parties’ where the parties refer to Governments who have signed the UN Framework Convention of Climate Change meet annually to discuss how to jointly address climate change as well as the Paris Agreement, a bottom up approach where countries themselves decide how much they will reduce their emissions by a certain year to keep the rise in global temperatures to well below 2 degrees above pre-industrial levels. In an ILO publication released in 2019 titled “Skills for a greener future: A global view”, based on quantitative analysis and empirical research across 32 countries, a multi-regional input-output model as well as skills scrapped from big data was used to understand the demand for an occupation, what type of skills would be required based on two scenarios – the Energy sustainability scenario as well as the circular economy scenario. The energy sustainability scenario sees larger increases in the construction, electrical machinery manufacturing and copper mining sectors </a:t>
            </a:r>
            <a:r>
              <a:rPr lang="en-GB" sz="1200" kern="1200">
                <a:solidFill>
                  <a:schemeClr val="tx1"/>
                </a:solidFill>
                <a:latin typeface="Arial" charset="0"/>
                <a:cs typeface="Arial" charset="0"/>
              </a:rPr>
              <a:t>with decreases in the petroleum refinery and extraction, coal mining and coal based electricity generation sectors. The circular economy scenario represents a model for sustainability in resource use and consumption which supports a shift from the extract-manufacture-use-discard mentality to embracing recycling, repair, reuse, remanufacture and longer durability of goods. </a:t>
            </a:r>
            <a:r>
              <a:rPr lang="en-US" sz="1200" kern="1200">
                <a:solidFill>
                  <a:schemeClr val="tx1"/>
                </a:solidFill>
                <a:latin typeface="Arial" charset="0"/>
                <a:cs typeface="Arial" charset="0"/>
              </a:rPr>
              <a:t>Its important to note that in either scenario, job creation outpaces job destruction. In the </a:t>
            </a:r>
            <a:r>
              <a:rPr lang="en-US" sz="1200" kern="1200" err="1">
                <a:solidFill>
                  <a:schemeClr val="tx1"/>
                </a:solidFill>
                <a:latin typeface="Arial" charset="0"/>
                <a:cs typeface="Arial" charset="0"/>
              </a:rPr>
              <a:t>barplots</a:t>
            </a:r>
            <a:r>
              <a:rPr lang="en-US" sz="1200" kern="1200">
                <a:solidFill>
                  <a:schemeClr val="tx1"/>
                </a:solidFill>
                <a:latin typeface="Arial" charset="0"/>
                <a:cs typeface="Arial" charset="0"/>
              </a:rPr>
              <a:t> shown, green refers to job creation and red refers to job disruption. For the energy sustainability scenario, of the 7 million jobs at risk of disruption, less than 1/3 of the jobs vacancies have no similar vacancies in other industries. More than 2/3 of the remaining jobs at risk of job destruction could be reallocated to similar jobs in other industries. This shift in occupational skill needs will require a complex set of policy measures, including massive investment into reskilling and upskilling through private and public sector investment, active </a:t>
            </a:r>
            <a:r>
              <a:rPr lang="en-US" sz="1200" kern="1200" err="1">
                <a:solidFill>
                  <a:schemeClr val="tx1"/>
                </a:solidFill>
                <a:latin typeface="Arial" charset="0"/>
                <a:cs typeface="Arial" charset="0"/>
              </a:rPr>
              <a:t>labour</a:t>
            </a:r>
            <a:r>
              <a:rPr lang="en-US" sz="1200" kern="1200">
                <a:solidFill>
                  <a:schemeClr val="tx1"/>
                </a:solidFill>
                <a:latin typeface="Arial" charset="0"/>
                <a:cs typeface="Arial" charset="0"/>
              </a:rPr>
              <a:t> market policies, career guidance, targeted training measures to promote gender balance and measures to facilitate workers’ mobility and their social protection.</a:t>
            </a:r>
          </a:p>
          <a:p>
            <a:endParaRPr lang="en-US" sz="1200" kern="1200">
              <a:solidFill>
                <a:schemeClr val="tx1"/>
              </a:solidFill>
              <a:latin typeface="Arial" charset="0"/>
              <a:cs typeface="Arial" charset="0"/>
            </a:endParaRPr>
          </a:p>
          <a:p>
            <a:r>
              <a:rPr lang="en-US" sz="1200" kern="1200">
                <a:solidFill>
                  <a:schemeClr val="tx1"/>
                </a:solidFill>
                <a:latin typeface="Arial" charset="0"/>
                <a:cs typeface="Arial" charset="0"/>
              </a:rPr>
              <a:t>Notes:</a:t>
            </a:r>
          </a:p>
          <a:p>
            <a:r>
              <a:rPr lang="en-GB" sz="1200" kern="1200">
                <a:solidFill>
                  <a:schemeClr val="tx1"/>
                </a:solidFill>
                <a:latin typeface="Arial" charset="0"/>
                <a:cs typeface="Arial" charset="0"/>
              </a:rPr>
              <a:t>For example, if global electricity production from solar energy is to increase by 59 per cent by 2030, as assumed in the energy sustainability scenario, skills demand in solar installation, solar panel manufacturing, and the mining and processing of silicon will increase</a:t>
            </a:r>
          </a:p>
        </p:txBody>
      </p:sp>
      <p:sp>
        <p:nvSpPr>
          <p:cNvPr id="4" name="Slide Number Placeholder 3"/>
          <p:cNvSpPr>
            <a:spLocks noGrp="1"/>
          </p:cNvSpPr>
          <p:nvPr>
            <p:ph type="sldNum" sz="quarter" idx="10"/>
          </p:nvPr>
        </p:nvSpPr>
        <p:spPr/>
        <p:txBody>
          <a:bodyPr/>
          <a:lstStyle/>
          <a:p>
            <a:pPr marL="0" marR="0" lvl="0" indent="0" algn="r" defTabSz="947867"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47867"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96348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latin typeface="Arial" charset="0"/>
                <a:cs typeface="Arial" charset="0"/>
              </a:rPr>
              <a:t>In both scenarios, retraining needs is distributed across all skill levels with most job creation and reallocation concentrated in mid-skill occupations. The greatest need of upskilling and reskilling will be for male-dominated occupations as seen from the plots on the right. As such, men in mid-skilled occupations would have the greatest need of upskilling and reskilling to allow them to tap into new job opportunities. This could potentially partly offset the global trend in which skill-biased technological change (for </a:t>
            </a:r>
            <a:r>
              <a:rPr lang="en-US" sz="1200" kern="1200" err="1">
                <a:solidFill>
                  <a:schemeClr val="tx1"/>
                </a:solidFill>
                <a:latin typeface="Arial" charset="0"/>
                <a:cs typeface="Arial" charset="0"/>
              </a:rPr>
              <a:t>e.g</a:t>
            </a:r>
            <a:r>
              <a:rPr lang="en-US" sz="1200" kern="1200">
                <a:solidFill>
                  <a:schemeClr val="tx1"/>
                </a:solidFill>
                <a:latin typeface="Arial" charset="0"/>
                <a:cs typeface="Arial" charset="0"/>
              </a:rPr>
              <a:t> through automation of routine task) leading to what is known as the hallowing out of mid-skill occupations which explains the growing income inequalities observed. Also, the plots suggest that gender stereotypes are likely to persist where females would get only a fraction of the jobs created, unless measures are taken to train females with the relevant skills so that they can benefit from the potentially created jobs. </a:t>
            </a:r>
          </a:p>
          <a:p>
            <a:endParaRPr lang="en-US" sz="1200" kern="1200">
              <a:solidFill>
                <a:schemeClr val="tx1"/>
              </a:solidFill>
              <a:latin typeface="Arial" charset="0"/>
              <a:cs typeface="Arial" charset="0"/>
            </a:endParaRPr>
          </a:p>
          <a:p>
            <a:r>
              <a:rPr lang="en-GB" sz="1200" kern="1200">
                <a:solidFill>
                  <a:schemeClr val="tx1"/>
                </a:solidFill>
                <a:latin typeface="Arial" charset="0"/>
                <a:cs typeface="Arial" charset="0"/>
              </a:rPr>
              <a:t>In summary, the transition to environmentally sustainable and inclusive economies and societies cannot take place if the skills demanded by new jobs are not available in the labour market. The transition is therefore conditional on investment in training to develop skills to meet new requirements and avoid skills mismatches. Forward-looking skills strategies are necessary to train young people and reskill the current workforce to meet the skills needs of the new jobs generated in the transition process in expanding/new sectors.</a:t>
            </a:r>
          </a:p>
          <a:p>
            <a:endParaRPr lang="en-GB" sz="1200" kern="1200">
              <a:solidFill>
                <a:schemeClr val="tx1"/>
              </a:solidFill>
              <a:latin typeface="Arial" charset="0"/>
              <a:cs typeface="Arial" charset="0"/>
            </a:endParaRPr>
          </a:p>
          <a:p>
            <a:r>
              <a:rPr lang="en-GB" sz="1200" kern="1200">
                <a:solidFill>
                  <a:schemeClr val="tx1"/>
                </a:solidFill>
                <a:latin typeface="Arial" charset="0"/>
                <a:cs typeface="Arial" charset="0"/>
              </a:rPr>
              <a:t>Actual progress on the transition to a more environmentally sustainable economy is not without problems. Key constraints on green jobs growth, including poverty, low incomes and informal employment (especially in developing countries), which can force people into environmentally detrimental activities; weak policies and enforcement of regulations; and weak markets for green goods and services owing to inadequate government support.</a:t>
            </a: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CEB4C-364C-674E-A933-C3977187AE0B}" type="datetime1">
              <a:rPr kumimoji="0" lang="id-ID" sz="12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29/03/2023</a:t>
            </a:fld>
            <a:endParaRPr kumimoji="0" lang="id-ID" sz="1200" b="0" i="0" u="none" strike="noStrike" kern="1200" cap="none" spc="0" normalizeH="0" baseline="0" noProof="0">
              <a:ln>
                <a:noFill/>
              </a:ln>
              <a:solidFill>
                <a:srgbClr val="000000"/>
              </a:solidFill>
              <a:effectLst/>
              <a:uLnTx/>
              <a:uFillTx/>
              <a:latin typeface="Arial" charset="0"/>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DA8B1A-13F2-1446-8603-74185E46CFC5}" type="slidenum">
              <a:rPr kumimoji="0" lang="id-ID" sz="12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id-ID" sz="1200" b="0" i="0" u="none" strike="noStrike" kern="1200" cap="none" spc="0" normalizeH="0" baseline="0" noProof="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val="3817431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300"/>
              </a:lnSpc>
              <a:defRPr/>
            </a:pPr>
            <a:r>
              <a:rPr lang="en-GB" sz="1200" b="1" dirty="0">
                <a:solidFill>
                  <a:srgbClr val="2D2D8A"/>
                </a:solidFill>
                <a:latin typeface="Arial"/>
                <a:ea typeface="ＭＳ Ｐゴシック"/>
                <a:cs typeface="+mn-cs"/>
              </a:rPr>
              <a:t>Using the tool:</a:t>
            </a:r>
          </a:p>
          <a:p>
            <a:pPr>
              <a:lnSpc>
                <a:spcPts val="2300"/>
              </a:lnSpc>
              <a:defRPr/>
            </a:pPr>
            <a:r>
              <a:rPr lang="en-GB" sz="1200" dirty="0">
                <a:solidFill>
                  <a:srgbClr val="2D2D8A"/>
                </a:solidFill>
                <a:latin typeface="Arial"/>
                <a:ea typeface="ＭＳ Ｐゴシック"/>
                <a:cs typeface="+mn-cs"/>
              </a:rPr>
              <a:t>Use as a stand-alone document or as part of coaching</a:t>
            </a:r>
          </a:p>
          <a:p>
            <a:pPr>
              <a:lnSpc>
                <a:spcPts val="2300"/>
              </a:lnSpc>
              <a:defRPr/>
            </a:pPr>
            <a:r>
              <a:rPr lang="en-GB" sz="1200" dirty="0">
                <a:solidFill>
                  <a:srgbClr val="2D2D8A"/>
                </a:solidFill>
                <a:latin typeface="Arial"/>
                <a:ea typeface="ＭＳ Ｐゴシック"/>
                <a:cs typeface="+mn-cs"/>
              </a:rPr>
              <a:t>Overall diagnosis is key but sections can be used independently</a:t>
            </a:r>
          </a:p>
          <a:p>
            <a:pPr>
              <a:lnSpc>
                <a:spcPts val="2300"/>
              </a:lnSpc>
              <a:defRPr/>
            </a:pPr>
            <a:r>
              <a:rPr lang="en-GB" sz="1200" dirty="0">
                <a:solidFill>
                  <a:srgbClr val="2D2D8A"/>
                </a:solidFill>
                <a:latin typeface="Arial"/>
                <a:ea typeface="ＭＳ Ｐゴシック"/>
                <a:cs typeface="+mn-cs"/>
              </a:rPr>
              <a:t>For all countries, but especially lower-income countries</a:t>
            </a:r>
          </a:p>
          <a:p>
            <a:pPr>
              <a:lnSpc>
                <a:spcPts val="2300"/>
              </a:lnSpc>
              <a:defRPr/>
            </a:pPr>
            <a:r>
              <a:rPr lang="en-GB" sz="1200" dirty="0">
                <a:solidFill>
                  <a:srgbClr val="2D2D8A"/>
                </a:solidFill>
                <a:latin typeface="Arial"/>
                <a:ea typeface="ＭＳ Ｐゴシック"/>
                <a:cs typeface="+mn-cs"/>
              </a:rPr>
              <a:t>Ambitious </a:t>
            </a:r>
            <a:r>
              <a:rPr lang="en-GB" sz="1200" b="1" dirty="0">
                <a:solidFill>
                  <a:srgbClr val="2D2D8A"/>
                </a:solidFill>
                <a:latin typeface="Arial"/>
                <a:ea typeface="ＭＳ Ｐゴシック"/>
                <a:cs typeface="+mn-cs"/>
              </a:rPr>
              <a:t>and</a:t>
            </a:r>
            <a:r>
              <a:rPr lang="en-GB" sz="1200" dirty="0">
                <a:solidFill>
                  <a:srgbClr val="2D2D8A"/>
                </a:solidFill>
                <a:latin typeface="Arial"/>
                <a:ea typeface="ＭＳ Ｐゴシック"/>
                <a:cs typeface="+mn-cs"/>
              </a:rPr>
              <a:t> inclusive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696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Benefits of the tool </a:t>
            </a:r>
          </a:p>
          <a:p>
            <a:r>
              <a:rPr lang="en-GB"/>
              <a:t>- provides practical 'how-to' guidance</a:t>
            </a:r>
          </a:p>
          <a:p>
            <a:r>
              <a:rPr lang="en-GB"/>
              <a:t>- flexibility: can be used on its own or with coaching</a:t>
            </a:r>
          </a:p>
          <a:p>
            <a:r>
              <a:rPr lang="en-GB"/>
              <a:t>- deals systematically with all TVET elements </a:t>
            </a:r>
          </a:p>
          <a:p>
            <a:r>
              <a:rPr lang="en-GB"/>
              <a:t>- Holistic and process-based approach, not just looking at content</a:t>
            </a:r>
          </a:p>
        </p:txBody>
      </p:sp>
      <p:sp>
        <p:nvSpPr>
          <p:cNvPr id="4" name="Date Placeholder 3"/>
          <p:cNvSpPr>
            <a:spLocks noGrp="1"/>
          </p:cNvSpPr>
          <p:nvPr>
            <p:ph type="dt" idx="1"/>
          </p:nvPr>
        </p:nvSpPr>
        <p:spPr/>
        <p:txBody>
          <a:bodyPr/>
          <a:lstStyle/>
          <a:p>
            <a:fld id="{AA2CEB4C-364C-674E-A933-C3977187AE0B}" type="datetime1">
              <a:rPr lang="id-ID" smtClean="0"/>
              <a:pPr/>
              <a:t>29/03/2023</a:t>
            </a:fld>
            <a:endParaRPr lang="id-ID"/>
          </a:p>
        </p:txBody>
      </p:sp>
      <p:sp>
        <p:nvSpPr>
          <p:cNvPr id="5" name="Slide Number Placeholder 4"/>
          <p:cNvSpPr>
            <a:spLocks noGrp="1"/>
          </p:cNvSpPr>
          <p:nvPr>
            <p:ph type="sldNum" sz="quarter" idx="5"/>
          </p:nvPr>
        </p:nvSpPr>
        <p:spPr/>
        <p:txBody>
          <a:bodyPr/>
          <a:lstStyle/>
          <a:p>
            <a:fld id="{58DA8B1A-13F2-1446-8603-74185E46CFC5}" type="slidenum">
              <a:rPr lang="id-ID" smtClean="0"/>
              <a:pPr/>
              <a:t>11</a:t>
            </a:fld>
            <a:endParaRPr lang="id-ID"/>
          </a:p>
        </p:txBody>
      </p:sp>
    </p:spTree>
    <p:extLst>
      <p:ext uri="{BB962C8B-B14F-4D97-AF65-F5344CB8AC3E}">
        <p14:creationId xmlns:p14="http://schemas.microsoft.com/office/powerpoint/2010/main" val="1857688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FE60387-9C9C-4745-9DDC-2D692DD4BE49}"/>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1E551BB5-1106-44FF-8ECE-7E6AFD17BCF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800" dirty="0">
                <a:effectLst/>
                <a:latin typeface="Calibri" panose="020F0502020204030204" pitchFamily="34" charset="0"/>
                <a:ea typeface="Calibri" panose="020F0502020204030204" pitchFamily="34" charset="0"/>
              </a:rPr>
              <a:t>Greening video </a:t>
            </a:r>
          </a:p>
          <a:p>
            <a:r>
              <a:rPr lang="en-GB" sz="1800" dirty="0">
                <a:effectLst/>
                <a:latin typeface="Calibri" panose="020F0502020204030204" pitchFamily="34" charset="0"/>
                <a:ea typeface="Calibri" panose="020F0502020204030204" pitchFamily="34" charset="0"/>
              </a:rPr>
              <a:t>Cambodia STED 4 competency standards </a:t>
            </a:r>
          </a:p>
          <a:p>
            <a:r>
              <a:rPr lang="en-GB" sz="1800" u="sng">
                <a:solidFill>
                  <a:srgbClr val="0563C1"/>
                </a:solidFill>
                <a:effectLst/>
                <a:latin typeface="Calibri" panose="020F0502020204030204" pitchFamily="34" charset="0"/>
                <a:ea typeface="Calibri" panose="020F0502020204030204" pitchFamily="34" charset="0"/>
                <a:hlinkClick r:id="rId3"/>
              </a:rPr>
              <a:t>https://www.ilo.org/global/about-the-ilo/mission-and-objectives/features/WCMS_631366/lang--en/index.htm</a:t>
            </a:r>
            <a:endParaRPr lang="en-GB" sz="1800">
              <a:effectLst/>
              <a:latin typeface="Calibri" panose="020F0502020204030204" pitchFamily="34" charset="0"/>
              <a:ea typeface="Calibri" panose="020F0502020204030204" pitchFamily="34" charset="0"/>
            </a:endParaRPr>
          </a:p>
          <a:p>
            <a:endParaRPr lang="en-GB"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976B5AEC-7748-49BE-886C-FC79C2D7A9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ea typeface="MS PGothic" panose="020B0600070205080204" pitchFamily="34" charset="-128"/>
              </a:defRPr>
            </a:lvl1pPr>
            <a:lvl2pPr marL="742950" indent="-285750" defTabSz="965200">
              <a:defRPr>
                <a:solidFill>
                  <a:schemeClr val="tx1"/>
                </a:solidFill>
                <a:latin typeface="Arial" panose="020B0604020202020204" pitchFamily="34" charset="0"/>
                <a:ea typeface="MS PGothic" panose="020B0600070205080204" pitchFamily="34" charset="-128"/>
              </a:defRPr>
            </a:lvl2pPr>
            <a:lvl3pPr marL="1143000" indent="-228600" defTabSz="965200">
              <a:defRPr>
                <a:solidFill>
                  <a:schemeClr val="tx1"/>
                </a:solidFill>
                <a:latin typeface="Arial" panose="020B0604020202020204" pitchFamily="34" charset="0"/>
                <a:ea typeface="MS PGothic" panose="020B0600070205080204" pitchFamily="34" charset="-128"/>
              </a:defRPr>
            </a:lvl3pPr>
            <a:lvl4pPr marL="1600200" indent="-228600" defTabSz="965200">
              <a:defRPr>
                <a:solidFill>
                  <a:schemeClr val="tx1"/>
                </a:solidFill>
                <a:latin typeface="Arial" panose="020B0604020202020204" pitchFamily="34" charset="0"/>
                <a:ea typeface="MS PGothic" panose="020B0600070205080204" pitchFamily="34" charset="-128"/>
              </a:defRPr>
            </a:lvl4pPr>
            <a:lvl5pPr marL="2057400" indent="-228600" defTabSz="965200">
              <a:defRPr>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20FDD88-B364-4DFD-B495-6695D2D74042}" type="slidenum">
              <a:rPr lang="en-US" altLang="en-US" smtClean="0"/>
              <a:pPr/>
              <a:t>12</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F517FC-456E-418D-9608-A58737F5B291}" type="slidenum">
              <a:rPr lang="en-GB" smtClean="0"/>
              <a:t>13</a:t>
            </a:fld>
            <a:endParaRPr lang="en-GB"/>
          </a:p>
        </p:txBody>
      </p:sp>
    </p:spTree>
    <p:extLst>
      <p:ext uri="{BB962C8B-B14F-4D97-AF65-F5344CB8AC3E}">
        <p14:creationId xmlns:p14="http://schemas.microsoft.com/office/powerpoint/2010/main" val="715555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Benefits of the tool </a:t>
            </a:r>
          </a:p>
          <a:p>
            <a:r>
              <a:rPr lang="en-GB"/>
              <a:t>- provides practical 'how-to' guidance</a:t>
            </a:r>
          </a:p>
          <a:p>
            <a:r>
              <a:rPr lang="en-GB"/>
              <a:t>- flexibility: can be used on its own or with coaching</a:t>
            </a:r>
          </a:p>
          <a:p>
            <a:r>
              <a:rPr lang="en-GB"/>
              <a:t>- deals systematically with all TVET elements </a:t>
            </a:r>
          </a:p>
          <a:p>
            <a:r>
              <a:rPr lang="en-GB"/>
              <a:t>- Holistic and process-based approach, not just looking at content</a:t>
            </a:r>
          </a:p>
        </p:txBody>
      </p:sp>
      <p:sp>
        <p:nvSpPr>
          <p:cNvPr id="4" name="Date Placeholder 3"/>
          <p:cNvSpPr>
            <a:spLocks noGrp="1"/>
          </p:cNvSpPr>
          <p:nvPr>
            <p:ph type="dt" idx="1"/>
          </p:nvPr>
        </p:nvSpPr>
        <p:spPr/>
        <p:txBody>
          <a:bodyPr/>
          <a:lstStyle/>
          <a:p>
            <a:fld id="{AA2CEB4C-364C-674E-A933-C3977187AE0B}" type="datetime1">
              <a:rPr lang="id-ID" smtClean="0"/>
              <a:pPr/>
              <a:t>29/03/2023</a:t>
            </a:fld>
            <a:endParaRPr lang="id-ID"/>
          </a:p>
        </p:txBody>
      </p:sp>
      <p:sp>
        <p:nvSpPr>
          <p:cNvPr id="5" name="Slide Number Placeholder 4"/>
          <p:cNvSpPr>
            <a:spLocks noGrp="1"/>
          </p:cNvSpPr>
          <p:nvPr>
            <p:ph type="sldNum" sz="quarter" idx="5"/>
          </p:nvPr>
        </p:nvSpPr>
        <p:spPr/>
        <p:txBody>
          <a:bodyPr/>
          <a:lstStyle/>
          <a:p>
            <a:fld id="{58DA8B1A-13F2-1446-8603-74185E46CFC5}" type="slidenum">
              <a:rPr lang="id-ID" smtClean="0"/>
              <a:pPr/>
              <a:t>14</a:t>
            </a:fld>
            <a:endParaRPr lang="id-ID"/>
          </a:p>
        </p:txBody>
      </p:sp>
    </p:spTree>
    <p:extLst>
      <p:ext uri="{BB962C8B-B14F-4D97-AF65-F5344CB8AC3E}">
        <p14:creationId xmlns:p14="http://schemas.microsoft.com/office/powerpoint/2010/main" val="3744707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And ILO has very practical / step by step  solution to support countries in an integrated way to support green transformation of TVET</a:t>
            </a:r>
          </a:p>
        </p:txBody>
      </p:sp>
      <p:sp>
        <p:nvSpPr>
          <p:cNvPr id="4" name="Slide Number Placeholder 3"/>
          <p:cNvSpPr>
            <a:spLocks noGrp="1"/>
          </p:cNvSpPr>
          <p:nvPr>
            <p:ph type="sldNum" sz="quarter" idx="5"/>
          </p:nvPr>
        </p:nvSpPr>
        <p:spPr/>
        <p:txBody>
          <a:bodyPr/>
          <a:lstStyle/>
          <a:p>
            <a:fld id="{68D1B3D3-4F2B-41A1-B1CD-38AE8216E6DF}" type="slidenum">
              <a:rPr lang="es-ES" smtClean="0"/>
              <a:t>18</a:t>
            </a:fld>
            <a:endParaRPr lang="es-ES"/>
          </a:p>
        </p:txBody>
      </p:sp>
    </p:spTree>
    <p:extLst>
      <p:ext uri="{BB962C8B-B14F-4D97-AF65-F5344CB8AC3E}">
        <p14:creationId xmlns:p14="http://schemas.microsoft.com/office/powerpoint/2010/main" val="150690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E82D-9429-A1AC-5BC2-E873CA8006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4681E7-6165-5665-73A2-8A0684D397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A1F648-260D-42F4-9189-ABC73F475B7D}"/>
              </a:ext>
            </a:extLst>
          </p:cNvPr>
          <p:cNvSpPr>
            <a:spLocks noGrp="1"/>
          </p:cNvSpPr>
          <p:nvPr>
            <p:ph type="dt" sz="half" idx="10"/>
          </p:nvPr>
        </p:nvSpPr>
        <p:spPr/>
        <p:txBody>
          <a:bodyPr/>
          <a:lstStyle/>
          <a:p>
            <a:fld id="{98FAF032-EB05-4726-99FA-7936E946643F}" type="datetimeFigureOut">
              <a:rPr lang="en-GB" smtClean="0"/>
              <a:t>29/03/2023</a:t>
            </a:fld>
            <a:endParaRPr lang="en-GB"/>
          </a:p>
        </p:txBody>
      </p:sp>
      <p:sp>
        <p:nvSpPr>
          <p:cNvPr id="5" name="Footer Placeholder 4">
            <a:extLst>
              <a:ext uri="{FF2B5EF4-FFF2-40B4-BE49-F238E27FC236}">
                <a16:creationId xmlns:a16="http://schemas.microsoft.com/office/drawing/2014/main" id="{765582E9-11C7-3D91-01C1-091AA99292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65A719-615A-E5FF-8732-86A2E7AF0726}"/>
              </a:ext>
            </a:extLst>
          </p:cNvPr>
          <p:cNvSpPr>
            <a:spLocks noGrp="1"/>
          </p:cNvSpPr>
          <p:nvPr>
            <p:ph type="sldNum" sz="quarter" idx="12"/>
          </p:nvPr>
        </p:nvSpPr>
        <p:spPr/>
        <p:txBody>
          <a:bodyPr/>
          <a:lstStyle/>
          <a:p>
            <a:fld id="{571E5B4C-0577-4D9E-87BA-ADC5F0BF7B7C}" type="slidenum">
              <a:rPr lang="en-GB" smtClean="0"/>
              <a:t>‹#›</a:t>
            </a:fld>
            <a:endParaRPr lang="en-GB"/>
          </a:p>
        </p:txBody>
      </p:sp>
    </p:spTree>
    <p:extLst>
      <p:ext uri="{BB962C8B-B14F-4D97-AF65-F5344CB8AC3E}">
        <p14:creationId xmlns:p14="http://schemas.microsoft.com/office/powerpoint/2010/main" val="39999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6F86-C746-1420-DC77-F6B8259ACA5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4A67A0-4549-6025-4083-B28FFE0321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CF6812-EE53-6C0C-1577-C5AFADF7BAD1}"/>
              </a:ext>
            </a:extLst>
          </p:cNvPr>
          <p:cNvSpPr>
            <a:spLocks noGrp="1"/>
          </p:cNvSpPr>
          <p:nvPr>
            <p:ph type="dt" sz="half" idx="10"/>
          </p:nvPr>
        </p:nvSpPr>
        <p:spPr/>
        <p:txBody>
          <a:bodyPr/>
          <a:lstStyle/>
          <a:p>
            <a:fld id="{98FAF032-EB05-4726-99FA-7936E946643F}" type="datetimeFigureOut">
              <a:rPr lang="en-GB" smtClean="0"/>
              <a:t>29/03/2023</a:t>
            </a:fld>
            <a:endParaRPr lang="en-GB"/>
          </a:p>
        </p:txBody>
      </p:sp>
      <p:sp>
        <p:nvSpPr>
          <p:cNvPr id="5" name="Footer Placeholder 4">
            <a:extLst>
              <a:ext uri="{FF2B5EF4-FFF2-40B4-BE49-F238E27FC236}">
                <a16:creationId xmlns:a16="http://schemas.microsoft.com/office/drawing/2014/main" id="{72A9634B-BE97-974B-71C6-F1F6535BA8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612A4E-6F2F-3F11-49E1-B46C306FAD78}"/>
              </a:ext>
            </a:extLst>
          </p:cNvPr>
          <p:cNvSpPr>
            <a:spLocks noGrp="1"/>
          </p:cNvSpPr>
          <p:nvPr>
            <p:ph type="sldNum" sz="quarter" idx="12"/>
          </p:nvPr>
        </p:nvSpPr>
        <p:spPr/>
        <p:txBody>
          <a:bodyPr/>
          <a:lstStyle/>
          <a:p>
            <a:fld id="{571E5B4C-0577-4D9E-87BA-ADC5F0BF7B7C}" type="slidenum">
              <a:rPr lang="en-GB" smtClean="0"/>
              <a:t>‹#›</a:t>
            </a:fld>
            <a:endParaRPr lang="en-GB"/>
          </a:p>
        </p:txBody>
      </p:sp>
    </p:spTree>
    <p:extLst>
      <p:ext uri="{BB962C8B-B14F-4D97-AF65-F5344CB8AC3E}">
        <p14:creationId xmlns:p14="http://schemas.microsoft.com/office/powerpoint/2010/main" val="57511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B62D66-0116-9DF8-9461-A1BCA62534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62B645-EF1C-1039-B7B0-CB16E947A6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CA83B8-98A1-4895-F5BE-92C1A9C7C775}"/>
              </a:ext>
            </a:extLst>
          </p:cNvPr>
          <p:cNvSpPr>
            <a:spLocks noGrp="1"/>
          </p:cNvSpPr>
          <p:nvPr>
            <p:ph type="dt" sz="half" idx="10"/>
          </p:nvPr>
        </p:nvSpPr>
        <p:spPr/>
        <p:txBody>
          <a:bodyPr/>
          <a:lstStyle/>
          <a:p>
            <a:fld id="{98FAF032-EB05-4726-99FA-7936E946643F}" type="datetimeFigureOut">
              <a:rPr lang="en-GB" smtClean="0"/>
              <a:t>29/03/2023</a:t>
            </a:fld>
            <a:endParaRPr lang="en-GB"/>
          </a:p>
        </p:txBody>
      </p:sp>
      <p:sp>
        <p:nvSpPr>
          <p:cNvPr id="5" name="Footer Placeholder 4">
            <a:extLst>
              <a:ext uri="{FF2B5EF4-FFF2-40B4-BE49-F238E27FC236}">
                <a16:creationId xmlns:a16="http://schemas.microsoft.com/office/drawing/2014/main" id="{DBBD85AB-4E0E-63F9-9414-C38E033C7A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30EE76-DB77-E330-F5F2-188AEA0C5D8D}"/>
              </a:ext>
            </a:extLst>
          </p:cNvPr>
          <p:cNvSpPr>
            <a:spLocks noGrp="1"/>
          </p:cNvSpPr>
          <p:nvPr>
            <p:ph type="sldNum" sz="quarter" idx="12"/>
          </p:nvPr>
        </p:nvSpPr>
        <p:spPr/>
        <p:txBody>
          <a:bodyPr/>
          <a:lstStyle/>
          <a:p>
            <a:fld id="{571E5B4C-0577-4D9E-87BA-ADC5F0BF7B7C}" type="slidenum">
              <a:rPr lang="en-GB" smtClean="0"/>
              <a:t>‹#›</a:t>
            </a:fld>
            <a:endParaRPr lang="en-GB"/>
          </a:p>
        </p:txBody>
      </p:sp>
    </p:spTree>
    <p:extLst>
      <p:ext uri="{BB962C8B-B14F-4D97-AF65-F5344CB8AC3E}">
        <p14:creationId xmlns:p14="http://schemas.microsoft.com/office/powerpoint/2010/main" val="3953109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910680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91477" y="476672"/>
            <a:ext cx="10492747" cy="720080"/>
          </a:xfrm>
          <a:prstGeom prst="rect">
            <a:avLst/>
          </a:prstGeom>
        </p:spPr>
        <p:txBody>
          <a:bodyPr/>
          <a:lstStyle>
            <a:lvl1pPr>
              <a:defRPr b="1">
                <a:solidFill>
                  <a:srgbClr val="154F98"/>
                </a:solidFill>
                <a:latin typeface="Arial Narrow" panose="020B0606020202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391477" y="1340768"/>
            <a:ext cx="10465163" cy="4536504"/>
          </a:xfrm>
          <a:prstGeom prst="rect">
            <a:avLst/>
          </a:prstGeom>
        </p:spPr>
        <p:txBody>
          <a:bodyPr/>
          <a:lstStyle>
            <a:lvl1pPr marL="342900" indent="-342900">
              <a:buClr>
                <a:srgbClr val="154F98"/>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buClr>
                <a:srgbClr val="154F98"/>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2pPr>
            <a:lvl3pPr marL="1143000" indent="-228600">
              <a:buClr>
                <a:srgbClr val="154F98"/>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buClr>
                <a:srgbClr val="154F98"/>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4pPr>
            <a:lvl5pPr marL="2057400" indent="-228600">
              <a:buClr>
                <a:srgbClr val="154F98"/>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80899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375A-B7AB-75AF-3A4D-454C59D0F0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1B7867-86DC-D087-BC1F-A328754CD7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61BC8F-F33F-FE5A-034B-2ACF1DD492D7}"/>
              </a:ext>
            </a:extLst>
          </p:cNvPr>
          <p:cNvSpPr>
            <a:spLocks noGrp="1"/>
          </p:cNvSpPr>
          <p:nvPr>
            <p:ph type="dt" sz="half" idx="10"/>
          </p:nvPr>
        </p:nvSpPr>
        <p:spPr/>
        <p:txBody>
          <a:bodyPr/>
          <a:lstStyle/>
          <a:p>
            <a:fld id="{98FAF032-EB05-4726-99FA-7936E946643F}" type="datetimeFigureOut">
              <a:rPr lang="en-GB" smtClean="0"/>
              <a:t>29/03/2023</a:t>
            </a:fld>
            <a:endParaRPr lang="en-GB"/>
          </a:p>
        </p:txBody>
      </p:sp>
      <p:sp>
        <p:nvSpPr>
          <p:cNvPr id="5" name="Footer Placeholder 4">
            <a:extLst>
              <a:ext uri="{FF2B5EF4-FFF2-40B4-BE49-F238E27FC236}">
                <a16:creationId xmlns:a16="http://schemas.microsoft.com/office/drawing/2014/main" id="{502685C6-713E-9F2D-290E-A47FDE5730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DED31-5FA1-382C-E249-15DBD9F994F4}"/>
              </a:ext>
            </a:extLst>
          </p:cNvPr>
          <p:cNvSpPr>
            <a:spLocks noGrp="1"/>
          </p:cNvSpPr>
          <p:nvPr>
            <p:ph type="sldNum" sz="quarter" idx="12"/>
          </p:nvPr>
        </p:nvSpPr>
        <p:spPr/>
        <p:txBody>
          <a:bodyPr/>
          <a:lstStyle/>
          <a:p>
            <a:fld id="{571E5B4C-0577-4D9E-87BA-ADC5F0BF7B7C}" type="slidenum">
              <a:rPr lang="en-GB" smtClean="0"/>
              <a:t>‹#›</a:t>
            </a:fld>
            <a:endParaRPr lang="en-GB"/>
          </a:p>
        </p:txBody>
      </p:sp>
    </p:spTree>
    <p:extLst>
      <p:ext uri="{BB962C8B-B14F-4D97-AF65-F5344CB8AC3E}">
        <p14:creationId xmlns:p14="http://schemas.microsoft.com/office/powerpoint/2010/main" val="106588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A842-1999-C75E-1D0A-A5C28F2C0A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2440E4-5F0B-BC20-F0BA-394A029FC9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A986CC-B495-3177-B660-83BFAC8AB96C}"/>
              </a:ext>
            </a:extLst>
          </p:cNvPr>
          <p:cNvSpPr>
            <a:spLocks noGrp="1"/>
          </p:cNvSpPr>
          <p:nvPr>
            <p:ph type="dt" sz="half" idx="10"/>
          </p:nvPr>
        </p:nvSpPr>
        <p:spPr/>
        <p:txBody>
          <a:bodyPr/>
          <a:lstStyle/>
          <a:p>
            <a:fld id="{98FAF032-EB05-4726-99FA-7936E946643F}" type="datetimeFigureOut">
              <a:rPr lang="en-GB" smtClean="0"/>
              <a:t>29/03/2023</a:t>
            </a:fld>
            <a:endParaRPr lang="en-GB"/>
          </a:p>
        </p:txBody>
      </p:sp>
      <p:sp>
        <p:nvSpPr>
          <p:cNvPr id="5" name="Footer Placeholder 4">
            <a:extLst>
              <a:ext uri="{FF2B5EF4-FFF2-40B4-BE49-F238E27FC236}">
                <a16:creationId xmlns:a16="http://schemas.microsoft.com/office/drawing/2014/main" id="{FF2F8EF9-4DDB-EAB8-3F01-51F112C083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460382-A92A-ED3A-1110-18860F119F2C}"/>
              </a:ext>
            </a:extLst>
          </p:cNvPr>
          <p:cNvSpPr>
            <a:spLocks noGrp="1"/>
          </p:cNvSpPr>
          <p:nvPr>
            <p:ph type="sldNum" sz="quarter" idx="12"/>
          </p:nvPr>
        </p:nvSpPr>
        <p:spPr/>
        <p:txBody>
          <a:bodyPr/>
          <a:lstStyle/>
          <a:p>
            <a:fld id="{571E5B4C-0577-4D9E-87BA-ADC5F0BF7B7C}" type="slidenum">
              <a:rPr lang="en-GB" smtClean="0"/>
              <a:t>‹#›</a:t>
            </a:fld>
            <a:endParaRPr lang="en-GB"/>
          </a:p>
        </p:txBody>
      </p:sp>
    </p:spTree>
    <p:extLst>
      <p:ext uri="{BB962C8B-B14F-4D97-AF65-F5344CB8AC3E}">
        <p14:creationId xmlns:p14="http://schemas.microsoft.com/office/powerpoint/2010/main" val="59337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0FB7-F195-B935-CE7D-1F421E5AAE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1B6641-2B89-CB5C-3E9B-D80D959C47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389A1E-D5BB-AE73-2CC8-3AA820A568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9BF33EA-16B6-C2ED-3947-DC67520311E0}"/>
              </a:ext>
            </a:extLst>
          </p:cNvPr>
          <p:cNvSpPr>
            <a:spLocks noGrp="1"/>
          </p:cNvSpPr>
          <p:nvPr>
            <p:ph type="dt" sz="half" idx="10"/>
          </p:nvPr>
        </p:nvSpPr>
        <p:spPr/>
        <p:txBody>
          <a:bodyPr/>
          <a:lstStyle/>
          <a:p>
            <a:fld id="{98FAF032-EB05-4726-99FA-7936E946643F}" type="datetimeFigureOut">
              <a:rPr lang="en-GB" smtClean="0"/>
              <a:t>29/03/2023</a:t>
            </a:fld>
            <a:endParaRPr lang="en-GB"/>
          </a:p>
        </p:txBody>
      </p:sp>
      <p:sp>
        <p:nvSpPr>
          <p:cNvPr id="6" name="Footer Placeholder 5">
            <a:extLst>
              <a:ext uri="{FF2B5EF4-FFF2-40B4-BE49-F238E27FC236}">
                <a16:creationId xmlns:a16="http://schemas.microsoft.com/office/drawing/2014/main" id="{D6B58ACF-4028-18E3-F276-D996F3AA41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645A19-AF77-BF71-ED68-FA7AD4992EF9}"/>
              </a:ext>
            </a:extLst>
          </p:cNvPr>
          <p:cNvSpPr>
            <a:spLocks noGrp="1"/>
          </p:cNvSpPr>
          <p:nvPr>
            <p:ph type="sldNum" sz="quarter" idx="12"/>
          </p:nvPr>
        </p:nvSpPr>
        <p:spPr/>
        <p:txBody>
          <a:bodyPr/>
          <a:lstStyle/>
          <a:p>
            <a:fld id="{571E5B4C-0577-4D9E-87BA-ADC5F0BF7B7C}" type="slidenum">
              <a:rPr lang="en-GB" smtClean="0"/>
              <a:t>‹#›</a:t>
            </a:fld>
            <a:endParaRPr lang="en-GB"/>
          </a:p>
        </p:txBody>
      </p:sp>
    </p:spTree>
    <p:extLst>
      <p:ext uri="{BB962C8B-B14F-4D97-AF65-F5344CB8AC3E}">
        <p14:creationId xmlns:p14="http://schemas.microsoft.com/office/powerpoint/2010/main" val="345199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08E82-8F1B-10B1-AE03-88D4B8D9E7F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A7D69D-F51E-5566-1FA9-F1BCBEE30F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A8DB5C-DB71-8CA8-FDB3-25CC738E2D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706D65-2BCF-D372-7950-B0F2210FC7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7C974F-D662-9886-0BF9-A2203DDF02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C33CDD2-D891-2C4A-4A4A-732C7ECE02B8}"/>
              </a:ext>
            </a:extLst>
          </p:cNvPr>
          <p:cNvSpPr>
            <a:spLocks noGrp="1"/>
          </p:cNvSpPr>
          <p:nvPr>
            <p:ph type="dt" sz="half" idx="10"/>
          </p:nvPr>
        </p:nvSpPr>
        <p:spPr/>
        <p:txBody>
          <a:bodyPr/>
          <a:lstStyle/>
          <a:p>
            <a:fld id="{98FAF032-EB05-4726-99FA-7936E946643F}" type="datetimeFigureOut">
              <a:rPr lang="en-GB" smtClean="0"/>
              <a:t>29/03/2023</a:t>
            </a:fld>
            <a:endParaRPr lang="en-GB"/>
          </a:p>
        </p:txBody>
      </p:sp>
      <p:sp>
        <p:nvSpPr>
          <p:cNvPr id="8" name="Footer Placeholder 7">
            <a:extLst>
              <a:ext uri="{FF2B5EF4-FFF2-40B4-BE49-F238E27FC236}">
                <a16:creationId xmlns:a16="http://schemas.microsoft.com/office/drawing/2014/main" id="{9D68546B-9D48-3637-5549-70E7A3F3CA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5A6A93-247D-56A3-5205-FD38AE63DF57}"/>
              </a:ext>
            </a:extLst>
          </p:cNvPr>
          <p:cNvSpPr>
            <a:spLocks noGrp="1"/>
          </p:cNvSpPr>
          <p:nvPr>
            <p:ph type="sldNum" sz="quarter" idx="12"/>
          </p:nvPr>
        </p:nvSpPr>
        <p:spPr/>
        <p:txBody>
          <a:bodyPr/>
          <a:lstStyle/>
          <a:p>
            <a:fld id="{571E5B4C-0577-4D9E-87BA-ADC5F0BF7B7C}" type="slidenum">
              <a:rPr lang="en-GB" smtClean="0"/>
              <a:t>‹#›</a:t>
            </a:fld>
            <a:endParaRPr lang="en-GB"/>
          </a:p>
        </p:txBody>
      </p:sp>
    </p:spTree>
    <p:extLst>
      <p:ext uri="{BB962C8B-B14F-4D97-AF65-F5344CB8AC3E}">
        <p14:creationId xmlns:p14="http://schemas.microsoft.com/office/powerpoint/2010/main" val="35125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127DC-E415-34BA-D728-06CD1776DE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4FF276-310D-4E88-EAB5-48BB7E41BA49}"/>
              </a:ext>
            </a:extLst>
          </p:cNvPr>
          <p:cNvSpPr>
            <a:spLocks noGrp="1"/>
          </p:cNvSpPr>
          <p:nvPr>
            <p:ph type="dt" sz="half" idx="10"/>
          </p:nvPr>
        </p:nvSpPr>
        <p:spPr/>
        <p:txBody>
          <a:bodyPr/>
          <a:lstStyle/>
          <a:p>
            <a:fld id="{98FAF032-EB05-4726-99FA-7936E946643F}" type="datetimeFigureOut">
              <a:rPr lang="en-GB" smtClean="0"/>
              <a:t>29/03/2023</a:t>
            </a:fld>
            <a:endParaRPr lang="en-GB"/>
          </a:p>
        </p:txBody>
      </p:sp>
      <p:sp>
        <p:nvSpPr>
          <p:cNvPr id="4" name="Footer Placeholder 3">
            <a:extLst>
              <a:ext uri="{FF2B5EF4-FFF2-40B4-BE49-F238E27FC236}">
                <a16:creationId xmlns:a16="http://schemas.microsoft.com/office/drawing/2014/main" id="{359106E2-AABA-FF79-8428-1B5773CF5F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F1080E-E65B-1B0A-52E0-372A1CB6C4DE}"/>
              </a:ext>
            </a:extLst>
          </p:cNvPr>
          <p:cNvSpPr>
            <a:spLocks noGrp="1"/>
          </p:cNvSpPr>
          <p:nvPr>
            <p:ph type="sldNum" sz="quarter" idx="12"/>
          </p:nvPr>
        </p:nvSpPr>
        <p:spPr/>
        <p:txBody>
          <a:bodyPr/>
          <a:lstStyle/>
          <a:p>
            <a:fld id="{571E5B4C-0577-4D9E-87BA-ADC5F0BF7B7C}" type="slidenum">
              <a:rPr lang="en-GB" smtClean="0"/>
              <a:t>‹#›</a:t>
            </a:fld>
            <a:endParaRPr lang="en-GB"/>
          </a:p>
        </p:txBody>
      </p:sp>
    </p:spTree>
    <p:extLst>
      <p:ext uri="{BB962C8B-B14F-4D97-AF65-F5344CB8AC3E}">
        <p14:creationId xmlns:p14="http://schemas.microsoft.com/office/powerpoint/2010/main" val="98594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7C354E-078D-9EA7-133A-8C1A2E92B139}"/>
              </a:ext>
            </a:extLst>
          </p:cNvPr>
          <p:cNvSpPr>
            <a:spLocks noGrp="1"/>
          </p:cNvSpPr>
          <p:nvPr>
            <p:ph type="dt" sz="half" idx="10"/>
          </p:nvPr>
        </p:nvSpPr>
        <p:spPr/>
        <p:txBody>
          <a:bodyPr/>
          <a:lstStyle/>
          <a:p>
            <a:fld id="{98FAF032-EB05-4726-99FA-7936E946643F}" type="datetimeFigureOut">
              <a:rPr lang="en-GB" smtClean="0"/>
              <a:t>29/03/2023</a:t>
            </a:fld>
            <a:endParaRPr lang="en-GB"/>
          </a:p>
        </p:txBody>
      </p:sp>
      <p:sp>
        <p:nvSpPr>
          <p:cNvPr id="3" name="Footer Placeholder 2">
            <a:extLst>
              <a:ext uri="{FF2B5EF4-FFF2-40B4-BE49-F238E27FC236}">
                <a16:creationId xmlns:a16="http://schemas.microsoft.com/office/drawing/2014/main" id="{59574179-4F06-A445-32C0-0A2495BA14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38C343-F928-017A-04DD-836B823CC54F}"/>
              </a:ext>
            </a:extLst>
          </p:cNvPr>
          <p:cNvSpPr>
            <a:spLocks noGrp="1"/>
          </p:cNvSpPr>
          <p:nvPr>
            <p:ph type="sldNum" sz="quarter" idx="12"/>
          </p:nvPr>
        </p:nvSpPr>
        <p:spPr/>
        <p:txBody>
          <a:bodyPr/>
          <a:lstStyle/>
          <a:p>
            <a:fld id="{571E5B4C-0577-4D9E-87BA-ADC5F0BF7B7C}" type="slidenum">
              <a:rPr lang="en-GB" smtClean="0"/>
              <a:t>‹#›</a:t>
            </a:fld>
            <a:endParaRPr lang="en-GB"/>
          </a:p>
        </p:txBody>
      </p:sp>
    </p:spTree>
    <p:extLst>
      <p:ext uri="{BB962C8B-B14F-4D97-AF65-F5344CB8AC3E}">
        <p14:creationId xmlns:p14="http://schemas.microsoft.com/office/powerpoint/2010/main" val="4127380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E214-ED10-5FA3-3D08-6AAFB279A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050E15-861C-29CF-4242-4B31E7A48D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13BE23-8332-97C1-02F8-C97E03C61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14B6DA-874A-8D05-EA2A-F44CA40535EB}"/>
              </a:ext>
            </a:extLst>
          </p:cNvPr>
          <p:cNvSpPr>
            <a:spLocks noGrp="1"/>
          </p:cNvSpPr>
          <p:nvPr>
            <p:ph type="dt" sz="half" idx="10"/>
          </p:nvPr>
        </p:nvSpPr>
        <p:spPr/>
        <p:txBody>
          <a:bodyPr/>
          <a:lstStyle/>
          <a:p>
            <a:fld id="{98FAF032-EB05-4726-99FA-7936E946643F}" type="datetimeFigureOut">
              <a:rPr lang="en-GB" smtClean="0"/>
              <a:t>29/03/2023</a:t>
            </a:fld>
            <a:endParaRPr lang="en-GB"/>
          </a:p>
        </p:txBody>
      </p:sp>
      <p:sp>
        <p:nvSpPr>
          <p:cNvPr id="6" name="Footer Placeholder 5">
            <a:extLst>
              <a:ext uri="{FF2B5EF4-FFF2-40B4-BE49-F238E27FC236}">
                <a16:creationId xmlns:a16="http://schemas.microsoft.com/office/drawing/2014/main" id="{9E3C2F72-436E-61A7-8AE5-F8D6FBDF87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49D663-1C19-EC0F-78DB-2A3815095BC4}"/>
              </a:ext>
            </a:extLst>
          </p:cNvPr>
          <p:cNvSpPr>
            <a:spLocks noGrp="1"/>
          </p:cNvSpPr>
          <p:nvPr>
            <p:ph type="sldNum" sz="quarter" idx="12"/>
          </p:nvPr>
        </p:nvSpPr>
        <p:spPr/>
        <p:txBody>
          <a:bodyPr/>
          <a:lstStyle/>
          <a:p>
            <a:fld id="{571E5B4C-0577-4D9E-87BA-ADC5F0BF7B7C}" type="slidenum">
              <a:rPr lang="en-GB" smtClean="0"/>
              <a:t>‹#›</a:t>
            </a:fld>
            <a:endParaRPr lang="en-GB"/>
          </a:p>
        </p:txBody>
      </p:sp>
    </p:spTree>
    <p:extLst>
      <p:ext uri="{BB962C8B-B14F-4D97-AF65-F5344CB8AC3E}">
        <p14:creationId xmlns:p14="http://schemas.microsoft.com/office/powerpoint/2010/main" val="259733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4FE03-D48A-603D-4B1E-54B4A370C0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591C94-6E92-BC32-0C66-DCB383A6E0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5C97F3-A89E-FDB7-74DE-7FDDB2A19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26C90C-946A-0655-45DD-2E67B559CBDA}"/>
              </a:ext>
            </a:extLst>
          </p:cNvPr>
          <p:cNvSpPr>
            <a:spLocks noGrp="1"/>
          </p:cNvSpPr>
          <p:nvPr>
            <p:ph type="dt" sz="half" idx="10"/>
          </p:nvPr>
        </p:nvSpPr>
        <p:spPr/>
        <p:txBody>
          <a:bodyPr/>
          <a:lstStyle/>
          <a:p>
            <a:fld id="{98FAF032-EB05-4726-99FA-7936E946643F}" type="datetimeFigureOut">
              <a:rPr lang="en-GB" smtClean="0"/>
              <a:t>29/03/2023</a:t>
            </a:fld>
            <a:endParaRPr lang="en-GB"/>
          </a:p>
        </p:txBody>
      </p:sp>
      <p:sp>
        <p:nvSpPr>
          <p:cNvPr id="6" name="Footer Placeholder 5">
            <a:extLst>
              <a:ext uri="{FF2B5EF4-FFF2-40B4-BE49-F238E27FC236}">
                <a16:creationId xmlns:a16="http://schemas.microsoft.com/office/drawing/2014/main" id="{C8CE31BE-9A6C-4B99-0F0C-E173C44CCB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B58416-859A-48EF-A7E0-397C213A90BD}"/>
              </a:ext>
            </a:extLst>
          </p:cNvPr>
          <p:cNvSpPr>
            <a:spLocks noGrp="1"/>
          </p:cNvSpPr>
          <p:nvPr>
            <p:ph type="sldNum" sz="quarter" idx="12"/>
          </p:nvPr>
        </p:nvSpPr>
        <p:spPr/>
        <p:txBody>
          <a:bodyPr/>
          <a:lstStyle/>
          <a:p>
            <a:fld id="{571E5B4C-0577-4D9E-87BA-ADC5F0BF7B7C}" type="slidenum">
              <a:rPr lang="en-GB" smtClean="0"/>
              <a:t>‹#›</a:t>
            </a:fld>
            <a:endParaRPr lang="en-GB"/>
          </a:p>
        </p:txBody>
      </p:sp>
    </p:spTree>
    <p:extLst>
      <p:ext uri="{BB962C8B-B14F-4D97-AF65-F5344CB8AC3E}">
        <p14:creationId xmlns:p14="http://schemas.microsoft.com/office/powerpoint/2010/main" val="641090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178241-71B9-3DC9-3FB4-F56757F837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6B62B2-33A1-983F-0558-6DA38B0FAE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8BE64-8F81-B945-BB15-1D17031D6D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AF032-EB05-4726-99FA-7936E946643F}" type="datetimeFigureOut">
              <a:rPr lang="en-GB" smtClean="0"/>
              <a:t>29/03/2023</a:t>
            </a:fld>
            <a:endParaRPr lang="en-GB"/>
          </a:p>
        </p:txBody>
      </p:sp>
      <p:sp>
        <p:nvSpPr>
          <p:cNvPr id="5" name="Footer Placeholder 4">
            <a:extLst>
              <a:ext uri="{FF2B5EF4-FFF2-40B4-BE49-F238E27FC236}">
                <a16:creationId xmlns:a16="http://schemas.microsoft.com/office/drawing/2014/main" id="{ACB8F72F-2BAC-F46F-C9AA-36453097A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35027E-4CBC-8A7C-86D3-BA8A01959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E5B4C-0577-4D9E-87BA-ADC5F0BF7B7C}" type="slidenum">
              <a:rPr lang="en-GB" smtClean="0"/>
              <a:t>‹#›</a:t>
            </a:fld>
            <a:endParaRPr lang="en-GB"/>
          </a:p>
        </p:txBody>
      </p:sp>
    </p:spTree>
    <p:extLst>
      <p:ext uri="{BB962C8B-B14F-4D97-AF65-F5344CB8AC3E}">
        <p14:creationId xmlns:p14="http://schemas.microsoft.com/office/powerpoint/2010/main" val="2119189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hyperlink" Target="https://www.ilo.org/skills/pubs/WCMS_847095/lang--en/index.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lo.org/wcmsp5/groups/public/---asia/---ro-bangkok/---ilo-dhaka/documents/publication/wcms_815337.pd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png"/><Relationship Id="rId12"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image" Target="../media/image33.JPG"/><Relationship Id="rId5" Type="http://schemas.openxmlformats.org/officeDocument/2006/relationships/image" Target="../media/image28.png"/><Relationship Id="rId10" Type="http://schemas.openxmlformats.org/officeDocument/2006/relationships/image" Target="../media/image18.JP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ilo.org/wcmsp5/groups/public/---dgreports/---stat/documents/normativeinstrument/wcms_230736.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122E3EA-6846-9BD1-7942-DD88179492C2}"/>
              </a:ext>
            </a:extLst>
          </p:cNvPr>
          <p:cNvPicPr>
            <a:picLocks noGrp="1" noChangeAspect="1"/>
          </p:cNvPicPr>
          <p:nvPr>
            <p:ph type="pic" sz="quarter" idx="13"/>
          </p:nvPr>
        </p:nvPicPr>
        <p:blipFill rotWithShape="1">
          <a:blip r:embed="rId3"/>
          <a:srcRect l="656" r="656"/>
          <a:stretch/>
        </p:blipFill>
        <p:spPr>
          <a:xfrm>
            <a:off x="943429" y="-1"/>
            <a:ext cx="11248571" cy="6474109"/>
          </a:xfrm>
        </p:spPr>
      </p:pic>
      <p:sp>
        <p:nvSpPr>
          <p:cNvPr id="3" name="Text Placeholder 1">
            <a:extLst>
              <a:ext uri="{FF2B5EF4-FFF2-40B4-BE49-F238E27FC236}">
                <a16:creationId xmlns:a16="http://schemas.microsoft.com/office/drawing/2014/main" id="{A08126B7-CD90-A4AA-E89F-751AD4652D46}"/>
              </a:ext>
            </a:extLst>
          </p:cNvPr>
          <p:cNvSpPr txBox="1">
            <a:spLocks/>
          </p:cNvSpPr>
          <p:nvPr/>
        </p:nvSpPr>
        <p:spPr>
          <a:xfrm>
            <a:off x="534081" y="2789238"/>
            <a:ext cx="5386918" cy="639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4000" b="0" kern="1200">
                <a:solidFill>
                  <a:schemeClr val="accent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4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dirty="0">
                <a:solidFill>
                  <a:srgbClr val="0000FF"/>
                </a:solidFill>
                <a:latin typeface="Calibri Light" panose="020F0302020204030204" pitchFamily="34" charset="0"/>
                <a:cs typeface="Calibri Light" panose="020F0302020204030204" pitchFamily="34" charset="0"/>
              </a:rPr>
              <a:t>Greening TVET and skills development </a:t>
            </a:r>
          </a:p>
        </p:txBody>
      </p:sp>
    </p:spTree>
    <p:extLst>
      <p:ext uri="{BB962C8B-B14F-4D97-AF65-F5344CB8AC3E}">
        <p14:creationId xmlns:p14="http://schemas.microsoft.com/office/powerpoint/2010/main" val="424184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59215">
            <a:extLst>
              <a:ext uri="{FF2B5EF4-FFF2-40B4-BE49-F238E27FC236}">
                <a16:creationId xmlns:a16="http://schemas.microsoft.com/office/drawing/2014/main" id="{72F511C9-504C-B545-8019-8B82CB8B361A}"/>
              </a:ext>
            </a:extLst>
          </p:cNvPr>
          <p:cNvSpPr/>
          <p:nvPr/>
        </p:nvSpPr>
        <p:spPr>
          <a:xfrm rot="10800000" flipH="1" flipV="1">
            <a:off x="8406581" y="3844413"/>
            <a:ext cx="1392223" cy="372203"/>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a:ln>
                <a:noFill/>
              </a:ln>
              <a:solidFill>
                <a:srgbClr val="230050"/>
              </a:solidFill>
              <a:effectLst/>
              <a:uLnTx/>
              <a:uFillTx/>
              <a:latin typeface="Lato Light" panose="020F0502020204030203" pitchFamily="34" charset="0"/>
              <a:ea typeface="+mn-ea"/>
              <a:cs typeface="+mn-cs"/>
            </a:endParaRPr>
          </a:p>
        </p:txBody>
      </p:sp>
      <p:sp>
        <p:nvSpPr>
          <p:cNvPr id="37" name="Shape 59209">
            <a:extLst>
              <a:ext uri="{FF2B5EF4-FFF2-40B4-BE49-F238E27FC236}">
                <a16:creationId xmlns:a16="http://schemas.microsoft.com/office/drawing/2014/main" id="{2C0248EC-CC6F-0B4B-BB96-E0B3037FDC5B}"/>
              </a:ext>
            </a:extLst>
          </p:cNvPr>
          <p:cNvSpPr/>
          <p:nvPr/>
        </p:nvSpPr>
        <p:spPr>
          <a:xfrm rot="16200000" flipV="1">
            <a:off x="5439289" y="2617432"/>
            <a:ext cx="486223" cy="1240150"/>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a:ln>
                <a:noFill/>
              </a:ln>
              <a:solidFill>
                <a:srgbClr val="230050"/>
              </a:solidFill>
              <a:effectLst/>
              <a:uLnTx/>
              <a:uFillTx/>
              <a:latin typeface="Lato Light" panose="020F0502020204030203" pitchFamily="34" charset="0"/>
              <a:ea typeface="+mn-ea"/>
              <a:cs typeface="+mn-cs"/>
            </a:endParaRPr>
          </a:p>
        </p:txBody>
      </p:sp>
      <p:sp>
        <p:nvSpPr>
          <p:cNvPr id="38" name="Freeform 780">
            <a:extLst>
              <a:ext uri="{FF2B5EF4-FFF2-40B4-BE49-F238E27FC236}">
                <a16:creationId xmlns:a16="http://schemas.microsoft.com/office/drawing/2014/main" id="{F4B87EC8-EA3E-2F4D-9058-93EBC519F051}"/>
              </a:ext>
            </a:extLst>
          </p:cNvPr>
          <p:cNvSpPr>
            <a:spLocks noChangeArrowheads="1"/>
          </p:cNvSpPr>
          <p:nvPr/>
        </p:nvSpPr>
        <p:spPr bwMode="auto">
          <a:xfrm>
            <a:off x="11708897" y="11366046"/>
            <a:ext cx="919496" cy="919496"/>
          </a:xfrm>
          <a:custGeom>
            <a:avLst/>
            <a:gdLst>
              <a:gd name="T0" fmla="*/ 202727 w 306026"/>
              <a:gd name="T1" fmla="*/ 226013 h 305880"/>
              <a:gd name="T2" fmla="*/ 141104 w 306026"/>
              <a:gd name="T3" fmla="*/ 175603 h 305880"/>
              <a:gd name="T4" fmla="*/ 164561 w 306026"/>
              <a:gd name="T5" fmla="*/ 294332 h 305880"/>
              <a:gd name="T6" fmla="*/ 151930 w 306026"/>
              <a:gd name="T7" fmla="*/ 177407 h 305880"/>
              <a:gd name="T8" fmla="*/ 274415 w 306026"/>
              <a:gd name="T9" fmla="*/ 175911 h 305880"/>
              <a:gd name="T10" fmla="*/ 272243 w 306026"/>
              <a:gd name="T11" fmla="*/ 222076 h 305880"/>
              <a:gd name="T12" fmla="*/ 195123 w 306026"/>
              <a:gd name="T13" fmla="*/ 234960 h 305880"/>
              <a:gd name="T14" fmla="*/ 197296 w 306026"/>
              <a:gd name="T15" fmla="*/ 188794 h 305880"/>
              <a:gd name="T16" fmla="*/ 173944 w 306026"/>
              <a:gd name="T17" fmla="*/ 173798 h 305880"/>
              <a:gd name="T18" fmla="*/ 296643 w 306026"/>
              <a:gd name="T19" fmla="*/ 149980 h 305880"/>
              <a:gd name="T20" fmla="*/ 132082 w 306026"/>
              <a:gd name="T21" fmla="*/ 292528 h 305880"/>
              <a:gd name="T22" fmla="*/ 266330 w 306026"/>
              <a:gd name="T23" fmla="*/ 124357 h 305880"/>
              <a:gd name="T24" fmla="*/ 271021 w 306026"/>
              <a:gd name="T25" fmla="*/ 145649 h 305880"/>
              <a:gd name="T26" fmla="*/ 266330 w 306026"/>
              <a:gd name="T27" fmla="*/ 124357 h 305880"/>
              <a:gd name="T28" fmla="*/ 140743 w 306026"/>
              <a:gd name="T29" fmla="*/ 165859 h 305880"/>
              <a:gd name="T30" fmla="*/ 117647 w 306026"/>
              <a:gd name="T31" fmla="*/ 135545 h 305880"/>
              <a:gd name="T32" fmla="*/ 170335 w 306026"/>
              <a:gd name="T33" fmla="*/ 120027 h 305880"/>
              <a:gd name="T34" fmla="*/ 149404 w 306026"/>
              <a:gd name="T35" fmla="*/ 136627 h 305880"/>
              <a:gd name="T36" fmla="*/ 202571 w 306026"/>
              <a:gd name="T37" fmla="*/ 87777 h 305880"/>
              <a:gd name="T38" fmla="*/ 214313 w 306026"/>
              <a:gd name="T39" fmla="*/ 75687 h 305880"/>
              <a:gd name="T40" fmla="*/ 91098 w 306026"/>
              <a:gd name="T41" fmla="*/ 99500 h 305880"/>
              <a:gd name="T42" fmla="*/ 214313 w 306026"/>
              <a:gd name="T43" fmla="*/ 66529 h 305880"/>
              <a:gd name="T44" fmla="*/ 193675 w 306026"/>
              <a:gd name="T45" fmla="*/ 87777 h 305880"/>
              <a:gd name="T46" fmla="*/ 112345 w 306026"/>
              <a:gd name="T47" fmla="*/ 87777 h 305880"/>
              <a:gd name="T48" fmla="*/ 91098 w 306026"/>
              <a:gd name="T49" fmla="*/ 66529 h 305880"/>
              <a:gd name="T50" fmla="*/ 198123 w 306026"/>
              <a:gd name="T51" fmla="*/ 130132 h 305880"/>
              <a:gd name="T52" fmla="*/ 215085 w 306026"/>
              <a:gd name="T53" fmla="*/ 40994 h 305880"/>
              <a:gd name="T54" fmla="*/ 54853 w 306026"/>
              <a:gd name="T55" fmla="*/ 115696 h 305880"/>
              <a:gd name="T56" fmla="*/ 90941 w 306026"/>
              <a:gd name="T57" fmla="*/ 40994 h 305880"/>
              <a:gd name="T58" fmla="*/ 146517 w 306026"/>
              <a:gd name="T59" fmla="*/ 87187 h 305880"/>
              <a:gd name="T60" fmla="*/ 165283 w 306026"/>
              <a:gd name="T61" fmla="*/ 111727 h 305880"/>
              <a:gd name="T62" fmla="*/ 153013 w 306026"/>
              <a:gd name="T63" fmla="*/ 32333 h 305880"/>
              <a:gd name="T64" fmla="*/ 215085 w 306026"/>
              <a:gd name="T65" fmla="*/ 31611 h 305880"/>
              <a:gd name="T66" fmla="*/ 87694 w 306026"/>
              <a:gd name="T67" fmla="*/ 12846 h 305880"/>
              <a:gd name="T68" fmla="*/ 93468 w 306026"/>
              <a:gd name="T69" fmla="*/ 31611 h 305880"/>
              <a:gd name="T70" fmla="*/ 95633 w 306026"/>
              <a:gd name="T71" fmla="*/ 937 h 305880"/>
              <a:gd name="T72" fmla="*/ 153013 w 306026"/>
              <a:gd name="T73" fmla="*/ 22950 h 305880"/>
              <a:gd name="T74" fmla="*/ 208257 w 306026"/>
              <a:gd name="T75" fmla="*/ 15760 h 305880"/>
              <a:gd name="T76" fmla="*/ 210393 w 306026"/>
              <a:gd name="T77" fmla="*/ 937 h 305880"/>
              <a:gd name="T78" fmla="*/ 270299 w 306026"/>
              <a:gd name="T79" fmla="*/ 87187 h 305880"/>
              <a:gd name="T80" fmla="*/ 283652 w 306026"/>
              <a:gd name="T81" fmla="*/ 120027 h 305880"/>
              <a:gd name="T82" fmla="*/ 304222 w 306026"/>
              <a:gd name="T83" fmla="*/ 140958 h 305880"/>
              <a:gd name="T84" fmla="*/ 302057 w 306026"/>
              <a:gd name="T85" fmla="*/ 277371 h 305880"/>
              <a:gd name="T86" fmla="*/ 151930 w 306026"/>
              <a:gd name="T87" fmla="*/ 305880 h 305880"/>
              <a:gd name="T88" fmla="*/ 0 w 306026"/>
              <a:gd name="T89" fmla="*/ 144206 h 305880"/>
              <a:gd name="T90" fmla="*/ 22013 w 306026"/>
              <a:gd name="T91" fmla="*/ 143123 h 305880"/>
              <a:gd name="T92" fmla="*/ 42944 w 306026"/>
              <a:gd name="T93" fmla="*/ 114975 h 305880"/>
              <a:gd name="T94" fmla="*/ 90941 w 306026"/>
              <a:gd name="T95" fmla="*/ 215 h 30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026" h="305880">
                <a:moveTo>
                  <a:pt x="266812" y="184857"/>
                </a:moveTo>
                <a:lnTo>
                  <a:pt x="202727" y="197025"/>
                </a:lnTo>
                <a:lnTo>
                  <a:pt x="202727" y="226013"/>
                </a:lnTo>
                <a:lnTo>
                  <a:pt x="266812" y="213845"/>
                </a:lnTo>
                <a:lnTo>
                  <a:pt x="266812" y="184857"/>
                </a:lnTo>
                <a:close/>
                <a:moveTo>
                  <a:pt x="141104" y="175603"/>
                </a:moveTo>
                <a:lnTo>
                  <a:pt x="141104" y="294332"/>
                </a:lnTo>
                <a:lnTo>
                  <a:pt x="153013" y="296497"/>
                </a:lnTo>
                <a:lnTo>
                  <a:pt x="164561" y="294332"/>
                </a:lnTo>
                <a:lnTo>
                  <a:pt x="164561" y="175603"/>
                </a:lnTo>
                <a:lnTo>
                  <a:pt x="153735" y="177407"/>
                </a:lnTo>
                <a:cubicBezTo>
                  <a:pt x="153374" y="177407"/>
                  <a:pt x="152652" y="177407"/>
                  <a:pt x="151930" y="177407"/>
                </a:cubicBezTo>
                <a:lnTo>
                  <a:pt x="141104" y="175603"/>
                </a:lnTo>
                <a:close/>
                <a:moveTo>
                  <a:pt x="270432" y="174837"/>
                </a:moveTo>
                <a:cubicBezTo>
                  <a:pt x="271881" y="174479"/>
                  <a:pt x="273329" y="175195"/>
                  <a:pt x="274415" y="175911"/>
                </a:cubicBezTo>
                <a:cubicBezTo>
                  <a:pt x="275501" y="176626"/>
                  <a:pt x="275863" y="178058"/>
                  <a:pt x="275863" y="179489"/>
                </a:cubicBezTo>
                <a:lnTo>
                  <a:pt x="275863" y="217424"/>
                </a:lnTo>
                <a:cubicBezTo>
                  <a:pt x="275863" y="219929"/>
                  <a:pt x="274415" y="221718"/>
                  <a:pt x="272243" y="222076"/>
                </a:cubicBezTo>
                <a:lnTo>
                  <a:pt x="199106" y="236033"/>
                </a:lnTo>
                <a:cubicBezTo>
                  <a:pt x="198744" y="236033"/>
                  <a:pt x="198382" y="236033"/>
                  <a:pt x="198382" y="236033"/>
                </a:cubicBezTo>
                <a:cubicBezTo>
                  <a:pt x="197296" y="236033"/>
                  <a:pt x="196210" y="235675"/>
                  <a:pt x="195123" y="234960"/>
                </a:cubicBezTo>
                <a:cubicBezTo>
                  <a:pt x="194037" y="234244"/>
                  <a:pt x="193675" y="232812"/>
                  <a:pt x="193675" y="231739"/>
                </a:cubicBezTo>
                <a:lnTo>
                  <a:pt x="193675" y="193446"/>
                </a:lnTo>
                <a:cubicBezTo>
                  <a:pt x="193675" y="191299"/>
                  <a:pt x="195123" y="189510"/>
                  <a:pt x="197296" y="188794"/>
                </a:cubicBezTo>
                <a:lnTo>
                  <a:pt x="270432" y="174837"/>
                </a:lnTo>
                <a:close/>
                <a:moveTo>
                  <a:pt x="296643" y="149980"/>
                </a:moveTo>
                <a:lnTo>
                  <a:pt x="173944" y="173798"/>
                </a:lnTo>
                <a:lnTo>
                  <a:pt x="173944" y="292528"/>
                </a:lnTo>
                <a:lnTo>
                  <a:pt x="296643" y="269071"/>
                </a:lnTo>
                <a:lnTo>
                  <a:pt x="296643" y="149980"/>
                </a:lnTo>
                <a:close/>
                <a:moveTo>
                  <a:pt x="9022" y="149980"/>
                </a:moveTo>
                <a:lnTo>
                  <a:pt x="9022" y="269071"/>
                </a:lnTo>
                <a:lnTo>
                  <a:pt x="132082" y="292528"/>
                </a:lnTo>
                <a:lnTo>
                  <a:pt x="132082" y="173798"/>
                </a:lnTo>
                <a:lnTo>
                  <a:pt x="9022" y="149980"/>
                </a:lnTo>
                <a:close/>
                <a:moveTo>
                  <a:pt x="266330" y="124357"/>
                </a:moveTo>
                <a:cubicBezTo>
                  <a:pt x="245038" y="124357"/>
                  <a:pt x="199567" y="128688"/>
                  <a:pt x="164922" y="165859"/>
                </a:cubicBezTo>
                <a:lnTo>
                  <a:pt x="171418" y="164776"/>
                </a:lnTo>
                <a:lnTo>
                  <a:pt x="271021" y="145649"/>
                </a:lnTo>
                <a:lnTo>
                  <a:pt x="274630" y="144567"/>
                </a:lnTo>
                <a:lnTo>
                  <a:pt x="274630" y="124357"/>
                </a:lnTo>
                <a:cubicBezTo>
                  <a:pt x="272465" y="124357"/>
                  <a:pt x="269938" y="124357"/>
                  <a:pt x="266330" y="124357"/>
                </a:cubicBezTo>
                <a:close/>
                <a:moveTo>
                  <a:pt x="31035" y="124357"/>
                </a:moveTo>
                <a:lnTo>
                  <a:pt x="31035" y="144567"/>
                </a:lnTo>
                <a:lnTo>
                  <a:pt x="140743" y="165859"/>
                </a:lnTo>
                <a:cubicBezTo>
                  <a:pt x="101046" y="123275"/>
                  <a:pt x="46192" y="123275"/>
                  <a:pt x="31035" y="124357"/>
                </a:cubicBezTo>
                <a:close/>
                <a:moveTo>
                  <a:pt x="135691" y="120027"/>
                </a:moveTo>
                <a:cubicBezTo>
                  <a:pt x="130638" y="126523"/>
                  <a:pt x="124864" y="131936"/>
                  <a:pt x="117647" y="135545"/>
                </a:cubicBezTo>
                <a:cubicBezTo>
                  <a:pt x="129917" y="142762"/>
                  <a:pt x="142186" y="152506"/>
                  <a:pt x="153013" y="165498"/>
                </a:cubicBezTo>
                <a:cubicBezTo>
                  <a:pt x="163839" y="152506"/>
                  <a:pt x="176109" y="142762"/>
                  <a:pt x="188379" y="135545"/>
                </a:cubicBezTo>
                <a:cubicBezTo>
                  <a:pt x="181161" y="131575"/>
                  <a:pt x="175026" y="126523"/>
                  <a:pt x="170335" y="120027"/>
                </a:cubicBezTo>
                <a:lnTo>
                  <a:pt x="156622" y="136627"/>
                </a:lnTo>
                <a:cubicBezTo>
                  <a:pt x="155539" y="137710"/>
                  <a:pt x="154095" y="138432"/>
                  <a:pt x="153013" y="138432"/>
                </a:cubicBezTo>
                <a:cubicBezTo>
                  <a:pt x="151569" y="138432"/>
                  <a:pt x="150126" y="137710"/>
                  <a:pt x="149404" y="136627"/>
                </a:cubicBezTo>
                <a:lnTo>
                  <a:pt x="135691" y="120027"/>
                </a:lnTo>
                <a:close/>
                <a:moveTo>
                  <a:pt x="214313" y="75687"/>
                </a:moveTo>
                <a:cubicBezTo>
                  <a:pt x="207908" y="75687"/>
                  <a:pt x="202571" y="81183"/>
                  <a:pt x="202571" y="87777"/>
                </a:cubicBezTo>
                <a:cubicBezTo>
                  <a:pt x="202571" y="94005"/>
                  <a:pt x="207908" y="99500"/>
                  <a:pt x="214313" y="99500"/>
                </a:cubicBezTo>
                <a:cubicBezTo>
                  <a:pt x="220362" y="99500"/>
                  <a:pt x="225343" y="94005"/>
                  <a:pt x="225343" y="87777"/>
                </a:cubicBezTo>
                <a:cubicBezTo>
                  <a:pt x="225343" y="81183"/>
                  <a:pt x="220362" y="75687"/>
                  <a:pt x="214313" y="75687"/>
                </a:cubicBezTo>
                <a:close/>
                <a:moveTo>
                  <a:pt x="91098" y="75687"/>
                </a:moveTo>
                <a:cubicBezTo>
                  <a:pt x="84503" y="75687"/>
                  <a:pt x="79375" y="81183"/>
                  <a:pt x="79375" y="87777"/>
                </a:cubicBezTo>
                <a:cubicBezTo>
                  <a:pt x="79375" y="94005"/>
                  <a:pt x="84503" y="99500"/>
                  <a:pt x="91098" y="99500"/>
                </a:cubicBezTo>
                <a:cubicBezTo>
                  <a:pt x="97692" y="99500"/>
                  <a:pt x="102821" y="94005"/>
                  <a:pt x="102821" y="87777"/>
                </a:cubicBezTo>
                <a:cubicBezTo>
                  <a:pt x="102821" y="81183"/>
                  <a:pt x="97692" y="75687"/>
                  <a:pt x="91098" y="75687"/>
                </a:cubicBezTo>
                <a:close/>
                <a:moveTo>
                  <a:pt x="214313" y="66529"/>
                </a:moveTo>
                <a:cubicBezTo>
                  <a:pt x="225343" y="66529"/>
                  <a:pt x="234594" y="76054"/>
                  <a:pt x="234594" y="87777"/>
                </a:cubicBezTo>
                <a:cubicBezTo>
                  <a:pt x="234594" y="99500"/>
                  <a:pt x="225343" y="109025"/>
                  <a:pt x="214313" y="109025"/>
                </a:cubicBezTo>
                <a:cubicBezTo>
                  <a:pt x="202571" y="109025"/>
                  <a:pt x="193675" y="99500"/>
                  <a:pt x="193675" y="87777"/>
                </a:cubicBezTo>
                <a:cubicBezTo>
                  <a:pt x="193675" y="76054"/>
                  <a:pt x="202571" y="66529"/>
                  <a:pt x="214313" y="66529"/>
                </a:cubicBezTo>
                <a:close/>
                <a:moveTo>
                  <a:pt x="91098" y="66529"/>
                </a:moveTo>
                <a:cubicBezTo>
                  <a:pt x="102821" y="66529"/>
                  <a:pt x="112345" y="76054"/>
                  <a:pt x="112345" y="87777"/>
                </a:cubicBezTo>
                <a:cubicBezTo>
                  <a:pt x="112345" y="99500"/>
                  <a:pt x="102821" y="109025"/>
                  <a:pt x="91098" y="109025"/>
                </a:cubicBezTo>
                <a:cubicBezTo>
                  <a:pt x="79375" y="109025"/>
                  <a:pt x="69850" y="99500"/>
                  <a:pt x="69850" y="87777"/>
                </a:cubicBezTo>
                <a:cubicBezTo>
                  <a:pt x="69850" y="76054"/>
                  <a:pt x="79375" y="66529"/>
                  <a:pt x="91098" y="66529"/>
                </a:cubicBezTo>
                <a:close/>
                <a:moveTo>
                  <a:pt x="215085" y="40994"/>
                </a:moveTo>
                <a:cubicBezTo>
                  <a:pt x="189462" y="40994"/>
                  <a:pt x="168892" y="61564"/>
                  <a:pt x="168892" y="87187"/>
                </a:cubicBezTo>
                <a:cubicBezTo>
                  <a:pt x="168892" y="106674"/>
                  <a:pt x="180801" y="123636"/>
                  <a:pt x="198123" y="130132"/>
                </a:cubicBezTo>
                <a:cubicBezTo>
                  <a:pt x="217250" y="120749"/>
                  <a:pt x="236377" y="117140"/>
                  <a:pt x="250812" y="115696"/>
                </a:cubicBezTo>
                <a:cubicBezTo>
                  <a:pt x="257308" y="107757"/>
                  <a:pt x="261277" y="98013"/>
                  <a:pt x="261277" y="87187"/>
                </a:cubicBezTo>
                <a:cubicBezTo>
                  <a:pt x="261277" y="61564"/>
                  <a:pt x="240346" y="40994"/>
                  <a:pt x="215085" y="40994"/>
                </a:cubicBezTo>
                <a:close/>
                <a:moveTo>
                  <a:pt x="90941" y="40994"/>
                </a:moveTo>
                <a:cubicBezTo>
                  <a:pt x="65319" y="40994"/>
                  <a:pt x="44749" y="61564"/>
                  <a:pt x="44749" y="87187"/>
                </a:cubicBezTo>
                <a:cubicBezTo>
                  <a:pt x="44749" y="98013"/>
                  <a:pt x="48358" y="107757"/>
                  <a:pt x="54853" y="115696"/>
                </a:cubicBezTo>
                <a:cubicBezTo>
                  <a:pt x="69650" y="117140"/>
                  <a:pt x="88415" y="121110"/>
                  <a:pt x="107542" y="130132"/>
                </a:cubicBezTo>
                <a:cubicBezTo>
                  <a:pt x="124864" y="123636"/>
                  <a:pt x="137134" y="106674"/>
                  <a:pt x="137134" y="87187"/>
                </a:cubicBezTo>
                <a:cubicBezTo>
                  <a:pt x="137134" y="61564"/>
                  <a:pt x="116564" y="40994"/>
                  <a:pt x="90941" y="40994"/>
                </a:cubicBezTo>
                <a:close/>
                <a:moveTo>
                  <a:pt x="153013" y="32333"/>
                </a:moveTo>
                <a:cubicBezTo>
                  <a:pt x="139299" y="32333"/>
                  <a:pt x="127390" y="34137"/>
                  <a:pt x="116925" y="38107"/>
                </a:cubicBezTo>
                <a:cubicBezTo>
                  <a:pt x="134247" y="47490"/>
                  <a:pt x="146517" y="65895"/>
                  <a:pt x="146517" y="87187"/>
                </a:cubicBezTo>
                <a:cubicBezTo>
                  <a:pt x="146517" y="95848"/>
                  <a:pt x="144352" y="104148"/>
                  <a:pt x="140743" y="111727"/>
                </a:cubicBezTo>
                <a:lnTo>
                  <a:pt x="153013" y="126523"/>
                </a:lnTo>
                <a:lnTo>
                  <a:pt x="165283" y="111727"/>
                </a:lnTo>
                <a:cubicBezTo>
                  <a:pt x="161674" y="104148"/>
                  <a:pt x="159509" y="95848"/>
                  <a:pt x="159509" y="87187"/>
                </a:cubicBezTo>
                <a:cubicBezTo>
                  <a:pt x="159509" y="65895"/>
                  <a:pt x="171418" y="47490"/>
                  <a:pt x="188740" y="38107"/>
                </a:cubicBezTo>
                <a:cubicBezTo>
                  <a:pt x="178274" y="34137"/>
                  <a:pt x="166365" y="32333"/>
                  <a:pt x="153013" y="32333"/>
                </a:cubicBezTo>
                <a:close/>
                <a:moveTo>
                  <a:pt x="217972" y="12846"/>
                </a:moveTo>
                <a:cubicBezTo>
                  <a:pt x="217972" y="18259"/>
                  <a:pt x="216528" y="25115"/>
                  <a:pt x="212198" y="31611"/>
                </a:cubicBezTo>
                <a:cubicBezTo>
                  <a:pt x="212919" y="31611"/>
                  <a:pt x="214002" y="31611"/>
                  <a:pt x="215085" y="31611"/>
                </a:cubicBezTo>
                <a:cubicBezTo>
                  <a:pt x="219776" y="31611"/>
                  <a:pt x="224468" y="32333"/>
                  <a:pt x="228798" y="33416"/>
                </a:cubicBezTo>
                <a:cubicBezTo>
                  <a:pt x="228076" y="22950"/>
                  <a:pt x="223024" y="16815"/>
                  <a:pt x="217972" y="12846"/>
                </a:cubicBezTo>
                <a:close/>
                <a:moveTo>
                  <a:pt x="87694" y="12846"/>
                </a:moveTo>
                <a:cubicBezTo>
                  <a:pt x="83002" y="16815"/>
                  <a:pt x="77589" y="22950"/>
                  <a:pt x="76867" y="33416"/>
                </a:cubicBezTo>
                <a:cubicBezTo>
                  <a:pt x="81559" y="32333"/>
                  <a:pt x="86250" y="31611"/>
                  <a:pt x="90941" y="31611"/>
                </a:cubicBezTo>
                <a:cubicBezTo>
                  <a:pt x="92024" y="31611"/>
                  <a:pt x="92746" y="31611"/>
                  <a:pt x="93468" y="31611"/>
                </a:cubicBezTo>
                <a:cubicBezTo>
                  <a:pt x="89498" y="25115"/>
                  <a:pt x="88054" y="18259"/>
                  <a:pt x="87694" y="12846"/>
                </a:cubicBezTo>
                <a:close/>
                <a:moveTo>
                  <a:pt x="90941" y="215"/>
                </a:moveTo>
                <a:cubicBezTo>
                  <a:pt x="92385" y="-146"/>
                  <a:pt x="94189" y="-146"/>
                  <a:pt x="95633" y="937"/>
                </a:cubicBezTo>
                <a:cubicBezTo>
                  <a:pt x="96716" y="2019"/>
                  <a:pt x="97437" y="3824"/>
                  <a:pt x="97076" y="5267"/>
                </a:cubicBezTo>
                <a:cubicBezTo>
                  <a:pt x="97076" y="5989"/>
                  <a:pt x="94189" y="21146"/>
                  <a:pt x="106459" y="33055"/>
                </a:cubicBezTo>
                <a:cubicBezTo>
                  <a:pt x="119090" y="26198"/>
                  <a:pt x="134969" y="22950"/>
                  <a:pt x="153013" y="22950"/>
                </a:cubicBezTo>
                <a:lnTo>
                  <a:pt x="171160" y="26889"/>
                </a:lnTo>
                <a:lnTo>
                  <a:pt x="199567" y="33055"/>
                </a:lnTo>
                <a:lnTo>
                  <a:pt x="208257" y="15760"/>
                </a:lnTo>
                <a:lnTo>
                  <a:pt x="208724" y="14830"/>
                </a:lnTo>
                <a:cubicBezTo>
                  <a:pt x="209581" y="9417"/>
                  <a:pt x="208950" y="5448"/>
                  <a:pt x="208950" y="5267"/>
                </a:cubicBezTo>
                <a:cubicBezTo>
                  <a:pt x="208589" y="3824"/>
                  <a:pt x="208950" y="2019"/>
                  <a:pt x="210393" y="937"/>
                </a:cubicBezTo>
                <a:cubicBezTo>
                  <a:pt x="211476" y="-146"/>
                  <a:pt x="213641" y="-146"/>
                  <a:pt x="215085" y="215"/>
                </a:cubicBezTo>
                <a:cubicBezTo>
                  <a:pt x="215085" y="576"/>
                  <a:pt x="238903" y="9598"/>
                  <a:pt x="238181" y="37024"/>
                </a:cubicBezTo>
                <a:cubicBezTo>
                  <a:pt x="257308" y="45686"/>
                  <a:pt x="270299" y="64812"/>
                  <a:pt x="270299" y="87187"/>
                </a:cubicBezTo>
                <a:cubicBezTo>
                  <a:pt x="270299" y="97291"/>
                  <a:pt x="267412" y="106674"/>
                  <a:pt x="262721" y="114975"/>
                </a:cubicBezTo>
                <a:cubicBezTo>
                  <a:pt x="273186" y="114614"/>
                  <a:pt x="279682" y="115335"/>
                  <a:pt x="279682" y="115335"/>
                </a:cubicBezTo>
                <a:cubicBezTo>
                  <a:pt x="282208" y="116057"/>
                  <a:pt x="283652" y="117862"/>
                  <a:pt x="283652" y="120027"/>
                </a:cubicBezTo>
                <a:lnTo>
                  <a:pt x="283652" y="143123"/>
                </a:lnTo>
                <a:lnTo>
                  <a:pt x="300252" y="139875"/>
                </a:lnTo>
                <a:cubicBezTo>
                  <a:pt x="301696" y="139514"/>
                  <a:pt x="303139" y="139875"/>
                  <a:pt x="304222" y="140958"/>
                </a:cubicBezTo>
                <a:cubicBezTo>
                  <a:pt x="305305" y="141680"/>
                  <a:pt x="306026" y="143123"/>
                  <a:pt x="306026" y="144206"/>
                </a:cubicBezTo>
                <a:lnTo>
                  <a:pt x="306026" y="272679"/>
                </a:lnTo>
                <a:cubicBezTo>
                  <a:pt x="306026" y="274845"/>
                  <a:pt x="304222" y="276649"/>
                  <a:pt x="302057" y="277371"/>
                </a:cubicBezTo>
                <a:lnTo>
                  <a:pt x="153735" y="305880"/>
                </a:lnTo>
                <a:cubicBezTo>
                  <a:pt x="153374" y="305880"/>
                  <a:pt x="153374" y="305880"/>
                  <a:pt x="153013" y="305880"/>
                </a:cubicBezTo>
                <a:cubicBezTo>
                  <a:pt x="152652" y="305880"/>
                  <a:pt x="152291" y="305880"/>
                  <a:pt x="151930" y="305880"/>
                </a:cubicBezTo>
                <a:lnTo>
                  <a:pt x="3609" y="277371"/>
                </a:lnTo>
                <a:cubicBezTo>
                  <a:pt x="1443" y="276649"/>
                  <a:pt x="0" y="274845"/>
                  <a:pt x="0" y="272679"/>
                </a:cubicBezTo>
                <a:lnTo>
                  <a:pt x="0" y="144206"/>
                </a:lnTo>
                <a:cubicBezTo>
                  <a:pt x="0" y="143123"/>
                  <a:pt x="361" y="141680"/>
                  <a:pt x="1443" y="140958"/>
                </a:cubicBezTo>
                <a:cubicBezTo>
                  <a:pt x="2526" y="139875"/>
                  <a:pt x="3969" y="139514"/>
                  <a:pt x="5413" y="139875"/>
                </a:cubicBezTo>
                <a:lnTo>
                  <a:pt x="22013" y="143123"/>
                </a:lnTo>
                <a:lnTo>
                  <a:pt x="22013" y="120027"/>
                </a:lnTo>
                <a:cubicBezTo>
                  <a:pt x="22013" y="117862"/>
                  <a:pt x="23457" y="116057"/>
                  <a:pt x="25983" y="115335"/>
                </a:cubicBezTo>
                <a:cubicBezTo>
                  <a:pt x="26344" y="115335"/>
                  <a:pt x="32840" y="114614"/>
                  <a:pt x="42944" y="114975"/>
                </a:cubicBezTo>
                <a:cubicBezTo>
                  <a:pt x="38253" y="106674"/>
                  <a:pt x="35366" y="97291"/>
                  <a:pt x="35366" y="87187"/>
                </a:cubicBezTo>
                <a:cubicBezTo>
                  <a:pt x="35366" y="64812"/>
                  <a:pt x="48719" y="45686"/>
                  <a:pt x="67484" y="37024"/>
                </a:cubicBezTo>
                <a:cubicBezTo>
                  <a:pt x="67123" y="9598"/>
                  <a:pt x="90581" y="576"/>
                  <a:pt x="90941" y="215"/>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0050"/>
              </a:solidFill>
              <a:effectLst/>
              <a:uLnTx/>
              <a:uFillTx/>
              <a:latin typeface="Lato Light" panose="020F0502020204030203" pitchFamily="34" charset="0"/>
              <a:ea typeface="+mn-ea"/>
              <a:cs typeface="+mn-cs"/>
            </a:endParaRPr>
          </a:p>
        </p:txBody>
      </p:sp>
      <p:sp>
        <p:nvSpPr>
          <p:cNvPr id="34" name="Shape 59206">
            <a:extLst>
              <a:ext uri="{FF2B5EF4-FFF2-40B4-BE49-F238E27FC236}">
                <a16:creationId xmlns:a16="http://schemas.microsoft.com/office/drawing/2014/main" id="{28E750B1-D4C1-F241-ACED-D68CDB0FC7E4}"/>
              </a:ext>
            </a:extLst>
          </p:cNvPr>
          <p:cNvSpPr/>
          <p:nvPr/>
        </p:nvSpPr>
        <p:spPr>
          <a:xfrm flipV="1">
            <a:off x="7393139" y="4618836"/>
            <a:ext cx="0" cy="1040635"/>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a:ln>
                <a:noFill/>
              </a:ln>
              <a:solidFill>
                <a:srgbClr val="230050"/>
              </a:solidFill>
              <a:effectLst/>
              <a:uLnTx/>
              <a:uFillTx/>
              <a:latin typeface="Lato Light" panose="020F0502020204030203" pitchFamily="34" charset="0"/>
              <a:ea typeface="+mn-ea"/>
              <a:cs typeface="+mn-cs"/>
            </a:endParaRPr>
          </a:p>
        </p:txBody>
      </p:sp>
      <p:sp>
        <p:nvSpPr>
          <p:cNvPr id="35" name="Shape 59207">
            <a:extLst>
              <a:ext uri="{FF2B5EF4-FFF2-40B4-BE49-F238E27FC236}">
                <a16:creationId xmlns:a16="http://schemas.microsoft.com/office/drawing/2014/main" id="{ACD0F130-C9DB-F743-BE11-EEB609D66986}"/>
              </a:ext>
            </a:extLst>
          </p:cNvPr>
          <p:cNvSpPr/>
          <p:nvPr/>
        </p:nvSpPr>
        <p:spPr>
          <a:xfrm flipV="1">
            <a:off x="7393139" y="1424821"/>
            <a:ext cx="0" cy="1392255"/>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a:ln>
                <a:noFill/>
              </a:ln>
              <a:solidFill>
                <a:srgbClr val="230050"/>
              </a:solidFill>
              <a:effectLst/>
              <a:uLnTx/>
              <a:uFillTx/>
              <a:latin typeface="Lato Light" panose="020F0502020204030203" pitchFamily="34" charset="0"/>
              <a:ea typeface="+mn-ea"/>
              <a:cs typeface="+mn-cs"/>
            </a:endParaRPr>
          </a:p>
        </p:txBody>
      </p:sp>
      <p:sp>
        <p:nvSpPr>
          <p:cNvPr id="36" name="Shape 59208">
            <a:extLst>
              <a:ext uri="{FF2B5EF4-FFF2-40B4-BE49-F238E27FC236}">
                <a16:creationId xmlns:a16="http://schemas.microsoft.com/office/drawing/2014/main" id="{70EA8B07-CF3B-414E-AF24-BBE9F7511877}"/>
              </a:ext>
            </a:extLst>
          </p:cNvPr>
          <p:cNvSpPr/>
          <p:nvPr/>
        </p:nvSpPr>
        <p:spPr>
          <a:xfrm rot="16200000" flipH="1" flipV="1">
            <a:off x="8786361" y="2599494"/>
            <a:ext cx="442352" cy="1319900"/>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a:ln>
                <a:noFill/>
              </a:ln>
              <a:solidFill>
                <a:srgbClr val="230050"/>
              </a:solidFill>
              <a:effectLst/>
              <a:uLnTx/>
              <a:uFillTx/>
              <a:latin typeface="Lato Light" panose="020F0502020204030203" pitchFamily="34" charset="0"/>
              <a:ea typeface="+mn-ea"/>
              <a:cs typeface="+mn-cs"/>
            </a:endParaRPr>
          </a:p>
        </p:txBody>
      </p:sp>
      <p:sp>
        <p:nvSpPr>
          <p:cNvPr id="41" name="Shape 59211">
            <a:extLst>
              <a:ext uri="{FF2B5EF4-FFF2-40B4-BE49-F238E27FC236}">
                <a16:creationId xmlns:a16="http://schemas.microsoft.com/office/drawing/2014/main" id="{7225595B-FF43-5743-837D-16F62167F68F}"/>
              </a:ext>
            </a:extLst>
          </p:cNvPr>
          <p:cNvSpPr/>
          <p:nvPr/>
        </p:nvSpPr>
        <p:spPr>
          <a:xfrm flipH="1" flipV="1">
            <a:off x="5883070" y="1928406"/>
            <a:ext cx="447968" cy="577546"/>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a:ln>
                <a:noFill/>
              </a:ln>
              <a:solidFill>
                <a:srgbClr val="230050"/>
              </a:solidFill>
              <a:effectLst/>
              <a:uLnTx/>
              <a:uFillTx/>
              <a:latin typeface="Lato Light" panose="020F0502020204030203" pitchFamily="34" charset="0"/>
              <a:ea typeface="+mn-ea"/>
              <a:cs typeface="+mn-cs"/>
            </a:endParaRPr>
          </a:p>
        </p:txBody>
      </p:sp>
      <p:sp>
        <p:nvSpPr>
          <p:cNvPr id="43" name="Shape 59212">
            <a:extLst>
              <a:ext uri="{FF2B5EF4-FFF2-40B4-BE49-F238E27FC236}">
                <a16:creationId xmlns:a16="http://schemas.microsoft.com/office/drawing/2014/main" id="{67FA1401-857D-4B41-9FDE-DEC74E99C918}"/>
              </a:ext>
            </a:extLst>
          </p:cNvPr>
          <p:cNvSpPr/>
          <p:nvPr/>
        </p:nvSpPr>
        <p:spPr>
          <a:xfrm flipV="1">
            <a:off x="8396428" y="1901607"/>
            <a:ext cx="513774" cy="653995"/>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a:ln>
                <a:noFill/>
              </a:ln>
              <a:solidFill>
                <a:srgbClr val="230050"/>
              </a:solidFill>
              <a:effectLst/>
              <a:uLnTx/>
              <a:uFillTx/>
              <a:latin typeface="Lato Light" panose="020F0502020204030203" pitchFamily="34" charset="0"/>
              <a:ea typeface="+mn-ea"/>
              <a:cs typeface="+mn-cs"/>
            </a:endParaRPr>
          </a:p>
        </p:txBody>
      </p:sp>
      <p:sp>
        <p:nvSpPr>
          <p:cNvPr id="44" name="Shape 59214">
            <a:extLst>
              <a:ext uri="{FF2B5EF4-FFF2-40B4-BE49-F238E27FC236}">
                <a16:creationId xmlns:a16="http://schemas.microsoft.com/office/drawing/2014/main" id="{D5773B72-AEFC-E648-9A0A-DEF634AE322C}"/>
              </a:ext>
            </a:extLst>
          </p:cNvPr>
          <p:cNvSpPr/>
          <p:nvPr/>
        </p:nvSpPr>
        <p:spPr>
          <a:xfrm rot="10800000" flipV="1">
            <a:off x="5815819" y="4565460"/>
            <a:ext cx="572308" cy="698373"/>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a:ln>
                <a:noFill/>
              </a:ln>
              <a:solidFill>
                <a:srgbClr val="230050"/>
              </a:solidFill>
              <a:effectLst/>
              <a:uLnTx/>
              <a:uFillTx/>
              <a:latin typeface="Lato Light" panose="020F0502020204030203" pitchFamily="34" charset="0"/>
              <a:ea typeface="+mn-ea"/>
              <a:cs typeface="+mn-cs"/>
            </a:endParaRPr>
          </a:p>
        </p:txBody>
      </p:sp>
      <p:sp>
        <p:nvSpPr>
          <p:cNvPr id="45" name="Shape 59215">
            <a:extLst>
              <a:ext uri="{FF2B5EF4-FFF2-40B4-BE49-F238E27FC236}">
                <a16:creationId xmlns:a16="http://schemas.microsoft.com/office/drawing/2014/main" id="{72F511C9-504C-B545-8019-8B82CB8B361A}"/>
              </a:ext>
            </a:extLst>
          </p:cNvPr>
          <p:cNvSpPr/>
          <p:nvPr/>
        </p:nvSpPr>
        <p:spPr>
          <a:xfrm rot="10800000" flipH="1" flipV="1">
            <a:off x="8347587" y="4513007"/>
            <a:ext cx="372490" cy="677830"/>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a:ln>
                <a:noFill/>
              </a:ln>
              <a:solidFill>
                <a:srgbClr val="230050"/>
              </a:solidFill>
              <a:effectLst/>
              <a:uLnTx/>
              <a:uFillTx/>
              <a:latin typeface="Lato Light" panose="020F0502020204030203" pitchFamily="34" charset="0"/>
              <a:ea typeface="+mn-ea"/>
              <a:cs typeface="+mn-cs"/>
            </a:endParaRPr>
          </a:p>
        </p:txBody>
      </p:sp>
      <p:sp>
        <p:nvSpPr>
          <p:cNvPr id="46" name="Shape 59218">
            <a:extLst>
              <a:ext uri="{FF2B5EF4-FFF2-40B4-BE49-F238E27FC236}">
                <a16:creationId xmlns:a16="http://schemas.microsoft.com/office/drawing/2014/main" id="{BB4318FE-E0A7-6140-A1D8-D0E6B4F63B35}"/>
              </a:ext>
            </a:extLst>
          </p:cNvPr>
          <p:cNvSpPr/>
          <p:nvPr/>
        </p:nvSpPr>
        <p:spPr>
          <a:xfrm>
            <a:off x="9516989" y="2108376"/>
            <a:ext cx="1214713" cy="1136660"/>
          </a:xfrm>
          <a:prstGeom prst="ellipse">
            <a:avLst/>
          </a:prstGeom>
          <a:solidFill>
            <a:schemeClr val="accent2"/>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47" name="Shape 59221">
            <a:extLst>
              <a:ext uri="{FF2B5EF4-FFF2-40B4-BE49-F238E27FC236}">
                <a16:creationId xmlns:a16="http://schemas.microsoft.com/office/drawing/2014/main" id="{6221A9DF-E2DD-7F48-BE94-D06223C5D2DD}"/>
              </a:ext>
            </a:extLst>
          </p:cNvPr>
          <p:cNvSpPr/>
          <p:nvPr/>
        </p:nvSpPr>
        <p:spPr>
          <a:xfrm>
            <a:off x="8629860" y="884982"/>
            <a:ext cx="1214714" cy="1136660"/>
          </a:xfrm>
          <a:prstGeom prst="ellipse">
            <a:avLst/>
          </a:prstGeom>
          <a:solidFill>
            <a:schemeClr val="accent1">
              <a:lumMod val="90000"/>
              <a:lumOff val="1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48" name="Shape 59224">
            <a:extLst>
              <a:ext uri="{FF2B5EF4-FFF2-40B4-BE49-F238E27FC236}">
                <a16:creationId xmlns:a16="http://schemas.microsoft.com/office/drawing/2014/main" id="{34423D7E-3BE6-014A-A351-10FB85C56104}"/>
              </a:ext>
            </a:extLst>
          </p:cNvPr>
          <p:cNvSpPr/>
          <p:nvPr/>
        </p:nvSpPr>
        <p:spPr>
          <a:xfrm>
            <a:off x="4977177" y="881644"/>
            <a:ext cx="1214714" cy="1136660"/>
          </a:xfrm>
          <a:prstGeom prst="ellipse">
            <a:avLst/>
          </a:prstGeom>
          <a:solidFill>
            <a:schemeClr val="accent4">
              <a:lumMod val="75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49" name="Shape 59227">
            <a:extLst>
              <a:ext uri="{FF2B5EF4-FFF2-40B4-BE49-F238E27FC236}">
                <a16:creationId xmlns:a16="http://schemas.microsoft.com/office/drawing/2014/main" id="{4EEE35FB-F13E-E147-92B4-3DDF370EA312}"/>
              </a:ext>
            </a:extLst>
          </p:cNvPr>
          <p:cNvSpPr/>
          <p:nvPr/>
        </p:nvSpPr>
        <p:spPr>
          <a:xfrm>
            <a:off x="6786351" y="314036"/>
            <a:ext cx="1214714" cy="1136660"/>
          </a:xfrm>
          <a:prstGeom prst="ellipse">
            <a:avLst/>
          </a:prstGeom>
          <a:solidFill>
            <a:schemeClr val="accent1"/>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50" name="Shape 59230">
            <a:extLst>
              <a:ext uri="{FF2B5EF4-FFF2-40B4-BE49-F238E27FC236}">
                <a16:creationId xmlns:a16="http://schemas.microsoft.com/office/drawing/2014/main" id="{BCC6D250-BD9B-B44C-AD45-480F3D5F9C9E}"/>
              </a:ext>
            </a:extLst>
          </p:cNvPr>
          <p:cNvSpPr/>
          <p:nvPr/>
        </p:nvSpPr>
        <p:spPr>
          <a:xfrm>
            <a:off x="9796325" y="3857948"/>
            <a:ext cx="1214714" cy="1136660"/>
          </a:xfrm>
          <a:prstGeom prst="ellipse">
            <a:avLst/>
          </a:prstGeom>
          <a:solidFill>
            <a:schemeClr val="accent2">
              <a:lumMod val="75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51" name="Shape 59233">
            <a:extLst>
              <a:ext uri="{FF2B5EF4-FFF2-40B4-BE49-F238E27FC236}">
                <a16:creationId xmlns:a16="http://schemas.microsoft.com/office/drawing/2014/main" id="{E8335918-488E-FF4C-9AF0-0C3B1DF1155B}"/>
              </a:ext>
            </a:extLst>
          </p:cNvPr>
          <p:cNvSpPr/>
          <p:nvPr/>
        </p:nvSpPr>
        <p:spPr>
          <a:xfrm>
            <a:off x="6786351" y="5633595"/>
            <a:ext cx="1214714" cy="1136660"/>
          </a:xfrm>
          <a:prstGeom prst="ellipse">
            <a:avLst/>
          </a:prstGeom>
          <a:solidFill>
            <a:schemeClr val="accent5">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52" name="Shape 59236">
            <a:extLst>
              <a:ext uri="{FF2B5EF4-FFF2-40B4-BE49-F238E27FC236}">
                <a16:creationId xmlns:a16="http://schemas.microsoft.com/office/drawing/2014/main" id="{B4FA75E9-4DBA-DC42-8D75-A0C96CCA4E1C}"/>
              </a:ext>
            </a:extLst>
          </p:cNvPr>
          <p:cNvSpPr/>
          <p:nvPr/>
        </p:nvSpPr>
        <p:spPr>
          <a:xfrm>
            <a:off x="3869193" y="2183223"/>
            <a:ext cx="1214713" cy="1136660"/>
          </a:xfrm>
          <a:prstGeom prst="ellipse">
            <a:avLst/>
          </a:prstGeom>
          <a:solidFill>
            <a:schemeClr val="accent4"/>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53" name="Shape 59239">
            <a:extLst>
              <a:ext uri="{FF2B5EF4-FFF2-40B4-BE49-F238E27FC236}">
                <a16:creationId xmlns:a16="http://schemas.microsoft.com/office/drawing/2014/main" id="{F88B4646-CEEB-A24C-AEA8-FF6776EF728D}"/>
              </a:ext>
            </a:extLst>
          </p:cNvPr>
          <p:cNvSpPr/>
          <p:nvPr/>
        </p:nvSpPr>
        <p:spPr>
          <a:xfrm>
            <a:off x="4851489" y="5082055"/>
            <a:ext cx="1214714" cy="1136660"/>
          </a:xfrm>
          <a:prstGeom prst="ellipse">
            <a:avLst/>
          </a:prstGeom>
          <a:solidFill>
            <a:schemeClr val="accent3">
              <a:lumMod val="75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62" name="Content Placeholder 2"/>
          <p:cNvSpPr txBox="1">
            <a:spLocks/>
          </p:cNvSpPr>
          <p:nvPr/>
        </p:nvSpPr>
        <p:spPr>
          <a:xfrm>
            <a:off x="3981670" y="2352798"/>
            <a:ext cx="1102236"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100" b="1" i="0" u="none" strike="noStrike" kern="0" cap="none" spc="0" normalizeH="0" baseline="0" noProof="0">
                <a:ln>
                  <a:noFill/>
                </a:ln>
                <a:solidFill>
                  <a:prstClr val="white"/>
                </a:solidFill>
                <a:effectLst/>
                <a:uLnTx/>
                <a:uFillTx/>
                <a:latin typeface="Overpass" panose="00000500000000000000" pitchFamily="2" charset="0"/>
                <a:ea typeface="+mn-ea"/>
                <a:cs typeface="Arial" panose="020B0604020202020204" pitchFamily="34" charset="0"/>
              </a:rPr>
              <a:t>Designing competency standards for greener jobs</a:t>
            </a:r>
            <a:endParaRPr kumimoji="0" lang="en-GB" sz="1100" b="0" i="0" u="none" strike="noStrike" kern="0" cap="none" spc="0" normalizeH="0" baseline="0" noProof="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63" name="Shape 59214">
            <a:extLst>
              <a:ext uri="{FF2B5EF4-FFF2-40B4-BE49-F238E27FC236}">
                <a16:creationId xmlns:a16="http://schemas.microsoft.com/office/drawing/2014/main" id="{D5773B72-AEFC-E648-9A0A-DEF634AE322C}"/>
              </a:ext>
            </a:extLst>
          </p:cNvPr>
          <p:cNvSpPr/>
          <p:nvPr/>
        </p:nvSpPr>
        <p:spPr>
          <a:xfrm rot="10800000" flipV="1">
            <a:off x="5083907" y="3706760"/>
            <a:ext cx="1218569" cy="505607"/>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a:ln>
                <a:noFill/>
              </a:ln>
              <a:solidFill>
                <a:srgbClr val="230050"/>
              </a:solidFill>
              <a:effectLst/>
              <a:uLnTx/>
              <a:uFillTx/>
              <a:latin typeface="Lato Light" panose="020F0502020204030203" pitchFamily="34" charset="0"/>
              <a:ea typeface="+mn-ea"/>
              <a:cs typeface="+mn-cs"/>
            </a:endParaRPr>
          </a:p>
        </p:txBody>
      </p:sp>
      <p:sp>
        <p:nvSpPr>
          <p:cNvPr id="64" name="Shape 59239">
            <a:extLst>
              <a:ext uri="{FF2B5EF4-FFF2-40B4-BE49-F238E27FC236}">
                <a16:creationId xmlns:a16="http://schemas.microsoft.com/office/drawing/2014/main" id="{F88B4646-CEEB-A24C-AEA8-FF6776EF728D}"/>
              </a:ext>
            </a:extLst>
          </p:cNvPr>
          <p:cNvSpPr/>
          <p:nvPr/>
        </p:nvSpPr>
        <p:spPr>
          <a:xfrm>
            <a:off x="3869195" y="3754726"/>
            <a:ext cx="1214714" cy="1136660"/>
          </a:xfrm>
          <a:prstGeom prst="ellipse">
            <a:avLst/>
          </a:prstGeom>
          <a:solidFill>
            <a:schemeClr val="accent3">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65" name="Shape 59239">
            <a:extLst>
              <a:ext uri="{FF2B5EF4-FFF2-40B4-BE49-F238E27FC236}">
                <a16:creationId xmlns:a16="http://schemas.microsoft.com/office/drawing/2014/main" id="{F88B4646-CEEB-A24C-AEA8-FF6776EF728D}"/>
              </a:ext>
            </a:extLst>
          </p:cNvPr>
          <p:cNvSpPr/>
          <p:nvPr/>
        </p:nvSpPr>
        <p:spPr>
          <a:xfrm>
            <a:off x="8444236" y="5092131"/>
            <a:ext cx="1214714" cy="1136660"/>
          </a:xfrm>
          <a:prstGeom prst="ellipse">
            <a:avLst/>
          </a:prstGeom>
          <a:solidFill>
            <a:schemeClr val="accent5">
              <a:lumMod val="75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67" name="Content Placeholder 2"/>
          <p:cNvSpPr txBox="1">
            <a:spLocks/>
          </p:cNvSpPr>
          <p:nvPr/>
        </p:nvSpPr>
        <p:spPr>
          <a:xfrm>
            <a:off x="4999455" y="1155014"/>
            <a:ext cx="1212307"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100" b="1" i="0" u="none" strike="noStrike" kern="0" cap="none" spc="0" normalizeH="0" baseline="0" noProof="0">
                <a:ln>
                  <a:noFill/>
                </a:ln>
                <a:solidFill>
                  <a:prstClr val="white"/>
                </a:solidFill>
                <a:effectLst/>
                <a:uLnTx/>
                <a:uFillTx/>
                <a:latin typeface="Overpass" panose="00000500000000000000" pitchFamily="2" charset="0"/>
                <a:ea typeface="+mn-ea"/>
                <a:cs typeface="Arial" panose="020B0604020202020204" pitchFamily="34" charset="0"/>
              </a:rPr>
              <a:t>Developing and implementing green curricula</a:t>
            </a:r>
            <a:endParaRPr kumimoji="0" lang="en-GB" sz="1100" b="0" i="0" u="none" strike="noStrike" kern="0" cap="none" spc="0" normalizeH="0" baseline="0" noProof="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68" name="Content Placeholder 2"/>
          <p:cNvSpPr txBox="1">
            <a:spLocks/>
          </p:cNvSpPr>
          <p:nvPr/>
        </p:nvSpPr>
        <p:spPr>
          <a:xfrm>
            <a:off x="6820660" y="617503"/>
            <a:ext cx="1212307"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400" b="1" i="0" u="none" strike="noStrike" kern="0" cap="none" spc="0" normalizeH="0" baseline="0" noProof="0">
                <a:ln>
                  <a:noFill/>
                </a:ln>
                <a:solidFill>
                  <a:prstClr val="white"/>
                </a:solidFill>
                <a:effectLst/>
                <a:uLnTx/>
                <a:uFillTx/>
                <a:latin typeface="Overpass" panose="00000500000000000000" pitchFamily="2" charset="0"/>
                <a:ea typeface="+mn-ea"/>
                <a:cs typeface="Arial" panose="020B0604020202020204" pitchFamily="34" charset="0"/>
              </a:rPr>
              <a:t>Going green in training</a:t>
            </a:r>
            <a:endParaRPr kumimoji="0" lang="en-GB" sz="1400" b="0" i="0" u="none" strike="noStrike" kern="0" cap="none" spc="0" normalizeH="0" baseline="0" noProof="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69" name="Content Placeholder 2"/>
          <p:cNvSpPr txBox="1">
            <a:spLocks/>
          </p:cNvSpPr>
          <p:nvPr/>
        </p:nvSpPr>
        <p:spPr>
          <a:xfrm>
            <a:off x="8661162" y="1088174"/>
            <a:ext cx="1363200"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100" b="1" i="0" u="none" strike="noStrike" kern="0" cap="none" spc="0" normalizeH="0" baseline="0" noProof="0">
                <a:ln>
                  <a:noFill/>
                </a:ln>
                <a:solidFill>
                  <a:prstClr val="white"/>
                </a:solidFill>
                <a:effectLst/>
                <a:uLnTx/>
                <a:uFillTx/>
                <a:latin typeface="Overpass" panose="00000500000000000000" pitchFamily="2" charset="0"/>
                <a:ea typeface="+mn-ea"/>
                <a:cs typeface="Arial" panose="020B0604020202020204" pitchFamily="34" charset="0"/>
              </a:rPr>
              <a:t>Assessment packages to support greener learning</a:t>
            </a:r>
            <a:endParaRPr kumimoji="0" lang="en-GB" sz="1100" b="0" i="0" u="none" strike="noStrike" kern="0" cap="none" spc="0" normalizeH="0" baseline="0" noProof="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70" name="Content Placeholder 2"/>
          <p:cNvSpPr txBox="1">
            <a:spLocks/>
          </p:cNvSpPr>
          <p:nvPr/>
        </p:nvSpPr>
        <p:spPr>
          <a:xfrm>
            <a:off x="9667487" y="2327010"/>
            <a:ext cx="1212307"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400" b="1" i="0" u="none" strike="noStrike" kern="0" cap="none" spc="0" normalizeH="0" baseline="0" noProof="0">
                <a:ln>
                  <a:noFill/>
                </a:ln>
                <a:solidFill>
                  <a:prstClr val="white"/>
                </a:solidFill>
                <a:effectLst/>
                <a:uLnTx/>
                <a:uFillTx/>
                <a:latin typeface="Overpass" panose="00000500000000000000" pitchFamily="2" charset="0"/>
                <a:ea typeface="+mn-ea"/>
                <a:cs typeface="Arial" panose="020B0604020202020204" pitchFamily="34" charset="0"/>
              </a:rPr>
              <a:t>Towards a greener campus</a:t>
            </a:r>
            <a:endParaRPr kumimoji="0" lang="en-GB" sz="1400" b="0" i="0" u="none" strike="noStrike" kern="0" cap="none" spc="0" normalizeH="0" baseline="0" noProof="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71" name="Content Placeholder 2"/>
          <p:cNvSpPr txBox="1">
            <a:spLocks/>
          </p:cNvSpPr>
          <p:nvPr/>
        </p:nvSpPr>
        <p:spPr>
          <a:xfrm>
            <a:off x="9867560" y="3969154"/>
            <a:ext cx="1363200"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100" b="1" i="0" u="none" strike="noStrike" kern="0" cap="none" spc="0" normalizeH="0" baseline="0" noProof="0">
                <a:ln>
                  <a:noFill/>
                </a:ln>
                <a:solidFill>
                  <a:prstClr val="white"/>
                </a:solidFill>
                <a:effectLst/>
                <a:uLnTx/>
                <a:uFillTx/>
                <a:latin typeface="Overpass" panose="00000500000000000000" pitchFamily="2" charset="0"/>
                <a:ea typeface="+mn-ea"/>
                <a:cs typeface="Arial" panose="020B0604020202020204" pitchFamily="34" charset="0"/>
              </a:rPr>
              <a:t>Greening the professional development of teachers / in-company trainers</a:t>
            </a:r>
            <a:endParaRPr kumimoji="0" lang="en-GB" sz="1100" b="0" i="0" u="none" strike="noStrike" kern="0" cap="none" spc="0" normalizeH="0" baseline="0" noProof="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72" name="Content Placeholder 2"/>
          <p:cNvSpPr txBox="1">
            <a:spLocks/>
          </p:cNvSpPr>
          <p:nvPr/>
        </p:nvSpPr>
        <p:spPr>
          <a:xfrm>
            <a:off x="8506726" y="5393874"/>
            <a:ext cx="1212307"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lvl="0" indent="0">
              <a:buNone/>
              <a:defRPr/>
            </a:pPr>
            <a:r>
              <a:rPr lang="en-GB" sz="1400" b="1" kern="0">
                <a:solidFill>
                  <a:prstClr val="white"/>
                </a:solidFill>
                <a:latin typeface="Overpass" panose="00000500000000000000" pitchFamily="2" charset="0"/>
              </a:rPr>
              <a:t>Sensitizing employers</a:t>
            </a:r>
            <a:endParaRPr lang="en-GB" sz="1400" kern="0">
              <a:solidFill>
                <a:prstClr val="white"/>
              </a:solidFill>
              <a:latin typeface="Overpass" panose="00000500000000000000" pitchFamily="2" charset="0"/>
            </a:endParaRPr>
          </a:p>
        </p:txBody>
      </p:sp>
      <p:sp>
        <p:nvSpPr>
          <p:cNvPr id="75" name="Content Placeholder 2"/>
          <p:cNvSpPr txBox="1">
            <a:spLocks/>
          </p:cNvSpPr>
          <p:nvPr/>
        </p:nvSpPr>
        <p:spPr>
          <a:xfrm>
            <a:off x="4940050" y="5281897"/>
            <a:ext cx="1161922"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100" b="1" i="0" u="none" strike="noStrike" kern="0" cap="none" spc="0" normalizeH="0" baseline="0" noProof="0">
                <a:ln>
                  <a:noFill/>
                </a:ln>
                <a:solidFill>
                  <a:prstClr val="white"/>
                </a:solidFill>
                <a:effectLst/>
                <a:uLnTx/>
                <a:uFillTx/>
                <a:latin typeface="Overpass" panose="00000500000000000000" pitchFamily="2" charset="0"/>
                <a:ea typeface="+mn-ea"/>
                <a:cs typeface="Arial" panose="020B0604020202020204" pitchFamily="34" charset="0"/>
              </a:rPr>
              <a:t>Mainstreaming: from piloting to the whole system</a:t>
            </a:r>
            <a:endParaRPr kumimoji="0" lang="en-GB" sz="1100" b="0" i="0" u="none" strike="noStrike" kern="0" cap="none" spc="0" normalizeH="0" baseline="0" noProof="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77" name="Rounded Rectangle 76"/>
          <p:cNvSpPr/>
          <p:nvPr/>
        </p:nvSpPr>
        <p:spPr>
          <a:xfrm>
            <a:off x="462778" y="3258845"/>
            <a:ext cx="3062275" cy="3053404"/>
          </a:xfrm>
          <a:prstGeom prst="roundRect">
            <a:avLst/>
          </a:prstGeom>
          <a:solidFill>
            <a:schemeClr val="bg1"/>
          </a:solid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8" name="TextBox 77">
            <a:extLst>
              <a:ext uri="{FF2B5EF4-FFF2-40B4-BE49-F238E27FC236}">
                <a16:creationId xmlns:a16="http://schemas.microsoft.com/office/drawing/2014/main" id="{B2BBF664-9C90-0D49-ADB0-2A0DDE7FF57E}"/>
              </a:ext>
            </a:extLst>
          </p:cNvPr>
          <p:cNvSpPr txBox="1"/>
          <p:nvPr/>
        </p:nvSpPr>
        <p:spPr>
          <a:xfrm>
            <a:off x="525128" y="3347640"/>
            <a:ext cx="3147267" cy="2800767"/>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25000" noProof="0" dirty="0">
                <a:ln>
                  <a:noFill/>
                </a:ln>
                <a:solidFill>
                  <a:srgbClr val="3333CC"/>
                </a:solidFill>
                <a:effectLst/>
                <a:uLnTx/>
                <a:uFillTx/>
                <a:latin typeface="Overpass" panose="00000500000000000000" pitchFamily="2" charset="0"/>
                <a:ea typeface="Noto Sans" panose="020B0502040504020204" pitchFamily="34" charset="0"/>
                <a:cs typeface="Noto Sans" panose="020B0502040504020204" pitchFamily="34" charset="0"/>
              </a:rPr>
              <a:t>A practical guidance tool for greening TVET</a:t>
            </a:r>
            <a:r>
              <a:rPr kumimoji="0" lang="en-GB" sz="2400" b="0" i="0" u="none" strike="noStrike" kern="1200" cap="none" spc="0" normalizeH="0" baseline="-25000" noProof="0" dirty="0">
                <a:ln>
                  <a:noFill/>
                </a:ln>
                <a:solidFill>
                  <a:srgbClr val="3333CC"/>
                </a:solidFill>
                <a:effectLst/>
                <a:uLnTx/>
                <a:uFillTx/>
                <a:latin typeface="Overpass" panose="00000500000000000000" pitchFamily="2" charset="0"/>
                <a:ea typeface="Noto Sans" panose="020B0502040504020204" pitchFamily="34" charset="0"/>
                <a:cs typeface="Noto Sans" panose="020B0502040504020204" pitchFamily="34" charset="0"/>
              </a:rPr>
              <a:t>, competency standards, curricula, training and assessment to be piloted in several countries in 2022</a:t>
            </a: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25000" noProof="0" dirty="0">
              <a:ln>
                <a:noFill/>
              </a:ln>
              <a:solidFill>
                <a:srgbClr val="3333CC"/>
              </a:solidFill>
              <a:effectLst/>
              <a:uLnTx/>
              <a:uFillTx/>
              <a:latin typeface="Overpass" panose="00000500000000000000" pitchFamily="2" charset="0"/>
              <a:ea typeface="Noto Sans" panose="020B0502040504020204" pitchFamily="34" charset="0"/>
              <a:cs typeface="Noto Sans" panose="020B0502040504020204" pitchFamily="34" charset="0"/>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25000" noProof="0" dirty="0">
                <a:ln>
                  <a:noFill/>
                </a:ln>
                <a:solidFill>
                  <a:srgbClr val="3333CC"/>
                </a:solidFill>
                <a:effectLst/>
                <a:uLnTx/>
                <a:uFillTx/>
                <a:latin typeface="Overpass" panose="00000500000000000000" pitchFamily="2" charset="0"/>
                <a:ea typeface="Noto Sans" panose="020B0502040504020204" pitchFamily="34" charset="0"/>
                <a:cs typeface="Noto Sans" panose="020B0502040504020204" pitchFamily="34" charset="0"/>
              </a:rPr>
              <a:t>Piloting countries (2021-2022)</a:t>
            </a:r>
            <a:r>
              <a:rPr kumimoji="0" lang="en-US" sz="2400" b="0" i="0" u="none" strike="noStrike" kern="1200" cap="none" spc="0" normalizeH="0" baseline="-25000" noProof="0" dirty="0">
                <a:ln>
                  <a:noFill/>
                </a:ln>
                <a:solidFill>
                  <a:srgbClr val="3333CC"/>
                </a:solidFill>
                <a:effectLst/>
                <a:uLnTx/>
                <a:uFillTx/>
                <a:latin typeface="Overpass" panose="00000500000000000000" pitchFamily="2" charset="0"/>
                <a:ea typeface="Noto Sans" panose="020B0502040504020204" pitchFamily="34" charset="0"/>
                <a:cs typeface="Noto Sans" panose="020B0502040504020204" pitchFamily="34" charset="0"/>
              </a:rPr>
              <a:t>:</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25000" noProof="0" dirty="0">
                <a:ln>
                  <a:noFill/>
                </a:ln>
                <a:solidFill>
                  <a:srgbClr val="3333CC"/>
                </a:solidFill>
                <a:effectLst/>
                <a:uLnTx/>
                <a:uFillTx/>
                <a:latin typeface="Overpass" panose="00000500000000000000" pitchFamily="2" charset="0"/>
                <a:ea typeface="Noto Sans" panose="020B0502040504020204" pitchFamily="34" charset="0"/>
                <a:cs typeface="Noto Sans" panose="020B0502040504020204" pitchFamily="34" charset="0"/>
              </a:rPr>
              <a:t>Cambodia, Ghana, Zimbabwe, Zambia, Thailand, Guyana and the Philippines</a:t>
            </a:r>
            <a:r>
              <a:rPr kumimoji="0" lang="en-US" sz="2400" b="0" i="0" u="none" strike="noStrike" kern="1200" cap="none" spc="0" normalizeH="0" baseline="-25000" noProof="0" dirty="0">
                <a:ln>
                  <a:noFill/>
                </a:ln>
                <a:solidFill>
                  <a:srgbClr val="3333CC"/>
                </a:solidFill>
                <a:effectLst/>
                <a:uLnTx/>
                <a:uFillTx/>
                <a:latin typeface="Overpass" panose="00000500000000000000" pitchFamily="2" charset="0"/>
                <a:ea typeface="Noto Sans" panose="020B0502040504020204" pitchFamily="34" charset="0"/>
                <a:cs typeface="Noto Sans" panose="020B0502040504020204" pitchFamily="34" charset="0"/>
              </a:rPr>
              <a:t> </a:t>
            </a: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25000" noProof="0" dirty="0">
              <a:ln>
                <a:noFill/>
              </a:ln>
              <a:solidFill>
                <a:srgbClr val="3333CC"/>
              </a:solidFill>
              <a:effectLst/>
              <a:uLnTx/>
              <a:uFillTx/>
              <a:latin typeface="Overpass" panose="00000500000000000000" pitchFamily="2" charset="0"/>
              <a:ea typeface="Noto Sans" panose="020B0502040504020204" pitchFamily="34" charset="0"/>
              <a:cs typeface="Noto Sans" panose="020B0502040504020204" pitchFamily="34" charset="0"/>
            </a:endParaRPr>
          </a:p>
        </p:txBody>
      </p:sp>
      <p:sp>
        <p:nvSpPr>
          <p:cNvPr id="79" name="Isosceles Triangle 78"/>
          <p:cNvSpPr/>
          <p:nvPr/>
        </p:nvSpPr>
        <p:spPr>
          <a:xfrm rot="5400000">
            <a:off x="400761" y="4892047"/>
            <a:ext cx="193661" cy="138122"/>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333CC"/>
              </a:solidFill>
              <a:effectLst/>
              <a:uLnTx/>
              <a:uFillTx/>
              <a:latin typeface="Arial" panose="020B0604020202020204"/>
              <a:ea typeface="+mn-ea"/>
              <a:cs typeface="+mn-cs"/>
            </a:endParaRPr>
          </a:p>
        </p:txBody>
      </p:sp>
      <p:sp>
        <p:nvSpPr>
          <p:cNvPr id="54" name="Isosceles Triangle 53"/>
          <p:cNvSpPr/>
          <p:nvPr/>
        </p:nvSpPr>
        <p:spPr>
          <a:xfrm rot="5400000">
            <a:off x="374703" y="3513728"/>
            <a:ext cx="193661" cy="138122"/>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333CC"/>
              </a:solidFill>
              <a:effectLst/>
              <a:uLnTx/>
              <a:uFillTx/>
              <a:latin typeface="Arial" panose="020B0604020202020204"/>
              <a:ea typeface="+mn-ea"/>
              <a:cs typeface="+mn-cs"/>
            </a:endParaRPr>
          </a:p>
        </p:txBody>
      </p:sp>
      <p:sp>
        <p:nvSpPr>
          <p:cNvPr id="55" name="Content Placeholder 2"/>
          <p:cNvSpPr txBox="1">
            <a:spLocks/>
          </p:cNvSpPr>
          <p:nvPr/>
        </p:nvSpPr>
        <p:spPr>
          <a:xfrm>
            <a:off x="6786351" y="5839356"/>
            <a:ext cx="1363200"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100" b="1" i="0" u="none" strike="noStrike" kern="0" cap="none" spc="0" normalizeH="0" baseline="0" noProof="0">
                <a:ln>
                  <a:noFill/>
                </a:ln>
                <a:solidFill>
                  <a:prstClr val="white"/>
                </a:solidFill>
                <a:effectLst/>
                <a:uLnTx/>
                <a:uFillTx/>
                <a:latin typeface="Overpass" panose="00000500000000000000" pitchFamily="2" charset="0"/>
                <a:ea typeface="+mn-ea"/>
                <a:cs typeface="Arial" panose="020B0604020202020204" pitchFamily="34" charset="0"/>
              </a:rPr>
              <a:t>How to support greening of skills for the informal economy</a:t>
            </a:r>
            <a:endParaRPr kumimoji="0" lang="en-GB" sz="1100" b="0" i="0" u="none" strike="noStrike" kern="0" cap="none" spc="0" normalizeH="0" baseline="0" noProof="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56" name="Content Placeholder 2"/>
          <p:cNvSpPr txBox="1">
            <a:spLocks/>
          </p:cNvSpPr>
          <p:nvPr/>
        </p:nvSpPr>
        <p:spPr>
          <a:xfrm>
            <a:off x="3976556" y="3972524"/>
            <a:ext cx="1161922"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lvl="0" indent="0">
              <a:buNone/>
              <a:defRPr/>
            </a:pPr>
            <a:r>
              <a:rPr lang="en-GB" sz="1400" b="1" kern="0">
                <a:solidFill>
                  <a:prstClr val="white"/>
                </a:solidFill>
                <a:latin typeface="Overpass" panose="00000500000000000000" pitchFamily="2" charset="0"/>
              </a:rPr>
              <a:t>Greening TVET: an overview</a:t>
            </a:r>
            <a:endParaRPr kumimoji="0" lang="en-GB" sz="1400" b="0" i="0" u="none" strike="noStrike" kern="0" cap="none" spc="0" normalizeH="0" baseline="0" noProof="0">
              <a:ln>
                <a:noFill/>
              </a:ln>
              <a:solidFill>
                <a:prstClr val="white"/>
              </a:solidFill>
              <a:effectLst/>
              <a:uLnTx/>
              <a:uFillTx/>
              <a:latin typeface="Overpass" panose="00000500000000000000" pitchFamily="2" charset="0"/>
            </a:endParaRPr>
          </a:p>
        </p:txBody>
      </p:sp>
      <p:pic>
        <p:nvPicPr>
          <p:cNvPr id="3" name="Picture 2" descr="Logo&#10;&#10;Description automatically generated with low confidence">
            <a:extLst>
              <a:ext uri="{FF2B5EF4-FFF2-40B4-BE49-F238E27FC236}">
                <a16:creationId xmlns:a16="http://schemas.microsoft.com/office/drawing/2014/main" id="{76E519D4-42EE-1E32-BA90-5307F744D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60" y="404865"/>
            <a:ext cx="1687640" cy="608648"/>
          </a:xfrm>
          <a:prstGeom prst="rect">
            <a:avLst/>
          </a:prstGeom>
        </p:spPr>
      </p:pic>
      <p:sp>
        <p:nvSpPr>
          <p:cNvPr id="4" name="Text Placeholder 1">
            <a:extLst>
              <a:ext uri="{FF2B5EF4-FFF2-40B4-BE49-F238E27FC236}">
                <a16:creationId xmlns:a16="http://schemas.microsoft.com/office/drawing/2014/main" id="{6C1654F9-B23E-4FAC-2331-EB7F43945ED2}"/>
              </a:ext>
            </a:extLst>
          </p:cNvPr>
          <p:cNvSpPr txBox="1">
            <a:spLocks/>
          </p:cNvSpPr>
          <p:nvPr/>
        </p:nvSpPr>
        <p:spPr>
          <a:xfrm>
            <a:off x="182996" y="1690813"/>
            <a:ext cx="3402628" cy="15270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4000" b="0" kern="1200">
                <a:solidFill>
                  <a:schemeClr val="accent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4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b="1" dirty="0">
                <a:solidFill>
                  <a:srgbClr val="0000FF"/>
                </a:solidFill>
                <a:latin typeface="Calibri Light" panose="020F0302020204030204" pitchFamily="34" charset="0"/>
                <a:cs typeface="Calibri Light" panose="020F0302020204030204" pitchFamily="34" charset="0"/>
                <a:hlinkClick r:id="rId4"/>
              </a:rPr>
              <a:t>How to green TVET and skills development: A practical guidance tool</a:t>
            </a:r>
            <a:endParaRPr lang="en-GB" sz="2400" b="1" dirty="0">
              <a:solidFill>
                <a:srgbClr val="0000FF"/>
              </a:solidFill>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A5A70B13-6745-9B36-B5C4-9073B131B6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29282" y="2144503"/>
            <a:ext cx="2028138" cy="28170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6571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92D2206-0B6A-42FC-AC7F-3CF98632C031}"/>
              </a:ext>
            </a:extLst>
          </p:cNvPr>
          <p:cNvSpPr>
            <a:spLocks noGrp="1"/>
          </p:cNvSpPr>
          <p:nvPr>
            <p:ph type="ftr" sz="quarter" idx="11"/>
          </p:nvPr>
        </p:nvSpPr>
        <p:spPr/>
        <p:txBody>
          <a:bodyPr/>
          <a:lstStyle/>
          <a:p>
            <a:r>
              <a:rPr lang="en-GB"/>
              <a:t>Advancing social justice, promoting decent work</a:t>
            </a:r>
          </a:p>
        </p:txBody>
      </p:sp>
      <p:sp>
        <p:nvSpPr>
          <p:cNvPr id="7" name="Slide Number Placeholder 6">
            <a:extLst>
              <a:ext uri="{FF2B5EF4-FFF2-40B4-BE49-F238E27FC236}">
                <a16:creationId xmlns:a16="http://schemas.microsoft.com/office/drawing/2014/main" id="{3DBB6B90-4BA5-408B-9735-F5A19C49C674}"/>
              </a:ext>
            </a:extLst>
          </p:cNvPr>
          <p:cNvSpPr>
            <a:spLocks noGrp="1"/>
          </p:cNvSpPr>
          <p:nvPr>
            <p:ph type="sldNum" sz="quarter" idx="12"/>
          </p:nvPr>
        </p:nvSpPr>
        <p:spPr/>
        <p:txBody>
          <a:bodyPr/>
          <a:lstStyle/>
          <a:p>
            <a:fld id="{856227C0-AD57-4F9B-BAE3-EEFB0D0EE427}" type="slidenum">
              <a:rPr lang="en-GB" smtClean="0"/>
              <a:t>11</a:t>
            </a:fld>
            <a:endParaRPr lang="en-GB"/>
          </a:p>
        </p:txBody>
      </p:sp>
      <p:grpSp>
        <p:nvGrpSpPr>
          <p:cNvPr id="24" name="Group 23">
            <a:extLst>
              <a:ext uri="{FF2B5EF4-FFF2-40B4-BE49-F238E27FC236}">
                <a16:creationId xmlns:a16="http://schemas.microsoft.com/office/drawing/2014/main" id="{86F3B4AB-E408-4295-A829-E23584459B67}"/>
              </a:ext>
            </a:extLst>
          </p:cNvPr>
          <p:cNvGrpSpPr/>
          <p:nvPr/>
        </p:nvGrpSpPr>
        <p:grpSpPr>
          <a:xfrm>
            <a:off x="1631504" y="2086841"/>
            <a:ext cx="8453934" cy="3897313"/>
            <a:chOff x="1343471" y="2086842"/>
            <a:chExt cx="8453934" cy="3897313"/>
          </a:xfrm>
        </p:grpSpPr>
        <p:sp>
          <p:nvSpPr>
            <p:cNvPr id="10" name="TextBox 8">
              <a:extLst>
                <a:ext uri="{FF2B5EF4-FFF2-40B4-BE49-F238E27FC236}">
                  <a16:creationId xmlns:a16="http://schemas.microsoft.com/office/drawing/2014/main" id="{2723D28C-1BDA-4F21-AED3-49A500189C81}"/>
                </a:ext>
              </a:extLst>
            </p:cNvPr>
            <p:cNvSpPr txBox="1">
              <a:spLocks noChangeArrowheads="1"/>
            </p:cNvSpPr>
            <p:nvPr/>
          </p:nvSpPr>
          <p:spPr bwMode="auto">
            <a:xfrm>
              <a:off x="3287068" y="3310804"/>
              <a:ext cx="3167062" cy="368300"/>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800" b="1">
                  <a:solidFill>
                    <a:schemeClr val="accent6"/>
                  </a:solidFill>
                </a:rPr>
                <a:t>Self-assessment tools</a:t>
              </a:r>
            </a:p>
          </p:txBody>
        </p:sp>
        <p:sp>
          <p:nvSpPr>
            <p:cNvPr id="11" name="TextBox 8">
              <a:extLst>
                <a:ext uri="{FF2B5EF4-FFF2-40B4-BE49-F238E27FC236}">
                  <a16:creationId xmlns:a16="http://schemas.microsoft.com/office/drawing/2014/main" id="{C27160C7-B9B4-41B9-82A2-EF4382296944}"/>
                </a:ext>
              </a:extLst>
            </p:cNvPr>
            <p:cNvSpPr txBox="1">
              <a:spLocks noChangeArrowheads="1"/>
            </p:cNvSpPr>
            <p:nvPr/>
          </p:nvSpPr>
          <p:spPr bwMode="auto">
            <a:xfrm>
              <a:off x="6311255" y="5038004"/>
              <a:ext cx="1431925" cy="369888"/>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800" b="1">
                  <a:solidFill>
                    <a:schemeClr val="accent4"/>
                  </a:solidFill>
                </a:rPr>
                <a:t>Checklists</a:t>
              </a:r>
            </a:p>
          </p:txBody>
        </p:sp>
        <p:sp>
          <p:nvSpPr>
            <p:cNvPr id="12" name="TextBox 11">
              <a:extLst>
                <a:ext uri="{FF2B5EF4-FFF2-40B4-BE49-F238E27FC236}">
                  <a16:creationId xmlns:a16="http://schemas.microsoft.com/office/drawing/2014/main" id="{377ED9B9-4C59-4697-A64C-0F87F6C491E6}"/>
                </a:ext>
              </a:extLst>
            </p:cNvPr>
            <p:cNvSpPr txBox="1">
              <a:spLocks noChangeArrowheads="1"/>
            </p:cNvSpPr>
            <p:nvPr/>
          </p:nvSpPr>
          <p:spPr bwMode="auto">
            <a:xfrm>
              <a:off x="5341989" y="4461742"/>
              <a:ext cx="171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b="1">
                  <a:solidFill>
                    <a:srgbClr val="4C4C94"/>
                  </a:solidFill>
                </a:rPr>
                <a:t>Hints and tips</a:t>
              </a:r>
            </a:p>
          </p:txBody>
        </p:sp>
        <p:sp>
          <p:nvSpPr>
            <p:cNvPr id="13" name="TextBox 8">
              <a:extLst>
                <a:ext uri="{FF2B5EF4-FFF2-40B4-BE49-F238E27FC236}">
                  <a16:creationId xmlns:a16="http://schemas.microsoft.com/office/drawing/2014/main" id="{F8C01F68-8812-4AA7-9F58-B093D5C12FF5}"/>
                </a:ext>
              </a:extLst>
            </p:cNvPr>
            <p:cNvSpPr txBox="1">
              <a:spLocks noChangeArrowheads="1"/>
            </p:cNvSpPr>
            <p:nvPr/>
          </p:nvSpPr>
          <p:spPr bwMode="auto">
            <a:xfrm>
              <a:off x="6816080" y="5614267"/>
              <a:ext cx="2981325" cy="369887"/>
            </a:xfrm>
            <a:prstGeom prst="rect">
              <a:avLst/>
            </a:prstGeom>
            <a:noFill/>
            <a:ln>
              <a:noFill/>
            </a:ln>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1800" b="1">
                  <a:solidFill>
                    <a:schemeClr val="bg2">
                      <a:lumMod val="75000"/>
                    </a:schemeClr>
                  </a:solidFill>
                </a:rPr>
                <a:t>Links to useful resources</a:t>
              </a:r>
            </a:p>
          </p:txBody>
        </p:sp>
        <p:sp>
          <p:nvSpPr>
            <p:cNvPr id="14" name="TextBox 8">
              <a:extLst>
                <a:ext uri="{FF2B5EF4-FFF2-40B4-BE49-F238E27FC236}">
                  <a16:creationId xmlns:a16="http://schemas.microsoft.com/office/drawing/2014/main" id="{59D3E364-E16C-49B4-96D4-6112756967C0}"/>
                </a:ext>
              </a:extLst>
            </p:cNvPr>
            <p:cNvSpPr txBox="1">
              <a:spLocks noChangeArrowheads="1"/>
            </p:cNvSpPr>
            <p:nvPr/>
          </p:nvSpPr>
          <p:spPr bwMode="auto">
            <a:xfrm>
              <a:off x="1775768" y="2086842"/>
              <a:ext cx="2374900" cy="368300"/>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800" b="1">
                  <a:solidFill>
                    <a:schemeClr val="accent1">
                      <a:lumMod val="50000"/>
                    </a:schemeClr>
                  </a:solidFill>
                </a:rPr>
                <a:t>Key learning points</a:t>
              </a:r>
            </a:p>
          </p:txBody>
        </p:sp>
        <p:sp>
          <p:nvSpPr>
            <p:cNvPr id="15" name="TextBox 8">
              <a:extLst>
                <a:ext uri="{FF2B5EF4-FFF2-40B4-BE49-F238E27FC236}">
                  <a16:creationId xmlns:a16="http://schemas.microsoft.com/office/drawing/2014/main" id="{771D7344-96B1-4487-8488-74B989A674E3}"/>
                </a:ext>
              </a:extLst>
            </p:cNvPr>
            <p:cNvSpPr txBox="1">
              <a:spLocks noChangeArrowheads="1"/>
            </p:cNvSpPr>
            <p:nvPr/>
          </p:nvSpPr>
          <p:spPr bwMode="auto">
            <a:xfrm>
              <a:off x="2350443" y="2734542"/>
              <a:ext cx="3905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b="1">
                  <a:solidFill>
                    <a:schemeClr val="accent3"/>
                  </a:solidFill>
                </a:rPr>
                <a:t>Knowledge or ‘theory’ component</a:t>
              </a:r>
            </a:p>
          </p:txBody>
        </p:sp>
        <p:sp>
          <p:nvSpPr>
            <p:cNvPr id="16" name="TextBox 8">
              <a:extLst>
                <a:ext uri="{FF2B5EF4-FFF2-40B4-BE49-F238E27FC236}">
                  <a16:creationId xmlns:a16="http://schemas.microsoft.com/office/drawing/2014/main" id="{2B171B74-98C3-4D67-A5FA-D4EA97499A45}"/>
                </a:ext>
              </a:extLst>
            </p:cNvPr>
            <p:cNvSpPr txBox="1">
              <a:spLocks noChangeArrowheads="1"/>
            </p:cNvSpPr>
            <p:nvPr/>
          </p:nvSpPr>
          <p:spPr bwMode="auto">
            <a:xfrm>
              <a:off x="4439593" y="3887067"/>
              <a:ext cx="3600450" cy="368300"/>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800" b="1">
                  <a:solidFill>
                    <a:schemeClr val="accent2"/>
                  </a:solidFill>
                </a:rPr>
                <a:t>Inspiring practical examples</a:t>
              </a:r>
            </a:p>
          </p:txBody>
        </p:sp>
        <p:sp>
          <p:nvSpPr>
            <p:cNvPr id="17" name="Isosceles Triangle 16">
              <a:extLst>
                <a:ext uri="{FF2B5EF4-FFF2-40B4-BE49-F238E27FC236}">
                  <a16:creationId xmlns:a16="http://schemas.microsoft.com/office/drawing/2014/main" id="{0B517C85-D3F9-4DBE-A1B0-89423F1B7437}"/>
                </a:ext>
              </a:extLst>
            </p:cNvPr>
            <p:cNvSpPr/>
            <p:nvPr/>
          </p:nvSpPr>
          <p:spPr>
            <a:xfrm rot="5400000">
              <a:off x="1320434" y="2109879"/>
              <a:ext cx="336588" cy="290513"/>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Isosceles Triangle 17">
              <a:extLst>
                <a:ext uri="{FF2B5EF4-FFF2-40B4-BE49-F238E27FC236}">
                  <a16:creationId xmlns:a16="http://schemas.microsoft.com/office/drawing/2014/main" id="{284AB62D-1801-413B-9913-A68CD676E978}"/>
                </a:ext>
              </a:extLst>
            </p:cNvPr>
            <p:cNvSpPr/>
            <p:nvPr/>
          </p:nvSpPr>
          <p:spPr>
            <a:xfrm rot="5400000">
              <a:off x="2036892" y="2789292"/>
              <a:ext cx="336588" cy="290513"/>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Isosceles Triangle 18">
              <a:extLst>
                <a:ext uri="{FF2B5EF4-FFF2-40B4-BE49-F238E27FC236}">
                  <a16:creationId xmlns:a16="http://schemas.microsoft.com/office/drawing/2014/main" id="{B60D7EE4-4C17-46FC-B2C8-E3A3E540E427}"/>
                </a:ext>
              </a:extLst>
            </p:cNvPr>
            <p:cNvSpPr/>
            <p:nvPr/>
          </p:nvSpPr>
          <p:spPr>
            <a:xfrm rot="5400000">
              <a:off x="2920187" y="3349698"/>
              <a:ext cx="336588" cy="290513"/>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Isosceles Triangle 19">
              <a:extLst>
                <a:ext uri="{FF2B5EF4-FFF2-40B4-BE49-F238E27FC236}">
                  <a16:creationId xmlns:a16="http://schemas.microsoft.com/office/drawing/2014/main" id="{9949FDC3-056A-4421-A2FF-CBE6846FA793}"/>
                </a:ext>
              </a:extLst>
            </p:cNvPr>
            <p:cNvSpPr/>
            <p:nvPr/>
          </p:nvSpPr>
          <p:spPr>
            <a:xfrm rot="5400000">
              <a:off x="3978441" y="3950097"/>
              <a:ext cx="336588" cy="290513"/>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Isosceles Triangle 20">
              <a:extLst>
                <a:ext uri="{FF2B5EF4-FFF2-40B4-BE49-F238E27FC236}">
                  <a16:creationId xmlns:a16="http://schemas.microsoft.com/office/drawing/2014/main" id="{54992975-813A-4F45-8AA9-034783793D5B}"/>
                </a:ext>
              </a:extLst>
            </p:cNvPr>
            <p:cNvSpPr/>
            <p:nvPr/>
          </p:nvSpPr>
          <p:spPr>
            <a:xfrm rot="5400000">
              <a:off x="4929509" y="4487843"/>
              <a:ext cx="336588" cy="290513"/>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Isosceles Triangle 21">
              <a:extLst>
                <a:ext uri="{FF2B5EF4-FFF2-40B4-BE49-F238E27FC236}">
                  <a16:creationId xmlns:a16="http://schemas.microsoft.com/office/drawing/2014/main" id="{EE0433CC-C46B-481B-A4CC-6E7271B7858D}"/>
                </a:ext>
              </a:extLst>
            </p:cNvPr>
            <p:cNvSpPr/>
            <p:nvPr/>
          </p:nvSpPr>
          <p:spPr>
            <a:xfrm rot="5400000">
              <a:off x="5942143" y="5124898"/>
              <a:ext cx="336588" cy="290513"/>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Isosceles Triangle 22">
              <a:extLst>
                <a:ext uri="{FF2B5EF4-FFF2-40B4-BE49-F238E27FC236}">
                  <a16:creationId xmlns:a16="http://schemas.microsoft.com/office/drawing/2014/main" id="{871222DF-1802-4B5A-8685-98B92D8117B6}"/>
                </a:ext>
              </a:extLst>
            </p:cNvPr>
            <p:cNvSpPr/>
            <p:nvPr/>
          </p:nvSpPr>
          <p:spPr>
            <a:xfrm rot="5400000">
              <a:off x="6475862" y="5670604"/>
              <a:ext cx="336588" cy="290513"/>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3" name="TextBox 2">
            <a:extLst>
              <a:ext uri="{FF2B5EF4-FFF2-40B4-BE49-F238E27FC236}">
                <a16:creationId xmlns:a16="http://schemas.microsoft.com/office/drawing/2014/main" id="{8AF41A28-815D-9687-8FEF-2797E37DD42E}"/>
              </a:ext>
            </a:extLst>
          </p:cNvPr>
          <p:cNvSpPr txBox="1"/>
          <p:nvPr/>
        </p:nvSpPr>
        <p:spPr>
          <a:xfrm>
            <a:off x="8112062" y="510013"/>
            <a:ext cx="3620200" cy="2862322"/>
          </a:xfrm>
          <a:prstGeom prst="rect">
            <a:avLst/>
          </a:prstGeom>
          <a:noFill/>
          <a:ln w="19050">
            <a:solidFill>
              <a:schemeClr val="accent6">
                <a:lumMod val="50000"/>
              </a:schemeClr>
            </a:solidFill>
            <a:prstDash val="lgDash"/>
          </a:ln>
        </p:spPr>
        <p:txBody>
          <a:bodyPr wrap="square" rtlCol="0">
            <a:spAutoFit/>
          </a:bodyPr>
          <a:lstStyle/>
          <a:p>
            <a:pPr marL="285750" indent="-285750">
              <a:buFont typeface="Wingdings" panose="05000000000000000000" pitchFamily="2" charset="2"/>
              <a:buChar char="ü"/>
            </a:pPr>
            <a:r>
              <a:rPr lang="en-GB" dirty="0">
                <a:latin typeface="Overpass" panose="00000500000000000000" pitchFamily="2" charset="0"/>
              </a:rPr>
              <a:t>A journey, not a destination</a:t>
            </a:r>
          </a:p>
          <a:p>
            <a:pPr marL="285750" indent="-285750">
              <a:buFont typeface="Wingdings" panose="05000000000000000000" pitchFamily="2" charset="2"/>
              <a:buChar char="ü"/>
            </a:pPr>
            <a:r>
              <a:rPr lang="en-GB" dirty="0">
                <a:latin typeface="Overpass" panose="00000500000000000000" pitchFamily="2" charset="0"/>
              </a:rPr>
              <a:t>A normative process </a:t>
            </a:r>
          </a:p>
          <a:p>
            <a:pPr marL="285750" indent="-285750">
              <a:buFont typeface="Wingdings" panose="05000000000000000000" pitchFamily="2" charset="2"/>
              <a:buChar char="ü"/>
            </a:pPr>
            <a:r>
              <a:rPr lang="en-GB" dirty="0">
                <a:latin typeface="Overpass" panose="00000500000000000000" pitchFamily="2" charset="0"/>
              </a:rPr>
              <a:t>Taking a long-term view</a:t>
            </a:r>
          </a:p>
          <a:p>
            <a:pPr marL="285750" indent="-285750">
              <a:buFont typeface="Wingdings" panose="05000000000000000000" pitchFamily="2" charset="2"/>
              <a:buChar char="ü"/>
            </a:pPr>
            <a:r>
              <a:rPr lang="en-GB" dirty="0">
                <a:latin typeface="Overpass" panose="00000500000000000000" pitchFamily="2" charset="0"/>
              </a:rPr>
              <a:t>Holistic – relevant to every job</a:t>
            </a:r>
          </a:p>
          <a:p>
            <a:pPr marL="285750" indent="-285750">
              <a:buFont typeface="Wingdings" panose="05000000000000000000" pitchFamily="2" charset="2"/>
              <a:buChar char="ü"/>
            </a:pPr>
            <a:r>
              <a:rPr lang="en-GB" dirty="0">
                <a:latin typeface="Overpass" panose="00000500000000000000" pitchFamily="2" charset="0"/>
              </a:rPr>
              <a:t>Systematic – covers all elements of TVET</a:t>
            </a:r>
          </a:p>
          <a:p>
            <a:pPr marL="285750" indent="-285750">
              <a:buFont typeface="Wingdings" panose="05000000000000000000" pitchFamily="2" charset="2"/>
              <a:buChar char="ü"/>
            </a:pPr>
            <a:r>
              <a:rPr lang="en-GB" dirty="0">
                <a:latin typeface="Overpass" panose="00000500000000000000" pitchFamily="2" charset="0"/>
              </a:rPr>
              <a:t>TVET meant to drive the change  in greening the economy</a:t>
            </a:r>
          </a:p>
          <a:p>
            <a:pPr marL="285750" indent="-285750">
              <a:buFont typeface="Wingdings" panose="05000000000000000000" pitchFamily="2" charset="2"/>
              <a:buChar char="ü"/>
            </a:pPr>
            <a:r>
              <a:rPr lang="en-GB" dirty="0">
                <a:latin typeface="Overpass" panose="00000500000000000000" pitchFamily="2" charset="0"/>
              </a:rPr>
              <a:t>Inclusive</a:t>
            </a:r>
          </a:p>
        </p:txBody>
      </p:sp>
      <p:pic>
        <p:nvPicPr>
          <p:cNvPr id="4" name="Picture 3" descr="Logo&#10;&#10;Description automatically generated with low confidence">
            <a:extLst>
              <a:ext uri="{FF2B5EF4-FFF2-40B4-BE49-F238E27FC236}">
                <a16:creationId xmlns:a16="http://schemas.microsoft.com/office/drawing/2014/main" id="{8750ECCB-B0AD-726E-3322-F000869F2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60" y="404865"/>
            <a:ext cx="1687640" cy="608648"/>
          </a:xfrm>
          <a:prstGeom prst="rect">
            <a:avLst/>
          </a:prstGeom>
        </p:spPr>
      </p:pic>
      <p:sp>
        <p:nvSpPr>
          <p:cNvPr id="8" name="Text Placeholder 1">
            <a:extLst>
              <a:ext uri="{FF2B5EF4-FFF2-40B4-BE49-F238E27FC236}">
                <a16:creationId xmlns:a16="http://schemas.microsoft.com/office/drawing/2014/main" id="{26466C75-8360-9DF1-8827-AC25BA00084F}"/>
              </a:ext>
            </a:extLst>
          </p:cNvPr>
          <p:cNvSpPr txBox="1">
            <a:spLocks/>
          </p:cNvSpPr>
          <p:nvPr/>
        </p:nvSpPr>
        <p:spPr>
          <a:xfrm>
            <a:off x="2209800" y="492274"/>
            <a:ext cx="6493632" cy="639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4000" b="0" kern="1200">
                <a:solidFill>
                  <a:schemeClr val="accent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4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2800" b="1" dirty="0">
                <a:solidFill>
                  <a:srgbClr val="0000FF"/>
                </a:solidFill>
                <a:latin typeface="Calibri Light" panose="020F0302020204030204" pitchFamily="34" charset="0"/>
                <a:cs typeface="Calibri Light" panose="020F0302020204030204" pitchFamily="34" charset="0"/>
              </a:rPr>
              <a:t>Contents of the ‘how-to’</a:t>
            </a:r>
            <a:r>
              <a:rPr lang="en-GB" sz="2800" b="1" dirty="0">
                <a:solidFill>
                  <a:srgbClr val="0000FF"/>
                </a:solidFill>
                <a:latin typeface="Calibri Light" panose="020F0302020204030204" pitchFamily="34" charset="0"/>
                <a:cs typeface="Calibri Light" panose="020F0302020204030204" pitchFamily="34" charset="0"/>
              </a:rPr>
              <a:t> sections</a:t>
            </a:r>
          </a:p>
        </p:txBody>
      </p:sp>
    </p:spTree>
    <p:extLst>
      <p:ext uri="{BB962C8B-B14F-4D97-AF65-F5344CB8AC3E}">
        <p14:creationId xmlns:p14="http://schemas.microsoft.com/office/powerpoint/2010/main" val="166423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Box 12">
            <a:extLst>
              <a:ext uri="{FF2B5EF4-FFF2-40B4-BE49-F238E27FC236}">
                <a16:creationId xmlns:a16="http://schemas.microsoft.com/office/drawing/2014/main" id="{19DCCF69-96DE-449C-86AA-583E038913FF}"/>
              </a:ext>
            </a:extLst>
          </p:cNvPr>
          <p:cNvSpPr txBox="1">
            <a:spLocks noChangeArrowheads="1"/>
          </p:cNvSpPr>
          <p:nvPr/>
        </p:nvSpPr>
        <p:spPr bwMode="auto">
          <a:xfrm>
            <a:off x="4440238" y="4660900"/>
            <a:ext cx="2563812"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ts val="2300"/>
              </a:lnSpc>
              <a:spcBef>
                <a:spcPct val="0"/>
              </a:spcBef>
              <a:buNone/>
            </a:pPr>
            <a:endParaRPr lang="en-GB" altLang="en-US" sz="2400">
              <a:solidFill>
                <a:schemeClr val="bg1"/>
              </a:solidFill>
              <a:latin typeface="Calibri Light" panose="020F0302020204030204" pitchFamily="34" charset="0"/>
            </a:endParaRPr>
          </a:p>
        </p:txBody>
      </p:sp>
      <p:sp>
        <p:nvSpPr>
          <p:cNvPr id="21509" name="TextBox 13">
            <a:extLst>
              <a:ext uri="{FF2B5EF4-FFF2-40B4-BE49-F238E27FC236}">
                <a16:creationId xmlns:a16="http://schemas.microsoft.com/office/drawing/2014/main" id="{E1BB3668-64B8-420B-98BB-839D66601A44}"/>
              </a:ext>
            </a:extLst>
          </p:cNvPr>
          <p:cNvSpPr txBox="1">
            <a:spLocks noChangeArrowheads="1"/>
          </p:cNvSpPr>
          <p:nvPr/>
        </p:nvSpPr>
        <p:spPr bwMode="auto">
          <a:xfrm>
            <a:off x="5951538" y="4941888"/>
            <a:ext cx="29527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ts val="2300"/>
              </a:lnSpc>
              <a:spcBef>
                <a:spcPct val="0"/>
              </a:spcBef>
              <a:buNone/>
            </a:pPr>
            <a:endParaRPr lang="en-GB" altLang="en-US" sz="2400">
              <a:solidFill>
                <a:schemeClr val="bg1"/>
              </a:solidFill>
              <a:latin typeface="Calibri Light" panose="020F0302020204030204" pitchFamily="34" charset="0"/>
            </a:endParaRPr>
          </a:p>
        </p:txBody>
      </p:sp>
      <p:pic>
        <p:nvPicPr>
          <p:cNvPr id="21511" name="Picture 9">
            <a:extLst>
              <a:ext uri="{FF2B5EF4-FFF2-40B4-BE49-F238E27FC236}">
                <a16:creationId xmlns:a16="http://schemas.microsoft.com/office/drawing/2014/main" id="{DFA008EE-A661-44FB-9AE3-A4514D840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20" y="81032"/>
            <a:ext cx="11646075" cy="677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ogo&#10;&#10;Description automatically generated with low confidence">
            <a:extLst>
              <a:ext uri="{FF2B5EF4-FFF2-40B4-BE49-F238E27FC236}">
                <a16:creationId xmlns:a16="http://schemas.microsoft.com/office/drawing/2014/main" id="{43C253D0-4E3C-DD75-2A9E-DB18881B2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460" y="404865"/>
            <a:ext cx="1687640" cy="608648"/>
          </a:xfrm>
          <a:prstGeom prst="rect">
            <a:avLst/>
          </a:prstGeom>
        </p:spPr>
      </p:pic>
      <p:sp>
        <p:nvSpPr>
          <p:cNvPr id="3" name="Text Placeholder 1">
            <a:extLst>
              <a:ext uri="{FF2B5EF4-FFF2-40B4-BE49-F238E27FC236}">
                <a16:creationId xmlns:a16="http://schemas.microsoft.com/office/drawing/2014/main" id="{AAB5596C-7FBE-AC75-BA47-181E6C74187E}"/>
              </a:ext>
            </a:extLst>
          </p:cNvPr>
          <p:cNvSpPr txBox="1">
            <a:spLocks/>
          </p:cNvSpPr>
          <p:nvPr/>
        </p:nvSpPr>
        <p:spPr>
          <a:xfrm>
            <a:off x="211460" y="4941888"/>
            <a:ext cx="4329653" cy="83099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4000" b="0" kern="1200">
                <a:solidFill>
                  <a:schemeClr val="accent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4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fr-CH" sz="2400" b="1" dirty="0">
                <a:solidFill>
                  <a:srgbClr val="0000FF"/>
                </a:solidFill>
                <a:latin typeface="Calibri Light" panose="020F0302020204030204" pitchFamily="34" charset="0"/>
                <a:cs typeface="Calibri Light" panose="020F0302020204030204" pitchFamily="34" charset="0"/>
              </a:rPr>
              <a:t>O</a:t>
            </a:r>
            <a:r>
              <a:rPr lang="en-GB" sz="2400" b="1" dirty="0">
                <a:solidFill>
                  <a:srgbClr val="0000FF"/>
                </a:solidFill>
                <a:latin typeface="Calibri Light" panose="020F0302020204030204" pitchFamily="34" charset="0"/>
                <a:cs typeface="Calibri Light" panose="020F0302020204030204" pitchFamily="34" charset="0"/>
              </a:rPr>
              <a:t>verview of process of greening competency standards</a:t>
            </a:r>
          </a:p>
        </p:txBody>
      </p:sp>
    </p:spTree>
    <p:extLst>
      <p:ext uri="{BB962C8B-B14F-4D97-AF65-F5344CB8AC3E}">
        <p14:creationId xmlns:p14="http://schemas.microsoft.com/office/powerpoint/2010/main" val="63721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with low confidence">
            <a:extLst>
              <a:ext uri="{FF2B5EF4-FFF2-40B4-BE49-F238E27FC236}">
                <a16:creationId xmlns:a16="http://schemas.microsoft.com/office/drawing/2014/main" id="{B7D63889-D921-15FA-2FB8-17559750A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60" y="404865"/>
            <a:ext cx="1687640" cy="608648"/>
          </a:xfrm>
          <a:prstGeom prst="rect">
            <a:avLst/>
          </a:prstGeom>
        </p:spPr>
      </p:pic>
      <p:sp>
        <p:nvSpPr>
          <p:cNvPr id="5" name="Text Placeholder 1">
            <a:extLst>
              <a:ext uri="{FF2B5EF4-FFF2-40B4-BE49-F238E27FC236}">
                <a16:creationId xmlns:a16="http://schemas.microsoft.com/office/drawing/2014/main" id="{7244E93A-020F-B3DB-71AF-1BBA3BC33A4B}"/>
              </a:ext>
            </a:extLst>
          </p:cNvPr>
          <p:cNvSpPr txBox="1">
            <a:spLocks/>
          </p:cNvSpPr>
          <p:nvPr/>
        </p:nvSpPr>
        <p:spPr>
          <a:xfrm>
            <a:off x="1055280" y="2343831"/>
            <a:ext cx="10877454" cy="36650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4000" b="0" kern="1200">
                <a:solidFill>
                  <a:schemeClr val="accent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4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en-GB" b="1" dirty="0">
                <a:solidFill>
                  <a:srgbClr val="0000FF"/>
                </a:solidFill>
                <a:latin typeface="Calibri Light" panose="020F0302020204030204" pitchFamily="34" charset="0"/>
                <a:cs typeface="Calibri Light" panose="020F0302020204030204" pitchFamily="34" charset="0"/>
              </a:rPr>
              <a:t>Greening TVET campuses:</a:t>
            </a:r>
          </a:p>
          <a:p>
            <a:pPr algn="ctr">
              <a:lnSpc>
                <a:spcPct val="100000"/>
              </a:lnSpc>
            </a:pPr>
            <a:r>
              <a:rPr lang="en-GB" b="1" dirty="0">
                <a:solidFill>
                  <a:srgbClr val="0000FF"/>
                </a:solidFill>
                <a:latin typeface="Calibri Light" panose="020F0302020204030204" pitchFamily="34" charset="0"/>
                <a:cs typeface="Calibri Light" panose="020F0302020204030204" pitchFamily="34" charset="0"/>
              </a:rPr>
              <a:t>Bangladesh Skills 21 project</a:t>
            </a:r>
          </a:p>
        </p:txBody>
      </p:sp>
    </p:spTree>
    <p:extLst>
      <p:ext uri="{BB962C8B-B14F-4D97-AF65-F5344CB8AC3E}">
        <p14:creationId xmlns:p14="http://schemas.microsoft.com/office/powerpoint/2010/main" val="164537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9290-D7D9-7B47-4FB9-71D517FE4E05}"/>
              </a:ext>
            </a:extLst>
          </p:cNvPr>
          <p:cNvSpPr>
            <a:spLocks noGrp="1"/>
          </p:cNvSpPr>
          <p:nvPr>
            <p:ph type="title"/>
          </p:nvPr>
        </p:nvSpPr>
        <p:spPr>
          <a:xfrm>
            <a:off x="2146850" y="383906"/>
            <a:ext cx="10492747" cy="720080"/>
          </a:xfrm>
        </p:spPr>
        <p:txBody>
          <a:bodyPr>
            <a:normAutofit/>
          </a:bodyPr>
          <a:lstStyle/>
          <a:p>
            <a:r>
              <a:rPr lang="en-US" dirty="0">
                <a:solidFill>
                  <a:srgbClr val="1A02AC"/>
                </a:solidFill>
              </a:rPr>
              <a:t>Objective:</a:t>
            </a:r>
            <a:endParaRPr lang="en-GB" dirty="0">
              <a:solidFill>
                <a:srgbClr val="1A02AC"/>
              </a:solidFill>
            </a:endParaRPr>
          </a:p>
        </p:txBody>
      </p:sp>
      <p:sp>
        <p:nvSpPr>
          <p:cNvPr id="5" name="Content Placeholder 4">
            <a:extLst>
              <a:ext uri="{FF2B5EF4-FFF2-40B4-BE49-F238E27FC236}">
                <a16:creationId xmlns:a16="http://schemas.microsoft.com/office/drawing/2014/main" id="{6C8D04F0-4FA9-6BCF-5982-C16998761427}"/>
              </a:ext>
            </a:extLst>
          </p:cNvPr>
          <p:cNvSpPr>
            <a:spLocks noGrp="1"/>
          </p:cNvSpPr>
          <p:nvPr>
            <p:ph sz="quarter" idx="13"/>
          </p:nvPr>
        </p:nvSpPr>
        <p:spPr/>
        <p:txBody>
          <a:bodyPr>
            <a:noAutofit/>
          </a:bodyPr>
          <a:lstStyle/>
          <a:p>
            <a:pPr>
              <a:lnSpc>
                <a:spcPct val="120000"/>
              </a:lnSpc>
            </a:pPr>
            <a:r>
              <a:rPr lang="en-US" sz="1600" dirty="0"/>
              <a:t>Promote green market-driven skills training, green practice and entrepreneurship support services in TVET institutes</a:t>
            </a:r>
          </a:p>
          <a:p>
            <a:pPr>
              <a:lnSpc>
                <a:spcPct val="120000"/>
              </a:lnSpc>
            </a:pPr>
            <a:endParaRPr lang="en-US" sz="1600" dirty="0"/>
          </a:p>
          <a:p>
            <a:pPr>
              <a:lnSpc>
                <a:spcPct val="120000"/>
              </a:lnSpc>
            </a:pPr>
            <a:endParaRPr lang="en-US" sz="1600" dirty="0"/>
          </a:p>
          <a:p>
            <a:pPr lvl="1">
              <a:lnSpc>
                <a:spcPct val="120000"/>
              </a:lnSpc>
            </a:pPr>
            <a:r>
              <a:rPr lang="en-US" sz="1600" dirty="0"/>
              <a:t>Identified a range of green initiatives to be introduced at the TVET institutes </a:t>
            </a:r>
          </a:p>
          <a:p>
            <a:pPr lvl="1">
              <a:lnSpc>
                <a:spcPct val="120000"/>
              </a:lnSpc>
            </a:pPr>
            <a:r>
              <a:rPr lang="en-US" sz="1600" dirty="0"/>
              <a:t>Trained 30 TVET officials on greening TVET to develop and implement the action plan </a:t>
            </a:r>
          </a:p>
          <a:p>
            <a:pPr lvl="1">
              <a:lnSpc>
                <a:spcPct val="120000"/>
              </a:lnSpc>
            </a:pPr>
            <a:r>
              <a:rPr lang="en-US" sz="1600" dirty="0"/>
              <a:t>Develop and implement green action pan </a:t>
            </a:r>
          </a:p>
          <a:p>
            <a:pPr lvl="1">
              <a:lnSpc>
                <a:spcPct val="120000"/>
              </a:lnSpc>
            </a:pPr>
            <a:r>
              <a:rPr lang="en-US" sz="1600" dirty="0"/>
              <a:t>Developed </a:t>
            </a:r>
            <a:r>
              <a:rPr lang="en-US" sz="1600" dirty="0">
                <a:hlinkClick r:id="rId3"/>
              </a:rPr>
              <a:t>Greening guidelines for the TVET institutes </a:t>
            </a:r>
            <a:endParaRPr lang="en-US" sz="1600" dirty="0"/>
          </a:p>
          <a:p>
            <a:pPr lvl="1">
              <a:lnSpc>
                <a:spcPct val="120000"/>
              </a:lnSpc>
            </a:pPr>
            <a:r>
              <a:rPr lang="en-US" sz="1600" dirty="0"/>
              <a:t>Incorporate green elements in business model and operational plans</a:t>
            </a:r>
          </a:p>
          <a:p>
            <a:pPr lvl="1">
              <a:lnSpc>
                <a:spcPct val="120000"/>
              </a:lnSpc>
            </a:pPr>
            <a:r>
              <a:rPr lang="en-US" sz="1600" dirty="0"/>
              <a:t>Green incubation </a:t>
            </a:r>
            <a:r>
              <a:rPr lang="en-US" sz="1600" dirty="0" err="1"/>
              <a:t>centres</a:t>
            </a:r>
            <a:r>
              <a:rPr lang="en-US" sz="1600" dirty="0"/>
              <a:t> </a:t>
            </a:r>
          </a:p>
          <a:p>
            <a:pPr lvl="1">
              <a:lnSpc>
                <a:spcPct val="120000"/>
              </a:lnSpc>
            </a:pPr>
            <a:r>
              <a:rPr lang="en-US" sz="1600" dirty="0"/>
              <a:t>Identified employment opportunities for graduates trained in skills for green jobs and green enterprises </a:t>
            </a:r>
          </a:p>
          <a:p>
            <a:pPr lvl="1">
              <a:lnSpc>
                <a:spcPct val="120000"/>
              </a:lnSpc>
            </a:pPr>
            <a:r>
              <a:rPr lang="en-US" sz="1600" dirty="0"/>
              <a:t>Identified green elements to be incorporated competency standards for three qualifications (Welding, Refrigeration &amp; Air Conditioning and Sewing Machine Operation)</a:t>
            </a:r>
          </a:p>
          <a:p>
            <a:pPr lvl="1">
              <a:lnSpc>
                <a:spcPct val="120000"/>
              </a:lnSpc>
            </a:pPr>
            <a:r>
              <a:rPr lang="en-US" sz="1600" dirty="0"/>
              <a:t>Recommended Bangladesh Technical Education Board to revise the qualification packages through developing green standards, curricula, learning materials and assessment tools. </a:t>
            </a:r>
            <a:endParaRPr lang="en-GB" sz="1600" dirty="0"/>
          </a:p>
        </p:txBody>
      </p:sp>
      <p:sp>
        <p:nvSpPr>
          <p:cNvPr id="7" name="Slide Number Placeholder 6">
            <a:extLst>
              <a:ext uri="{FF2B5EF4-FFF2-40B4-BE49-F238E27FC236}">
                <a16:creationId xmlns:a16="http://schemas.microsoft.com/office/drawing/2014/main" id="{3DBB6B90-4BA5-408B-9735-F5A19C49C674}"/>
              </a:ext>
            </a:extLst>
          </p:cNvPr>
          <p:cNvSpPr>
            <a:spLocks noGrp="1"/>
          </p:cNvSpPr>
          <p:nvPr>
            <p:ph type="sldNum" sz="quarter" idx="4294967295"/>
          </p:nvPr>
        </p:nvSpPr>
        <p:spPr>
          <a:xfrm>
            <a:off x="9448800" y="6356350"/>
            <a:ext cx="2743200" cy="365125"/>
          </a:xfrm>
        </p:spPr>
        <p:txBody>
          <a:bodyPr/>
          <a:lstStyle/>
          <a:p>
            <a:fld id="{856227C0-AD57-4F9B-BAE3-EEFB0D0EE427}" type="slidenum">
              <a:rPr lang="en-GB" smtClean="0"/>
              <a:t>14</a:t>
            </a:fld>
            <a:endParaRPr lang="en-GB"/>
          </a:p>
        </p:txBody>
      </p:sp>
      <p:pic>
        <p:nvPicPr>
          <p:cNvPr id="4" name="Picture 3" descr="Logo&#10;&#10;Description automatically generated with low confidence">
            <a:extLst>
              <a:ext uri="{FF2B5EF4-FFF2-40B4-BE49-F238E27FC236}">
                <a16:creationId xmlns:a16="http://schemas.microsoft.com/office/drawing/2014/main" id="{8750ECCB-B0AD-726E-3322-F000869F2D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460" y="404865"/>
            <a:ext cx="1687640" cy="608648"/>
          </a:xfrm>
          <a:prstGeom prst="rect">
            <a:avLst/>
          </a:prstGeom>
        </p:spPr>
      </p:pic>
      <p:sp>
        <p:nvSpPr>
          <p:cNvPr id="8" name="Text Placeholder 1">
            <a:extLst>
              <a:ext uri="{FF2B5EF4-FFF2-40B4-BE49-F238E27FC236}">
                <a16:creationId xmlns:a16="http://schemas.microsoft.com/office/drawing/2014/main" id="{26466C75-8360-9DF1-8827-AC25BA00084F}"/>
              </a:ext>
            </a:extLst>
          </p:cNvPr>
          <p:cNvSpPr txBox="1">
            <a:spLocks/>
          </p:cNvSpPr>
          <p:nvPr/>
        </p:nvSpPr>
        <p:spPr>
          <a:xfrm>
            <a:off x="3349487" y="532030"/>
            <a:ext cx="6493632" cy="639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4000" b="0" kern="1200">
                <a:solidFill>
                  <a:schemeClr val="accent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4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800" b="1" dirty="0">
              <a:solidFill>
                <a:srgbClr val="0000FF"/>
              </a:solidFill>
              <a:latin typeface="Calibri Light" panose="020F0302020204030204" pitchFamily="34" charset="0"/>
              <a:cs typeface="Calibri Light" panose="020F0302020204030204" pitchFamily="34" charset="0"/>
            </a:endParaRPr>
          </a:p>
        </p:txBody>
      </p:sp>
      <p:sp>
        <p:nvSpPr>
          <p:cNvPr id="9" name="Title 1">
            <a:extLst>
              <a:ext uri="{FF2B5EF4-FFF2-40B4-BE49-F238E27FC236}">
                <a16:creationId xmlns:a16="http://schemas.microsoft.com/office/drawing/2014/main" id="{F5911DFF-0491-FBEB-DEBA-836B338A8334}"/>
              </a:ext>
            </a:extLst>
          </p:cNvPr>
          <p:cNvSpPr txBox="1">
            <a:spLocks/>
          </p:cNvSpPr>
          <p:nvPr/>
        </p:nvSpPr>
        <p:spPr>
          <a:xfrm>
            <a:off x="2126974" y="2113313"/>
            <a:ext cx="10492747" cy="720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54F98"/>
                </a:solidFill>
                <a:latin typeface="Arial Narrow" panose="020B0606020202030204" pitchFamily="34" charset="0"/>
                <a:ea typeface="+mj-ea"/>
                <a:cs typeface="Arial" pitchFamily="34" charset="0"/>
              </a:defRPr>
            </a:lvl1pPr>
          </a:lstStyle>
          <a:p>
            <a:r>
              <a:rPr lang="en-US" dirty="0">
                <a:solidFill>
                  <a:srgbClr val="1A02AC"/>
                </a:solidFill>
              </a:rPr>
              <a:t>Activities:</a:t>
            </a:r>
            <a:endParaRPr lang="en-GB" dirty="0">
              <a:solidFill>
                <a:srgbClr val="1A02AC"/>
              </a:solidFill>
            </a:endParaRPr>
          </a:p>
        </p:txBody>
      </p:sp>
    </p:spTree>
    <p:extLst>
      <p:ext uri="{BB962C8B-B14F-4D97-AF65-F5344CB8AC3E}">
        <p14:creationId xmlns:p14="http://schemas.microsoft.com/office/powerpoint/2010/main" val="231656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Waste management concept | Waste segregation, Waste management recycling,  Plastic waste management">
            <a:extLst>
              <a:ext uri="{FF2B5EF4-FFF2-40B4-BE49-F238E27FC236}">
                <a16:creationId xmlns:a16="http://schemas.microsoft.com/office/drawing/2014/main" id="{C7A19251-7766-AB5B-648E-64AEFBD27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0801" y="1009936"/>
            <a:ext cx="4031199" cy="44396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4199A74-292B-4B8E-ECDF-8B57216AEA1E}"/>
              </a:ext>
            </a:extLst>
          </p:cNvPr>
          <p:cNvSpPr>
            <a:spLocks noGrp="1"/>
          </p:cNvSpPr>
          <p:nvPr>
            <p:ph type="title"/>
          </p:nvPr>
        </p:nvSpPr>
        <p:spPr>
          <a:xfrm>
            <a:off x="2401127" y="305222"/>
            <a:ext cx="10492747" cy="720080"/>
          </a:xfrm>
        </p:spPr>
        <p:txBody>
          <a:bodyPr/>
          <a:lstStyle/>
          <a:p>
            <a:r>
              <a:rPr lang="fr-CH" dirty="0" err="1">
                <a:solidFill>
                  <a:srgbClr val="1A02AC"/>
                </a:solidFill>
              </a:rPr>
              <a:t>Greening</a:t>
            </a:r>
            <a:r>
              <a:rPr lang="fr-CH" dirty="0">
                <a:solidFill>
                  <a:srgbClr val="1A02AC"/>
                </a:solidFill>
              </a:rPr>
              <a:t> Guidelines Framework</a:t>
            </a:r>
            <a:endParaRPr lang="en-GB" dirty="0">
              <a:solidFill>
                <a:srgbClr val="1A02AC"/>
              </a:solidFill>
            </a:endParaRPr>
          </a:p>
        </p:txBody>
      </p:sp>
      <p:sp>
        <p:nvSpPr>
          <p:cNvPr id="3" name="Content Placeholder 2">
            <a:extLst>
              <a:ext uri="{FF2B5EF4-FFF2-40B4-BE49-F238E27FC236}">
                <a16:creationId xmlns:a16="http://schemas.microsoft.com/office/drawing/2014/main" id="{3A24FBAC-17E4-ECD6-80C2-099E6D7CCE02}"/>
              </a:ext>
            </a:extLst>
          </p:cNvPr>
          <p:cNvSpPr>
            <a:spLocks noGrp="1"/>
          </p:cNvSpPr>
          <p:nvPr>
            <p:ph sz="quarter" idx="13"/>
          </p:nvPr>
        </p:nvSpPr>
        <p:spPr>
          <a:xfrm>
            <a:off x="968396" y="2500830"/>
            <a:ext cx="7029192" cy="4536504"/>
          </a:xfrm>
        </p:spPr>
        <p:txBody>
          <a:bodyPr>
            <a:normAutofit/>
          </a:bodyPr>
          <a:lstStyle/>
          <a:p>
            <a:pPr marL="457200" indent="-457200">
              <a:buFont typeface="+mj-lt"/>
              <a:buAutoNum type="arabicPeriod"/>
            </a:pPr>
            <a:r>
              <a:rPr lang="en-US" sz="2800" dirty="0"/>
              <a:t>greening the campus, </a:t>
            </a:r>
          </a:p>
          <a:p>
            <a:pPr marL="457200" indent="-457200">
              <a:buFont typeface="+mj-lt"/>
              <a:buAutoNum type="arabicPeriod"/>
            </a:pPr>
            <a:r>
              <a:rPr lang="en-US" sz="2800" dirty="0"/>
              <a:t>greening the curriculum and training, </a:t>
            </a:r>
          </a:p>
          <a:p>
            <a:pPr marL="457200" indent="-457200">
              <a:buFont typeface="+mj-lt"/>
              <a:buAutoNum type="arabicPeriod"/>
            </a:pPr>
            <a:r>
              <a:rPr lang="en-US" sz="2800" dirty="0"/>
              <a:t>greening research, </a:t>
            </a:r>
          </a:p>
          <a:p>
            <a:pPr marL="457200" indent="-457200">
              <a:buFont typeface="+mj-lt"/>
              <a:buAutoNum type="arabicPeriod"/>
            </a:pPr>
            <a:r>
              <a:rPr lang="en-US" sz="2800" dirty="0"/>
              <a:t>greening the community and workplace, </a:t>
            </a:r>
          </a:p>
          <a:p>
            <a:pPr marL="457200" indent="-457200">
              <a:buFont typeface="+mj-lt"/>
              <a:buAutoNum type="arabicPeriod"/>
            </a:pPr>
            <a:r>
              <a:rPr lang="en-US" sz="2800" dirty="0"/>
              <a:t>greening the institutional culture</a:t>
            </a:r>
            <a:endParaRPr lang="en-GB" sz="2800" dirty="0"/>
          </a:p>
        </p:txBody>
      </p:sp>
      <p:pic>
        <p:nvPicPr>
          <p:cNvPr id="4" name="Picture 3" descr="Logo&#10;&#10;Description automatically generated with low confidence">
            <a:extLst>
              <a:ext uri="{FF2B5EF4-FFF2-40B4-BE49-F238E27FC236}">
                <a16:creationId xmlns:a16="http://schemas.microsoft.com/office/drawing/2014/main" id="{ABEB159D-5AF1-6821-58EB-17F5D158D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60" y="404865"/>
            <a:ext cx="1687640" cy="608648"/>
          </a:xfrm>
          <a:prstGeom prst="rect">
            <a:avLst/>
          </a:prstGeom>
        </p:spPr>
      </p:pic>
      <p:pic>
        <p:nvPicPr>
          <p:cNvPr id="7" name="Picture 6">
            <a:extLst>
              <a:ext uri="{FF2B5EF4-FFF2-40B4-BE49-F238E27FC236}">
                <a16:creationId xmlns:a16="http://schemas.microsoft.com/office/drawing/2014/main" id="{6D698726-8C7E-566C-19E5-D5E328DB08CD}"/>
              </a:ext>
            </a:extLst>
          </p:cNvPr>
          <p:cNvPicPr>
            <a:picLocks noChangeAspect="1"/>
          </p:cNvPicPr>
          <p:nvPr/>
        </p:nvPicPr>
        <p:blipFill rotWithShape="1">
          <a:blip r:embed="rId4"/>
          <a:srcRect l="12346" t="37407" r="27906" b="30593"/>
          <a:stretch/>
        </p:blipFill>
        <p:spPr>
          <a:xfrm>
            <a:off x="8448738" y="5453451"/>
            <a:ext cx="2870346" cy="1091029"/>
          </a:xfrm>
          <a:prstGeom prst="rect">
            <a:avLst/>
          </a:prstGeom>
          <a:ln w="12700">
            <a:solidFill>
              <a:schemeClr val="tx1"/>
            </a:solidFill>
          </a:ln>
          <a:effectLst>
            <a:softEdge rad="112500"/>
          </a:effectLst>
        </p:spPr>
      </p:pic>
    </p:spTree>
    <p:extLst>
      <p:ext uri="{BB962C8B-B14F-4D97-AF65-F5344CB8AC3E}">
        <p14:creationId xmlns:p14="http://schemas.microsoft.com/office/powerpoint/2010/main" val="2800600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2AE7-F211-C080-0448-A2B35F095E32}"/>
              </a:ext>
            </a:extLst>
          </p:cNvPr>
          <p:cNvSpPr>
            <a:spLocks noGrp="1"/>
          </p:cNvSpPr>
          <p:nvPr>
            <p:ph type="title"/>
          </p:nvPr>
        </p:nvSpPr>
        <p:spPr>
          <a:xfrm>
            <a:off x="2248727" y="438572"/>
            <a:ext cx="10492747" cy="720080"/>
          </a:xfrm>
        </p:spPr>
        <p:txBody>
          <a:bodyPr/>
          <a:lstStyle/>
          <a:p>
            <a:r>
              <a:rPr lang="en-US" dirty="0">
                <a:solidFill>
                  <a:srgbClr val="1A02AC"/>
                </a:solidFill>
              </a:rPr>
              <a:t>The Action Plan for greening TVET institutes</a:t>
            </a:r>
            <a:endParaRPr lang="en-GB" dirty="0">
              <a:solidFill>
                <a:srgbClr val="1A02AC"/>
              </a:solidFill>
            </a:endParaRPr>
          </a:p>
        </p:txBody>
      </p:sp>
      <p:sp>
        <p:nvSpPr>
          <p:cNvPr id="3" name="Content Placeholder 2">
            <a:extLst>
              <a:ext uri="{FF2B5EF4-FFF2-40B4-BE49-F238E27FC236}">
                <a16:creationId xmlns:a16="http://schemas.microsoft.com/office/drawing/2014/main" id="{6FA6E0C4-4C41-6AE6-1ED1-8322C89E4B0B}"/>
              </a:ext>
            </a:extLst>
          </p:cNvPr>
          <p:cNvSpPr>
            <a:spLocks noGrp="1"/>
          </p:cNvSpPr>
          <p:nvPr>
            <p:ph sz="quarter" idx="13"/>
          </p:nvPr>
        </p:nvSpPr>
        <p:spPr>
          <a:xfrm>
            <a:off x="515177" y="1588418"/>
            <a:ext cx="10465163" cy="4536504"/>
          </a:xfrm>
        </p:spPr>
        <p:txBody>
          <a:bodyPr>
            <a:noAutofit/>
          </a:bodyPr>
          <a:lstStyle/>
          <a:p>
            <a:r>
              <a:rPr lang="en-US" sz="2400" dirty="0"/>
              <a:t>establishment of green committee, </a:t>
            </a:r>
          </a:p>
          <a:p>
            <a:r>
              <a:rPr lang="en-US" sz="2400" dirty="0"/>
              <a:t>efficient use of energy, </a:t>
            </a:r>
          </a:p>
          <a:p>
            <a:r>
              <a:rPr lang="en-US" sz="2400" dirty="0"/>
              <a:t>creating rooftop garden, </a:t>
            </a:r>
          </a:p>
          <a:p>
            <a:r>
              <a:rPr lang="en-US" sz="2400" dirty="0"/>
              <a:t>waste management, </a:t>
            </a:r>
          </a:p>
          <a:p>
            <a:r>
              <a:rPr lang="en-US" sz="2400" dirty="0"/>
              <a:t>green infrastructure development, </a:t>
            </a:r>
          </a:p>
          <a:p>
            <a:r>
              <a:rPr lang="en-US" sz="2400" dirty="0"/>
              <a:t>formation of green club, </a:t>
            </a:r>
          </a:p>
          <a:p>
            <a:r>
              <a:rPr lang="en-US" sz="2400" dirty="0"/>
              <a:t>use of ecofriendly product and transportation, </a:t>
            </a:r>
          </a:p>
          <a:p>
            <a:r>
              <a:rPr lang="en-US" sz="2400" dirty="0"/>
              <a:t>rainwater storage, </a:t>
            </a:r>
          </a:p>
          <a:p>
            <a:r>
              <a:rPr lang="en-US" sz="2400" dirty="0"/>
              <a:t>celebration of environment related days, </a:t>
            </a:r>
          </a:p>
          <a:p>
            <a:r>
              <a:rPr lang="en-US" sz="2400" dirty="0"/>
              <a:t>capacity development of staff on green management and </a:t>
            </a:r>
          </a:p>
          <a:p>
            <a:r>
              <a:rPr lang="en-US" sz="2400" dirty="0"/>
              <a:t>material development on green communication.</a:t>
            </a:r>
            <a:endParaRPr lang="en-GB" sz="2400" dirty="0"/>
          </a:p>
        </p:txBody>
      </p:sp>
      <p:pic>
        <p:nvPicPr>
          <p:cNvPr id="4" name="Picture 3" descr="Logo&#10;&#10;Description automatically generated with low confidence">
            <a:extLst>
              <a:ext uri="{FF2B5EF4-FFF2-40B4-BE49-F238E27FC236}">
                <a16:creationId xmlns:a16="http://schemas.microsoft.com/office/drawing/2014/main" id="{7DDF52FF-84C8-160C-DC20-8E16BDDEE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60" y="404865"/>
            <a:ext cx="1687640" cy="608648"/>
          </a:xfrm>
          <a:prstGeom prst="rect">
            <a:avLst/>
          </a:prstGeom>
        </p:spPr>
      </p:pic>
      <p:pic>
        <p:nvPicPr>
          <p:cNvPr id="5" name="Picture 2" descr="May be an image of 1 person and sitting">
            <a:extLst>
              <a:ext uri="{FF2B5EF4-FFF2-40B4-BE49-F238E27FC236}">
                <a16:creationId xmlns:a16="http://schemas.microsoft.com/office/drawing/2014/main" id="{2DD1BDF2-1492-95E1-A619-11D5F6C55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281" y="1062721"/>
            <a:ext cx="4464661" cy="3071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70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D78AC-8C1C-1216-B864-547CCA6A525A}"/>
              </a:ext>
            </a:extLst>
          </p:cNvPr>
          <p:cNvSpPr>
            <a:spLocks noGrp="1"/>
          </p:cNvSpPr>
          <p:nvPr>
            <p:ph type="title"/>
          </p:nvPr>
        </p:nvSpPr>
        <p:spPr>
          <a:xfrm>
            <a:off x="2401127" y="248072"/>
            <a:ext cx="10492747" cy="720080"/>
          </a:xfrm>
        </p:spPr>
        <p:txBody>
          <a:bodyPr/>
          <a:lstStyle/>
          <a:p>
            <a:r>
              <a:rPr lang="en-GB" dirty="0">
                <a:solidFill>
                  <a:srgbClr val="1A02AC"/>
                </a:solidFill>
              </a:rPr>
              <a:t>The business incubation centres</a:t>
            </a:r>
          </a:p>
        </p:txBody>
      </p:sp>
      <p:sp>
        <p:nvSpPr>
          <p:cNvPr id="3" name="Content Placeholder 2">
            <a:extLst>
              <a:ext uri="{FF2B5EF4-FFF2-40B4-BE49-F238E27FC236}">
                <a16:creationId xmlns:a16="http://schemas.microsoft.com/office/drawing/2014/main" id="{15207101-10B2-78BD-9354-B949C1C7169A}"/>
              </a:ext>
            </a:extLst>
          </p:cNvPr>
          <p:cNvSpPr>
            <a:spLocks noGrp="1"/>
          </p:cNvSpPr>
          <p:nvPr>
            <p:ph sz="quarter" idx="13"/>
          </p:nvPr>
        </p:nvSpPr>
        <p:spPr>
          <a:xfrm>
            <a:off x="-208723" y="1855118"/>
            <a:ext cx="10465163" cy="4536504"/>
          </a:xfrm>
        </p:spPr>
        <p:txBody>
          <a:bodyPr>
            <a:normAutofit/>
          </a:bodyPr>
          <a:lstStyle/>
          <a:p>
            <a:r>
              <a:rPr lang="en-US" sz="2200" b="1" dirty="0"/>
              <a:t>Infrastructure related services </a:t>
            </a:r>
            <a:r>
              <a:rPr lang="en-US" sz="2200" dirty="0"/>
              <a:t>include efficient use of energy, waste management and rightly handling of hazardous substances.</a:t>
            </a:r>
          </a:p>
          <a:p>
            <a:r>
              <a:rPr lang="en-US" sz="2200" b="1" dirty="0"/>
              <a:t>Business services </a:t>
            </a:r>
            <a:r>
              <a:rPr lang="en-US" sz="2200" dirty="0"/>
              <a:t>promote green entrepreneurship and use of eco-friendly products.</a:t>
            </a:r>
          </a:p>
          <a:p>
            <a:r>
              <a:rPr lang="en-US" sz="2200" b="1" dirty="0"/>
              <a:t>Financing services </a:t>
            </a:r>
            <a:r>
              <a:rPr lang="en-US" sz="2200" dirty="0"/>
              <a:t>include brokering and/or providing financial services such as equity, credit, and guarantee to the entrepreneurs willing to create/start a green business,</a:t>
            </a:r>
          </a:p>
          <a:p>
            <a:r>
              <a:rPr lang="en-US" sz="2200" dirty="0"/>
              <a:t>In</a:t>
            </a:r>
            <a:r>
              <a:rPr lang="en-US" sz="2200" b="1" dirty="0"/>
              <a:t> the people connectivity </a:t>
            </a:r>
            <a:r>
              <a:rPr lang="en-US" sz="2200" dirty="0"/>
              <a:t>segment</a:t>
            </a:r>
            <a:r>
              <a:rPr lang="en-US" sz="2200" b="1" dirty="0"/>
              <a:t> </a:t>
            </a:r>
            <a:r>
              <a:rPr lang="en-US" sz="2200" dirty="0"/>
              <a:t>emphasizes on appointment of mentors knowledgeable on green business and economy and promotion of circular economy (i.e., reducing waste and pollution, reusing materials, recycling the recyclable goods and creating green jobs).</a:t>
            </a:r>
          </a:p>
          <a:p>
            <a:endParaRPr lang="en-GB" sz="2200" dirty="0"/>
          </a:p>
        </p:txBody>
      </p:sp>
      <p:pic>
        <p:nvPicPr>
          <p:cNvPr id="4" name="Picture 3" descr="Logo&#10;&#10;Description automatically generated with low confidence">
            <a:extLst>
              <a:ext uri="{FF2B5EF4-FFF2-40B4-BE49-F238E27FC236}">
                <a16:creationId xmlns:a16="http://schemas.microsoft.com/office/drawing/2014/main" id="{11ACB2A4-5613-CCE9-3C9A-1CC0DBBAF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60" y="404865"/>
            <a:ext cx="1687640" cy="608648"/>
          </a:xfrm>
          <a:prstGeom prst="rect">
            <a:avLst/>
          </a:prstGeom>
        </p:spPr>
      </p:pic>
      <p:pic>
        <p:nvPicPr>
          <p:cNvPr id="5" name="Picture 6" descr="May be an image of 1 person, standing and indoor">
            <a:extLst>
              <a:ext uri="{FF2B5EF4-FFF2-40B4-BE49-F238E27FC236}">
                <a16:creationId xmlns:a16="http://schemas.microsoft.com/office/drawing/2014/main" id="{C83731AB-36E3-A809-7290-7861239128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8006" y="221002"/>
            <a:ext cx="1853994" cy="18539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May be an image of 1 person, hair and sitting">
            <a:extLst>
              <a:ext uri="{FF2B5EF4-FFF2-40B4-BE49-F238E27FC236}">
                <a16:creationId xmlns:a16="http://schemas.microsoft.com/office/drawing/2014/main" id="{3A0E62DA-C79C-B322-2253-080434679A0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4761"/>
          <a:stretch/>
        </p:blipFill>
        <p:spPr bwMode="auto">
          <a:xfrm>
            <a:off x="10386498" y="2152069"/>
            <a:ext cx="1805502" cy="17997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883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riángulo 19">
            <a:extLst>
              <a:ext uri="{FF2B5EF4-FFF2-40B4-BE49-F238E27FC236}">
                <a16:creationId xmlns:a16="http://schemas.microsoft.com/office/drawing/2014/main" id="{8A66130E-D0EA-4F3F-9489-BF62C25275CF}"/>
              </a:ext>
            </a:extLst>
          </p:cNvPr>
          <p:cNvSpPr/>
          <p:nvPr/>
        </p:nvSpPr>
        <p:spPr>
          <a:xfrm rot="5400000">
            <a:off x="-51054" y="626904"/>
            <a:ext cx="740283" cy="638175"/>
          </a:xfrm>
          <a:prstGeom prst="triangle">
            <a:avLst>
              <a:gd name="adj" fmla="val 52322"/>
            </a:avLst>
          </a:prstGeom>
          <a:solidFill>
            <a:srgbClr val="FA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extBox 4">
            <a:extLst>
              <a:ext uri="{FF2B5EF4-FFF2-40B4-BE49-F238E27FC236}">
                <a16:creationId xmlns:a16="http://schemas.microsoft.com/office/drawing/2014/main" id="{75FAF0B9-4608-467E-B5FC-5481C5381A26}"/>
              </a:ext>
            </a:extLst>
          </p:cNvPr>
          <p:cNvSpPr txBox="1"/>
          <p:nvPr/>
        </p:nvSpPr>
        <p:spPr>
          <a:xfrm>
            <a:off x="838199" y="1805517"/>
            <a:ext cx="5491835" cy="6606937"/>
          </a:xfrm>
          <a:prstGeom prst="rect">
            <a:avLst/>
          </a:prstGeom>
          <a:noFill/>
        </p:spPr>
        <p:txBody>
          <a:bodyPr wrap="square">
            <a:spAutoFit/>
          </a:bodyPr>
          <a:lstStyle/>
          <a:p>
            <a:pPr marL="0" lvl="3">
              <a:spcBef>
                <a:spcPts val="2400"/>
              </a:spcBef>
              <a:spcAft>
                <a:spcPts val="450"/>
              </a:spcAft>
              <a:buClr>
                <a:srgbClr val="FA3C4B"/>
              </a:buClr>
              <a:buSzPct val="80000"/>
              <a:defRPr/>
            </a:pPr>
            <a:r>
              <a:rPr lang="en-GB" b="1" dirty="0">
                <a:solidFill>
                  <a:srgbClr val="FA3C4B"/>
                </a:solidFill>
                <a:latin typeface="Arial" panose="020B0604020202020204"/>
              </a:rPr>
              <a:t>Who : TVET, social partners and environment stakeholders</a:t>
            </a:r>
          </a:p>
          <a:p>
            <a:pPr marL="252000" lvl="5" indent="-252000">
              <a:spcBef>
                <a:spcPts val="450"/>
              </a:spcBef>
              <a:buClr>
                <a:srgbClr val="FA3C4B"/>
              </a:buClr>
              <a:buSzPct val="70000"/>
              <a:buFont typeface="Wingdings 3" panose="05040102010807070707" pitchFamily="18" charset="2"/>
              <a:buChar char="u"/>
              <a:defRPr/>
            </a:pPr>
            <a:r>
              <a:rPr lang="en-GB" sz="1400" dirty="0">
                <a:solidFill>
                  <a:srgbClr val="230050"/>
                </a:solidFill>
                <a:latin typeface="Arial" panose="020B0604020202020204"/>
              </a:rPr>
              <a:t>Policy makers and operational TVET school teams</a:t>
            </a:r>
          </a:p>
          <a:p>
            <a:pPr marL="0" lvl="3">
              <a:spcBef>
                <a:spcPts val="1800"/>
              </a:spcBef>
              <a:spcAft>
                <a:spcPts val="450"/>
              </a:spcAft>
              <a:buClr>
                <a:srgbClr val="FA3C4B"/>
              </a:buClr>
              <a:buSzPct val="80000"/>
              <a:defRPr/>
            </a:pPr>
            <a:r>
              <a:rPr lang="en-GB" b="1" dirty="0">
                <a:solidFill>
                  <a:srgbClr val="FA3C4B"/>
                </a:solidFill>
                <a:latin typeface="Arial" panose="020B0604020202020204"/>
              </a:rPr>
              <a:t>What : Macro-Meso-Micro</a:t>
            </a:r>
          </a:p>
          <a:p>
            <a:pPr marL="252000" lvl="5" indent="-252000">
              <a:spcBef>
                <a:spcPts val="450"/>
              </a:spcBef>
              <a:buClr>
                <a:srgbClr val="FA3C4B"/>
              </a:buClr>
              <a:buSzPct val="70000"/>
              <a:buFont typeface="Wingdings 3" panose="05040102010807070707" pitchFamily="18" charset="2"/>
              <a:buChar char="u"/>
              <a:defRPr/>
            </a:pPr>
            <a:r>
              <a:rPr lang="en-GB" sz="1400" dirty="0" err="1">
                <a:solidFill>
                  <a:srgbClr val="230050"/>
                </a:solidFill>
                <a:latin typeface="Arial" panose="020B0604020202020204"/>
              </a:rPr>
              <a:t>Priorization</a:t>
            </a:r>
            <a:r>
              <a:rPr lang="en-GB" sz="1400" dirty="0">
                <a:solidFill>
                  <a:srgbClr val="230050"/>
                </a:solidFill>
                <a:latin typeface="Arial" panose="020B0604020202020204"/>
              </a:rPr>
              <a:t> of jobs/trainings to be greened</a:t>
            </a:r>
          </a:p>
          <a:p>
            <a:pPr marL="252000" lvl="5" indent="-252000">
              <a:spcBef>
                <a:spcPts val="450"/>
              </a:spcBef>
              <a:buClr>
                <a:srgbClr val="FA3C4B"/>
              </a:buClr>
              <a:buSzPct val="70000"/>
              <a:buFont typeface="Wingdings 3" panose="05040102010807070707" pitchFamily="18" charset="2"/>
              <a:buChar char="u"/>
              <a:defRPr/>
            </a:pPr>
            <a:r>
              <a:rPr lang="en-GB" sz="1400" dirty="0">
                <a:solidFill>
                  <a:srgbClr val="230050"/>
                </a:solidFill>
                <a:latin typeface="Arial" panose="020B0604020202020204"/>
              </a:rPr>
              <a:t>Greening of Competency standards</a:t>
            </a:r>
          </a:p>
          <a:p>
            <a:pPr marL="252000" lvl="5" indent="-252000">
              <a:spcBef>
                <a:spcPts val="450"/>
              </a:spcBef>
              <a:buClr>
                <a:srgbClr val="FA3C4B"/>
              </a:buClr>
              <a:buSzPct val="70000"/>
              <a:buFont typeface="Wingdings 3" panose="05040102010807070707" pitchFamily="18" charset="2"/>
              <a:buChar char="u"/>
              <a:defRPr/>
            </a:pPr>
            <a:r>
              <a:rPr lang="en-GB" sz="1400" dirty="0">
                <a:solidFill>
                  <a:srgbClr val="230050"/>
                </a:solidFill>
                <a:latin typeface="Arial" panose="020B0604020202020204"/>
              </a:rPr>
              <a:t>Greening of curricula and training </a:t>
            </a:r>
            <a:r>
              <a:rPr lang="en-GB" sz="1400" dirty="0" err="1">
                <a:solidFill>
                  <a:srgbClr val="230050"/>
                </a:solidFill>
                <a:latin typeface="Arial" panose="020B0604020202020204"/>
              </a:rPr>
              <a:t>packates</a:t>
            </a:r>
            <a:endParaRPr lang="en-GB" sz="1400" dirty="0">
              <a:solidFill>
                <a:srgbClr val="230050"/>
              </a:solidFill>
              <a:latin typeface="Arial" panose="020B0604020202020204"/>
            </a:endParaRPr>
          </a:p>
          <a:p>
            <a:pPr marL="252000" lvl="5" indent="-252000">
              <a:spcBef>
                <a:spcPts val="450"/>
              </a:spcBef>
              <a:buClr>
                <a:srgbClr val="FA3C4B"/>
              </a:buClr>
              <a:buSzPct val="70000"/>
              <a:buFont typeface="Wingdings 3" panose="05040102010807070707" pitchFamily="18" charset="2"/>
              <a:buChar char="u"/>
              <a:defRPr/>
            </a:pPr>
            <a:r>
              <a:rPr lang="en-GB" sz="1400" dirty="0">
                <a:solidFill>
                  <a:srgbClr val="230050"/>
                </a:solidFill>
                <a:latin typeface="Arial" panose="020B0604020202020204"/>
              </a:rPr>
              <a:t>Greening of assessment packages </a:t>
            </a:r>
          </a:p>
          <a:p>
            <a:pPr marL="252000" lvl="5" indent="-252000">
              <a:spcBef>
                <a:spcPts val="450"/>
              </a:spcBef>
              <a:buClr>
                <a:srgbClr val="FA3C4B"/>
              </a:buClr>
              <a:buSzPct val="70000"/>
              <a:buFont typeface="Wingdings 3" panose="05040102010807070707" pitchFamily="18" charset="2"/>
              <a:buChar char="u"/>
              <a:defRPr/>
            </a:pPr>
            <a:r>
              <a:rPr lang="en-GB" sz="1400" dirty="0">
                <a:solidFill>
                  <a:srgbClr val="230050"/>
                </a:solidFill>
                <a:latin typeface="Arial" panose="020B0604020202020204"/>
              </a:rPr>
              <a:t>Development of national green TVET policies</a:t>
            </a:r>
          </a:p>
          <a:p>
            <a:pPr marL="252000" lvl="5" indent="-252000">
              <a:spcBef>
                <a:spcPts val="450"/>
              </a:spcBef>
              <a:buClr>
                <a:srgbClr val="FA3C4B"/>
              </a:buClr>
              <a:buSzPct val="70000"/>
              <a:buFont typeface="Wingdings 3" panose="05040102010807070707" pitchFamily="18" charset="2"/>
              <a:buChar char="u"/>
              <a:defRPr/>
            </a:pPr>
            <a:r>
              <a:rPr lang="en-GB" sz="1400" dirty="0">
                <a:solidFill>
                  <a:srgbClr val="230050"/>
                </a:solidFill>
                <a:latin typeface="Arial" panose="020B0604020202020204"/>
              </a:rPr>
              <a:t>Toward a greener campus</a:t>
            </a:r>
          </a:p>
          <a:p>
            <a:pPr marL="252000" lvl="5" indent="-252000">
              <a:spcBef>
                <a:spcPts val="450"/>
              </a:spcBef>
              <a:buClr>
                <a:srgbClr val="FA3C4B"/>
              </a:buClr>
              <a:buSzPct val="70000"/>
              <a:buFont typeface="Wingdings 3" panose="05040102010807070707" pitchFamily="18" charset="2"/>
              <a:buChar char="u"/>
              <a:defRPr/>
            </a:pPr>
            <a:r>
              <a:rPr lang="en-GB" sz="1400" dirty="0">
                <a:solidFill>
                  <a:srgbClr val="230050"/>
                </a:solidFill>
                <a:latin typeface="Arial" panose="020B0604020202020204"/>
              </a:rPr>
              <a:t>Training teachers and in company trainers </a:t>
            </a:r>
          </a:p>
          <a:p>
            <a:pPr marL="252000" lvl="5" indent="-252000">
              <a:spcBef>
                <a:spcPts val="450"/>
              </a:spcBef>
              <a:buClr>
                <a:srgbClr val="FA3C4B"/>
              </a:buClr>
              <a:buSzPct val="70000"/>
              <a:buFont typeface="Wingdings 3" panose="05040102010807070707" pitchFamily="18" charset="2"/>
              <a:buChar char="u"/>
              <a:defRPr/>
            </a:pPr>
            <a:r>
              <a:rPr lang="en-GB" sz="1400" dirty="0">
                <a:solidFill>
                  <a:srgbClr val="230050"/>
                </a:solidFill>
                <a:latin typeface="Arial" panose="020B0604020202020204"/>
              </a:rPr>
              <a:t>Upskilling</a:t>
            </a:r>
          </a:p>
          <a:p>
            <a:pPr marL="252000" lvl="5" indent="-252000">
              <a:spcBef>
                <a:spcPts val="450"/>
              </a:spcBef>
              <a:buClr>
                <a:srgbClr val="FA3C4B"/>
              </a:buClr>
              <a:buSzPct val="70000"/>
              <a:buFont typeface="Wingdings 3" panose="05040102010807070707" pitchFamily="18" charset="2"/>
              <a:buChar char="u"/>
              <a:defRPr/>
            </a:pPr>
            <a:r>
              <a:rPr lang="en-GB" sz="1400" dirty="0">
                <a:solidFill>
                  <a:srgbClr val="230050"/>
                </a:solidFill>
                <a:latin typeface="Arial" panose="020B0604020202020204"/>
              </a:rPr>
              <a:t>Sensitizing employers</a:t>
            </a:r>
          </a:p>
          <a:p>
            <a:pPr marL="0" marR="0" lvl="3" indent="0" algn="l" defTabSz="914400" rtl="0" eaLnBrk="1" fontAlgn="auto" latinLnBrk="0" hangingPunct="1">
              <a:lnSpc>
                <a:spcPct val="100000"/>
              </a:lnSpc>
              <a:spcBef>
                <a:spcPts val="1800"/>
              </a:spcBef>
              <a:spcAft>
                <a:spcPts val="450"/>
              </a:spcAft>
              <a:buClr>
                <a:srgbClr val="FA3C4B"/>
              </a:buClr>
              <a:buSzPct val="80000"/>
              <a:buFont typeface="Arial" panose="020B0604020202020204" pitchFamily="34" charset="0"/>
              <a:buNone/>
              <a:tabLst/>
              <a:defRPr/>
            </a:pPr>
            <a:r>
              <a:rPr kumimoji="0" lang="en-GB" sz="1800" b="1" i="0" u="none" strike="noStrike" kern="1200" cap="none" spc="0" normalizeH="0" baseline="0" noProof="0" dirty="0">
                <a:ln>
                  <a:noFill/>
                </a:ln>
                <a:solidFill>
                  <a:srgbClr val="FA3C4B"/>
                </a:solidFill>
                <a:effectLst/>
                <a:uLnTx/>
                <a:uFillTx/>
                <a:latin typeface="Arial" panose="020B0604020202020204"/>
                <a:ea typeface="+mn-ea"/>
                <a:cs typeface="+mn-cs"/>
              </a:rPr>
              <a:t>How : Applied capacity building</a:t>
            </a:r>
          </a:p>
          <a:p>
            <a:pPr marL="252000" marR="0" lvl="5" indent="-252000" algn="l" defTabSz="914400" rtl="0" eaLnBrk="1" fontAlgn="auto" latinLnBrk="0" hangingPunct="1">
              <a:lnSpc>
                <a:spcPct val="100000"/>
              </a:lnSpc>
              <a:spcBef>
                <a:spcPts val="450"/>
              </a:spcBef>
              <a:spcAft>
                <a:spcPts val="0"/>
              </a:spcAft>
              <a:buClr>
                <a:srgbClr val="FA3C4B"/>
              </a:buClr>
              <a:buSzPct val="70000"/>
              <a:buFont typeface="Wingdings 3" panose="05040102010807070707" pitchFamily="18" charset="2"/>
              <a:buChar char="u"/>
              <a:tabLst/>
              <a:defRPr/>
            </a:pPr>
            <a:r>
              <a:rPr kumimoji="0" lang="en-GB" sz="1400" b="0" i="0" u="none" strike="noStrike" kern="1200" cap="none" spc="0" normalizeH="0" baseline="0" noProof="0" dirty="0">
                <a:ln>
                  <a:noFill/>
                </a:ln>
                <a:solidFill>
                  <a:srgbClr val="230050"/>
                </a:solidFill>
                <a:effectLst/>
                <a:uLnTx/>
                <a:uFillTx/>
                <a:latin typeface="Arial" panose="020B0604020202020204"/>
                <a:ea typeface="+mn-ea"/>
                <a:cs typeface="+mn-cs"/>
              </a:rPr>
              <a:t>Step by step coaching</a:t>
            </a:r>
            <a:r>
              <a:rPr lang="en-GB" sz="1400" dirty="0">
                <a:solidFill>
                  <a:srgbClr val="230050"/>
                </a:solidFill>
                <a:latin typeface="Arial" panose="020B0604020202020204"/>
              </a:rPr>
              <a:t>, learning by doing</a:t>
            </a:r>
            <a:endParaRPr kumimoji="0" lang="en-GB" sz="1400" b="0" i="0" u="none" strike="noStrike" kern="1200" cap="none" spc="0" normalizeH="0" baseline="0" noProof="0" dirty="0">
              <a:ln>
                <a:noFill/>
              </a:ln>
              <a:solidFill>
                <a:srgbClr val="230050"/>
              </a:solidFill>
              <a:effectLst/>
              <a:uLnTx/>
              <a:uFillTx/>
              <a:latin typeface="Arial" panose="020B0604020202020204"/>
              <a:ea typeface="+mn-ea"/>
              <a:cs typeface="+mn-cs"/>
            </a:endParaRPr>
          </a:p>
          <a:p>
            <a:pPr marL="252000" marR="0" lvl="5" indent="-252000" algn="l" defTabSz="914400" rtl="0" eaLnBrk="1" fontAlgn="auto" latinLnBrk="0" hangingPunct="1">
              <a:lnSpc>
                <a:spcPct val="100000"/>
              </a:lnSpc>
              <a:spcBef>
                <a:spcPts val="450"/>
              </a:spcBef>
              <a:spcAft>
                <a:spcPts val="0"/>
              </a:spcAft>
              <a:buClr>
                <a:srgbClr val="FA3C4B"/>
              </a:buClr>
              <a:buSzPct val="70000"/>
              <a:buFont typeface="Wingdings 3" panose="05040102010807070707" pitchFamily="18" charset="2"/>
              <a:buChar char="u"/>
              <a:tabLst/>
              <a:defRPr/>
            </a:pPr>
            <a:r>
              <a:rPr lang="en-GB" sz="1400" dirty="0">
                <a:solidFill>
                  <a:srgbClr val="230050"/>
                </a:solidFill>
                <a:latin typeface="Arial" panose="020B0604020202020204"/>
              </a:rPr>
              <a:t>L</a:t>
            </a:r>
            <a:r>
              <a:rPr kumimoji="0" lang="en-GB" sz="1400" b="0" i="0" u="none" strike="noStrike" kern="1200" cap="none" spc="0" normalizeH="0" baseline="0" noProof="0" dirty="0" err="1">
                <a:ln>
                  <a:noFill/>
                </a:ln>
                <a:solidFill>
                  <a:srgbClr val="230050"/>
                </a:solidFill>
                <a:effectLst/>
                <a:uLnTx/>
                <a:uFillTx/>
                <a:latin typeface="Arial" panose="020B0604020202020204"/>
                <a:ea typeface="+mn-ea"/>
                <a:cs typeface="+mn-cs"/>
              </a:rPr>
              <a:t>ong</a:t>
            </a:r>
            <a:r>
              <a:rPr kumimoji="0" lang="en-GB" sz="1400" b="0" i="0" u="none" strike="noStrike" kern="1200" cap="none" spc="0" normalizeH="0" baseline="0" noProof="0" dirty="0">
                <a:ln>
                  <a:noFill/>
                </a:ln>
                <a:solidFill>
                  <a:srgbClr val="230050"/>
                </a:solidFill>
                <a:effectLst/>
                <a:uLnTx/>
                <a:uFillTx/>
                <a:latin typeface="Arial" panose="020B0604020202020204"/>
                <a:ea typeface="+mn-ea"/>
                <a:cs typeface="+mn-cs"/>
              </a:rPr>
              <a:t> term tutoring/coaching</a:t>
            </a:r>
          </a:p>
          <a:p>
            <a:pPr marL="252000" marR="0" lvl="5" indent="-252000" algn="l" defTabSz="914400" rtl="0" eaLnBrk="1" fontAlgn="auto" latinLnBrk="0" hangingPunct="1">
              <a:lnSpc>
                <a:spcPct val="100000"/>
              </a:lnSpc>
              <a:spcBef>
                <a:spcPts val="450"/>
              </a:spcBef>
              <a:spcAft>
                <a:spcPts val="0"/>
              </a:spcAft>
              <a:buClr>
                <a:srgbClr val="FA3C4B"/>
              </a:buClr>
              <a:buSzPct val="70000"/>
              <a:buFont typeface="Wingdings 3" panose="05040102010807070707" pitchFamily="18" charset="2"/>
              <a:buChar char="u"/>
              <a:tabLst/>
              <a:defRPr/>
            </a:pPr>
            <a:r>
              <a:rPr lang="en-GB" sz="1400" dirty="0">
                <a:solidFill>
                  <a:srgbClr val="230050"/>
                </a:solidFill>
                <a:latin typeface="Arial" panose="020B0604020202020204"/>
              </a:rPr>
              <a:t>Care sector and logistic sector to start </a:t>
            </a:r>
            <a:endParaRPr kumimoji="0" lang="en-GB" sz="1400" b="0" i="0" u="none" strike="noStrike" kern="1200" cap="none" spc="0" normalizeH="0" baseline="0" noProof="0" dirty="0">
              <a:ln>
                <a:noFill/>
              </a:ln>
              <a:solidFill>
                <a:srgbClr val="230050"/>
              </a:solidFill>
              <a:effectLst/>
              <a:uLnTx/>
              <a:uFillTx/>
              <a:latin typeface="Arial" panose="020B0604020202020204"/>
              <a:ea typeface="+mn-ea"/>
              <a:cs typeface="+mn-cs"/>
            </a:endParaRPr>
          </a:p>
          <a:p>
            <a:pPr marL="252000" lvl="5" indent="-252000">
              <a:spcBef>
                <a:spcPts val="450"/>
              </a:spcBef>
              <a:buClr>
                <a:srgbClr val="FA3C4B"/>
              </a:buClr>
              <a:buSzPct val="70000"/>
              <a:buFont typeface="Wingdings 3" panose="05040102010807070707" pitchFamily="18" charset="2"/>
              <a:buChar char="u"/>
              <a:defRPr/>
            </a:pPr>
            <a:endParaRPr lang="en-GB" sz="1400" dirty="0">
              <a:solidFill>
                <a:srgbClr val="230050"/>
              </a:solidFill>
              <a:latin typeface="Arial" panose="020B0604020202020204"/>
            </a:endParaRPr>
          </a:p>
          <a:p>
            <a:pPr marL="252000" lvl="5" indent="-252000">
              <a:spcBef>
                <a:spcPts val="450"/>
              </a:spcBef>
              <a:buClr>
                <a:srgbClr val="FA3C4B"/>
              </a:buClr>
              <a:buSzPct val="70000"/>
              <a:buFont typeface="Wingdings 3" panose="05040102010807070707" pitchFamily="18" charset="2"/>
              <a:buChar char="u"/>
              <a:defRPr/>
            </a:pPr>
            <a:endParaRPr kumimoji="0" lang="en-GB" sz="1400" b="0" i="0" u="none" strike="noStrike" kern="1200" cap="none" spc="0" normalizeH="0" baseline="0" noProof="0" dirty="0">
              <a:ln>
                <a:noFill/>
              </a:ln>
              <a:solidFill>
                <a:srgbClr val="230050"/>
              </a:solidFill>
              <a:effectLst/>
              <a:uLnTx/>
              <a:uFillTx/>
              <a:latin typeface="Arial" panose="020B0604020202020204"/>
              <a:ea typeface="+mn-ea"/>
              <a:cs typeface="+mn-cs"/>
            </a:endParaRPr>
          </a:p>
          <a:p>
            <a:pPr marL="252000" lvl="5" indent="-252000">
              <a:spcBef>
                <a:spcPts val="450"/>
              </a:spcBef>
              <a:buClr>
                <a:srgbClr val="FA3C4B"/>
              </a:buClr>
              <a:buSzPct val="70000"/>
              <a:buFont typeface="Wingdings 3" panose="05040102010807070707" pitchFamily="18" charset="2"/>
              <a:buChar char="u"/>
              <a:defRPr/>
            </a:pPr>
            <a:endParaRPr lang="en-GB" sz="1400" dirty="0">
              <a:solidFill>
                <a:srgbClr val="230050"/>
              </a:solidFill>
              <a:latin typeface="Arial" panose="020B0604020202020204"/>
            </a:endParaRPr>
          </a:p>
          <a:p>
            <a:pPr marL="252000" lvl="5" indent="-252000">
              <a:spcBef>
                <a:spcPts val="450"/>
              </a:spcBef>
              <a:buClr>
                <a:srgbClr val="FA3C4B"/>
              </a:buClr>
              <a:buSzPct val="70000"/>
              <a:buFont typeface="Wingdings 3" panose="05040102010807070707" pitchFamily="18" charset="2"/>
              <a:buChar char="u"/>
              <a:defRPr/>
            </a:pPr>
            <a:endParaRPr kumimoji="0" lang="en-GB" sz="14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6" name="Title 1">
            <a:extLst>
              <a:ext uri="{FF2B5EF4-FFF2-40B4-BE49-F238E27FC236}">
                <a16:creationId xmlns:a16="http://schemas.microsoft.com/office/drawing/2014/main" id="{B53CED8F-34C3-0342-A079-FDCFFF322E89}"/>
              </a:ext>
            </a:extLst>
          </p:cNvPr>
          <p:cNvSpPr txBox="1">
            <a:spLocks/>
          </p:cNvSpPr>
          <p:nvPr/>
        </p:nvSpPr>
        <p:spPr>
          <a:xfrm>
            <a:off x="838200" y="581118"/>
            <a:ext cx="114909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E2DBE"/>
                </a:solidFill>
                <a:latin typeface="Overpass" panose="00000800000000000000" pitchFamily="2" charset="0"/>
                <a:ea typeface="+mj-ea"/>
                <a:cs typeface="+mj-cs"/>
              </a:defRPr>
            </a:lvl1pPr>
          </a:lstStyle>
          <a:p>
            <a:r>
              <a:rPr lang="es-ES" sz="4000" b="1" dirty="0"/>
              <a:t>ILO coaching </a:t>
            </a:r>
            <a:r>
              <a:rPr lang="es-ES" sz="4000" b="1" dirty="0" err="1"/>
              <a:t>program</a:t>
            </a:r>
            <a:r>
              <a:rPr lang="es-ES" sz="4000" b="1" dirty="0"/>
              <a:t> </a:t>
            </a:r>
            <a:r>
              <a:rPr lang="es-ES" sz="4000" b="1" dirty="0" err="1"/>
              <a:t>on</a:t>
            </a:r>
            <a:r>
              <a:rPr lang="es-ES" sz="4000" b="1" dirty="0"/>
              <a:t> </a:t>
            </a:r>
            <a:r>
              <a:rPr lang="es-ES" sz="4000" b="1" dirty="0" err="1"/>
              <a:t>how</a:t>
            </a:r>
            <a:r>
              <a:rPr lang="es-ES" sz="4000" b="1" dirty="0"/>
              <a:t> </a:t>
            </a:r>
            <a:r>
              <a:rPr lang="es-ES" sz="4000" b="1" dirty="0" err="1"/>
              <a:t>to</a:t>
            </a:r>
            <a:r>
              <a:rPr lang="es-ES" sz="4000" b="1" dirty="0"/>
              <a:t> Green TVET</a:t>
            </a:r>
            <a:endParaRPr lang="es-ES" sz="3200" dirty="0"/>
          </a:p>
        </p:txBody>
      </p:sp>
      <p:cxnSp>
        <p:nvCxnSpPr>
          <p:cNvPr id="10" name="Straight Connector 67">
            <a:extLst>
              <a:ext uri="{FF2B5EF4-FFF2-40B4-BE49-F238E27FC236}">
                <a16:creationId xmlns:a16="http://schemas.microsoft.com/office/drawing/2014/main" id="{EBCAFBD0-5641-A945-83B4-CDF67F003058}"/>
              </a:ext>
            </a:extLst>
          </p:cNvPr>
          <p:cNvCxnSpPr/>
          <p:nvPr/>
        </p:nvCxnSpPr>
        <p:spPr>
          <a:xfrm>
            <a:off x="6090444" y="1786259"/>
            <a:ext cx="0" cy="3745343"/>
          </a:xfrm>
          <a:prstGeom prst="line">
            <a:avLst/>
          </a:prstGeom>
          <a:ln>
            <a:solidFill>
              <a:schemeClr val="bg1">
                <a:lumMod val="75000"/>
              </a:schemeClr>
            </a:solidFill>
            <a:prstDash val="dash"/>
            <a:headEnd type="diamond"/>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person sitting at a desk&#10;&#10;Description automatically generated with medium confidence">
            <a:extLst>
              <a:ext uri="{FF2B5EF4-FFF2-40B4-BE49-F238E27FC236}">
                <a16:creationId xmlns:a16="http://schemas.microsoft.com/office/drawing/2014/main" id="{7E54D46F-D6FC-4C3B-B2CE-009C6FC63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536" y="1831492"/>
            <a:ext cx="5861966" cy="3905507"/>
          </a:xfrm>
          <a:prstGeom prst="rect">
            <a:avLst/>
          </a:prstGeom>
        </p:spPr>
      </p:pic>
    </p:spTree>
    <p:extLst>
      <p:ext uri="{BB962C8B-B14F-4D97-AF65-F5344CB8AC3E}">
        <p14:creationId xmlns:p14="http://schemas.microsoft.com/office/powerpoint/2010/main" val="12771506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Effect transition="in" filter="fade">
                                      <p:cBhvr>
                                        <p:cTn id="67" dur="500"/>
                                        <p:tgtEl>
                                          <p:spTgt spid="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13" end="13"/>
                                            </p:txEl>
                                          </p:spTgt>
                                        </p:tgtEl>
                                        <p:attrNameLst>
                                          <p:attrName>style.visibility</p:attrName>
                                        </p:attrNameLst>
                                      </p:cBhvr>
                                      <p:to>
                                        <p:strVal val="visible"/>
                                      </p:to>
                                    </p:set>
                                    <p:animEffect transition="in" filter="fade">
                                      <p:cBhvr>
                                        <p:cTn id="72" dur="500"/>
                                        <p:tgtEl>
                                          <p:spTgt spid="5">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xEl>
                                              <p:pRg st="14" end="14"/>
                                            </p:txEl>
                                          </p:spTgt>
                                        </p:tgtEl>
                                        <p:attrNameLst>
                                          <p:attrName>style.visibility</p:attrName>
                                        </p:attrNameLst>
                                      </p:cBhvr>
                                      <p:to>
                                        <p:strVal val="visible"/>
                                      </p:to>
                                    </p:set>
                                    <p:animEffect transition="in" filter="fade">
                                      <p:cBhvr>
                                        <p:cTn id="77" dur="500"/>
                                        <p:tgtEl>
                                          <p:spTgt spid="5">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xEl>
                                              <p:pRg st="15" end="15"/>
                                            </p:txEl>
                                          </p:spTgt>
                                        </p:tgtEl>
                                        <p:attrNameLst>
                                          <p:attrName>style.visibility</p:attrName>
                                        </p:attrNameLst>
                                      </p:cBhvr>
                                      <p:to>
                                        <p:strVal val="visible"/>
                                      </p:to>
                                    </p:set>
                                    <p:animEffect transition="in" filter="fade">
                                      <p:cBhvr>
                                        <p:cTn id="82"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6017445" y="394723"/>
            <a:ext cx="2422847" cy="341835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rot="476124">
            <a:off x="9909995" y="4409842"/>
            <a:ext cx="1895063" cy="2152807"/>
          </a:xfrm>
          <a:prstGeom prst="rect">
            <a:avLst/>
          </a:prstGeom>
        </p:spPr>
      </p:pic>
      <p:pic>
        <p:nvPicPr>
          <p:cNvPr id="11" name="Picture 10"/>
          <p:cNvPicPr>
            <a:picLocks noChangeAspect="1"/>
          </p:cNvPicPr>
          <p:nvPr/>
        </p:nvPicPr>
        <p:blipFill>
          <a:blip r:embed="rId5"/>
          <a:stretch>
            <a:fillRect/>
          </a:stretch>
        </p:blipFill>
        <p:spPr>
          <a:xfrm>
            <a:off x="10857527" y="1084423"/>
            <a:ext cx="1194353" cy="1657996"/>
          </a:xfrm>
          <a:prstGeom prst="rect">
            <a:avLst/>
          </a:prstGeom>
        </p:spPr>
      </p:pic>
      <p:pic>
        <p:nvPicPr>
          <p:cNvPr id="8" name="Content Placeholder 4"/>
          <p:cNvPicPr>
            <a:picLocks noGrp="1" noChangeAspect="1"/>
          </p:cNvPicPr>
          <p:nvPr>
            <p:ph sz="half" idx="4294967295"/>
          </p:nvPr>
        </p:nvPicPr>
        <p:blipFill>
          <a:blip r:embed="rId6"/>
          <a:stretch>
            <a:fillRect/>
          </a:stretch>
        </p:blipFill>
        <p:spPr>
          <a:xfrm>
            <a:off x="1572524" y="4580871"/>
            <a:ext cx="1671316" cy="2326684"/>
          </a:xfrm>
          <a:prstGeom prst="rect">
            <a:avLst/>
          </a:prstGeom>
        </p:spPr>
      </p:pic>
      <p:pic>
        <p:nvPicPr>
          <p:cNvPr id="12" name="Picture 11"/>
          <p:cNvPicPr>
            <a:picLocks noChangeAspect="1"/>
          </p:cNvPicPr>
          <p:nvPr/>
        </p:nvPicPr>
        <p:blipFill>
          <a:blip r:embed="rId7"/>
          <a:stretch>
            <a:fillRect/>
          </a:stretch>
        </p:blipFill>
        <p:spPr>
          <a:xfrm rot="20891529">
            <a:off x="9084766" y="1234932"/>
            <a:ext cx="1371397" cy="1737974"/>
          </a:xfrm>
          <a:prstGeom prst="rect">
            <a:avLst/>
          </a:prstGeom>
        </p:spPr>
      </p:pic>
      <p:pic>
        <p:nvPicPr>
          <p:cNvPr id="13" name="Picture 12"/>
          <p:cNvPicPr>
            <a:picLocks noChangeAspect="1"/>
          </p:cNvPicPr>
          <p:nvPr/>
        </p:nvPicPr>
        <p:blipFill>
          <a:blip r:embed="rId8"/>
          <a:stretch>
            <a:fillRect/>
          </a:stretch>
        </p:blipFill>
        <p:spPr>
          <a:xfrm rot="859155">
            <a:off x="10175248" y="2205197"/>
            <a:ext cx="1696198" cy="2167305"/>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rcRect/>
          <a:stretch/>
        </p:blipFill>
        <p:spPr>
          <a:xfrm>
            <a:off x="2905932" y="1213314"/>
            <a:ext cx="2302735" cy="3252203"/>
          </a:xfrm>
          <a:prstGeom prst="rect">
            <a:avLst/>
          </a:prstGeom>
        </p:spPr>
      </p:pic>
      <p:pic>
        <p:nvPicPr>
          <p:cNvPr id="3" name="Picture 2">
            <a:extLst>
              <a:ext uri="{FF2B5EF4-FFF2-40B4-BE49-F238E27FC236}">
                <a16:creationId xmlns:a16="http://schemas.microsoft.com/office/drawing/2014/main" id="{304CC1D6-9FC4-4C26-C7A5-4FEEB3DC273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61101" y="1183303"/>
            <a:ext cx="2422847" cy="3365289"/>
          </a:xfrm>
          <a:prstGeom prst="rect">
            <a:avLst/>
          </a:prstGeom>
          <a:ln>
            <a:noFill/>
          </a:ln>
          <a:effectLst>
            <a:outerShdw blurRad="292100" dist="139700" dir="2700000" algn="tl" rotWithShape="0">
              <a:srgbClr val="333333">
                <a:alpha val="65000"/>
              </a:srgbClr>
            </a:outerShdw>
          </a:effectLst>
        </p:spPr>
      </p:pic>
      <p:sp>
        <p:nvSpPr>
          <p:cNvPr id="10" name="Text Placeholder 1">
            <a:extLst>
              <a:ext uri="{FF2B5EF4-FFF2-40B4-BE49-F238E27FC236}">
                <a16:creationId xmlns:a16="http://schemas.microsoft.com/office/drawing/2014/main" id="{8C49D68F-A586-B5C8-7520-8D0B7218F1C1}"/>
              </a:ext>
            </a:extLst>
          </p:cNvPr>
          <p:cNvSpPr txBox="1">
            <a:spLocks/>
          </p:cNvSpPr>
          <p:nvPr/>
        </p:nvSpPr>
        <p:spPr>
          <a:xfrm>
            <a:off x="841328" y="222934"/>
            <a:ext cx="10989571" cy="11708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4000" b="0" kern="1200">
                <a:solidFill>
                  <a:schemeClr val="accent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4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b="1" dirty="0">
                <a:solidFill>
                  <a:srgbClr val="0000FF"/>
                </a:solidFill>
                <a:latin typeface="Calibri Light" panose="020F0302020204030204" pitchFamily="34" charset="0"/>
                <a:cs typeface="Calibri Light" panose="020F0302020204030204" pitchFamily="34" charset="0"/>
              </a:rPr>
              <a:t>I</a:t>
            </a:r>
            <a:r>
              <a:rPr lang="en-GB" b="1" dirty="0">
                <a:solidFill>
                  <a:srgbClr val="0000FF"/>
                </a:solidFill>
                <a:latin typeface="Calibri Light" panose="020F0302020204030204" pitchFamily="34" charset="0"/>
                <a:cs typeface="Calibri Light" panose="020F0302020204030204" pitchFamily="34" charset="0"/>
              </a:rPr>
              <a:t>LO Key resources</a:t>
            </a:r>
          </a:p>
        </p:txBody>
      </p:sp>
      <p:pic>
        <p:nvPicPr>
          <p:cNvPr id="9" name="Picture 8">
            <a:extLst>
              <a:ext uri="{FF2B5EF4-FFF2-40B4-BE49-F238E27FC236}">
                <a16:creationId xmlns:a16="http://schemas.microsoft.com/office/drawing/2014/main" id="{4882123C-604B-2CF1-09A4-47F991DFEE5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237398" y="3984864"/>
            <a:ext cx="2216691" cy="2856434"/>
          </a:xfrm>
          <a:prstGeom prst="rect">
            <a:avLst/>
          </a:prstGeom>
          <a:ln>
            <a:noFill/>
          </a:ln>
          <a:effectLst>
            <a:outerShdw blurRad="292100" dist="139700" dir="2700000" algn="tl" rotWithShape="0">
              <a:srgbClr val="333333">
                <a:alpha val="65000"/>
              </a:srgbClr>
            </a:outerShdw>
          </a:effectLst>
        </p:spPr>
      </p:pic>
      <p:pic>
        <p:nvPicPr>
          <p:cNvPr id="14" name="Content Placeholder 4">
            <a:extLst>
              <a:ext uri="{FF2B5EF4-FFF2-40B4-BE49-F238E27FC236}">
                <a16:creationId xmlns:a16="http://schemas.microsoft.com/office/drawing/2014/main" id="{41AB4346-8E3E-BD77-8525-37C4AB41038D}"/>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537350" y="4580871"/>
            <a:ext cx="1743777" cy="2233858"/>
          </a:xfrm>
          <a:prstGeom prst="rect">
            <a:avLst/>
          </a:prstGeom>
        </p:spPr>
      </p:pic>
    </p:spTree>
    <p:extLst>
      <p:ext uri="{BB962C8B-B14F-4D97-AF65-F5344CB8AC3E}">
        <p14:creationId xmlns:p14="http://schemas.microsoft.com/office/powerpoint/2010/main" val="4210976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83BEE14-6199-AA0C-760C-8AD4D66E6D1F}"/>
              </a:ext>
            </a:extLst>
          </p:cNvPr>
          <p:cNvPicPr>
            <a:picLocks noChangeAspect="1"/>
          </p:cNvPicPr>
          <p:nvPr/>
        </p:nvPicPr>
        <p:blipFill>
          <a:blip r:embed="rId2"/>
          <a:stretch>
            <a:fillRect/>
          </a:stretch>
        </p:blipFill>
        <p:spPr>
          <a:xfrm>
            <a:off x="5649340" y="2518874"/>
            <a:ext cx="6220693" cy="4020111"/>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1737EFCC-CC00-44F9-B570-3A3E307C6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60" y="404865"/>
            <a:ext cx="1687640" cy="608648"/>
          </a:xfrm>
          <a:prstGeom prst="rect">
            <a:avLst/>
          </a:prstGeom>
        </p:spPr>
      </p:pic>
      <p:sp>
        <p:nvSpPr>
          <p:cNvPr id="8" name="TextBox 7">
            <a:extLst>
              <a:ext uri="{FF2B5EF4-FFF2-40B4-BE49-F238E27FC236}">
                <a16:creationId xmlns:a16="http://schemas.microsoft.com/office/drawing/2014/main" id="{54DF60D9-8509-5739-F193-84D8ACDCF336}"/>
              </a:ext>
            </a:extLst>
          </p:cNvPr>
          <p:cNvSpPr txBox="1"/>
          <p:nvPr/>
        </p:nvSpPr>
        <p:spPr>
          <a:xfrm>
            <a:off x="675861" y="1419354"/>
            <a:ext cx="8574157" cy="4524315"/>
          </a:xfrm>
          <a:prstGeom prst="rect">
            <a:avLst/>
          </a:prstGeom>
          <a:noFill/>
        </p:spPr>
        <p:txBody>
          <a:bodyPr wrap="square">
            <a:spAutoFit/>
          </a:bodyPr>
          <a:lstStyle/>
          <a:p>
            <a:r>
              <a:rPr lang="en-US" dirty="0"/>
              <a:t>ILO Green Jobs definition:</a:t>
            </a:r>
          </a:p>
          <a:p>
            <a:pPr algn="l"/>
            <a:r>
              <a:rPr lang="en-US" b="0" i="0" dirty="0">
                <a:solidFill>
                  <a:srgbClr val="230050"/>
                </a:solidFill>
                <a:effectLst/>
                <a:latin typeface="Noto Sans" panose="020B0502040504020204" pitchFamily="34" charset="0"/>
              </a:rPr>
              <a:t>Green jobs are decent jobs that contribute to preserve or restore the environment, be they in traditional sectors such as manufacturing and construction, or in new, emerging green sectors such as renewable energy and energy efficiency.</a:t>
            </a:r>
            <a:br>
              <a:rPr lang="en-US" b="0" i="0" dirty="0">
                <a:solidFill>
                  <a:srgbClr val="230050"/>
                </a:solidFill>
                <a:effectLst/>
                <a:latin typeface="Noto Sans" panose="020B0502040504020204" pitchFamily="34" charset="0"/>
              </a:rPr>
            </a:br>
            <a:br>
              <a:rPr lang="en-US" b="0" i="0" dirty="0">
                <a:solidFill>
                  <a:srgbClr val="230050"/>
                </a:solidFill>
                <a:effectLst/>
                <a:latin typeface="Noto Sans" panose="020B0502040504020204" pitchFamily="34" charset="0"/>
              </a:rPr>
            </a:br>
            <a:r>
              <a:rPr lang="en-US" b="0" i="0" dirty="0">
                <a:solidFill>
                  <a:srgbClr val="230050"/>
                </a:solidFill>
                <a:effectLst/>
                <a:latin typeface="Noto Sans" panose="020B0502040504020204" pitchFamily="34" charset="0"/>
              </a:rPr>
              <a:t>Green jobs help:</a:t>
            </a:r>
          </a:p>
          <a:p>
            <a:pPr algn="l">
              <a:buFont typeface="Arial" panose="020B0604020202020204" pitchFamily="34" charset="0"/>
              <a:buChar char="•"/>
            </a:pPr>
            <a:r>
              <a:rPr lang="en-US" i="0" dirty="0">
                <a:solidFill>
                  <a:srgbClr val="230050"/>
                </a:solidFill>
                <a:effectLst/>
                <a:latin typeface="Noto Sans" panose="020B0502040504020204" pitchFamily="34" charset="0"/>
              </a:rPr>
              <a:t>Improve energy and raw materials efficiency</a:t>
            </a:r>
          </a:p>
          <a:p>
            <a:pPr algn="l">
              <a:buFont typeface="Arial" panose="020B0604020202020204" pitchFamily="34" charset="0"/>
              <a:buChar char="•"/>
            </a:pPr>
            <a:r>
              <a:rPr lang="en-US" i="0" dirty="0">
                <a:solidFill>
                  <a:srgbClr val="230050"/>
                </a:solidFill>
                <a:effectLst/>
                <a:latin typeface="Noto Sans" panose="020B0502040504020204" pitchFamily="34" charset="0"/>
              </a:rPr>
              <a:t>Limit greenhouse gas emissions</a:t>
            </a:r>
          </a:p>
          <a:p>
            <a:pPr algn="l">
              <a:buFont typeface="Arial" panose="020B0604020202020204" pitchFamily="34" charset="0"/>
              <a:buChar char="•"/>
            </a:pPr>
            <a:r>
              <a:rPr lang="en-US" i="0" dirty="0">
                <a:solidFill>
                  <a:srgbClr val="230050"/>
                </a:solidFill>
                <a:effectLst/>
                <a:latin typeface="Noto Sans" panose="020B0502040504020204" pitchFamily="34" charset="0"/>
              </a:rPr>
              <a:t>Minimize waste and pollution</a:t>
            </a:r>
          </a:p>
          <a:p>
            <a:pPr algn="l">
              <a:buFont typeface="Arial" panose="020B0604020202020204" pitchFamily="34" charset="0"/>
              <a:buChar char="•"/>
            </a:pPr>
            <a:r>
              <a:rPr lang="en-US" i="0" dirty="0">
                <a:solidFill>
                  <a:srgbClr val="230050"/>
                </a:solidFill>
                <a:effectLst/>
                <a:latin typeface="Noto Sans" panose="020B0502040504020204" pitchFamily="34" charset="0"/>
              </a:rPr>
              <a:t>Protect and restore ecosystems</a:t>
            </a:r>
          </a:p>
          <a:p>
            <a:pPr algn="l">
              <a:buFont typeface="Arial" panose="020B0604020202020204" pitchFamily="34" charset="0"/>
              <a:buChar char="•"/>
            </a:pPr>
            <a:r>
              <a:rPr lang="en-US" i="0" dirty="0">
                <a:solidFill>
                  <a:srgbClr val="230050"/>
                </a:solidFill>
                <a:effectLst/>
                <a:latin typeface="Noto Sans" panose="020B0502040504020204" pitchFamily="34" charset="0"/>
              </a:rPr>
              <a:t>Support adaptation to the effects of climate change</a:t>
            </a:r>
          </a:p>
          <a:p>
            <a:pPr algn="l">
              <a:buFont typeface="Arial" panose="020B0604020202020204" pitchFamily="34" charset="0"/>
              <a:buChar char="•"/>
            </a:pPr>
            <a:endParaRPr lang="en-US" dirty="0">
              <a:solidFill>
                <a:srgbClr val="230050"/>
              </a:solidFill>
              <a:latin typeface="Noto Sans" panose="020B0502040504020204" pitchFamily="34" charset="0"/>
            </a:endParaRPr>
          </a:p>
          <a:p>
            <a:pPr algn="l"/>
            <a:r>
              <a:rPr lang="en-US" i="0" dirty="0">
                <a:solidFill>
                  <a:srgbClr val="230050"/>
                </a:solidFill>
                <a:effectLst/>
                <a:latin typeface="Noto Sans" panose="020B0502040504020204" pitchFamily="34" charset="0"/>
              </a:rPr>
              <a:t>The </a:t>
            </a:r>
            <a:r>
              <a:rPr lang="en-US" i="0" dirty="0">
                <a:solidFill>
                  <a:srgbClr val="230050"/>
                </a:solidFill>
                <a:effectLst/>
                <a:latin typeface="Noto Sans" panose="020B0502040504020204" pitchFamily="34" charset="0"/>
                <a:hlinkClick r:id="rId4"/>
              </a:rPr>
              <a:t>19</a:t>
            </a:r>
            <a:r>
              <a:rPr lang="en-US" i="0" baseline="30000" dirty="0">
                <a:solidFill>
                  <a:srgbClr val="230050"/>
                </a:solidFill>
                <a:effectLst/>
                <a:latin typeface="Noto Sans" panose="020B0502040504020204" pitchFamily="34" charset="0"/>
                <a:hlinkClick r:id="rId4"/>
              </a:rPr>
              <a:t>th</a:t>
            </a:r>
            <a:r>
              <a:rPr lang="en-US" i="0" dirty="0">
                <a:solidFill>
                  <a:srgbClr val="230050"/>
                </a:solidFill>
                <a:effectLst/>
                <a:latin typeface="Noto Sans" panose="020B0502040504020204" pitchFamily="34" charset="0"/>
                <a:hlinkClick r:id="rId4"/>
              </a:rPr>
              <a:t> ICLS agreed on the statistical definition </a:t>
            </a:r>
            <a:r>
              <a:rPr lang="en-US" i="0" dirty="0">
                <a:solidFill>
                  <a:srgbClr val="230050"/>
                </a:solidFill>
                <a:effectLst/>
                <a:latin typeface="Noto Sans" panose="020B0502040504020204" pitchFamily="34" charset="0"/>
              </a:rPr>
              <a:t>for </a:t>
            </a:r>
          </a:p>
          <a:p>
            <a:pPr algn="l"/>
            <a:r>
              <a:rPr lang="en-US" dirty="0">
                <a:solidFill>
                  <a:srgbClr val="230050"/>
                </a:solidFill>
                <a:latin typeface="Noto Sans" panose="020B0502040504020204" pitchFamily="34" charset="0"/>
              </a:rPr>
              <a:t>the measurement of</a:t>
            </a:r>
            <a:r>
              <a:rPr lang="en-US" i="0" dirty="0">
                <a:solidFill>
                  <a:srgbClr val="230050"/>
                </a:solidFill>
                <a:effectLst/>
                <a:latin typeface="Noto Sans" panose="020B0502040504020204" pitchFamily="34" charset="0"/>
              </a:rPr>
              <a:t> green jobs</a:t>
            </a:r>
          </a:p>
          <a:p>
            <a:pPr algn="l"/>
            <a:endParaRPr lang="en-US" i="0" dirty="0">
              <a:solidFill>
                <a:srgbClr val="230050"/>
              </a:solidFill>
              <a:effectLst/>
              <a:latin typeface="Noto Sans" panose="020B0502040504020204" pitchFamily="34" charset="0"/>
            </a:endParaRPr>
          </a:p>
        </p:txBody>
      </p:sp>
      <p:sp>
        <p:nvSpPr>
          <p:cNvPr id="2" name="Text Placeholder 1">
            <a:extLst>
              <a:ext uri="{FF2B5EF4-FFF2-40B4-BE49-F238E27FC236}">
                <a16:creationId xmlns:a16="http://schemas.microsoft.com/office/drawing/2014/main" id="{329EFB73-65F8-3ABA-82C3-9AE07D7EEC2E}"/>
              </a:ext>
            </a:extLst>
          </p:cNvPr>
          <p:cNvSpPr txBox="1">
            <a:spLocks/>
          </p:cNvSpPr>
          <p:nvPr/>
        </p:nvSpPr>
        <p:spPr>
          <a:xfrm>
            <a:off x="2269480" y="504157"/>
            <a:ext cx="5386918" cy="639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4000" b="0" kern="1200">
                <a:solidFill>
                  <a:schemeClr val="accent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4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b="1" dirty="0">
                <a:solidFill>
                  <a:srgbClr val="0000FF"/>
                </a:solidFill>
                <a:latin typeface="Calibri Light" panose="020F0302020204030204" pitchFamily="34" charset="0"/>
                <a:cs typeface="Calibri Light" panose="020F0302020204030204" pitchFamily="34" charset="0"/>
              </a:rPr>
              <a:t>W</a:t>
            </a:r>
            <a:r>
              <a:rPr lang="en-GB" b="1" dirty="0">
                <a:solidFill>
                  <a:srgbClr val="0000FF"/>
                </a:solidFill>
                <a:latin typeface="Calibri Light" panose="020F0302020204030204" pitchFamily="34" charset="0"/>
                <a:cs typeface="Calibri Light" panose="020F0302020204030204" pitchFamily="34" charset="0"/>
              </a:rPr>
              <a:t>hat is a green job? </a:t>
            </a:r>
          </a:p>
        </p:txBody>
      </p:sp>
    </p:spTree>
    <p:extLst>
      <p:ext uri="{BB962C8B-B14F-4D97-AF65-F5344CB8AC3E}">
        <p14:creationId xmlns:p14="http://schemas.microsoft.com/office/powerpoint/2010/main" val="368138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D6EB3-DCA3-B1B1-9A52-3ACC2884905A}"/>
              </a:ext>
            </a:extLst>
          </p:cNvPr>
          <p:cNvSpPr>
            <a:spLocks noGrp="1"/>
          </p:cNvSpPr>
          <p:nvPr>
            <p:ph type="title"/>
          </p:nvPr>
        </p:nvSpPr>
        <p:spPr/>
        <p:txBody>
          <a:bodyPr/>
          <a:lstStyle/>
          <a:p>
            <a:r>
              <a:rPr lang="fr-CH" b="1" dirty="0">
                <a:solidFill>
                  <a:srgbClr val="0000FF"/>
                </a:solidFill>
                <a:latin typeface="Calibri Light" panose="020F0302020204030204" pitchFamily="34" charset="0"/>
                <a:cs typeface="Calibri Light" panose="020F0302020204030204" pitchFamily="34" charset="0"/>
              </a:rPr>
              <a:t>W</a:t>
            </a:r>
            <a:r>
              <a:rPr lang="en-GB" b="1" dirty="0">
                <a:solidFill>
                  <a:srgbClr val="0000FF"/>
                </a:solidFill>
                <a:latin typeface="Calibri Light" panose="020F0302020204030204" pitchFamily="34" charset="0"/>
                <a:cs typeface="Calibri Light" panose="020F0302020204030204" pitchFamily="34" charset="0"/>
              </a:rPr>
              <a:t>hat is just transition? </a:t>
            </a:r>
            <a:br>
              <a:rPr lang="en-GB" b="1" dirty="0">
                <a:solidFill>
                  <a:srgbClr val="0000FF"/>
                </a:solidFill>
                <a:latin typeface="Calibri Light" panose="020F0302020204030204" pitchFamily="34" charset="0"/>
                <a:cs typeface="Calibri Light" panose="020F0302020204030204" pitchFamily="34" charset="0"/>
              </a:rPr>
            </a:br>
            <a:endParaRPr lang="en-GB" dirty="0"/>
          </a:p>
        </p:txBody>
      </p:sp>
      <p:sp>
        <p:nvSpPr>
          <p:cNvPr id="4" name="Título 1">
            <a:extLst>
              <a:ext uri="{FF2B5EF4-FFF2-40B4-BE49-F238E27FC236}">
                <a16:creationId xmlns:a16="http://schemas.microsoft.com/office/drawing/2014/main" id="{18B106C6-B80A-F102-700E-B871931E1B98}"/>
              </a:ext>
            </a:extLst>
          </p:cNvPr>
          <p:cNvSpPr txBox="1">
            <a:spLocks/>
          </p:cNvSpPr>
          <p:nvPr/>
        </p:nvSpPr>
        <p:spPr>
          <a:xfrm>
            <a:off x="393019" y="1425441"/>
            <a:ext cx="7128792" cy="994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rgbClr val="3333CC"/>
                </a:solidFill>
                <a:latin typeface="Overpass" panose="00000500000000000000" pitchFamily="2" charset="0"/>
                <a:cs typeface="Arial Narrow"/>
              </a:rPr>
              <a:t>ILO Just Transition Framework</a:t>
            </a:r>
            <a:endParaRPr lang="en-US" sz="3600" dirty="0">
              <a:solidFill>
                <a:srgbClr val="3333CC"/>
              </a:solidFill>
              <a:latin typeface="Overpass" panose="00000500000000000000" pitchFamily="2" charset="0"/>
              <a:cs typeface="Arial Narrow"/>
            </a:endParaRPr>
          </a:p>
        </p:txBody>
      </p:sp>
      <p:grpSp>
        <p:nvGrpSpPr>
          <p:cNvPr id="5" name="Group 4">
            <a:extLst>
              <a:ext uri="{FF2B5EF4-FFF2-40B4-BE49-F238E27FC236}">
                <a16:creationId xmlns:a16="http://schemas.microsoft.com/office/drawing/2014/main" id="{0032C29E-918F-CCAB-45C7-3344FFFD4F8B}"/>
              </a:ext>
            </a:extLst>
          </p:cNvPr>
          <p:cNvGrpSpPr/>
          <p:nvPr/>
        </p:nvGrpSpPr>
        <p:grpSpPr>
          <a:xfrm>
            <a:off x="1176487" y="2172537"/>
            <a:ext cx="6149657" cy="2123463"/>
            <a:chOff x="2510326" y="2028091"/>
            <a:chExt cx="3585673" cy="1793722"/>
          </a:xfrm>
          <a:solidFill>
            <a:srgbClr val="FAB4D9"/>
          </a:solidFill>
        </p:grpSpPr>
        <p:sp>
          <p:nvSpPr>
            <p:cNvPr id="6" name="Round Same Side Corner Rectangle 8">
              <a:extLst>
                <a:ext uri="{FF2B5EF4-FFF2-40B4-BE49-F238E27FC236}">
                  <a16:creationId xmlns:a16="http://schemas.microsoft.com/office/drawing/2014/main" id="{E294784D-6830-59A8-861D-820D163E6B91}"/>
                </a:ext>
              </a:extLst>
            </p:cNvPr>
            <p:cNvSpPr/>
            <p:nvPr/>
          </p:nvSpPr>
          <p:spPr>
            <a:xfrm rot="16200000">
              <a:off x="3032614" y="1505804"/>
              <a:ext cx="1701800" cy="2746375"/>
            </a:xfrm>
            <a:prstGeom prst="round2SameRect">
              <a:avLst>
                <a:gd name="adj1" fmla="val 18391"/>
                <a:gd name="adj2" fmla="val 0"/>
              </a:avLst>
            </a:prstGeom>
            <a:no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Round Same Side Corner Rectangle 9">
              <a:extLst>
                <a:ext uri="{FF2B5EF4-FFF2-40B4-BE49-F238E27FC236}">
                  <a16:creationId xmlns:a16="http://schemas.microsoft.com/office/drawing/2014/main" id="{E07E924E-B438-FD05-5AC4-56508EE08C39}"/>
                </a:ext>
              </a:extLst>
            </p:cNvPr>
            <p:cNvSpPr/>
            <p:nvPr/>
          </p:nvSpPr>
          <p:spPr>
            <a:xfrm rot="5400000">
              <a:off x="4764744" y="2398635"/>
              <a:ext cx="1701800" cy="960711"/>
            </a:xfrm>
            <a:prstGeom prst="round2SameRect">
              <a:avLst>
                <a:gd name="adj1" fmla="val 30962"/>
                <a:gd name="adj2" fmla="val 0"/>
              </a:avLst>
            </a:prstGeom>
            <a:solidFill>
              <a:srgbClr val="960A55"/>
            </a:solid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 name="Subtitle 2">
              <a:extLst>
                <a:ext uri="{FF2B5EF4-FFF2-40B4-BE49-F238E27FC236}">
                  <a16:creationId xmlns:a16="http://schemas.microsoft.com/office/drawing/2014/main" id="{F74F0EB0-AAB1-7E5D-AA7B-C323F52D56AC}"/>
                </a:ext>
              </a:extLst>
            </p:cNvPr>
            <p:cNvSpPr txBox="1">
              <a:spLocks/>
            </p:cNvSpPr>
            <p:nvPr/>
          </p:nvSpPr>
          <p:spPr>
            <a:xfrm>
              <a:off x="2697742" y="2230330"/>
              <a:ext cx="2236438" cy="1591483"/>
            </a:xfrm>
            <a:prstGeom prst="rect">
              <a:avLst/>
            </a:prstGeom>
            <a:noFill/>
            <a:ln>
              <a:noFill/>
            </a:ln>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GB" sz="1800" dirty="0">
                  <a:solidFill>
                    <a:srgbClr val="960A55"/>
                  </a:solidFill>
                  <a:latin typeface="Overpass" panose="00000500000000000000" pitchFamily="2" charset="0"/>
                  <a:ea typeface="League Spartan" charset="0"/>
                  <a:cs typeface="Poppins" pitchFamily="2" charset="77"/>
                </a:rPr>
                <a:t>In 2015, the ILO adopted the policy </a:t>
              </a:r>
              <a:r>
                <a:rPr lang="en-GB" sz="1800" b="1" dirty="0">
                  <a:solidFill>
                    <a:srgbClr val="960A55"/>
                  </a:solidFill>
                  <a:latin typeface="Overpass" panose="00000500000000000000" pitchFamily="2" charset="0"/>
                  <a:ea typeface="League Spartan" charset="0"/>
                  <a:cs typeface="Poppins" pitchFamily="2" charset="77"/>
                </a:rPr>
                <a:t>guidelines for a just transition </a:t>
              </a:r>
              <a:r>
                <a:rPr lang="en-GB" sz="1800" dirty="0">
                  <a:solidFill>
                    <a:srgbClr val="960A55"/>
                  </a:solidFill>
                  <a:latin typeface="Overpass" panose="00000500000000000000" pitchFamily="2" charset="0"/>
                  <a:ea typeface="League Spartan" charset="0"/>
                  <a:cs typeface="Poppins" pitchFamily="2" charset="77"/>
                </a:rPr>
                <a:t>towards environmentally sustainable economies and societies for all.</a:t>
              </a:r>
            </a:p>
            <a:p>
              <a:pPr algn="l">
                <a:lnSpc>
                  <a:spcPct val="100000"/>
                </a:lnSpc>
                <a:spcBef>
                  <a:spcPts val="0"/>
                </a:spcBef>
              </a:pPr>
              <a:endParaRPr lang="en-GB" sz="1800" dirty="0">
                <a:solidFill>
                  <a:srgbClr val="960A55"/>
                </a:solidFill>
                <a:latin typeface="Overpass" panose="00000500000000000000" pitchFamily="2" charset="0"/>
                <a:ea typeface="League Spartan" charset="0"/>
                <a:cs typeface="Poppins" pitchFamily="2" charset="77"/>
              </a:endParaRPr>
            </a:p>
          </p:txBody>
        </p:sp>
      </p:grpSp>
      <p:grpSp>
        <p:nvGrpSpPr>
          <p:cNvPr id="9" name="Group 8">
            <a:extLst>
              <a:ext uri="{FF2B5EF4-FFF2-40B4-BE49-F238E27FC236}">
                <a16:creationId xmlns:a16="http://schemas.microsoft.com/office/drawing/2014/main" id="{D9913809-B798-8AE4-AE59-2EDD86793B4E}"/>
              </a:ext>
            </a:extLst>
          </p:cNvPr>
          <p:cNvGrpSpPr/>
          <p:nvPr/>
        </p:nvGrpSpPr>
        <p:grpSpPr>
          <a:xfrm>
            <a:off x="1497917" y="4535417"/>
            <a:ext cx="6180823" cy="1957850"/>
            <a:chOff x="2510327" y="2028091"/>
            <a:chExt cx="3585672" cy="1701801"/>
          </a:xfrm>
          <a:solidFill>
            <a:srgbClr val="FAB4D9"/>
          </a:solidFill>
        </p:grpSpPr>
        <p:sp>
          <p:nvSpPr>
            <p:cNvPr id="10" name="Round Same Side Corner Rectangle 14">
              <a:extLst>
                <a:ext uri="{FF2B5EF4-FFF2-40B4-BE49-F238E27FC236}">
                  <a16:creationId xmlns:a16="http://schemas.microsoft.com/office/drawing/2014/main" id="{5E0D261D-E5B3-E37F-0C4E-2F93B236DB42}"/>
                </a:ext>
              </a:extLst>
            </p:cNvPr>
            <p:cNvSpPr/>
            <p:nvPr/>
          </p:nvSpPr>
          <p:spPr>
            <a:xfrm rot="16200000">
              <a:off x="3032615" y="1505804"/>
              <a:ext cx="1701800" cy="2746375"/>
            </a:xfrm>
            <a:prstGeom prst="round2SameRect">
              <a:avLst>
                <a:gd name="adj1" fmla="val 18391"/>
                <a:gd name="adj2" fmla="val 0"/>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Round Same Side Corner Rectangle 15">
              <a:extLst>
                <a:ext uri="{FF2B5EF4-FFF2-40B4-BE49-F238E27FC236}">
                  <a16:creationId xmlns:a16="http://schemas.microsoft.com/office/drawing/2014/main" id="{31C86215-A8FD-2EBC-4DF5-63A5BF8CDD05}"/>
                </a:ext>
              </a:extLst>
            </p:cNvPr>
            <p:cNvSpPr/>
            <p:nvPr/>
          </p:nvSpPr>
          <p:spPr>
            <a:xfrm rot="5400000">
              <a:off x="4764744" y="2398635"/>
              <a:ext cx="1701800" cy="960711"/>
            </a:xfrm>
            <a:prstGeom prst="round2SameRect">
              <a:avLst>
                <a:gd name="adj1" fmla="val 30962"/>
                <a:gd name="adj2" fmla="val 0"/>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2" name="Subtitle 2">
              <a:extLst>
                <a:ext uri="{FF2B5EF4-FFF2-40B4-BE49-F238E27FC236}">
                  <a16:creationId xmlns:a16="http://schemas.microsoft.com/office/drawing/2014/main" id="{E15DA60B-FC19-0C8D-4DE7-B5D0DB8EEC08}"/>
                </a:ext>
              </a:extLst>
            </p:cNvPr>
            <p:cNvSpPr txBox="1">
              <a:spLocks/>
            </p:cNvSpPr>
            <p:nvPr/>
          </p:nvSpPr>
          <p:spPr>
            <a:xfrm>
              <a:off x="2633591" y="2227418"/>
              <a:ext cx="2470869" cy="1243993"/>
            </a:xfrm>
            <a:prstGeom prst="rect">
              <a:avLst/>
            </a:prstGeom>
            <a:no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GB" sz="1800" b="1" u="sng" dirty="0">
                  <a:solidFill>
                    <a:srgbClr val="3333CC"/>
                  </a:solidFill>
                  <a:latin typeface="Overpass" panose="00000500000000000000" pitchFamily="2" charset="0"/>
                </a:rPr>
                <a:t>Skills development &amp; ALMPs</a:t>
              </a:r>
            </a:p>
            <a:p>
              <a:pPr>
                <a:lnSpc>
                  <a:spcPct val="100000"/>
                </a:lnSpc>
                <a:spcBef>
                  <a:spcPts val="0"/>
                </a:spcBef>
              </a:pPr>
              <a:endParaRPr lang="en-GB" sz="1800" b="1" u="sng" dirty="0">
                <a:solidFill>
                  <a:srgbClr val="3333CC"/>
                </a:solidFill>
                <a:latin typeface="Overpass" panose="00000500000000000000" pitchFamily="2" charset="0"/>
              </a:endParaRPr>
            </a:p>
            <a:p>
              <a:pPr algn="l">
                <a:lnSpc>
                  <a:spcPct val="100000"/>
                </a:lnSpc>
                <a:spcBef>
                  <a:spcPts val="0"/>
                </a:spcBef>
              </a:pPr>
              <a:r>
                <a:rPr lang="en-GB" sz="1800" b="1" dirty="0">
                  <a:solidFill>
                    <a:srgbClr val="3333CC"/>
                  </a:solidFill>
                  <a:latin typeface="Overpass" panose="00000500000000000000" pitchFamily="2" charset="0"/>
                </a:rPr>
                <a:t>Key policy areas </a:t>
              </a:r>
              <a:r>
                <a:rPr lang="en-GB" sz="1800" dirty="0">
                  <a:solidFill>
                    <a:srgbClr val="3333CC"/>
                  </a:solidFill>
                  <a:latin typeface="Overpass" panose="00000500000000000000" pitchFamily="2" charset="0"/>
                </a:rPr>
                <a:t>to address the environmental, economic and social sustainability.</a:t>
              </a:r>
            </a:p>
          </p:txBody>
        </p:sp>
      </p:grpSp>
      <p:grpSp>
        <p:nvGrpSpPr>
          <p:cNvPr id="13" name="Group 12">
            <a:extLst>
              <a:ext uri="{FF2B5EF4-FFF2-40B4-BE49-F238E27FC236}">
                <a16:creationId xmlns:a16="http://schemas.microsoft.com/office/drawing/2014/main" id="{8CF134AE-8D2A-EAF8-C737-B3404D852DC8}"/>
              </a:ext>
            </a:extLst>
          </p:cNvPr>
          <p:cNvGrpSpPr/>
          <p:nvPr/>
        </p:nvGrpSpPr>
        <p:grpSpPr>
          <a:xfrm>
            <a:off x="6375466" y="3496865"/>
            <a:ext cx="1532945" cy="1598270"/>
            <a:chOff x="5405282" y="504055"/>
            <a:chExt cx="1532945" cy="1598270"/>
          </a:xfrm>
          <a:solidFill>
            <a:schemeClr val="accent2"/>
          </a:solidFill>
        </p:grpSpPr>
        <p:sp>
          <p:nvSpPr>
            <p:cNvPr id="14" name="Down Arrow 18">
              <a:extLst>
                <a:ext uri="{FF2B5EF4-FFF2-40B4-BE49-F238E27FC236}">
                  <a16:creationId xmlns:a16="http://schemas.microsoft.com/office/drawing/2014/main" id="{CE25D194-B3B9-61B8-936E-004097341F2C}"/>
                </a:ext>
              </a:extLst>
            </p:cNvPr>
            <p:cNvSpPr/>
            <p:nvPr/>
          </p:nvSpPr>
          <p:spPr>
            <a:xfrm>
              <a:off x="5405282" y="504055"/>
              <a:ext cx="1532945" cy="1598270"/>
            </a:xfrm>
            <a:prstGeom prst="downArrow">
              <a:avLst>
                <a:gd name="adj1" fmla="val 55000"/>
                <a:gd name="adj2" fmla="val 45000"/>
              </a:avLst>
            </a:prstGeom>
            <a:grpFill/>
            <a:ln>
              <a:solidFill>
                <a:schemeClr val="accent2"/>
              </a:solidFill>
            </a:ln>
          </p:spPr>
          <p:style>
            <a:lnRef idx="2">
              <a:schemeClr val="accent5">
                <a:tint val="40000"/>
                <a:alpha val="90000"/>
                <a:hueOff val="0"/>
                <a:satOff val="0"/>
                <a:lumOff val="0"/>
                <a:alphaOff val="0"/>
              </a:schemeClr>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5" name="Down Arrow 4">
              <a:extLst>
                <a:ext uri="{FF2B5EF4-FFF2-40B4-BE49-F238E27FC236}">
                  <a16:creationId xmlns:a16="http://schemas.microsoft.com/office/drawing/2014/main" id="{62375187-09E7-D447-13E4-85FEB1336C19}"/>
                </a:ext>
              </a:extLst>
            </p:cNvPr>
            <p:cNvSpPr txBox="1"/>
            <p:nvPr/>
          </p:nvSpPr>
          <p:spPr>
            <a:xfrm>
              <a:off x="5750195" y="504055"/>
              <a:ext cx="843119" cy="1218866"/>
            </a:xfrm>
            <a:prstGeom prst="rect">
              <a:avLst/>
            </a:prstGeom>
            <a:grpFill/>
            <a:ln>
              <a:solidFill>
                <a:schemeClr val="accent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solidFill>
                  <a:schemeClr val="accent6"/>
                </a:solidFill>
              </a:endParaRPr>
            </a:p>
          </p:txBody>
        </p:sp>
      </p:grpSp>
      <p:pic>
        <p:nvPicPr>
          <p:cNvPr id="16" name="Picture 15">
            <a:extLst>
              <a:ext uri="{FF2B5EF4-FFF2-40B4-BE49-F238E27FC236}">
                <a16:creationId xmlns:a16="http://schemas.microsoft.com/office/drawing/2014/main" id="{B96D8036-1B0D-F140-ED1D-B213A222B343}"/>
              </a:ext>
            </a:extLst>
          </p:cNvPr>
          <p:cNvPicPr>
            <a:picLocks noChangeAspect="1"/>
          </p:cNvPicPr>
          <p:nvPr/>
        </p:nvPicPr>
        <p:blipFill>
          <a:blip r:embed="rId2"/>
          <a:stretch>
            <a:fillRect/>
          </a:stretch>
        </p:blipFill>
        <p:spPr>
          <a:xfrm rot="356157">
            <a:off x="7833280" y="817303"/>
            <a:ext cx="2777068" cy="39166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TextBox 16">
            <a:extLst>
              <a:ext uri="{FF2B5EF4-FFF2-40B4-BE49-F238E27FC236}">
                <a16:creationId xmlns:a16="http://schemas.microsoft.com/office/drawing/2014/main" id="{767C21CE-6C71-FD0F-0DA6-67EF2064F086}"/>
              </a:ext>
            </a:extLst>
          </p:cNvPr>
          <p:cNvSpPr txBox="1"/>
          <p:nvPr/>
        </p:nvSpPr>
        <p:spPr>
          <a:xfrm>
            <a:off x="8607226" y="4812847"/>
            <a:ext cx="3359890" cy="1754326"/>
          </a:xfrm>
          <a:prstGeom prst="rect">
            <a:avLst/>
          </a:prstGeom>
          <a:noFill/>
        </p:spPr>
        <p:txBody>
          <a:bodyPr wrap="square">
            <a:spAutoFit/>
          </a:bodyPr>
          <a:lstStyle/>
          <a:p>
            <a:pPr marL="400050" indent="-400050">
              <a:buAutoNum type="romanUcPeriod"/>
            </a:pPr>
            <a:r>
              <a:rPr lang="en-GB" sz="1200" dirty="0"/>
              <a:t>Macroeconomic and growth policies </a:t>
            </a:r>
          </a:p>
          <a:p>
            <a:pPr marL="400050" indent="-400050">
              <a:buAutoNum type="romanUcPeriod"/>
            </a:pPr>
            <a:r>
              <a:rPr lang="en-GB" sz="1200" dirty="0"/>
              <a:t>Industrial and sectoral policies </a:t>
            </a:r>
          </a:p>
          <a:p>
            <a:pPr marL="400050" indent="-400050">
              <a:buAutoNum type="romanUcPeriod"/>
            </a:pPr>
            <a:r>
              <a:rPr lang="en-GB" sz="1200" dirty="0"/>
              <a:t>Enterprise policies</a:t>
            </a:r>
          </a:p>
          <a:p>
            <a:pPr marL="400050" indent="-400050">
              <a:buAutoNum type="romanUcPeriod"/>
            </a:pPr>
            <a:r>
              <a:rPr lang="en-GB" sz="1200" dirty="0"/>
              <a:t>Skills development </a:t>
            </a:r>
          </a:p>
          <a:p>
            <a:pPr marL="400050" indent="-400050">
              <a:buAutoNum type="romanUcPeriod"/>
            </a:pPr>
            <a:r>
              <a:rPr lang="en-GB" sz="1200" dirty="0"/>
              <a:t>Occupational safety and health </a:t>
            </a:r>
          </a:p>
          <a:p>
            <a:pPr marL="400050" indent="-400050">
              <a:buAutoNum type="romanUcPeriod"/>
            </a:pPr>
            <a:r>
              <a:rPr lang="en-GB" sz="1200" dirty="0"/>
              <a:t>Social protection </a:t>
            </a:r>
          </a:p>
          <a:p>
            <a:pPr marL="400050" indent="-400050">
              <a:buAutoNum type="romanUcPeriod"/>
            </a:pPr>
            <a:r>
              <a:rPr lang="en-GB" sz="1200" dirty="0"/>
              <a:t>Active labour market policies </a:t>
            </a:r>
          </a:p>
          <a:p>
            <a:pPr marL="400050" indent="-400050">
              <a:buAutoNum type="romanUcPeriod"/>
            </a:pPr>
            <a:r>
              <a:rPr lang="en-GB" sz="1200" dirty="0"/>
              <a:t> Rights </a:t>
            </a:r>
          </a:p>
          <a:p>
            <a:pPr marL="400050" indent="-400050">
              <a:buAutoNum type="romanUcPeriod"/>
            </a:pPr>
            <a:r>
              <a:rPr lang="en-GB" sz="1200" dirty="0"/>
              <a:t>Social dialogue and tripartism </a:t>
            </a:r>
          </a:p>
        </p:txBody>
      </p:sp>
    </p:spTree>
    <p:extLst>
      <p:ext uri="{BB962C8B-B14F-4D97-AF65-F5344CB8AC3E}">
        <p14:creationId xmlns:p14="http://schemas.microsoft.com/office/powerpoint/2010/main" val="57356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382076" y="1329918"/>
            <a:ext cx="2676810" cy="2099081"/>
          </a:xfrm>
        </p:spPr>
        <p:txBody>
          <a:bodyPr>
            <a:normAutofit/>
          </a:bodyPr>
          <a:lstStyle/>
          <a:p>
            <a:r>
              <a:rPr lang="en-GB" sz="2800" b="1" dirty="0">
                <a:solidFill>
                  <a:srgbClr val="0000FF"/>
                </a:solidFill>
                <a:latin typeface="Calibri Light" panose="020F0302020204030204" pitchFamily="34" charset="0"/>
                <a:cs typeface="Calibri Light" panose="020F0302020204030204" pitchFamily="34" charset="0"/>
              </a:rPr>
              <a:t>ILO Global Research: Skills for a Greener Future</a:t>
            </a:r>
            <a:br>
              <a:rPr lang="fr-CH" sz="2800" dirty="0">
                <a:solidFill>
                  <a:schemeClr val="tx1">
                    <a:lumMod val="65000"/>
                    <a:lumOff val="35000"/>
                  </a:schemeClr>
                </a:solidFill>
                <a:latin typeface="+mn-lt"/>
              </a:rPr>
            </a:br>
            <a:endParaRPr lang="en-GB" sz="2800" dirty="0">
              <a:solidFill>
                <a:schemeClr val="tx1">
                  <a:lumMod val="65000"/>
                  <a:lumOff val="35000"/>
                </a:schemeClr>
              </a:solidFill>
              <a:latin typeface="+mn-lt"/>
            </a:endParaRPr>
          </a:p>
        </p:txBody>
      </p:sp>
      <p:pic>
        <p:nvPicPr>
          <p:cNvPr id="15" name="Picture 14"/>
          <p:cNvPicPr>
            <a:picLocks noChangeAspect="1"/>
          </p:cNvPicPr>
          <p:nvPr/>
        </p:nvPicPr>
        <p:blipFill>
          <a:blip r:embed="rId2"/>
          <a:stretch>
            <a:fillRect/>
          </a:stretch>
        </p:blipFill>
        <p:spPr>
          <a:xfrm>
            <a:off x="3189514" y="1168218"/>
            <a:ext cx="8708160" cy="4975315"/>
          </a:xfrm>
          <a:prstGeom prst="rect">
            <a:avLst/>
          </a:prstGeom>
        </p:spPr>
      </p:pic>
      <p:sp>
        <p:nvSpPr>
          <p:cNvPr id="17" name="Title 2"/>
          <p:cNvSpPr txBox="1">
            <a:spLocks/>
          </p:cNvSpPr>
          <p:nvPr/>
        </p:nvSpPr>
        <p:spPr>
          <a:xfrm>
            <a:off x="3124200" y="6023790"/>
            <a:ext cx="5400675" cy="5566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fontAlgn="base">
              <a:spcAft>
                <a:spcPct val="0"/>
              </a:spcAft>
              <a:defRPr/>
            </a:pPr>
            <a:r>
              <a:rPr lang="fr-CH" sz="2000">
                <a:solidFill>
                  <a:schemeClr val="bg1">
                    <a:lumMod val="50000"/>
                  </a:schemeClr>
                </a:solidFill>
                <a:latin typeface="Overpass" panose="00000500000000000000" pitchFamily="2" charset="0"/>
              </a:rPr>
              <a:t>Second round: 32 countries</a:t>
            </a:r>
            <a:endParaRPr lang="en-GB" sz="2000">
              <a:solidFill>
                <a:schemeClr val="bg1">
                  <a:lumMod val="50000"/>
                </a:schemeClr>
              </a:solidFill>
              <a:latin typeface="Overpass" panose="00000500000000000000" pitchFamily="2" charset="0"/>
            </a:endParaRPr>
          </a:p>
        </p:txBody>
      </p:sp>
      <p:pic>
        <p:nvPicPr>
          <p:cNvPr id="5" name="Picture 4"/>
          <p:cNvPicPr>
            <a:picLocks noChangeAspect="1"/>
          </p:cNvPicPr>
          <p:nvPr/>
        </p:nvPicPr>
        <p:blipFill>
          <a:blip r:embed="rId3"/>
          <a:stretch>
            <a:fillRect/>
          </a:stretch>
        </p:blipFill>
        <p:spPr>
          <a:xfrm>
            <a:off x="598508" y="3428999"/>
            <a:ext cx="1705566" cy="2411050"/>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1737EFCC-CC00-44F9-B570-3A3E307C6C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460" y="404865"/>
            <a:ext cx="1687640" cy="608648"/>
          </a:xfrm>
          <a:prstGeom prst="rect">
            <a:avLst/>
          </a:prstGeom>
        </p:spPr>
      </p:pic>
    </p:spTree>
    <p:extLst>
      <p:ext uri="{BB962C8B-B14F-4D97-AF65-F5344CB8AC3E}">
        <p14:creationId xmlns:p14="http://schemas.microsoft.com/office/powerpoint/2010/main" val="601394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noFill/>
                <a:effectLst/>
                <a:uLnTx/>
                <a:uFillTx/>
                <a:latin typeface="Arial" panose="020B0604020202020204"/>
                <a:ea typeface="+mn-ea"/>
                <a:cs typeface="Arial" charset="0"/>
              </a:rPr>
              <a:t>Date: Monday / 01 / October / 2019</a:t>
            </a:r>
          </a:p>
        </p:txBody>
      </p:sp>
      <p:sp>
        <p:nvSpPr>
          <p:cNvPr id="27" name="Content Placeholder 2"/>
          <p:cNvSpPr txBox="1">
            <a:spLocks/>
          </p:cNvSpPr>
          <p:nvPr/>
        </p:nvSpPr>
        <p:spPr>
          <a:xfrm>
            <a:off x="567449" y="2348880"/>
            <a:ext cx="5324131"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2000" b="1" i="0" u="none" strike="noStrike" kern="0" cap="none" spc="0" normalizeH="0" baseline="0" dirty="0">
                <a:ln>
                  <a:noFill/>
                </a:ln>
                <a:solidFill>
                  <a:srgbClr val="1E2DBE"/>
                </a:solidFill>
                <a:effectLst/>
                <a:uLnTx/>
                <a:uFillTx/>
                <a:latin typeface="Overpass" panose="00000500000000000000" pitchFamily="2" charset="0"/>
                <a:ea typeface="+mn-ea"/>
                <a:cs typeface="Arial" panose="020B0604020202020204" pitchFamily="34" charset="0"/>
              </a:rPr>
              <a:t>Energy sustainability scenario, 2030</a:t>
            </a:r>
            <a:endParaRPr kumimoji="0" lang="en-GB" sz="2000" b="0" i="0" u="none" strike="noStrike" kern="0" cap="none" spc="0" normalizeH="0" baseline="0" dirty="0">
              <a:ln>
                <a:noFill/>
              </a:ln>
              <a:solidFill>
                <a:srgbClr val="1E2DBE"/>
              </a:solidFill>
              <a:effectLst/>
              <a:uLnTx/>
              <a:uFillTx/>
              <a:latin typeface="Overpass" panose="00000500000000000000" pitchFamily="2" charset="0"/>
              <a:ea typeface="+mn-ea"/>
              <a:cs typeface="Arial" panose="020B0604020202020204" pitchFamily="34" charset="0"/>
            </a:endParaRPr>
          </a:p>
        </p:txBody>
      </p:sp>
      <p:pic>
        <p:nvPicPr>
          <p:cNvPr id="28" name="Content Placeholder 3"/>
          <p:cNvPicPr>
            <a:picLocks noChangeAspect="1"/>
          </p:cNvPicPr>
          <p:nvPr/>
        </p:nvPicPr>
        <p:blipFill>
          <a:blip r:embed="rId3"/>
          <a:stretch>
            <a:fillRect/>
          </a:stretch>
        </p:blipFill>
        <p:spPr>
          <a:xfrm>
            <a:off x="490538" y="2697070"/>
            <a:ext cx="5588254" cy="3085045"/>
          </a:xfrm>
          <a:prstGeom prst="rect">
            <a:avLst/>
          </a:prstGeom>
        </p:spPr>
      </p:pic>
      <p:pic>
        <p:nvPicPr>
          <p:cNvPr id="29" name="Content Placeholder 3"/>
          <p:cNvPicPr>
            <a:picLocks noChangeAspect="1"/>
          </p:cNvPicPr>
          <p:nvPr/>
        </p:nvPicPr>
        <p:blipFill>
          <a:blip r:embed="rId4"/>
          <a:stretch>
            <a:fillRect/>
          </a:stretch>
        </p:blipFill>
        <p:spPr>
          <a:xfrm>
            <a:off x="6240016" y="2738315"/>
            <a:ext cx="5135348" cy="2952328"/>
          </a:xfrm>
          <a:prstGeom prst="rect">
            <a:avLst/>
          </a:prstGeom>
        </p:spPr>
      </p:pic>
      <p:sp>
        <p:nvSpPr>
          <p:cNvPr id="30" name="Content Placeholder 2"/>
          <p:cNvSpPr txBox="1">
            <a:spLocks/>
          </p:cNvSpPr>
          <p:nvPr/>
        </p:nvSpPr>
        <p:spPr>
          <a:xfrm>
            <a:off x="6300420" y="2348880"/>
            <a:ext cx="5324131"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2000" b="1" i="0" u="none" strike="noStrike" kern="0" cap="none" spc="0" normalizeH="0" baseline="0" dirty="0">
                <a:ln>
                  <a:noFill/>
                </a:ln>
                <a:solidFill>
                  <a:srgbClr val="1E2DBE"/>
                </a:solidFill>
                <a:effectLst/>
                <a:uLnTx/>
                <a:uFillTx/>
                <a:latin typeface="Overpass" panose="00000500000000000000" pitchFamily="2" charset="0"/>
                <a:ea typeface="+mn-ea"/>
                <a:cs typeface="Arial" panose="020B0604020202020204" pitchFamily="34" charset="0"/>
              </a:rPr>
              <a:t>Circular economy scenario, 2030</a:t>
            </a:r>
            <a:endParaRPr kumimoji="0" lang="en-GB" sz="2000" b="0" i="0" u="none" strike="noStrike" kern="0" cap="none" spc="0" normalizeH="0" baseline="0" dirty="0">
              <a:ln>
                <a:noFill/>
              </a:ln>
              <a:solidFill>
                <a:srgbClr val="1E2DBE"/>
              </a:solidFill>
              <a:effectLst/>
              <a:uLnTx/>
              <a:uFillTx/>
              <a:latin typeface="Overpass" panose="00000500000000000000" pitchFamily="2" charset="0"/>
              <a:ea typeface="+mn-ea"/>
              <a:cs typeface="Arial" panose="020B0604020202020204" pitchFamily="34" charset="0"/>
            </a:endParaRPr>
          </a:p>
        </p:txBody>
      </p:sp>
      <p:sp>
        <p:nvSpPr>
          <p:cNvPr id="31" name="TextBox 30"/>
          <p:cNvSpPr txBox="1"/>
          <p:nvPr/>
        </p:nvSpPr>
        <p:spPr bwMode="auto">
          <a:xfrm>
            <a:off x="555555" y="5906461"/>
            <a:ext cx="7152795" cy="276999"/>
          </a:xfrm>
          <a:prstGeom prst="rect">
            <a:avLst/>
          </a:prstGeom>
          <a:noFill/>
          <a:ln w="9525">
            <a:noFill/>
            <a:miter lim="800000"/>
            <a:headEnd/>
            <a:tailEnd/>
          </a:ln>
          <a:effectLst/>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Arial" charset="0"/>
              </a:rPr>
              <a:t>Sources: ILO (2019) &amp; </a:t>
            </a:r>
            <a:r>
              <a:rPr kumimoji="0" lang="en-GB" sz="1200" b="0" i="0" u="none" strike="noStrike" kern="1200" cap="none" spc="0" normalizeH="0" baseline="0" dirty="0">
                <a:ln>
                  <a:noFill/>
                </a:ln>
                <a:solidFill>
                  <a:prstClr val="white">
                    <a:lumMod val="50000"/>
                  </a:prstClr>
                </a:solidFill>
                <a:effectLst/>
                <a:uLnTx/>
                <a:uFillTx/>
                <a:latin typeface="Arial" panose="020B0604020202020204"/>
                <a:ea typeface="+mn-ea"/>
                <a:cs typeface="Arial" charset="0"/>
              </a:rPr>
              <a:t>Skills for a Greener </a:t>
            </a:r>
            <a:r>
              <a:rPr kumimoji="0" lang="fr-CH"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Arial" charset="0"/>
              </a:rPr>
              <a:t>Future.</a:t>
            </a:r>
            <a:r>
              <a:rPr kumimoji="0" lang="en-US"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Arial" charset="0"/>
              </a:rPr>
              <a:t> Infographic (2019).</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Arial" charset="0"/>
            </a:endParaRPr>
          </a:p>
        </p:txBody>
      </p:sp>
      <p:pic>
        <p:nvPicPr>
          <p:cNvPr id="4" name="Picture 3" descr="Logo&#10;&#10;Description automatically generated with low confidence">
            <a:extLst>
              <a:ext uri="{FF2B5EF4-FFF2-40B4-BE49-F238E27FC236}">
                <a16:creationId xmlns:a16="http://schemas.microsoft.com/office/drawing/2014/main" id="{9EA7C191-ABDE-3565-EB35-9D51BC6992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460" y="404865"/>
            <a:ext cx="1687640" cy="608648"/>
          </a:xfrm>
          <a:prstGeom prst="rect">
            <a:avLst/>
          </a:prstGeom>
        </p:spPr>
      </p:pic>
      <p:sp>
        <p:nvSpPr>
          <p:cNvPr id="11" name="Text Placeholder 1">
            <a:extLst>
              <a:ext uri="{FF2B5EF4-FFF2-40B4-BE49-F238E27FC236}">
                <a16:creationId xmlns:a16="http://schemas.microsoft.com/office/drawing/2014/main" id="{3782F785-3DBF-3165-992D-53B0B1ED89C9}"/>
              </a:ext>
            </a:extLst>
          </p:cNvPr>
          <p:cNvSpPr txBox="1">
            <a:spLocks/>
          </p:cNvSpPr>
          <p:nvPr/>
        </p:nvSpPr>
        <p:spPr>
          <a:xfrm>
            <a:off x="2494572" y="671728"/>
            <a:ext cx="8930512" cy="639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4000" b="0" kern="1200">
                <a:solidFill>
                  <a:schemeClr val="accent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4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0"/>
              </a:spcAft>
            </a:pPr>
            <a:r>
              <a:rPr lang="fr-CH" b="1" dirty="0">
                <a:solidFill>
                  <a:srgbClr val="0000FF"/>
                </a:solidFill>
                <a:latin typeface="Calibri Light" panose="020F0302020204030204" pitchFamily="34" charset="0"/>
                <a:cs typeface="Calibri Light" panose="020F0302020204030204" pitchFamily="34" charset="0"/>
              </a:rPr>
              <a:t>Policy scenarios 2030: </a:t>
            </a:r>
          </a:p>
          <a:p>
            <a:pPr>
              <a:lnSpc>
                <a:spcPct val="100000"/>
              </a:lnSpc>
              <a:spcBef>
                <a:spcPts val="0"/>
              </a:spcBef>
              <a:spcAft>
                <a:spcPts val="0"/>
              </a:spcAft>
            </a:pPr>
            <a:r>
              <a:rPr lang="fr-CH" b="1" dirty="0">
                <a:solidFill>
                  <a:srgbClr val="0000FF"/>
                </a:solidFill>
                <a:latin typeface="Calibri Light" panose="020F0302020204030204" pitchFamily="34" charset="0"/>
                <a:cs typeface="Calibri Light" panose="020F0302020204030204" pitchFamily="34" charset="0"/>
              </a:rPr>
              <a:t>Paris agreement and jobs</a:t>
            </a:r>
            <a:endParaRPr lang="en-GB" b="1" dirty="0">
              <a:solidFill>
                <a:srgbClr val="0000FF"/>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4899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614073" y="1700808"/>
            <a:ext cx="5324130" cy="2745229"/>
          </a:xfrm>
          <a:prstGeom prst="rect">
            <a:avLst/>
          </a:prstGeom>
        </p:spPr>
      </p:pic>
      <p:pic>
        <p:nvPicPr>
          <p:cNvPr id="6" name="Picture 5"/>
          <p:cNvPicPr>
            <a:picLocks noChangeAspect="1"/>
          </p:cNvPicPr>
          <p:nvPr/>
        </p:nvPicPr>
        <p:blipFill>
          <a:blip r:embed="rId4"/>
          <a:stretch>
            <a:fillRect/>
          </a:stretch>
        </p:blipFill>
        <p:spPr>
          <a:xfrm>
            <a:off x="614073" y="4418177"/>
            <a:ext cx="5324130" cy="202549"/>
          </a:xfrm>
          <a:prstGeom prst="rect">
            <a:avLst/>
          </a:prstGeom>
        </p:spPr>
      </p:pic>
      <p:pic>
        <p:nvPicPr>
          <p:cNvPr id="12" name="Content Placeholder 4">
            <a:extLst>
              <a:ext uri="{FF2B5EF4-FFF2-40B4-BE49-F238E27FC236}">
                <a16:creationId xmlns:a16="http://schemas.microsoft.com/office/drawing/2014/main" id="{1366CF4B-832B-4BEC-9DF4-B796E5A62474}"/>
              </a:ext>
            </a:extLst>
          </p:cNvPr>
          <p:cNvPicPr>
            <a:picLocks noChangeAspect="1"/>
          </p:cNvPicPr>
          <p:nvPr/>
        </p:nvPicPr>
        <p:blipFill>
          <a:blip r:embed="rId5"/>
          <a:stretch>
            <a:fillRect/>
          </a:stretch>
        </p:blipFill>
        <p:spPr>
          <a:xfrm>
            <a:off x="6814800" y="3859346"/>
            <a:ext cx="4482000" cy="1809607"/>
          </a:xfrm>
          <a:prstGeom prst="rect">
            <a:avLst/>
          </a:prstGeom>
        </p:spPr>
      </p:pic>
      <p:pic>
        <p:nvPicPr>
          <p:cNvPr id="13" name="Picture 12">
            <a:extLst>
              <a:ext uri="{FF2B5EF4-FFF2-40B4-BE49-F238E27FC236}">
                <a16:creationId xmlns:a16="http://schemas.microsoft.com/office/drawing/2014/main" id="{A7E2FE47-F2F5-4E72-853D-017E6342BDBF}"/>
              </a:ext>
            </a:extLst>
          </p:cNvPr>
          <p:cNvPicPr>
            <a:picLocks noChangeAspect="1"/>
          </p:cNvPicPr>
          <p:nvPr/>
        </p:nvPicPr>
        <p:blipFill>
          <a:blip r:embed="rId6"/>
          <a:stretch>
            <a:fillRect/>
          </a:stretch>
        </p:blipFill>
        <p:spPr>
          <a:xfrm>
            <a:off x="6816080" y="1416914"/>
            <a:ext cx="4480746" cy="1851868"/>
          </a:xfrm>
          <a:prstGeom prst="rect">
            <a:avLst/>
          </a:prstGeom>
        </p:spPr>
      </p:pic>
      <p:sp>
        <p:nvSpPr>
          <p:cNvPr id="14" name="Content Placeholder 2">
            <a:extLst>
              <a:ext uri="{FF2B5EF4-FFF2-40B4-BE49-F238E27FC236}">
                <a16:creationId xmlns:a16="http://schemas.microsoft.com/office/drawing/2014/main" id="{99D8DB98-8CFF-4309-94EA-346457D39766}"/>
              </a:ext>
            </a:extLst>
          </p:cNvPr>
          <p:cNvSpPr txBox="1">
            <a:spLocks/>
          </p:cNvSpPr>
          <p:nvPr/>
        </p:nvSpPr>
        <p:spPr>
          <a:xfrm>
            <a:off x="6312024" y="1013513"/>
            <a:ext cx="5324131"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2000" b="1" i="0" u="none" strike="noStrike" kern="0" cap="none" spc="0" normalizeH="0" baseline="0" dirty="0">
                <a:ln>
                  <a:noFill/>
                </a:ln>
                <a:solidFill>
                  <a:srgbClr val="1E2DBE"/>
                </a:solidFill>
                <a:effectLst/>
                <a:uLnTx/>
                <a:uFillTx/>
                <a:latin typeface="Overpass" panose="00000500000000000000" pitchFamily="2" charset="0"/>
                <a:ea typeface="+mn-ea"/>
                <a:cs typeface="Arial" panose="020B0604020202020204" pitchFamily="34" charset="0"/>
              </a:rPr>
              <a:t>Energy sustainability </a:t>
            </a:r>
            <a:r>
              <a:rPr kumimoji="0" lang="fr-CH" sz="2000" b="1" i="0" u="none" strike="noStrike" kern="0" cap="none" spc="0" normalizeH="0" baseline="0" noProof="0" dirty="0">
                <a:ln>
                  <a:noFill/>
                </a:ln>
                <a:solidFill>
                  <a:srgbClr val="1E2DBE"/>
                </a:solidFill>
                <a:effectLst/>
                <a:uLnTx/>
                <a:uFillTx/>
                <a:latin typeface="Overpass" panose="00000500000000000000" pitchFamily="2" charset="0"/>
                <a:ea typeface="+mn-ea"/>
                <a:cs typeface="Arial" panose="020B0604020202020204" pitchFamily="34" charset="0"/>
              </a:rPr>
              <a:t>scenario, 2030</a:t>
            </a:r>
            <a:endParaRPr kumimoji="0" lang="en-GB" sz="2000" b="0" i="0" u="none" strike="noStrike" kern="0" cap="none" spc="0" normalizeH="0" baseline="0" noProof="0" dirty="0">
              <a:ln>
                <a:noFill/>
              </a:ln>
              <a:solidFill>
                <a:srgbClr val="1E2DBE"/>
              </a:solidFill>
              <a:effectLst/>
              <a:uLnTx/>
              <a:uFillTx/>
              <a:latin typeface="Overpass" panose="00000500000000000000" pitchFamily="2" charset="0"/>
              <a:ea typeface="+mn-ea"/>
              <a:cs typeface="Arial" panose="020B0604020202020204" pitchFamily="34" charset="0"/>
            </a:endParaRPr>
          </a:p>
        </p:txBody>
      </p:sp>
      <p:sp>
        <p:nvSpPr>
          <p:cNvPr id="15" name="Content Placeholder 2">
            <a:extLst>
              <a:ext uri="{FF2B5EF4-FFF2-40B4-BE49-F238E27FC236}">
                <a16:creationId xmlns:a16="http://schemas.microsoft.com/office/drawing/2014/main" id="{D845945F-FFB5-4154-B3F1-1B5AA87C2FAD}"/>
              </a:ext>
            </a:extLst>
          </p:cNvPr>
          <p:cNvSpPr txBox="1">
            <a:spLocks/>
          </p:cNvSpPr>
          <p:nvPr/>
        </p:nvSpPr>
        <p:spPr>
          <a:xfrm>
            <a:off x="6284566" y="3355032"/>
            <a:ext cx="5324131"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2000" b="1" i="0" u="none" strike="noStrike" kern="0" cap="none" spc="0" normalizeH="0" baseline="0" dirty="0">
                <a:ln>
                  <a:noFill/>
                </a:ln>
                <a:solidFill>
                  <a:srgbClr val="1E2DBE"/>
                </a:solidFill>
                <a:effectLst/>
                <a:uLnTx/>
                <a:uFillTx/>
                <a:latin typeface="Overpass" panose="00000500000000000000" pitchFamily="2" charset="0"/>
                <a:ea typeface="+mn-ea"/>
                <a:cs typeface="Arial" panose="020B0604020202020204" pitchFamily="34" charset="0"/>
              </a:rPr>
              <a:t>Circular economy </a:t>
            </a:r>
            <a:r>
              <a:rPr kumimoji="0" lang="fr-CH" sz="2000" b="1" i="0" u="none" strike="noStrike" kern="0" cap="none" spc="0" normalizeH="0" baseline="0" noProof="0" dirty="0">
                <a:ln>
                  <a:noFill/>
                </a:ln>
                <a:solidFill>
                  <a:srgbClr val="1E2DBE"/>
                </a:solidFill>
                <a:effectLst/>
                <a:uLnTx/>
                <a:uFillTx/>
                <a:latin typeface="Overpass" panose="00000500000000000000" pitchFamily="2" charset="0"/>
                <a:ea typeface="+mn-ea"/>
                <a:cs typeface="Arial" panose="020B0604020202020204" pitchFamily="34" charset="0"/>
              </a:rPr>
              <a:t>scenario, 2030</a:t>
            </a:r>
            <a:endParaRPr kumimoji="0" lang="en-GB" sz="2000" b="0" i="0" u="none" strike="noStrike" kern="0" cap="none" spc="0" normalizeH="0" baseline="0" noProof="0" dirty="0">
              <a:ln>
                <a:noFill/>
              </a:ln>
              <a:solidFill>
                <a:srgbClr val="1E2DBE"/>
              </a:solidFill>
              <a:effectLst/>
              <a:uLnTx/>
              <a:uFillTx/>
              <a:latin typeface="Overpass" panose="00000500000000000000" pitchFamily="2" charset="0"/>
              <a:ea typeface="+mn-ea"/>
              <a:cs typeface="Arial" panose="020B0604020202020204" pitchFamily="34" charset="0"/>
            </a:endParaRPr>
          </a:p>
        </p:txBody>
      </p:sp>
      <p:sp>
        <p:nvSpPr>
          <p:cNvPr id="16" name="TextBox 15">
            <a:extLst>
              <a:ext uri="{FF2B5EF4-FFF2-40B4-BE49-F238E27FC236}">
                <a16:creationId xmlns:a16="http://schemas.microsoft.com/office/drawing/2014/main" id="{D198E51E-A3A5-4E87-ACF9-06AF6B8AB22E}"/>
              </a:ext>
            </a:extLst>
          </p:cNvPr>
          <p:cNvSpPr txBox="1"/>
          <p:nvPr/>
        </p:nvSpPr>
        <p:spPr bwMode="auto">
          <a:xfrm>
            <a:off x="581784" y="6570001"/>
            <a:ext cx="7152795" cy="276999"/>
          </a:xfrm>
          <a:prstGeom prst="rect">
            <a:avLst/>
          </a:prstGeom>
          <a:noFill/>
          <a:ln w="9525">
            <a:noFill/>
            <a:miter lim="800000"/>
            <a:headEnd/>
            <a:tailEnd/>
          </a:ln>
          <a:effectLst/>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1200" b="0" i="0" u="none" strike="noStrike" kern="1200" cap="none" spc="0" normalizeH="0" baseline="0" noProof="0" dirty="0">
                <a:ln>
                  <a:noFill/>
                </a:ln>
                <a:solidFill>
                  <a:srgbClr val="000000"/>
                </a:solidFill>
                <a:effectLst/>
                <a:uLnTx/>
                <a:uFillTx/>
                <a:latin typeface="Arial" charset="0"/>
                <a:cs typeface="Arial" charset="0"/>
              </a:rPr>
              <a:t>Sources: ILO (2019) &amp; </a:t>
            </a:r>
            <a:r>
              <a:rPr kumimoji="0" lang="en-GB" sz="1200" b="0" i="0" u="none" strike="noStrike" kern="1200" cap="none" spc="0" normalizeH="0" baseline="0" dirty="0">
                <a:ln>
                  <a:noFill/>
                </a:ln>
                <a:solidFill>
                  <a:srgbClr val="000000"/>
                </a:solidFill>
                <a:effectLst/>
                <a:uLnTx/>
                <a:uFillTx/>
                <a:latin typeface="Arial" charset="0"/>
                <a:cs typeface="Arial" charset="0"/>
              </a:rPr>
              <a:t>Skills for a Greener </a:t>
            </a:r>
            <a:r>
              <a:rPr kumimoji="0" lang="fr-CH" sz="1200" b="0" i="0" u="none" strike="noStrike" kern="1200" cap="none" spc="0" normalizeH="0" baseline="0" noProof="0" dirty="0">
                <a:ln>
                  <a:noFill/>
                </a:ln>
                <a:solidFill>
                  <a:srgbClr val="000000"/>
                </a:solidFill>
                <a:effectLst/>
                <a:uLnTx/>
                <a:uFillTx/>
                <a:latin typeface="Arial" charset="0"/>
                <a:cs typeface="Arial" charset="0"/>
              </a:rPr>
              <a:t>Future.</a:t>
            </a:r>
            <a:r>
              <a:rPr kumimoji="0" lang="en-US" sz="1200" b="0" i="0" u="none" strike="noStrike" kern="1200" cap="none" spc="0" normalizeH="0" baseline="0" noProof="0" dirty="0">
                <a:ln>
                  <a:noFill/>
                </a:ln>
                <a:solidFill>
                  <a:srgbClr val="000000"/>
                </a:solidFill>
                <a:effectLst/>
                <a:uLnTx/>
                <a:uFillTx/>
                <a:latin typeface="Arial" charset="0"/>
                <a:cs typeface="Arial" charset="0"/>
              </a:rPr>
              <a:t> Infographic (2019).</a:t>
            </a:r>
            <a:endParaRPr kumimoji="0" lang="en-GB" sz="1200" b="0" i="0" u="none" strike="noStrike" kern="1200" cap="none" spc="0" normalizeH="0" baseline="0" noProof="0" dirty="0">
              <a:ln>
                <a:noFill/>
              </a:ln>
              <a:solidFill>
                <a:srgbClr val="000000"/>
              </a:solidFill>
              <a:effectLst/>
              <a:uLnTx/>
              <a:uFillTx/>
              <a:latin typeface="Arial" charset="0"/>
              <a:cs typeface="Arial" charset="0"/>
            </a:endParaRPr>
          </a:p>
        </p:txBody>
      </p:sp>
      <p:sp>
        <p:nvSpPr>
          <p:cNvPr id="10" name="Content Placeholder 2">
            <a:extLst>
              <a:ext uri="{FF2B5EF4-FFF2-40B4-BE49-F238E27FC236}">
                <a16:creationId xmlns:a16="http://schemas.microsoft.com/office/drawing/2014/main" id="{F18CCB3A-0363-438F-938C-3A0AAC68DB2B}"/>
              </a:ext>
            </a:extLst>
          </p:cNvPr>
          <p:cNvSpPr txBox="1">
            <a:spLocks/>
          </p:cNvSpPr>
          <p:nvPr/>
        </p:nvSpPr>
        <p:spPr>
          <a:xfrm>
            <a:off x="614073" y="4716734"/>
            <a:ext cx="5324130" cy="440458"/>
          </a:xfrm>
          <a:prstGeom prst="round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ts val="1000"/>
              </a:spcBef>
              <a:spcAft>
                <a:spcPct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white"/>
                </a:solidFill>
                <a:effectLst/>
                <a:uLnTx/>
                <a:uFillTx/>
                <a:latin typeface="Poppins"/>
                <a:ea typeface="+mn-ea"/>
                <a:cs typeface="+mn-cs"/>
                <a:sym typeface="Webdings" panose="05030102010509060703" pitchFamily="18" charset="2"/>
              </a:rPr>
              <a:t></a:t>
            </a:r>
            <a:r>
              <a:rPr kumimoji="0" lang="en-GB" sz="1600" b="0" i="0" u="none" strike="noStrike" kern="0" cap="none" spc="0" normalizeH="0" baseline="0" dirty="0">
                <a:ln>
                  <a:noFill/>
                </a:ln>
                <a:solidFill>
                  <a:prstClr val="white"/>
                </a:solidFill>
                <a:effectLst/>
                <a:uLnTx/>
                <a:uFillTx/>
                <a:latin typeface="Overpass" panose="00000500000000000000" pitchFamily="2" charset="0"/>
                <a:ea typeface="+mn-ea"/>
                <a:cs typeface="Arial" panose="020B0604020202020204" pitchFamily="34" charset="0"/>
              </a:rPr>
              <a:t>Reskilling measures required at all skill levels</a:t>
            </a:r>
            <a:endParaRPr kumimoji="0" lang="en-GB" sz="1600" b="0" i="0" u="none" strike="noStrike" kern="1200" cap="none" spc="0" normalizeH="0" baseline="0" dirty="0">
              <a:ln>
                <a:noFill/>
              </a:ln>
              <a:solidFill>
                <a:prstClr val="white"/>
              </a:solidFill>
              <a:effectLst/>
              <a:uLnTx/>
              <a:uFillTx/>
              <a:latin typeface="Overpass" panose="00000500000000000000" pitchFamily="2" charset="0"/>
              <a:ea typeface="+mn-ea"/>
              <a:cs typeface="+mn-cs"/>
              <a:sym typeface="Webdings" panose="05030102010509060703" pitchFamily="18" charset="2"/>
            </a:endParaRPr>
          </a:p>
        </p:txBody>
      </p:sp>
      <p:sp>
        <p:nvSpPr>
          <p:cNvPr id="11" name="Content Placeholder 2">
            <a:extLst>
              <a:ext uri="{FF2B5EF4-FFF2-40B4-BE49-F238E27FC236}">
                <a16:creationId xmlns:a16="http://schemas.microsoft.com/office/drawing/2014/main" id="{A7D808DA-69F2-4ECE-8AFA-3A0A49C401DB}"/>
              </a:ext>
            </a:extLst>
          </p:cNvPr>
          <p:cNvSpPr txBox="1">
            <a:spLocks/>
          </p:cNvSpPr>
          <p:nvPr/>
        </p:nvSpPr>
        <p:spPr>
          <a:xfrm>
            <a:off x="6312024" y="5765193"/>
            <a:ext cx="5604154" cy="394771"/>
          </a:xfrm>
          <a:prstGeom prst="round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ts val="1000"/>
              </a:spcBef>
              <a:spcAft>
                <a:spcPct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white"/>
                </a:solidFill>
                <a:effectLst/>
                <a:uLnTx/>
                <a:uFillTx/>
                <a:latin typeface="Overpass" panose="00000500000000000000" pitchFamily="2" charset="0"/>
                <a:ea typeface="+mn-ea"/>
                <a:cs typeface="+mn-cs"/>
                <a:sym typeface="Webdings" panose="05030102010509060703" pitchFamily="18" charset="2"/>
              </a:rPr>
              <a:t>Greatest need of upskilling and reskilling for </a:t>
            </a:r>
            <a:r>
              <a:rPr kumimoji="0" lang="fr-CH" sz="1600" b="0" i="0" u="none" strike="noStrike" kern="0" cap="none" spc="0" normalizeH="0" baseline="0" noProof="0">
                <a:ln>
                  <a:noFill/>
                </a:ln>
                <a:solidFill>
                  <a:prstClr val="white"/>
                </a:solidFill>
                <a:effectLst/>
                <a:uLnTx/>
                <a:uFillTx/>
                <a:latin typeface="Overpass" panose="00000500000000000000" pitchFamily="2" charset="0"/>
                <a:ea typeface="+mn-ea"/>
                <a:cs typeface="Arial" panose="020B0604020202020204" pitchFamily="34" charset="0"/>
                <a:sym typeface="Webdings" panose="05030102010509060703" pitchFamily="18" charset="2"/>
              </a:rPr>
              <a:t>m</a:t>
            </a:r>
            <a:r>
              <a:rPr kumimoji="0" lang="fr-CH" sz="1600" b="0" i="0" u="none" strike="noStrike" kern="0" cap="none" spc="0" normalizeH="0" baseline="0" noProof="0">
                <a:ln>
                  <a:noFill/>
                </a:ln>
                <a:solidFill>
                  <a:prstClr val="white"/>
                </a:solidFill>
                <a:effectLst/>
                <a:uLnTx/>
                <a:uFillTx/>
                <a:latin typeface="Overpass" panose="00000500000000000000" pitchFamily="2" charset="0"/>
                <a:ea typeface="+mn-ea"/>
                <a:cs typeface="Arial" panose="020B0604020202020204" pitchFamily="34" charset="0"/>
              </a:rPr>
              <a:t>en</a:t>
            </a:r>
            <a:endParaRPr kumimoji="0" lang="en-GB" sz="1600" b="0" i="0" u="none" strike="noStrike" kern="1200" cap="none" spc="0" normalizeH="0" baseline="0" noProof="0">
              <a:ln>
                <a:noFill/>
              </a:ln>
              <a:solidFill>
                <a:prstClr val="white"/>
              </a:solidFill>
              <a:effectLst/>
              <a:uLnTx/>
              <a:uFillTx/>
              <a:latin typeface="Overpass" panose="00000500000000000000" pitchFamily="2" charset="0"/>
              <a:ea typeface="+mn-ea"/>
              <a:cs typeface="+mn-cs"/>
              <a:sym typeface="Webdings" panose="05030102010509060703" pitchFamily="18" charset="2"/>
            </a:endParaRPr>
          </a:p>
        </p:txBody>
      </p:sp>
      <p:sp>
        <p:nvSpPr>
          <p:cNvPr id="17" name="Content Placeholder 2">
            <a:extLst>
              <a:ext uri="{FF2B5EF4-FFF2-40B4-BE49-F238E27FC236}">
                <a16:creationId xmlns:a16="http://schemas.microsoft.com/office/drawing/2014/main" id="{E94E4A16-283A-4F0B-BFAD-8E48FE967165}"/>
              </a:ext>
            </a:extLst>
          </p:cNvPr>
          <p:cNvSpPr txBox="1">
            <a:spLocks/>
          </p:cNvSpPr>
          <p:nvPr/>
        </p:nvSpPr>
        <p:spPr>
          <a:xfrm>
            <a:off x="6312024" y="6175230"/>
            <a:ext cx="5604154" cy="394771"/>
          </a:xfrm>
          <a:prstGeom prst="round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ts val="1000"/>
              </a:spcBef>
              <a:spcAft>
                <a:spcPct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white"/>
                </a:solidFill>
                <a:effectLst/>
                <a:uLnTx/>
                <a:uFillTx/>
                <a:latin typeface="Overpass" panose="00000500000000000000" pitchFamily="2" charset="0"/>
                <a:ea typeface="+mn-ea"/>
                <a:cs typeface="+mn-cs"/>
                <a:sym typeface="Webdings" panose="05030102010509060703" pitchFamily="18" charset="2"/>
              </a:rPr>
              <a:t>Gender disparities to persist</a:t>
            </a:r>
            <a:endParaRPr kumimoji="0" lang="en-GB" sz="1600" b="0" i="0" u="none" strike="noStrike" kern="1200" cap="none" spc="0" normalizeH="0" baseline="0" noProof="0">
              <a:ln>
                <a:noFill/>
              </a:ln>
              <a:solidFill>
                <a:prstClr val="white"/>
              </a:solidFill>
              <a:effectLst/>
              <a:uLnTx/>
              <a:uFillTx/>
              <a:latin typeface="Overpass" panose="00000500000000000000" pitchFamily="2" charset="0"/>
              <a:ea typeface="+mn-ea"/>
              <a:cs typeface="+mn-cs"/>
              <a:sym typeface="Webdings" panose="05030102010509060703" pitchFamily="18" charset="2"/>
            </a:endParaRPr>
          </a:p>
        </p:txBody>
      </p:sp>
      <p:sp>
        <p:nvSpPr>
          <p:cNvPr id="18" name="Content Placeholder 2">
            <a:extLst>
              <a:ext uri="{FF2B5EF4-FFF2-40B4-BE49-F238E27FC236}">
                <a16:creationId xmlns:a16="http://schemas.microsoft.com/office/drawing/2014/main" id="{A77592CB-50B3-4DF0-9FC7-4386C57AF74C}"/>
              </a:ext>
            </a:extLst>
          </p:cNvPr>
          <p:cNvSpPr txBox="1">
            <a:spLocks/>
          </p:cNvSpPr>
          <p:nvPr/>
        </p:nvSpPr>
        <p:spPr>
          <a:xfrm>
            <a:off x="614073" y="5228792"/>
            <a:ext cx="5324130" cy="624471"/>
          </a:xfrm>
          <a:prstGeom prst="round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ts val="1000"/>
              </a:spcBef>
              <a:spcAft>
                <a:spcPct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white"/>
                </a:solidFill>
                <a:effectLst/>
                <a:uLnTx/>
                <a:uFillTx/>
                <a:latin typeface="Poppins"/>
                <a:ea typeface="+mn-ea"/>
                <a:cs typeface="+mn-cs"/>
                <a:sym typeface="Webdings" panose="05030102010509060703" pitchFamily="18" charset="2"/>
              </a:rPr>
              <a:t></a:t>
            </a:r>
            <a:r>
              <a:rPr lang="en-US" sz="1600" kern="0" dirty="0">
                <a:solidFill>
                  <a:prstClr val="white"/>
                </a:solidFill>
                <a:latin typeface="Overpass" panose="00000500000000000000" pitchFamily="2" charset="0"/>
                <a:cs typeface="Arial" panose="020B0604020202020204" pitchFamily="34" charset="0"/>
                <a:sym typeface="Webdings" panose="05030102010509060703" pitchFamily="18" charset="2"/>
              </a:rPr>
              <a:t>Medium-skilled occupations sees the m</a:t>
            </a:r>
            <a:r>
              <a:rPr lang="fr-CH" sz="1600" kern="0" dirty="0">
                <a:solidFill>
                  <a:prstClr val="white"/>
                </a:solidFill>
                <a:latin typeface="Overpass" panose="00000500000000000000" pitchFamily="2" charset="0"/>
                <a:cs typeface="Arial" panose="020B0604020202020204" pitchFamily="34" charset="0"/>
              </a:rPr>
              <a:t>ost job </a:t>
            </a:r>
            <a:r>
              <a:rPr lang="en-GB" sz="1600" kern="0" dirty="0">
                <a:solidFill>
                  <a:prstClr val="white"/>
                </a:solidFill>
                <a:latin typeface="Overpass" panose="00000500000000000000" pitchFamily="2" charset="0"/>
                <a:cs typeface="Arial" panose="020B0604020202020204" pitchFamily="34" charset="0"/>
              </a:rPr>
              <a:t>creation and reallocation</a:t>
            </a:r>
            <a:endParaRPr lang="en-GB" sz="1600" kern="0" dirty="0">
              <a:solidFill>
                <a:prstClr val="white"/>
              </a:solidFill>
              <a:latin typeface="Overpass" panose="00000500000000000000" pitchFamily="2" charset="0"/>
              <a:cs typeface="Arial" panose="020B0604020202020204" pitchFamily="34" charset="0"/>
              <a:sym typeface="Webdings" panose="05030102010509060703" pitchFamily="18" charset="2"/>
            </a:endParaRPr>
          </a:p>
        </p:txBody>
      </p:sp>
      <p:sp>
        <p:nvSpPr>
          <p:cNvPr id="19" name="Content Placeholder 2">
            <a:extLst>
              <a:ext uri="{FF2B5EF4-FFF2-40B4-BE49-F238E27FC236}">
                <a16:creationId xmlns:a16="http://schemas.microsoft.com/office/drawing/2014/main" id="{0BC3CCAA-BB8C-47DC-8B9F-04C7576B7584}"/>
              </a:ext>
            </a:extLst>
          </p:cNvPr>
          <p:cNvSpPr txBox="1">
            <a:spLocks/>
          </p:cNvSpPr>
          <p:nvPr/>
        </p:nvSpPr>
        <p:spPr>
          <a:xfrm>
            <a:off x="614073" y="5926583"/>
            <a:ext cx="5265904" cy="394770"/>
          </a:xfrm>
          <a:prstGeom prst="round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ts val="1000"/>
              </a:spcBef>
              <a:spcAft>
                <a:spcPct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white"/>
                </a:solidFill>
                <a:effectLst/>
                <a:uLnTx/>
                <a:uFillTx/>
                <a:latin typeface="Poppins"/>
                <a:ea typeface="+mn-ea"/>
                <a:cs typeface="+mn-cs"/>
                <a:sym typeface="Webdings" panose="05030102010509060703" pitchFamily="18" charset="2"/>
              </a:rPr>
              <a:t></a:t>
            </a:r>
            <a:r>
              <a:rPr kumimoji="0" lang="en-GB" sz="1600" b="0" i="0" u="none" strike="noStrike" kern="0" cap="none" spc="0" normalizeH="0" baseline="0" dirty="0">
                <a:ln>
                  <a:noFill/>
                </a:ln>
                <a:solidFill>
                  <a:prstClr val="white"/>
                </a:solidFill>
                <a:effectLst/>
                <a:uLnTx/>
                <a:uFillTx/>
                <a:latin typeface="Overpass" panose="00000500000000000000" pitchFamily="2" charset="0"/>
                <a:ea typeface="+mn-ea"/>
                <a:cs typeface="Arial" panose="020B0604020202020204" pitchFamily="34" charset="0"/>
              </a:rPr>
              <a:t>Overall net employment effects is positive</a:t>
            </a:r>
            <a:endParaRPr kumimoji="0" lang="en-GB" sz="1600" b="0" i="0" u="none" strike="noStrike" kern="1200" cap="none" spc="0" normalizeH="0" baseline="0" dirty="0">
              <a:ln>
                <a:noFill/>
              </a:ln>
              <a:solidFill>
                <a:prstClr val="white"/>
              </a:solidFill>
              <a:effectLst/>
              <a:uLnTx/>
              <a:uFillTx/>
              <a:latin typeface="Overpass" panose="00000500000000000000" pitchFamily="2" charset="0"/>
              <a:ea typeface="+mn-ea"/>
              <a:cs typeface="+mn-cs"/>
              <a:sym typeface="Webdings" panose="05030102010509060703" pitchFamily="18" charset="2"/>
            </a:endParaRPr>
          </a:p>
        </p:txBody>
      </p:sp>
      <p:pic>
        <p:nvPicPr>
          <p:cNvPr id="3" name="Picture 2" descr="Logo&#10;&#10;Description automatically generated with low confidence">
            <a:extLst>
              <a:ext uri="{FF2B5EF4-FFF2-40B4-BE49-F238E27FC236}">
                <a16:creationId xmlns:a16="http://schemas.microsoft.com/office/drawing/2014/main" id="{F0604C81-EF62-98A9-C0D8-D35B4C63A0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460" y="404865"/>
            <a:ext cx="1687640" cy="608648"/>
          </a:xfrm>
          <a:prstGeom prst="rect">
            <a:avLst/>
          </a:prstGeom>
        </p:spPr>
      </p:pic>
      <p:sp>
        <p:nvSpPr>
          <p:cNvPr id="2" name="Text Placeholder 1">
            <a:extLst>
              <a:ext uri="{FF2B5EF4-FFF2-40B4-BE49-F238E27FC236}">
                <a16:creationId xmlns:a16="http://schemas.microsoft.com/office/drawing/2014/main" id="{3040FE12-C113-3BC4-7E5D-76C00573D26E}"/>
              </a:ext>
            </a:extLst>
          </p:cNvPr>
          <p:cNvSpPr txBox="1">
            <a:spLocks/>
          </p:cNvSpPr>
          <p:nvPr/>
        </p:nvSpPr>
        <p:spPr>
          <a:xfrm>
            <a:off x="2356565" y="332947"/>
            <a:ext cx="8325949" cy="639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4000" b="0" kern="1200">
                <a:solidFill>
                  <a:schemeClr val="accent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4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2400" b="1" dirty="0">
                <a:solidFill>
                  <a:srgbClr val="0000FF"/>
                </a:solidFill>
                <a:latin typeface="Calibri Light" panose="020F0302020204030204" pitchFamily="34" charset="0"/>
                <a:cs typeface="Calibri Light" panose="020F0302020204030204" pitchFamily="34" charset="0"/>
              </a:rPr>
              <a:t>J</a:t>
            </a:r>
            <a:r>
              <a:rPr lang="en-GB" sz="2400" b="1" dirty="0">
                <a:solidFill>
                  <a:srgbClr val="0000FF"/>
                </a:solidFill>
                <a:latin typeface="Calibri Light" panose="020F0302020204030204" pitchFamily="34" charset="0"/>
                <a:cs typeface="Calibri Light" panose="020F0302020204030204" pitchFamily="34" charset="0"/>
              </a:rPr>
              <a:t>obs created and destroyed in a global circular scenario, by gender, 2030 (millions)</a:t>
            </a:r>
          </a:p>
        </p:txBody>
      </p:sp>
    </p:spTree>
    <p:extLst>
      <p:ext uri="{BB962C8B-B14F-4D97-AF65-F5344CB8AC3E}">
        <p14:creationId xmlns:p14="http://schemas.microsoft.com/office/powerpoint/2010/main" val="1923695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57AC83-5C1F-079C-5C52-1186254617C1}"/>
              </a:ext>
            </a:extLst>
          </p:cNvPr>
          <p:cNvSpPr>
            <a:spLocks noGrp="1"/>
          </p:cNvSpPr>
          <p:nvPr>
            <p:ph type="title"/>
          </p:nvPr>
        </p:nvSpPr>
        <p:spPr/>
        <p:txBody>
          <a:bodyPr/>
          <a:lstStyle/>
          <a:p>
            <a:r>
              <a:rPr lang="fr-CH" b="1" dirty="0">
                <a:solidFill>
                  <a:srgbClr val="0000FF"/>
                </a:solidFill>
                <a:latin typeface="Calibri Light" panose="020F0302020204030204" pitchFamily="34" charset="0"/>
                <a:cs typeface="Calibri Light" panose="020F0302020204030204" pitchFamily="34" charset="0"/>
              </a:rPr>
              <a:t>W</a:t>
            </a:r>
            <a:r>
              <a:rPr lang="en-GB" b="1" dirty="0">
                <a:solidFill>
                  <a:srgbClr val="0000FF"/>
                </a:solidFill>
                <a:latin typeface="Calibri Light" panose="020F0302020204030204" pitchFamily="34" charset="0"/>
                <a:cs typeface="Calibri Light" panose="020F0302020204030204" pitchFamily="34" charset="0"/>
              </a:rPr>
              <a:t>hat is a green skill? </a:t>
            </a:r>
            <a:br>
              <a:rPr lang="en-GB" b="1" dirty="0">
                <a:solidFill>
                  <a:srgbClr val="0000FF"/>
                </a:solidFill>
                <a:latin typeface="Calibri Light" panose="020F0302020204030204" pitchFamily="34" charset="0"/>
                <a:cs typeface="Calibri Light" panose="020F0302020204030204" pitchFamily="34" charset="0"/>
              </a:rPr>
            </a:br>
            <a:endParaRPr lang="en-GB" dirty="0"/>
          </a:p>
        </p:txBody>
      </p:sp>
      <p:sp>
        <p:nvSpPr>
          <p:cNvPr id="8" name="Content Placeholder 7">
            <a:extLst>
              <a:ext uri="{FF2B5EF4-FFF2-40B4-BE49-F238E27FC236}">
                <a16:creationId xmlns:a16="http://schemas.microsoft.com/office/drawing/2014/main" id="{C2F87B70-BF55-9C58-2A54-450305CA8572}"/>
              </a:ext>
            </a:extLst>
          </p:cNvPr>
          <p:cNvSpPr>
            <a:spLocks noGrp="1"/>
          </p:cNvSpPr>
          <p:nvPr>
            <p:ph idx="1"/>
          </p:nvPr>
        </p:nvSpPr>
        <p:spPr/>
        <p:txBody>
          <a:bodyPr/>
          <a:lstStyle/>
          <a:p>
            <a:r>
              <a:rPr lang="fr-CH" dirty="0"/>
              <a:t>In reality, </a:t>
            </a:r>
            <a:r>
              <a:rPr lang="fr-CH" dirty="0" err="1"/>
              <a:t>skills</a:t>
            </a:r>
            <a:r>
              <a:rPr lang="fr-CH" dirty="0"/>
              <a:t> for the green transition are a combination of basic (</a:t>
            </a:r>
            <a:r>
              <a:rPr lang="fr-CH" dirty="0" err="1"/>
              <a:t>environmental</a:t>
            </a:r>
            <a:r>
              <a:rPr lang="fr-CH" dirty="0"/>
              <a:t> </a:t>
            </a:r>
            <a:r>
              <a:rPr lang="fr-CH" dirty="0" err="1"/>
              <a:t>awareness</a:t>
            </a:r>
            <a:r>
              <a:rPr lang="fr-CH" dirty="0"/>
              <a:t>), </a:t>
            </a:r>
            <a:r>
              <a:rPr lang="fr-CH" dirty="0" err="1"/>
              <a:t>core</a:t>
            </a:r>
            <a:r>
              <a:rPr lang="fr-CH" dirty="0"/>
              <a:t> (soft) and a </a:t>
            </a:r>
            <a:r>
              <a:rPr lang="fr-CH" dirty="0" err="1"/>
              <a:t>wide</a:t>
            </a:r>
            <a:r>
              <a:rPr lang="fr-CH" dirty="0"/>
              <a:t> range of </a:t>
            </a:r>
            <a:r>
              <a:rPr lang="fr-CH" dirty="0" err="1"/>
              <a:t>technical</a:t>
            </a:r>
            <a:r>
              <a:rPr lang="fr-CH" dirty="0"/>
              <a:t> </a:t>
            </a:r>
            <a:r>
              <a:rPr lang="fr-CH" dirty="0" err="1"/>
              <a:t>skills</a:t>
            </a:r>
            <a:endParaRPr lang="fr-CH" dirty="0"/>
          </a:p>
          <a:p>
            <a:r>
              <a:rPr lang="fr-CH" dirty="0"/>
              <a:t>Even the </a:t>
            </a:r>
            <a:r>
              <a:rPr lang="fr-CH" dirty="0" err="1"/>
              <a:t>environmnetal</a:t>
            </a:r>
            <a:r>
              <a:rPr lang="fr-CH" dirty="0"/>
              <a:t> </a:t>
            </a:r>
            <a:r>
              <a:rPr lang="fr-CH" dirty="0" err="1"/>
              <a:t>products</a:t>
            </a:r>
            <a:r>
              <a:rPr lang="fr-CH" dirty="0"/>
              <a:t> and services per se </a:t>
            </a:r>
            <a:r>
              <a:rPr lang="fr-CH" dirty="0" err="1"/>
              <a:t>require</a:t>
            </a:r>
            <a:r>
              <a:rPr lang="fr-CH" dirty="0"/>
              <a:t> a </a:t>
            </a:r>
            <a:r>
              <a:rPr lang="fr-CH" dirty="0" err="1"/>
              <a:t>wide</a:t>
            </a:r>
            <a:r>
              <a:rPr lang="fr-CH" dirty="0"/>
              <a:t> range of </a:t>
            </a:r>
            <a:r>
              <a:rPr lang="fr-CH" dirty="0" err="1"/>
              <a:t>differrent</a:t>
            </a:r>
            <a:r>
              <a:rPr lang="fr-CH" dirty="0"/>
              <a:t> </a:t>
            </a:r>
            <a:r>
              <a:rPr lang="fr-CH" dirty="0" err="1"/>
              <a:t>skills</a:t>
            </a:r>
            <a:endParaRPr lang="en-GB" dirty="0"/>
          </a:p>
        </p:txBody>
      </p:sp>
    </p:spTree>
    <p:extLst>
      <p:ext uri="{BB962C8B-B14F-4D97-AF65-F5344CB8AC3E}">
        <p14:creationId xmlns:p14="http://schemas.microsoft.com/office/powerpoint/2010/main" val="3440197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C7A295-CFAF-4793-B2D1-DF6F12DB5074}"/>
              </a:ext>
            </a:extLst>
          </p:cNvPr>
          <p:cNvSpPr>
            <a:spLocks noGrp="1"/>
          </p:cNvSpPr>
          <p:nvPr>
            <p:ph type="body" idx="1"/>
          </p:nvPr>
        </p:nvSpPr>
        <p:spPr>
          <a:xfrm>
            <a:off x="557049" y="473569"/>
            <a:ext cx="5386918" cy="639762"/>
          </a:xfrm>
        </p:spPr>
        <p:txBody>
          <a:bodyPr/>
          <a:lstStyle/>
          <a:p>
            <a:r>
              <a:rPr lang="en-GB" sz="2400" dirty="0">
                <a:solidFill>
                  <a:srgbClr val="0000FF"/>
                </a:solidFill>
                <a:latin typeface="Overpass" panose="00000500000000000000" pitchFamily="2" charset="0"/>
                <a:cs typeface="Arial" pitchFamily="34" charset="0"/>
              </a:rPr>
              <a:t>Energy sustainability scenario, 2030</a:t>
            </a:r>
            <a:endParaRPr lang="en-GB" dirty="0">
              <a:solidFill>
                <a:srgbClr val="0000FF"/>
              </a:solidFill>
            </a:endParaRPr>
          </a:p>
        </p:txBody>
      </p:sp>
      <p:pic>
        <p:nvPicPr>
          <p:cNvPr id="5" name="Content Placeholder 4"/>
          <p:cNvPicPr>
            <a:picLocks noGrp="1" noChangeAspect="1"/>
          </p:cNvPicPr>
          <p:nvPr>
            <p:ph sz="half" idx="2"/>
          </p:nvPr>
        </p:nvPicPr>
        <p:blipFill>
          <a:blip r:embed="rId2"/>
          <a:stretch>
            <a:fillRect/>
          </a:stretch>
        </p:blipFill>
        <p:spPr>
          <a:xfrm>
            <a:off x="325821" y="1576552"/>
            <a:ext cx="5670167" cy="4120055"/>
          </a:xfrm>
          <a:prstGeom prst="rect">
            <a:avLst/>
          </a:prstGeom>
        </p:spPr>
      </p:pic>
      <p:sp>
        <p:nvSpPr>
          <p:cNvPr id="4" name="Text Placeholder 3">
            <a:extLst>
              <a:ext uri="{FF2B5EF4-FFF2-40B4-BE49-F238E27FC236}">
                <a16:creationId xmlns:a16="http://schemas.microsoft.com/office/drawing/2014/main" id="{8717CEF1-35D6-467E-A49D-79F4049F2805}"/>
              </a:ext>
            </a:extLst>
          </p:cNvPr>
          <p:cNvSpPr>
            <a:spLocks noGrp="1"/>
          </p:cNvSpPr>
          <p:nvPr>
            <p:ph type="body" sz="quarter" idx="3"/>
          </p:nvPr>
        </p:nvSpPr>
        <p:spPr>
          <a:xfrm>
            <a:off x="6161837" y="463058"/>
            <a:ext cx="5389033" cy="639762"/>
          </a:xfrm>
        </p:spPr>
        <p:txBody>
          <a:bodyPr/>
          <a:lstStyle/>
          <a:p>
            <a:r>
              <a:rPr lang="en-GB" sz="2400" dirty="0">
                <a:solidFill>
                  <a:srgbClr val="0000FF"/>
                </a:solidFill>
                <a:latin typeface="Overpass" panose="00000500000000000000" pitchFamily="2" charset="0"/>
              </a:rPr>
              <a:t>Circular economy </a:t>
            </a:r>
            <a:r>
              <a:rPr lang="fr-CH" sz="2400" dirty="0">
                <a:solidFill>
                  <a:srgbClr val="0000FF"/>
                </a:solidFill>
                <a:latin typeface="Overpass" panose="00000500000000000000" pitchFamily="2" charset="0"/>
              </a:rPr>
              <a:t>scenario, 2030</a:t>
            </a:r>
            <a:endParaRPr lang="en-GB" dirty="0">
              <a:solidFill>
                <a:srgbClr val="0000FF"/>
              </a:solidFill>
            </a:endParaRPr>
          </a:p>
        </p:txBody>
      </p:sp>
      <p:sp>
        <p:nvSpPr>
          <p:cNvPr id="6" name="TextBox 5"/>
          <p:cNvSpPr txBox="1"/>
          <p:nvPr/>
        </p:nvSpPr>
        <p:spPr bwMode="auto">
          <a:xfrm>
            <a:off x="1900431" y="5841762"/>
            <a:ext cx="2871299" cy="246221"/>
          </a:xfrm>
          <a:prstGeom prst="rect">
            <a:avLst/>
          </a:prstGeom>
          <a:noFill/>
          <a:ln w="9525">
            <a:noFill/>
            <a:miter lim="800000"/>
            <a:headEnd/>
            <a:tailEnd/>
          </a:ln>
          <a:effectLst/>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Source: ILO (2019) </a:t>
            </a:r>
            <a:r>
              <a:rPr kumimoji="0" lang="en-GB" sz="1000" b="0" i="0" u="none" strike="noStrike" kern="1200" cap="none" spc="0" normalizeH="0" baseline="0" dirty="0">
                <a:ln>
                  <a:noFill/>
                </a:ln>
                <a:solidFill>
                  <a:prstClr val="white">
                    <a:lumMod val="50000"/>
                  </a:prstClr>
                </a:solidFill>
                <a:effectLst/>
                <a:uLnTx/>
                <a:uFillTx/>
                <a:latin typeface="Arial" panose="020B0604020202020204"/>
                <a:ea typeface="+mn-ea"/>
                <a:cs typeface="+mn-cs"/>
              </a:rPr>
              <a:t>Skills for a Greener </a:t>
            </a:r>
            <a:r>
              <a:rPr kumimoji="0" lang="fr-CH"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Future.</a:t>
            </a: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t>
            </a:r>
            <a:endParaRPr kumimoji="0" lang="en-GB"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p:txBody>
      </p:sp>
      <p:pic>
        <p:nvPicPr>
          <p:cNvPr id="11" name="Content Placeholder 3">
            <a:extLst>
              <a:ext uri="{FF2B5EF4-FFF2-40B4-BE49-F238E27FC236}">
                <a16:creationId xmlns:a16="http://schemas.microsoft.com/office/drawing/2014/main" id="{D7000FBF-A367-459F-8FE7-888B159BB8DF}"/>
              </a:ext>
            </a:extLst>
          </p:cNvPr>
          <p:cNvPicPr>
            <a:picLocks noGrp="1" noChangeAspect="1"/>
          </p:cNvPicPr>
          <p:nvPr>
            <p:ph sz="quarter" idx="4"/>
          </p:nvPr>
        </p:nvPicPr>
        <p:blipFill>
          <a:blip r:embed="rId3"/>
          <a:stretch>
            <a:fillRect/>
          </a:stretch>
        </p:blipFill>
        <p:spPr>
          <a:xfrm>
            <a:off x="6192837" y="1597572"/>
            <a:ext cx="5673341" cy="4099035"/>
          </a:xfrm>
          <a:prstGeom prst="rect">
            <a:avLst/>
          </a:prstGeom>
        </p:spPr>
      </p:pic>
    </p:spTree>
    <p:extLst>
      <p:ext uri="{BB962C8B-B14F-4D97-AF65-F5344CB8AC3E}">
        <p14:creationId xmlns:p14="http://schemas.microsoft.com/office/powerpoint/2010/main" val="2861791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DC042C-8534-5745-6FA9-72996BE71E04}"/>
              </a:ext>
            </a:extLst>
          </p:cNvPr>
          <p:cNvPicPr>
            <a:picLocks noChangeAspect="1"/>
          </p:cNvPicPr>
          <p:nvPr/>
        </p:nvPicPr>
        <p:blipFill>
          <a:blip r:embed="rId2"/>
          <a:stretch>
            <a:fillRect/>
          </a:stretch>
        </p:blipFill>
        <p:spPr>
          <a:xfrm>
            <a:off x="2452644" y="1156440"/>
            <a:ext cx="7057115" cy="5240433"/>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F4DCEE66-A883-CC4F-F44A-B16CDF393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60" y="404865"/>
            <a:ext cx="1687640" cy="608648"/>
          </a:xfrm>
          <a:prstGeom prst="rect">
            <a:avLst/>
          </a:prstGeom>
        </p:spPr>
      </p:pic>
      <p:sp>
        <p:nvSpPr>
          <p:cNvPr id="7" name="TextBox 6">
            <a:extLst>
              <a:ext uri="{FF2B5EF4-FFF2-40B4-BE49-F238E27FC236}">
                <a16:creationId xmlns:a16="http://schemas.microsoft.com/office/drawing/2014/main" id="{FC428C3A-E39B-49A8-1A52-B527F343E3AC}"/>
              </a:ext>
            </a:extLst>
          </p:cNvPr>
          <p:cNvSpPr txBox="1"/>
          <p:nvPr/>
        </p:nvSpPr>
        <p:spPr bwMode="auto">
          <a:xfrm>
            <a:off x="2396517" y="6443392"/>
            <a:ext cx="7152795" cy="276999"/>
          </a:xfrm>
          <a:prstGeom prst="rect">
            <a:avLst/>
          </a:prstGeom>
          <a:noFill/>
          <a:ln w="9525">
            <a:noFill/>
            <a:miter lim="800000"/>
            <a:headEnd/>
            <a:tailEnd/>
          </a:ln>
          <a:effectLst/>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1200" b="0" i="0" u="none" strike="noStrike" kern="1200" cap="none" spc="0" normalizeH="0" baseline="0" noProof="0" dirty="0">
                <a:ln>
                  <a:noFill/>
                </a:ln>
                <a:solidFill>
                  <a:srgbClr val="000000"/>
                </a:solidFill>
                <a:effectLst/>
                <a:uLnTx/>
                <a:uFillTx/>
                <a:latin typeface="Arial" charset="0"/>
                <a:cs typeface="Arial" charset="0"/>
              </a:rPr>
              <a:t>Sources: ILO (2019) &amp; </a:t>
            </a:r>
            <a:r>
              <a:rPr kumimoji="0" lang="en-GB" sz="1200" b="0" i="0" u="none" strike="noStrike" kern="1200" cap="none" spc="0" normalizeH="0" baseline="0" dirty="0">
                <a:ln>
                  <a:noFill/>
                </a:ln>
                <a:solidFill>
                  <a:srgbClr val="000000"/>
                </a:solidFill>
                <a:effectLst/>
                <a:uLnTx/>
                <a:uFillTx/>
                <a:latin typeface="Arial" charset="0"/>
                <a:cs typeface="Arial" charset="0"/>
              </a:rPr>
              <a:t>Skills for a Greener</a:t>
            </a:r>
            <a:r>
              <a:rPr kumimoji="0" lang="fr-CH" sz="1200" b="0" i="0" u="none" strike="noStrike" kern="1200" cap="none" spc="0" normalizeH="0" baseline="0" noProof="0" dirty="0">
                <a:ln>
                  <a:noFill/>
                </a:ln>
                <a:solidFill>
                  <a:srgbClr val="000000"/>
                </a:solidFill>
                <a:effectLst/>
                <a:uLnTx/>
                <a:uFillTx/>
                <a:latin typeface="Arial" charset="0"/>
                <a:cs typeface="Arial" charset="0"/>
              </a:rPr>
              <a:t> Future.</a:t>
            </a:r>
            <a:r>
              <a:rPr kumimoji="0" lang="en-US" sz="1200" b="0" i="0" u="none" strike="noStrike" kern="1200" cap="none" spc="0" normalizeH="0" baseline="0" noProof="0" dirty="0">
                <a:ln>
                  <a:noFill/>
                </a:ln>
                <a:solidFill>
                  <a:srgbClr val="000000"/>
                </a:solidFill>
                <a:effectLst/>
                <a:uLnTx/>
                <a:uFillTx/>
                <a:latin typeface="Arial" charset="0"/>
                <a:cs typeface="Arial" charset="0"/>
              </a:rPr>
              <a:t> </a:t>
            </a:r>
            <a:endParaRPr kumimoji="0" lang="en-GB" sz="1200" b="0" i="0" u="none" strike="noStrike" kern="1200" cap="none" spc="0" normalizeH="0" baseline="0" noProof="0" dirty="0">
              <a:ln>
                <a:noFill/>
              </a:ln>
              <a:solidFill>
                <a:srgbClr val="000000"/>
              </a:solidFill>
              <a:effectLst/>
              <a:uLnTx/>
              <a:uFillTx/>
              <a:latin typeface="Arial" charset="0"/>
              <a:cs typeface="Arial" charset="0"/>
            </a:endParaRPr>
          </a:p>
        </p:txBody>
      </p:sp>
      <p:sp>
        <p:nvSpPr>
          <p:cNvPr id="2" name="Text Placeholder 1">
            <a:extLst>
              <a:ext uri="{FF2B5EF4-FFF2-40B4-BE49-F238E27FC236}">
                <a16:creationId xmlns:a16="http://schemas.microsoft.com/office/drawing/2014/main" id="{D8E374D3-20B8-44F8-5541-801717DB2069}"/>
              </a:ext>
            </a:extLst>
          </p:cNvPr>
          <p:cNvSpPr txBox="1">
            <a:spLocks/>
          </p:cNvSpPr>
          <p:nvPr/>
        </p:nvSpPr>
        <p:spPr>
          <a:xfrm>
            <a:off x="2269479" y="504157"/>
            <a:ext cx="8325949" cy="639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4000" b="0" kern="1200">
                <a:solidFill>
                  <a:schemeClr val="accent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4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b="1" dirty="0">
                <a:solidFill>
                  <a:srgbClr val="0000FF"/>
                </a:solidFill>
                <a:latin typeface="Calibri Light" panose="020F0302020204030204" pitchFamily="34" charset="0"/>
                <a:cs typeface="Calibri Light" panose="020F0302020204030204" pitchFamily="34" charset="0"/>
              </a:rPr>
              <a:t>Main core skills required for green jobs, by level of occupation</a:t>
            </a:r>
          </a:p>
        </p:txBody>
      </p:sp>
    </p:spTree>
    <p:extLst>
      <p:ext uri="{BB962C8B-B14F-4D97-AF65-F5344CB8AC3E}">
        <p14:creationId xmlns:p14="http://schemas.microsoft.com/office/powerpoint/2010/main" val="12542978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2018</Words>
  <Application>Microsoft Office PowerPoint</Application>
  <PresentationFormat>Widescreen</PresentationFormat>
  <Paragraphs>188</Paragraphs>
  <Slides>19</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 Narrow</vt:lpstr>
      <vt:lpstr>Calibri</vt:lpstr>
      <vt:lpstr>Calibri Light</vt:lpstr>
      <vt:lpstr>Lato Light</vt:lpstr>
      <vt:lpstr>Noto Sans</vt:lpstr>
      <vt:lpstr>Overpass</vt:lpstr>
      <vt:lpstr>Poppins</vt:lpstr>
      <vt:lpstr>Wingdings</vt:lpstr>
      <vt:lpstr>Wingdings 3</vt:lpstr>
      <vt:lpstr>Office Theme</vt:lpstr>
      <vt:lpstr>PowerPoint Presentation</vt:lpstr>
      <vt:lpstr>PowerPoint Presentation</vt:lpstr>
      <vt:lpstr>What is just transition?  </vt:lpstr>
      <vt:lpstr>ILO Global Research: Skills for a Greener Future </vt:lpstr>
      <vt:lpstr>PowerPoint Presentation</vt:lpstr>
      <vt:lpstr>PowerPoint Presentation</vt:lpstr>
      <vt:lpstr>What is a green skill?  </vt:lpstr>
      <vt:lpstr>PowerPoint Presentation</vt:lpstr>
      <vt:lpstr>PowerPoint Presentation</vt:lpstr>
      <vt:lpstr>PowerPoint Presentation</vt:lpstr>
      <vt:lpstr>PowerPoint Presentation</vt:lpstr>
      <vt:lpstr>PowerPoint Presentation</vt:lpstr>
      <vt:lpstr>PowerPoint Presentation</vt:lpstr>
      <vt:lpstr>Objective:</vt:lpstr>
      <vt:lpstr>Greening Guidelines Framework</vt:lpstr>
      <vt:lpstr>The Action Plan for greening TVET institutes</vt:lpstr>
      <vt:lpstr>The business incubation centres</vt:lpstr>
      <vt:lpstr>PowerPoint Presentation</vt:lpstr>
      <vt:lpstr>PowerPoint Presentation</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Greening TVET and skills development</dc:title>
  <dc:creator>Strietska-Ilina, Olga</dc:creator>
  <cp:lastModifiedBy>Strietska-Ilina, Olga</cp:lastModifiedBy>
  <cp:revision>12</cp:revision>
  <dcterms:created xsi:type="dcterms:W3CDTF">2023-03-21T14:21:58Z</dcterms:created>
  <dcterms:modified xsi:type="dcterms:W3CDTF">2023-03-30T01:52:46Z</dcterms:modified>
</cp:coreProperties>
</file>