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79" r:id="rId3"/>
  </p:sldMasterIdLst>
  <p:notesMasterIdLst>
    <p:notesMasterId r:id="rId48"/>
  </p:notesMasterIdLst>
  <p:handoutMasterIdLst>
    <p:handoutMasterId r:id="rId49"/>
  </p:handoutMasterIdLst>
  <p:sldIdLst>
    <p:sldId id="258" r:id="rId4"/>
    <p:sldId id="313" r:id="rId5"/>
    <p:sldId id="264" r:id="rId6"/>
    <p:sldId id="312" r:id="rId7"/>
    <p:sldId id="309" r:id="rId8"/>
    <p:sldId id="307" r:id="rId9"/>
    <p:sldId id="279" r:id="rId10"/>
    <p:sldId id="292" r:id="rId11"/>
    <p:sldId id="291" r:id="rId12"/>
    <p:sldId id="310" r:id="rId13"/>
    <p:sldId id="304" r:id="rId14"/>
    <p:sldId id="298" r:id="rId15"/>
    <p:sldId id="293" r:id="rId16"/>
    <p:sldId id="296" r:id="rId17"/>
    <p:sldId id="260" r:id="rId18"/>
    <p:sldId id="303" r:id="rId19"/>
    <p:sldId id="261" r:id="rId20"/>
    <p:sldId id="274" r:id="rId21"/>
    <p:sldId id="276" r:id="rId22"/>
    <p:sldId id="277" r:id="rId23"/>
    <p:sldId id="278" r:id="rId24"/>
    <p:sldId id="320" r:id="rId25"/>
    <p:sldId id="280" r:id="rId26"/>
    <p:sldId id="295" r:id="rId27"/>
    <p:sldId id="297" r:id="rId28"/>
    <p:sldId id="299" r:id="rId29"/>
    <p:sldId id="306" r:id="rId30"/>
    <p:sldId id="288" r:id="rId31"/>
    <p:sldId id="290" r:id="rId32"/>
    <p:sldId id="286" r:id="rId33"/>
    <p:sldId id="316" r:id="rId34"/>
    <p:sldId id="283" r:id="rId35"/>
    <p:sldId id="284" r:id="rId36"/>
    <p:sldId id="315" r:id="rId37"/>
    <p:sldId id="314" r:id="rId38"/>
    <p:sldId id="262" r:id="rId39"/>
    <p:sldId id="301" r:id="rId40"/>
    <p:sldId id="300" r:id="rId41"/>
    <p:sldId id="305" r:id="rId42"/>
    <p:sldId id="302" r:id="rId43"/>
    <p:sldId id="266" r:id="rId44"/>
    <p:sldId id="282" r:id="rId45"/>
    <p:sldId id="319" r:id="rId46"/>
    <p:sldId id="318" r:id="rId47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127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7" autoAdjust="0"/>
    <p:restoredTop sz="9459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02" y="-90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ichael\Desktop\EUEI%20PDF%20Data%20MF\Meetings%20and%20conferences\Solar%20Presentation%20c5\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us\Desktop\GIZ\RE%20Solar\Solar%20Forum%20Factsheets\KPLC%20Electricity%20prices%20to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chart>
    <c:plotArea>
      <c:layout/>
      <c:barChart>
        <c:barDir val="col"/>
        <c:grouping val="stacked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Sheet1!$R$3:$R$7</c:f>
              <c:strCache>
                <c:ptCount val="5"/>
                <c:pt idx="0">
                  <c:v>Total </c:v>
                </c:pt>
                <c:pt idx="1">
                  <c:v>Industry</c:v>
                </c:pt>
                <c:pt idx="2">
                  <c:v>Transport</c:v>
                </c:pt>
                <c:pt idx="3">
                  <c:v>Residential</c:v>
                </c:pt>
                <c:pt idx="4">
                  <c:v>Others 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Sheet1!$S$2</c:f>
              <c:strCache>
                <c:ptCount val="1"/>
                <c:pt idx="0">
                  <c:v>Oil Products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Sheet1!$R$3:$R$7</c:f>
              <c:strCache>
                <c:ptCount val="5"/>
                <c:pt idx="0">
                  <c:v>Total </c:v>
                </c:pt>
                <c:pt idx="1">
                  <c:v>Industry</c:v>
                </c:pt>
                <c:pt idx="2">
                  <c:v>Transport</c:v>
                </c:pt>
                <c:pt idx="3">
                  <c:v>Residential</c:v>
                </c:pt>
                <c:pt idx="4">
                  <c:v>Others </c:v>
                </c:pt>
              </c:strCache>
            </c:strRef>
          </c:cat>
          <c:val>
            <c:numRef>
              <c:f>Sheet1!$S$3:$S$7</c:f>
              <c:numCache>
                <c:formatCode>General</c:formatCode>
                <c:ptCount val="5"/>
                <c:pt idx="0">
                  <c:v>2283</c:v>
                </c:pt>
                <c:pt idx="1">
                  <c:v>324</c:v>
                </c:pt>
                <c:pt idx="2">
                  <c:v>1298</c:v>
                </c:pt>
                <c:pt idx="3">
                  <c:v>374</c:v>
                </c:pt>
                <c:pt idx="4">
                  <c:v>186</c:v>
                </c:pt>
              </c:numCache>
            </c:numRef>
          </c:val>
        </c:ser>
        <c:ser>
          <c:idx val="2"/>
          <c:order val="2"/>
          <c:tx>
            <c:strRef>
              <c:f>Sheet1!$T$2</c:f>
              <c:strCache>
                <c:ptCount val="1"/>
                <c:pt idx="0">
                  <c:v>Biofuels and waste</c:v>
                </c:pt>
              </c:strCache>
            </c:strRef>
          </c:tx>
          <c:spPr>
            <a:solidFill>
              <a:srgbClr val="5F9127"/>
            </a:solidFill>
          </c:spPr>
          <c:cat>
            <c:strRef>
              <c:f>Sheet1!$R$3:$R$7</c:f>
              <c:strCache>
                <c:ptCount val="5"/>
                <c:pt idx="0">
                  <c:v>Total </c:v>
                </c:pt>
                <c:pt idx="1">
                  <c:v>Industry</c:v>
                </c:pt>
                <c:pt idx="2">
                  <c:v>Transport</c:v>
                </c:pt>
                <c:pt idx="3">
                  <c:v>Residential</c:v>
                </c:pt>
                <c:pt idx="4">
                  <c:v>Others </c:v>
                </c:pt>
              </c:strCache>
            </c:strRef>
          </c:cat>
          <c:val>
            <c:numRef>
              <c:f>Sheet1!$T$3:$T$7</c:f>
              <c:numCache>
                <c:formatCode>General</c:formatCode>
                <c:ptCount val="5"/>
                <c:pt idx="0">
                  <c:v>9182</c:v>
                </c:pt>
                <c:pt idx="1">
                  <c:v>0</c:v>
                </c:pt>
                <c:pt idx="2">
                  <c:v>0</c:v>
                </c:pt>
                <c:pt idx="3">
                  <c:v>9182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Sheet1!$U$2</c:f>
              <c:strCache>
                <c:ptCount val="1"/>
                <c:pt idx="0">
                  <c:v>Electricity 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Sheet1!$R$3:$R$7</c:f>
              <c:strCache>
                <c:ptCount val="5"/>
                <c:pt idx="0">
                  <c:v>Total </c:v>
                </c:pt>
                <c:pt idx="1">
                  <c:v>Industry</c:v>
                </c:pt>
                <c:pt idx="2">
                  <c:v>Transport</c:v>
                </c:pt>
                <c:pt idx="3">
                  <c:v>Residential</c:v>
                </c:pt>
                <c:pt idx="4">
                  <c:v>Others </c:v>
                </c:pt>
              </c:strCache>
            </c:strRef>
          </c:cat>
          <c:val>
            <c:numRef>
              <c:f>Sheet1!$U$3:$U$7</c:f>
              <c:numCache>
                <c:formatCode>General</c:formatCode>
                <c:ptCount val="5"/>
                <c:pt idx="0">
                  <c:v>496</c:v>
                </c:pt>
                <c:pt idx="1">
                  <c:v>290</c:v>
                </c:pt>
                <c:pt idx="2">
                  <c:v>0</c:v>
                </c:pt>
                <c:pt idx="3">
                  <c:v>135</c:v>
                </c:pt>
                <c:pt idx="4">
                  <c:v>71</c:v>
                </c:pt>
              </c:numCache>
            </c:numRef>
          </c:val>
        </c:ser>
        <c:overlap val="100"/>
        <c:axId val="49287552"/>
        <c:axId val="49289088"/>
      </c:barChart>
      <c:catAx>
        <c:axId val="492875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49289088"/>
        <c:crosses val="autoZero"/>
        <c:auto val="1"/>
        <c:lblAlgn val="ctr"/>
        <c:lblOffset val="100"/>
      </c:catAx>
      <c:valAx>
        <c:axId val="492890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49287552"/>
        <c:crosses val="autoZero"/>
        <c:crossBetween val="between"/>
        <c:dispUnits>
          <c:builtInUnit val="hundreds"/>
          <c:dispUnitsLbl>
            <c:layout>
              <c:manualLayout>
                <c:xMode val="edge"/>
                <c:yMode val="edge"/>
                <c:x val="3.2429490140634787E-2"/>
                <c:y val="0.31343787620034175"/>
              </c:manualLayout>
            </c:layout>
            <c:tx>
              <c:rich>
                <a:bodyPr/>
                <a:lstStyle/>
                <a:p>
                  <a:pPr>
                    <a:defRPr sz="1200" b="0" i="0"/>
                  </a:pPr>
                  <a:r>
                    <a:rPr lang="en-GB" sz="1200" b="0" i="0"/>
                    <a:t>'000 </a:t>
                  </a:r>
                  <a:r>
                    <a:rPr lang="en-GB" sz="1200" b="0" i="0" u="none" strike="noStrike" baseline="0"/>
                    <a:t>ktoe</a:t>
                  </a:r>
                  <a:endParaRPr lang="en-GB" sz="1200" b="0" i="0"/>
                </a:p>
              </c:rich>
            </c:tx>
          </c:dispUnitsLbl>
        </c:dispUnits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4863459689987591"/>
          <c:y val="0.8950654763571213"/>
          <c:w val="0.5695610133356579"/>
          <c:h val="7.8125546806649154E-2"/>
        </c:manualLayout>
      </c:layout>
      <c:txPr>
        <a:bodyPr/>
        <a:lstStyle/>
        <a:p>
          <a:pPr>
            <a:defRPr sz="1200"/>
          </a:pPr>
          <a:endParaRPr lang="fr-FR"/>
        </a:p>
      </c:txPr>
    </c:legend>
    <c:plotVisOnly val="1"/>
  </c:chart>
  <c:spPr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chart>
    <c:plotArea>
      <c:layout>
        <c:manualLayout>
          <c:layoutTarget val="inner"/>
          <c:xMode val="edge"/>
          <c:yMode val="edge"/>
          <c:x val="8.5451106464198581E-2"/>
          <c:y val="6.478058663719713E-2"/>
          <c:w val="0.85604192662034673"/>
          <c:h val="0.81857293114095642"/>
        </c:manualLayout>
      </c:layout>
      <c:areaChart>
        <c:grouping val="stacked"/>
        <c:ser>
          <c:idx val="0"/>
          <c:order val="0"/>
          <c:tx>
            <c:strRef>
              <c:f>'Grid Parity'!$F$3</c:f>
              <c:strCache>
                <c:ptCount val="1"/>
                <c:pt idx="0">
                  <c:v>Low Szenario</c:v>
                </c:pt>
              </c:strCache>
            </c:strRef>
          </c:tx>
          <c:spPr>
            <a:noFill/>
          </c:spPr>
          <c:cat>
            <c:numRef>
              <c:f>'Grid Parity'!$A$4:$A$8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'Grid Parity'!$F$4:$F$8</c:f>
              <c:numCache>
                <c:formatCode>0</c:formatCode>
                <c:ptCount val="5"/>
                <c:pt idx="0">
                  <c:v>30.193584103822943</c:v>
                </c:pt>
                <c:pt idx="1">
                  <c:v>31.703263309014091</c:v>
                </c:pt>
                <c:pt idx="2">
                  <c:v>33.288426474464799</c:v>
                </c:pt>
                <c:pt idx="3">
                  <c:v>34.952847798188024</c:v>
                </c:pt>
                <c:pt idx="4">
                  <c:v>36.70049018809744</c:v>
                </c:pt>
              </c:numCache>
            </c:numRef>
          </c:val>
        </c:ser>
        <c:ser>
          <c:idx val="1"/>
          <c:order val="1"/>
          <c:tx>
            <c:strRef>
              <c:f>'Grid Parity'!$H$3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c:spPr>
          <c:cat>
            <c:numRef>
              <c:f>'Grid Parity'!$A$4:$A$8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'Grid Parity'!$H$4:$H$8</c:f>
              <c:numCache>
                <c:formatCode>0</c:formatCode>
                <c:ptCount val="5"/>
                <c:pt idx="0">
                  <c:v>5.2869096623978464</c:v>
                </c:pt>
                <c:pt idx="1">
                  <c:v>5.551255145517743</c:v>
                </c:pt>
                <c:pt idx="2">
                  <c:v>5.8288179027936309</c:v>
                </c:pt>
                <c:pt idx="3">
                  <c:v>6.1202587979333174</c:v>
                </c:pt>
                <c:pt idx="4">
                  <c:v>6.4262717378299854</c:v>
                </c:pt>
              </c:numCache>
            </c:numRef>
          </c:val>
        </c:ser>
        <c:axId val="49347200"/>
        <c:axId val="50086272"/>
      </c:areaChart>
      <c:areaChart>
        <c:grouping val="stacked"/>
        <c:ser>
          <c:idx val="2"/>
          <c:order val="2"/>
          <c:tx>
            <c:strRef>
              <c:f>'Grid Parity'!$I$3</c:f>
              <c:strCache>
                <c:ptCount val="1"/>
                <c:pt idx="0">
                  <c:v>Low Solar PV Cost </c:v>
                </c:pt>
              </c:strCache>
            </c:strRef>
          </c:tx>
          <c:spPr>
            <a:noFill/>
            <a:ln w="25400">
              <a:noFill/>
            </a:ln>
          </c:spPr>
          <c:val>
            <c:numRef>
              <c:f>'Grid Parity'!$I$4:$I$8</c:f>
              <c:numCache>
                <c:formatCode>0</c:formatCode>
                <c:ptCount val="5"/>
                <c:pt idx="0">
                  <c:v>32.615088434557151</c:v>
                </c:pt>
                <c:pt idx="1">
                  <c:v>29.353579591101429</c:v>
                </c:pt>
                <c:pt idx="2">
                  <c:v>26.418221631991198</c:v>
                </c:pt>
                <c:pt idx="3">
                  <c:v>23.776399468792164</c:v>
                </c:pt>
                <c:pt idx="4">
                  <c:v>21.398759521912929</c:v>
                </c:pt>
              </c:numCache>
            </c:numRef>
          </c:val>
        </c:ser>
        <c:ser>
          <c:idx val="3"/>
          <c:order val="3"/>
          <c:tx>
            <c:v>Difference Solar</c:v>
          </c:tx>
          <c:spPr>
            <a:solidFill>
              <a:srgbClr val="1F497D">
                <a:lumMod val="60000"/>
                <a:lumOff val="40000"/>
                <a:alpha val="80000"/>
              </a:srgbClr>
            </a:solidFill>
            <a:ln w="25400">
              <a:noFill/>
            </a:ln>
          </c:spPr>
          <c:val>
            <c:numRef>
              <c:f>'Grid Parity'!$K$4:$K$8</c:f>
              <c:numCache>
                <c:formatCode>0</c:formatCode>
                <c:ptCount val="5"/>
                <c:pt idx="0">
                  <c:v>4.3603444225300105</c:v>
                </c:pt>
                <c:pt idx="1">
                  <c:v>3.9243099802770089</c:v>
                </c:pt>
                <c:pt idx="2">
                  <c:v>3.5318789822492973</c:v>
                </c:pt>
                <c:pt idx="3">
                  <c:v>3.1786910840243756</c:v>
                </c:pt>
                <c:pt idx="4">
                  <c:v>2.8608219756219402</c:v>
                </c:pt>
              </c:numCache>
            </c:numRef>
          </c:val>
        </c:ser>
        <c:axId val="50089984"/>
        <c:axId val="50088192"/>
      </c:areaChart>
      <c:catAx>
        <c:axId val="49347200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de-DE"/>
            </a:pPr>
            <a:endParaRPr lang="fr-FR"/>
          </a:p>
        </c:txPr>
        <c:crossAx val="50086272"/>
        <c:crosses val="autoZero"/>
        <c:auto val="1"/>
        <c:lblAlgn val="ctr"/>
        <c:lblOffset val="100"/>
      </c:catAx>
      <c:valAx>
        <c:axId val="50086272"/>
        <c:scaling>
          <c:orientation val="minMax"/>
          <c:max val="50"/>
          <c:min val="15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lang="de-DE"/>
                </a:pPr>
                <a:r>
                  <a:rPr lang="de-DE" dirty="0" smtClean="0"/>
                  <a:t>KES*/kWh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9.252567340356356E-2"/>
              <c:y val="9.7023292925333862E-2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lang="de-DE"/>
            </a:pPr>
            <a:endParaRPr lang="fr-FR"/>
          </a:p>
        </c:txPr>
        <c:crossAx val="49347200"/>
        <c:crosses val="autoZero"/>
        <c:crossBetween val="midCat"/>
      </c:valAx>
      <c:valAx>
        <c:axId val="50088192"/>
        <c:scaling>
          <c:orientation val="minMax"/>
          <c:max val="30"/>
          <c:min val="0"/>
        </c:scaling>
        <c:delete val="1"/>
        <c:axPos val="r"/>
        <c:numFmt formatCode="0" sourceLinked="1"/>
        <c:tickLblPos val="none"/>
        <c:crossAx val="50089984"/>
        <c:crosses val="max"/>
        <c:crossBetween val="midCat"/>
      </c:valAx>
      <c:catAx>
        <c:axId val="50089984"/>
        <c:scaling>
          <c:orientation val="minMax"/>
        </c:scaling>
        <c:delete val="1"/>
        <c:axPos val="b"/>
        <c:tickLblPos val="none"/>
        <c:crossAx val="50088192"/>
        <c:crosses val="autoZero"/>
        <c:auto val="1"/>
        <c:lblAlgn val="ctr"/>
        <c:lblOffset val="100"/>
      </c:catAx>
    </c:plotArea>
    <c:plotVisOnly val="1"/>
    <c:dispBlanksAs val="zero"/>
  </c:chart>
  <c:spPr>
    <a:ln>
      <a:noFill/>
    </a:ln>
  </c:spPr>
  <c:txPr>
    <a:bodyPr/>
    <a:lstStyle/>
    <a:p>
      <a:pPr>
        <a:defRPr>
          <a:latin typeface="Arial" pitchFamily="34" charset="0"/>
          <a:ea typeface="Verdana" pitchFamily="34" charset="0"/>
          <a:cs typeface="Arial" pitchFamily="34" charset="0"/>
        </a:defRPr>
      </a:pPr>
      <a:endParaRPr lang="fr-F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0.71875</cdr:x>
      <cdr:y>0.89583</cdr:y>
    </cdr:from>
    <cdr:to>
      <cdr:x>0.85208</cdr:x>
      <cdr:y>0.95416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29222" y="3071834"/>
          <a:ext cx="914400" cy="2000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lIns="36000" rtlCol="0"/>
        <a:lstStyle xmlns:a="http://schemas.openxmlformats.org/drawingml/2006/main"/>
        <a:p xmlns:a="http://schemas.openxmlformats.org/drawingml/2006/main">
          <a:r>
            <a:rPr lang="en-US" sz="1200" dirty="0" smtClean="0"/>
            <a:t>Electricity</a:t>
          </a:r>
          <a:endParaRPr lang="en-GB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7DFD3-4542-4576-BDA6-FD48CC79B6E8}" type="datetimeFigureOut">
              <a:rPr lang="de-DE" smtClean="0"/>
              <a:pPr/>
              <a:t>29.01.2013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07918-0190-4927-A575-D0F98E0DDDFA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3E658-185E-4865-B9F6-70517AEAF8BA}" type="datetimeFigureOut">
              <a:rPr lang="en-US" smtClean="0"/>
              <a:pPr/>
              <a:t>1/29/2013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43CDB-8B75-433C-A941-78F32630132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EA078-CEBD-4BA5-84FE-6547E6D9724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w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EA078-CEBD-4BA5-84FE-6547E6D97240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1129C2-AF6F-47CE-8640-A10E57B2B9E7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w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EA078-CEBD-4BA5-84FE-6547E6D97240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w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EA078-CEBD-4BA5-84FE-6547E6D97240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w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EA078-CEBD-4BA5-84FE-6547E6D97240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w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EA078-CEBD-4BA5-84FE-6547E6D9724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w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EA078-CEBD-4BA5-84FE-6547E6D9724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CDB-8B75-433C-A941-78F32630132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6125"/>
            <a:ext cx="4960938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w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EA078-CEBD-4BA5-84FE-6547E6D9724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EA078-CEBD-4BA5-84FE-6547E6D97240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020000" y="6516000"/>
            <a:ext cx="1905000" cy="342000"/>
          </a:xfrm>
          <a:prstGeom prst="rect">
            <a:avLst/>
          </a:prstGeom>
        </p:spPr>
        <p:txBody>
          <a:bodyPr/>
          <a:lstStyle>
            <a:lvl1pPr algn="r">
              <a:defRPr lang="en-GB" sz="1100" b="0" kern="1200">
                <a:solidFill>
                  <a:schemeClr val="bg1"/>
                </a:solidFill>
                <a:latin typeface="+mn-lt"/>
                <a:ea typeface="ＭＳ Ｐゴシック" pitchFamily="124" charset="-128"/>
                <a:cs typeface="+mn-cs"/>
              </a:defRPr>
            </a:lvl1pPr>
          </a:lstStyle>
          <a:p>
            <a:fld id="{EB8327AB-8B71-4923-9F35-C17CD83B531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40000" y="4714884"/>
            <a:ext cx="4103438" cy="342000"/>
          </a:xfrm>
          <a:prstGeom prst="rect">
            <a:avLst/>
          </a:prstGeom>
        </p:spPr>
        <p:txBody>
          <a:bodyPr anchor="t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ABE92A-9894-4C43-9D90-903A3170D6B9}" type="datetime4">
              <a:rPr lang="de-DE" smtClean="0"/>
              <a:pPr>
                <a:defRPr/>
              </a:pPr>
              <a:t>29. Januar 2013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260000"/>
            <a:ext cx="6889520" cy="7694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aseline="0"/>
            </a:lvl1pPr>
          </a:lstStyle>
          <a:p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steht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/>
        </p:nvSpPr>
        <p:spPr>
          <a:xfrm>
            <a:off x="239713" y="2786063"/>
            <a:ext cx="7734300" cy="33401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defRPr/>
            </a:pPr>
            <a:endParaRPr lang="en-GB" sz="1400" dirty="0">
              <a:solidFill>
                <a:schemeClr val="bg1"/>
              </a:solidFill>
              <a:ea typeface="ＭＳ Ｐゴシック" pitchFamily="124" charset="-128"/>
            </a:endParaRPr>
          </a:p>
          <a:p>
            <a:pPr algn="r">
              <a:defRPr/>
            </a:pPr>
            <a:endParaRPr lang="en-GB" sz="1400" dirty="0">
              <a:solidFill>
                <a:schemeClr val="bg1"/>
              </a:solidFill>
              <a:ea typeface="ＭＳ Ｐゴシック" pitchFamily="124" charset="-128"/>
            </a:endParaRPr>
          </a:p>
          <a:p>
            <a:pPr algn="r">
              <a:defRPr/>
            </a:pPr>
            <a:endParaRPr lang="en-GB" sz="1400" dirty="0">
              <a:solidFill>
                <a:schemeClr val="bg1"/>
              </a:solidFill>
              <a:ea typeface="ＭＳ Ｐゴシック" pitchFamily="124" charset="-128"/>
            </a:endParaRPr>
          </a:p>
          <a:p>
            <a:pPr algn="r">
              <a:defRPr/>
            </a:pPr>
            <a:endParaRPr lang="en-GB" sz="1400" dirty="0">
              <a:solidFill>
                <a:schemeClr val="bg1"/>
              </a:solidFill>
              <a:ea typeface="ＭＳ Ｐゴシック" pitchFamily="124" charset="-128"/>
            </a:endParaRPr>
          </a:p>
          <a:p>
            <a:pPr algn="r">
              <a:defRPr/>
            </a:pPr>
            <a:endParaRPr lang="en-GB" sz="1400" dirty="0">
              <a:solidFill>
                <a:schemeClr val="bg1"/>
              </a:solidFill>
              <a:ea typeface="ＭＳ Ｐゴシック" pitchFamily="124" charset="-128"/>
            </a:endParaRPr>
          </a:p>
          <a:p>
            <a:pPr algn="r">
              <a:defRPr/>
            </a:pPr>
            <a:endParaRPr lang="en-GB" sz="1400" dirty="0">
              <a:solidFill>
                <a:schemeClr val="bg1"/>
              </a:solidFill>
              <a:ea typeface="ＭＳ Ｐゴシック" pitchFamily="124" charset="-128"/>
            </a:endParaRPr>
          </a:p>
          <a:p>
            <a:pPr algn="r" eaLnBrk="1" hangingPunct="1">
              <a:defRPr/>
            </a:pP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platzhalter 2"/>
          <p:cNvSpPr>
            <a:spLocks noGrp="1"/>
          </p:cNvSpPr>
          <p:nvPr/>
        </p:nvSpPr>
        <p:spPr bwMode="auto">
          <a:xfrm>
            <a:off x="239713" y="2786063"/>
            <a:ext cx="77343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2285992"/>
            <a:ext cx="7616818" cy="3814248"/>
          </a:xfrm>
          <a:prstGeom prst="rect">
            <a:avLst/>
          </a:prstGeom>
        </p:spPr>
        <p:txBody>
          <a:bodyPr/>
          <a:lstStyle>
            <a:lvl1pPr marL="355600" indent="-355600" defTabSz="72000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 marL="896938" indent="-355600" defTabSz="72000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438275" indent="-363538" defTabSz="72000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SzPct val="6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620001"/>
            <a:ext cx="7616818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0000" y="6516000"/>
            <a:ext cx="2458800" cy="3420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2460364" cy="342000"/>
          </a:xfrm>
          <a:prstGeom prst="rect">
            <a:avLst/>
          </a:prstGeom>
        </p:spPr>
        <p:txBody>
          <a:bodyPr anchor="t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 err="1" smtClean="0"/>
              <a:t>Brussels</a:t>
            </a:r>
            <a:r>
              <a:rPr lang="de-DE" dirty="0" smtClean="0"/>
              <a:t>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20000" y="6516000"/>
            <a:ext cx="1905000" cy="342000"/>
          </a:xfrm>
          <a:prstGeom prst="rect">
            <a:avLst/>
          </a:prstGeom>
        </p:spPr>
        <p:txBody>
          <a:bodyPr/>
          <a:lstStyle>
            <a:lvl1pPr algn="r">
              <a:defRPr lang="en-GB" sz="1100" b="0" kern="1200">
                <a:solidFill>
                  <a:schemeClr val="bg1"/>
                </a:solidFill>
                <a:latin typeface="+mn-lt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 err="1" smtClean="0"/>
              <a:t>page</a:t>
            </a:r>
            <a:r>
              <a:rPr lang="de-DE" dirty="0" smtClean="0"/>
              <a:t> </a:t>
            </a:r>
            <a:fld id="{D2E45CF0-5C2E-4A63-AE79-8A7D1230837F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/>
        </p:nvSpPr>
        <p:spPr>
          <a:xfrm>
            <a:off x="239713" y="2786063"/>
            <a:ext cx="7734300" cy="33401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defRPr/>
            </a:pPr>
            <a:endParaRPr lang="en-GB" sz="1400" dirty="0">
              <a:solidFill>
                <a:schemeClr val="bg1"/>
              </a:solidFill>
              <a:ea typeface="ＭＳ Ｐゴシック" pitchFamily="124" charset="-128"/>
            </a:endParaRPr>
          </a:p>
          <a:p>
            <a:pPr algn="r">
              <a:defRPr/>
            </a:pPr>
            <a:endParaRPr lang="en-GB" sz="1400" dirty="0">
              <a:solidFill>
                <a:schemeClr val="bg1"/>
              </a:solidFill>
              <a:ea typeface="ＭＳ Ｐゴシック" pitchFamily="124" charset="-128"/>
            </a:endParaRPr>
          </a:p>
          <a:p>
            <a:pPr algn="r">
              <a:defRPr/>
            </a:pPr>
            <a:endParaRPr lang="en-GB" sz="1400" dirty="0">
              <a:solidFill>
                <a:schemeClr val="bg1"/>
              </a:solidFill>
              <a:ea typeface="ＭＳ Ｐゴシック" pitchFamily="124" charset="-128"/>
            </a:endParaRPr>
          </a:p>
          <a:p>
            <a:pPr algn="r">
              <a:defRPr/>
            </a:pPr>
            <a:endParaRPr lang="en-GB" sz="1400" dirty="0">
              <a:solidFill>
                <a:schemeClr val="bg1"/>
              </a:solidFill>
              <a:ea typeface="ＭＳ Ｐゴシック" pitchFamily="124" charset="-128"/>
            </a:endParaRPr>
          </a:p>
          <a:p>
            <a:pPr algn="r">
              <a:defRPr/>
            </a:pPr>
            <a:endParaRPr lang="en-GB" sz="1400" dirty="0">
              <a:solidFill>
                <a:schemeClr val="bg1"/>
              </a:solidFill>
              <a:ea typeface="ＭＳ Ｐゴシック" pitchFamily="124" charset="-128"/>
            </a:endParaRPr>
          </a:p>
          <a:p>
            <a:pPr algn="r">
              <a:defRPr/>
            </a:pPr>
            <a:endParaRPr lang="en-GB" sz="1400" dirty="0">
              <a:solidFill>
                <a:schemeClr val="bg1"/>
              </a:solidFill>
              <a:ea typeface="ＭＳ Ｐゴシック" pitchFamily="124" charset="-128"/>
            </a:endParaRPr>
          </a:p>
          <a:p>
            <a:pPr algn="r" eaLnBrk="1" hangingPunct="1">
              <a:defRPr/>
            </a:pP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platzhalter 2"/>
          <p:cNvSpPr>
            <a:spLocks noGrp="1"/>
          </p:cNvSpPr>
          <p:nvPr/>
        </p:nvSpPr>
        <p:spPr bwMode="auto">
          <a:xfrm>
            <a:off x="239713" y="2786063"/>
            <a:ext cx="77343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2285992"/>
            <a:ext cx="7616818" cy="3814248"/>
          </a:xfrm>
          <a:prstGeom prst="rect">
            <a:avLst/>
          </a:prstGeom>
        </p:spPr>
        <p:txBody>
          <a:bodyPr/>
          <a:lstStyle>
            <a:lvl1pPr marL="355600" indent="-355600" defTabSz="72000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 marL="896938" indent="-355600" defTabSz="72000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438275" indent="-363538" defTabSz="72000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SzPct val="6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620001"/>
            <a:ext cx="7616818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0000" y="6516000"/>
            <a:ext cx="2458800" cy="3420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2460364" cy="342000"/>
          </a:xfrm>
          <a:prstGeom prst="rect">
            <a:avLst/>
          </a:prstGeom>
        </p:spPr>
        <p:txBody>
          <a:bodyPr anchor="t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 err="1" smtClean="0"/>
              <a:t>Brussels</a:t>
            </a:r>
            <a:r>
              <a:rPr lang="de-DE" dirty="0" smtClean="0"/>
              <a:t>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20000" y="6516000"/>
            <a:ext cx="1905000" cy="342000"/>
          </a:xfrm>
          <a:prstGeom prst="rect">
            <a:avLst/>
          </a:prstGeom>
        </p:spPr>
        <p:txBody>
          <a:bodyPr/>
          <a:lstStyle>
            <a:lvl1pPr algn="r">
              <a:defRPr lang="en-GB" sz="1100" b="0" kern="1200">
                <a:solidFill>
                  <a:schemeClr val="bg1"/>
                </a:solidFill>
                <a:latin typeface="+mn-lt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 err="1" smtClean="0"/>
              <a:t>page</a:t>
            </a:r>
            <a:r>
              <a:rPr lang="de-DE" dirty="0" smtClean="0"/>
              <a:t> </a:t>
            </a:r>
            <a:fld id="{D2E45CF0-5C2E-4A63-AE79-8A7D1230837F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/>
        </p:nvSpPr>
        <p:spPr>
          <a:xfrm>
            <a:off x="239713" y="2786063"/>
            <a:ext cx="7734300" cy="33401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defRPr/>
            </a:pPr>
            <a:endParaRPr lang="en-GB" sz="1400" dirty="0">
              <a:solidFill>
                <a:schemeClr val="bg1"/>
              </a:solidFill>
              <a:ea typeface="ＭＳ Ｐゴシック" pitchFamily="124" charset="-128"/>
            </a:endParaRPr>
          </a:p>
          <a:p>
            <a:pPr algn="r">
              <a:defRPr/>
            </a:pPr>
            <a:endParaRPr lang="en-GB" sz="1400" dirty="0">
              <a:solidFill>
                <a:schemeClr val="bg1"/>
              </a:solidFill>
              <a:ea typeface="ＭＳ Ｐゴシック" pitchFamily="124" charset="-128"/>
            </a:endParaRPr>
          </a:p>
          <a:p>
            <a:pPr algn="r">
              <a:defRPr/>
            </a:pPr>
            <a:endParaRPr lang="en-GB" sz="1400" dirty="0">
              <a:solidFill>
                <a:schemeClr val="bg1"/>
              </a:solidFill>
              <a:ea typeface="ＭＳ Ｐゴシック" pitchFamily="124" charset="-128"/>
            </a:endParaRPr>
          </a:p>
          <a:p>
            <a:pPr algn="r">
              <a:defRPr/>
            </a:pPr>
            <a:endParaRPr lang="en-GB" sz="1400" dirty="0">
              <a:solidFill>
                <a:schemeClr val="bg1"/>
              </a:solidFill>
              <a:ea typeface="ＭＳ Ｐゴシック" pitchFamily="124" charset="-128"/>
            </a:endParaRPr>
          </a:p>
          <a:p>
            <a:pPr algn="r">
              <a:defRPr/>
            </a:pPr>
            <a:endParaRPr lang="en-GB" sz="1400" dirty="0">
              <a:solidFill>
                <a:schemeClr val="bg1"/>
              </a:solidFill>
              <a:ea typeface="ＭＳ Ｐゴシック" pitchFamily="124" charset="-128"/>
            </a:endParaRPr>
          </a:p>
          <a:p>
            <a:pPr algn="r">
              <a:defRPr/>
            </a:pPr>
            <a:endParaRPr lang="en-GB" sz="1400" dirty="0">
              <a:solidFill>
                <a:schemeClr val="bg1"/>
              </a:solidFill>
              <a:ea typeface="ＭＳ Ｐゴシック" pitchFamily="124" charset="-128"/>
            </a:endParaRPr>
          </a:p>
          <a:p>
            <a:pPr algn="r" eaLnBrk="1" hangingPunct="1">
              <a:defRPr/>
            </a:pP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platzhalter 2"/>
          <p:cNvSpPr>
            <a:spLocks noGrp="1"/>
          </p:cNvSpPr>
          <p:nvPr/>
        </p:nvSpPr>
        <p:spPr bwMode="auto">
          <a:xfrm>
            <a:off x="239713" y="2786063"/>
            <a:ext cx="77343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endParaRPr lang="en-GB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620001"/>
            <a:ext cx="7616818" cy="5539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540000" y="2285992"/>
            <a:ext cx="7616818" cy="3814248"/>
          </a:xfrm>
          <a:prstGeom prst="rect">
            <a:avLst/>
          </a:prstGeom>
        </p:spPr>
        <p:txBody>
          <a:bodyPr/>
          <a:lstStyle>
            <a:lvl1pPr marL="355600" indent="-355600" defTabSz="72000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Tx/>
              <a:buNone/>
              <a:defRPr sz="2600">
                <a:solidFill>
                  <a:schemeClr val="tx1"/>
                </a:solidFill>
              </a:defRPr>
            </a:lvl1pPr>
            <a:lvl2pPr marL="896938" indent="-355600" defTabSz="72000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Tx/>
              <a:buNone/>
              <a:defRPr sz="2000">
                <a:solidFill>
                  <a:schemeClr val="tx1"/>
                </a:solidFill>
              </a:defRPr>
            </a:lvl2pPr>
            <a:lvl3pPr marL="1438275" indent="-363538" defTabSz="72000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SzPct val="60000"/>
              <a:buFontTx/>
              <a:buNone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 smtClean="0"/>
              <a:t>Plain text 26pt</a:t>
            </a:r>
          </a:p>
          <a:p>
            <a:pPr lvl="1"/>
            <a:r>
              <a:rPr lang="en-US" dirty="0" smtClean="0"/>
              <a:t>Plain text 20 pt</a:t>
            </a:r>
          </a:p>
          <a:p>
            <a:pPr lvl="2"/>
            <a:r>
              <a:rPr lang="en-US" dirty="0" smtClean="0"/>
              <a:t>Plain text 16 pt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0000" y="6516000"/>
            <a:ext cx="2458800" cy="3420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2460364" cy="342000"/>
          </a:xfrm>
          <a:prstGeom prst="rect">
            <a:avLst/>
          </a:prstGeom>
        </p:spPr>
        <p:txBody>
          <a:bodyPr anchor="t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 err="1" smtClean="0"/>
              <a:t>Brussels</a:t>
            </a:r>
            <a:r>
              <a:rPr lang="de-DE" dirty="0" smtClean="0"/>
              <a:t>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20000" y="6516000"/>
            <a:ext cx="1905000" cy="342000"/>
          </a:xfrm>
          <a:prstGeom prst="rect">
            <a:avLst/>
          </a:prstGeom>
        </p:spPr>
        <p:txBody>
          <a:bodyPr/>
          <a:lstStyle>
            <a:lvl1pPr algn="r">
              <a:defRPr lang="en-GB" sz="1100" b="0" kern="1200">
                <a:solidFill>
                  <a:schemeClr val="bg1"/>
                </a:solidFill>
                <a:latin typeface="+mn-lt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 err="1" smtClean="0"/>
              <a:t>page</a:t>
            </a:r>
            <a:r>
              <a:rPr lang="de-DE" dirty="0" smtClean="0"/>
              <a:t> </a:t>
            </a:r>
            <a:fld id="{D2E45CF0-5C2E-4A63-AE79-8A7D1230837F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20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000" baseline="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 sz="2600" baseline="0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sz="2000" baseline="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sz="1600" baseline="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0000" y="6516000"/>
            <a:ext cx="2458800" cy="3420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2460364" cy="342000"/>
          </a:xfrm>
          <a:prstGeom prst="rect">
            <a:avLst/>
          </a:prstGeom>
        </p:spPr>
        <p:txBody>
          <a:bodyPr anchor="t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 err="1" smtClean="0"/>
              <a:t>Brussels</a:t>
            </a:r>
            <a:r>
              <a:rPr lang="de-DE" dirty="0" smtClean="0"/>
              <a:t>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20000" y="6516000"/>
            <a:ext cx="1905000" cy="342000"/>
          </a:xfrm>
          <a:prstGeom prst="rect">
            <a:avLst/>
          </a:prstGeom>
        </p:spPr>
        <p:txBody>
          <a:bodyPr/>
          <a:lstStyle>
            <a:lvl1pPr algn="r">
              <a:defRPr lang="en-GB" sz="1100" b="0" kern="1200">
                <a:solidFill>
                  <a:schemeClr val="bg1"/>
                </a:solidFill>
                <a:latin typeface="+mn-lt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 err="1" smtClean="0"/>
              <a:t>page</a:t>
            </a:r>
            <a:r>
              <a:rPr lang="de-DE" dirty="0" smtClean="0"/>
              <a:t> </a:t>
            </a:r>
            <a:fld id="{D2E45CF0-5C2E-4A63-AE79-8A7D1230837F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6200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600"/>
            </a:lvl1pPr>
            <a:lvl2pPr>
              <a:buFont typeface="Arial" pitchFamily="34" charset="0"/>
              <a:buChar char="•"/>
              <a:defRPr sz="2000"/>
            </a:lvl2pPr>
            <a:lvl3pPr>
              <a:buFont typeface="Arial" pitchFamily="34" charset="0"/>
              <a:buChar char="•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6200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600"/>
            </a:lvl1pPr>
            <a:lvl2pPr>
              <a:buFont typeface="Arial" pitchFamily="34" charset="0"/>
              <a:buChar char="•"/>
              <a:defRPr sz="2000"/>
            </a:lvl2pPr>
            <a:lvl3pPr>
              <a:buFont typeface="Arial" pitchFamily="34" charset="0"/>
              <a:buChar char="•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0000" y="6516000"/>
            <a:ext cx="2458800" cy="3420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540000" y="6516000"/>
            <a:ext cx="2460364" cy="342000"/>
          </a:xfrm>
          <a:prstGeom prst="rect">
            <a:avLst/>
          </a:prstGeom>
        </p:spPr>
        <p:txBody>
          <a:bodyPr anchor="t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 err="1" smtClean="0"/>
              <a:t>Brussels</a:t>
            </a:r>
            <a:r>
              <a:rPr lang="de-DE" dirty="0" smtClean="0"/>
              <a:t>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20000" y="6516000"/>
            <a:ext cx="1905000" cy="342000"/>
          </a:xfrm>
          <a:prstGeom prst="rect">
            <a:avLst/>
          </a:prstGeom>
        </p:spPr>
        <p:txBody>
          <a:bodyPr/>
          <a:lstStyle>
            <a:lvl1pPr algn="r">
              <a:defRPr lang="en-GB" sz="1100" b="0" kern="1200">
                <a:solidFill>
                  <a:schemeClr val="bg1"/>
                </a:solidFill>
                <a:latin typeface="+mn-lt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 err="1" smtClean="0"/>
              <a:t>page</a:t>
            </a:r>
            <a:r>
              <a:rPr lang="de-DE" dirty="0" smtClean="0"/>
              <a:t> </a:t>
            </a:r>
            <a:fld id="{D2E45CF0-5C2E-4A63-AE79-8A7D1230837F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620000"/>
            <a:ext cx="4040188" cy="492443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26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80000" y="1620000"/>
            <a:ext cx="4040188" cy="492443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26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2174400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0000" y="6516000"/>
            <a:ext cx="2458800" cy="3420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5"/>
          </p:nvPr>
        </p:nvSpPr>
        <p:spPr>
          <a:xfrm>
            <a:off x="540000" y="6516000"/>
            <a:ext cx="2460364" cy="342000"/>
          </a:xfrm>
          <a:prstGeom prst="rect">
            <a:avLst/>
          </a:prstGeom>
        </p:spPr>
        <p:txBody>
          <a:bodyPr anchor="t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 err="1" smtClean="0"/>
              <a:t>Brussels</a:t>
            </a:r>
            <a:r>
              <a:rPr lang="de-DE" dirty="0" smtClean="0"/>
              <a:t>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20000" y="6516000"/>
            <a:ext cx="1905000" cy="342000"/>
          </a:xfrm>
          <a:prstGeom prst="rect">
            <a:avLst/>
          </a:prstGeom>
        </p:spPr>
        <p:txBody>
          <a:bodyPr/>
          <a:lstStyle>
            <a:lvl1pPr algn="r">
              <a:defRPr lang="en-GB" sz="1100" b="0" kern="1200">
                <a:solidFill>
                  <a:schemeClr val="bg1"/>
                </a:solidFill>
                <a:latin typeface="+mn-lt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 err="1" smtClean="0"/>
              <a:t>page</a:t>
            </a:r>
            <a:r>
              <a:rPr lang="de-DE" dirty="0" smtClean="0"/>
              <a:t> </a:t>
            </a:r>
            <a:fld id="{D2E45CF0-5C2E-4A63-AE79-8A7D1230837F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39812" y="1411289"/>
            <a:ext cx="7034400" cy="6179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39812" y="2106613"/>
            <a:ext cx="7034400" cy="41148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40000" y="4714884"/>
            <a:ext cx="4103438" cy="342000"/>
          </a:xfrm>
          <a:prstGeom prst="rect">
            <a:avLst/>
          </a:prstGeom>
        </p:spPr>
        <p:txBody>
          <a:bodyPr anchor="t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ABE92A-9894-4C43-9D90-903A3170D6B9}" type="datetime4">
              <a:rPr lang="de-DE" smtClean="0"/>
              <a:pPr>
                <a:defRPr/>
              </a:pPr>
              <a:t>29. Januar 2013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260000"/>
            <a:ext cx="6889520" cy="76944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steht</a:t>
            </a:r>
            <a:r>
              <a:rPr lang="en-US" dirty="0" smtClean="0"/>
              <a:t> das </a:t>
            </a:r>
            <a:r>
              <a:rPr lang="en-US" dirty="0" err="1" smtClean="0"/>
              <a:t>Schlusswort</a:t>
            </a:r>
            <a:r>
              <a:rPr lang="en-US" dirty="0" smtClean="0"/>
              <a:t> …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1013_euei_ppt_vorlage_layout_04_korr_576dpi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0000" y="6516000"/>
            <a:ext cx="2458800" cy="3420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2460364" cy="342000"/>
          </a:xfrm>
          <a:prstGeom prst="rect">
            <a:avLst/>
          </a:prstGeom>
        </p:spPr>
        <p:txBody>
          <a:bodyPr anchor="t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 err="1" smtClean="0"/>
              <a:t>Brussels</a:t>
            </a:r>
            <a:r>
              <a:rPr lang="de-DE" dirty="0" smtClean="0"/>
              <a:t>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20000" y="6516000"/>
            <a:ext cx="1905000" cy="342000"/>
          </a:xfrm>
          <a:prstGeom prst="rect">
            <a:avLst/>
          </a:prstGeom>
        </p:spPr>
        <p:txBody>
          <a:bodyPr/>
          <a:lstStyle>
            <a:lvl1pPr algn="r">
              <a:defRPr lang="en-GB" sz="1100" b="0" kern="1200">
                <a:solidFill>
                  <a:schemeClr val="bg1"/>
                </a:solidFill>
                <a:latin typeface="+mn-lt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 err="1" smtClean="0"/>
              <a:t>page</a:t>
            </a:r>
            <a:r>
              <a:rPr lang="de-DE" dirty="0" smtClean="0"/>
              <a:t> </a:t>
            </a:r>
            <a:fld id="{D2E45CF0-5C2E-4A63-AE79-8A7D1230837F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6" name="Picture 5" descr="111013_euei_ppt_vorlage_layout_04_korr_576dpi_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77" r:id="rId3"/>
    <p:sldLayoutId id="2147483667" r:id="rId4"/>
    <p:sldLayoutId id="2147483669" r:id="rId5"/>
    <p:sldLayoutId id="2147483670" r:id="rId6"/>
    <p:sldLayoutId id="2147483681" r:id="rId7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1013_euei_ppt_vorlage_layout_04_korr_576dpi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oanda.com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000" y="4929198"/>
            <a:ext cx="4103438" cy="3420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Brussels, 23.10.2012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0000" y="1260000"/>
            <a:ext cx="7746776" cy="3539430"/>
          </a:xfrm>
        </p:spPr>
        <p:txBody>
          <a:bodyPr/>
          <a:lstStyle/>
          <a:p>
            <a:r>
              <a:rPr lang="en-GB" sz="3200" dirty="0" smtClean="0"/>
              <a:t>Development Cooperation : Solar Energy is Happening – Are we ready?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400" i="1" dirty="0" smtClean="0"/>
              <a:t>Challenges, Opportunities, Options – the example of Kenya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000" dirty="0" smtClean="0"/>
              <a:t>Michael Franz</a:t>
            </a:r>
            <a:br>
              <a:rPr lang="en-GB" sz="2000" dirty="0" smtClean="0"/>
            </a:br>
            <a:r>
              <a:rPr lang="en-GB" sz="2000" dirty="0" smtClean="0"/>
              <a:t>EUEI PDF Liaison Office Brussels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40000" y="1643050"/>
            <a:ext cx="8229600" cy="4525963"/>
          </a:xfrm>
        </p:spPr>
        <p:txBody>
          <a:bodyPr/>
          <a:lstStyle/>
          <a:p>
            <a:pPr lvl="0">
              <a:spcBef>
                <a:spcPct val="0"/>
              </a:spcBef>
              <a:buNone/>
              <a:defRPr/>
            </a:pPr>
            <a:r>
              <a:rPr lang="de-DE" sz="3000" dirty="0" smtClean="0">
                <a:solidFill>
                  <a:schemeClr val="tx2"/>
                </a:solidFill>
              </a:rPr>
              <a:t>Basic Country Background – Energy Sector 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6143644"/>
            <a:ext cx="1331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IEA (2009)</a:t>
            </a:r>
            <a:endParaRPr lang="en-GB" sz="1200" dirty="0"/>
          </a:p>
        </p:txBody>
      </p:sp>
      <p:pic>
        <p:nvPicPr>
          <p:cNvPr id="6" name="Picture 5" descr="electricity-generation-Kenya-20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166720"/>
            <a:ext cx="6000792" cy="39917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2285992"/>
            <a:ext cx="3746248" cy="3814248"/>
          </a:xfrm>
        </p:spPr>
        <p:txBody>
          <a:bodyPr/>
          <a:lstStyle/>
          <a:p>
            <a:r>
              <a:rPr lang="en-US" sz="2000" dirty="0" smtClean="0"/>
              <a:t>Different customer categories, different prices</a:t>
            </a:r>
          </a:p>
          <a:p>
            <a:r>
              <a:rPr lang="en-US" sz="2000" dirty="0" smtClean="0"/>
              <a:t>Fuel costs are passed through to customers</a:t>
            </a:r>
          </a:p>
          <a:p>
            <a:r>
              <a:rPr lang="en-US" sz="2000" dirty="0" smtClean="0"/>
              <a:t>High volatility, driven by hydro shortage, thermal generation, fuel prices</a:t>
            </a:r>
          </a:p>
          <a:p>
            <a:r>
              <a:rPr lang="en-US" sz="2000" dirty="0" smtClean="0"/>
              <a:t>Transparent, cost-covering prices (!)</a:t>
            </a:r>
          </a:p>
          <a:p>
            <a:r>
              <a:rPr lang="en-US" sz="2000" dirty="0" smtClean="0"/>
              <a:t>Exchange rate: varies between 100 </a:t>
            </a:r>
            <a:r>
              <a:rPr lang="en-US" sz="2000" dirty="0" err="1" smtClean="0"/>
              <a:t>KSh</a:t>
            </a:r>
            <a:r>
              <a:rPr lang="en-US" sz="2000" dirty="0" smtClean="0"/>
              <a:t> / EUR and 130 </a:t>
            </a:r>
            <a:r>
              <a:rPr lang="en-US" sz="2000" dirty="0" err="1" smtClean="0"/>
              <a:t>KSh</a:t>
            </a:r>
            <a:r>
              <a:rPr lang="en-US" sz="2000" dirty="0" smtClean="0"/>
              <a:t> / EUR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defRPr/>
            </a:pPr>
            <a:r>
              <a:rPr lang="de-DE" dirty="0" smtClean="0"/>
              <a:t>Basic Country Background – Electricity Prices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11" name="Picture 10" descr="Electricity-pr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357430"/>
            <a:ext cx="4562475" cy="3790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8380537" y="5621256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GIZ 2011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40000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Basic Country Background – Solar Potential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3074" name="Picture 2" descr="C:\Users\Michael\Desktop\Solar PResentation c5\SWERA-Kenya.jpg"/>
          <p:cNvPicPr>
            <a:picLocks noChangeAspect="1" noChangeArrowheads="1"/>
          </p:cNvPicPr>
          <p:nvPr/>
        </p:nvPicPr>
        <p:blipFill>
          <a:blip r:embed="rId3"/>
          <a:srcRect b="13052"/>
          <a:stretch>
            <a:fillRect/>
          </a:stretch>
        </p:blipFill>
        <p:spPr bwMode="auto">
          <a:xfrm>
            <a:off x="2133274" y="2143117"/>
            <a:ext cx="4334180" cy="3602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5786454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Global Horizontal Solar Radiation in Kenya (Annual Average), Source: SWERA</a:t>
            </a:r>
            <a:endParaRPr lang="en-GB" sz="14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00" y="3446506"/>
            <a:ext cx="7616818" cy="553998"/>
          </a:xfrm>
        </p:spPr>
        <p:txBody>
          <a:bodyPr/>
          <a:lstStyle/>
          <a:p>
            <a:r>
              <a:rPr lang="de-DE" dirty="0" smtClean="0"/>
              <a:t>Policy &amp; Regulatory Framework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540000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de-DE" sz="30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rPr>
              <a:t>Policy &amp; Regulatory Framework – GoK Priorities  </a:t>
            </a:r>
            <a:endParaRPr lang="en-GB" sz="3000" dirty="0">
              <a:solidFill>
                <a:schemeClr val="tx2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540000" y="2285992"/>
            <a:ext cx="8175404" cy="3814248"/>
          </a:xfrm>
          <a:prstGeom prst="rect">
            <a:avLst/>
          </a:prstGeom>
        </p:spPr>
        <p:txBody>
          <a:bodyPr/>
          <a:lstStyle/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Traditional focus: electricity and petroleum sector </a:t>
            </a:r>
          </a:p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Electricity: least-cost, conventional, centralized coordination and implementation </a:t>
            </a:r>
          </a:p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Sources (long-term): geothermal, coal, imports, nuclear (~80%); others </a:t>
            </a:r>
          </a:p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Rural electrification: grid extension / densification, hybridization, marginally: mini-grids</a:t>
            </a:r>
          </a:p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Other “access” market segments (traditional biomass / cooking energy, </a:t>
            </a:r>
            <a:r>
              <a:rPr lang="en-US" sz="2000" dirty="0" err="1" smtClean="0"/>
              <a:t>pico</a:t>
            </a:r>
            <a:r>
              <a:rPr lang="en-US" sz="2000" dirty="0" smtClean="0"/>
              <a:t>-lighting, small / decentralized RE) </a:t>
            </a:r>
          </a:p>
          <a:p>
            <a:pPr marL="812800" lvl="1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Receive marginal (but growing) attention and policy support </a:t>
            </a:r>
          </a:p>
          <a:p>
            <a:pPr marL="812800" lvl="1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Have been largely explored by civil society / private sector (informal)</a:t>
            </a:r>
          </a:p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defRPr/>
            </a:pPr>
            <a:endParaRPr lang="sw-K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6357950" y="3500438"/>
            <a:ext cx="2428892" cy="2928958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 rtlCol="0">
            <a:noAutofit/>
          </a:bodyPr>
          <a:lstStyle/>
          <a:p>
            <a:pPr algn="r"/>
            <a:r>
              <a:rPr lang="en-US" b="1" i="1" dirty="0" smtClean="0"/>
              <a:t>Off-grid</a:t>
            </a:r>
            <a:endParaRPr lang="en-GB" b="1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142844" y="3500438"/>
            <a:ext cx="6224036" cy="2928958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On-grid</a:t>
            </a:r>
            <a:endParaRPr lang="en-GB" b="1" i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Policy &amp; Regulatory Framework 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Institutional landscape: Electricity </a:t>
            </a:r>
            <a:endParaRPr lang="de-D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3571868" y="2928934"/>
            <a:ext cx="15001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Ministry of Energy (MoE)</a:t>
            </a:r>
            <a:endParaRPr lang="en-GB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57356" y="3786190"/>
            <a:ext cx="150019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Energy Regulatory Commission (ERC)</a:t>
            </a:r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86380" y="3786190"/>
            <a:ext cx="150019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Rural Electrification Authority (REA)</a:t>
            </a:r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0" y="5282999"/>
            <a:ext cx="150019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Kenya Power and Lighting Company (KPLC)</a:t>
            </a:r>
            <a:endParaRPr lang="en-GB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4572008"/>
            <a:ext cx="150019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Kenya Electricity Generation Company (KenGen)</a:t>
            </a:r>
            <a:endParaRPr lang="en-GB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86116" y="4759119"/>
            <a:ext cx="15716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Kenya Electricity Transmission Company (KETRACO)</a:t>
            </a:r>
            <a:endParaRPr lang="en-GB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1472" y="5500702"/>
            <a:ext cx="150019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Independent Power Producers (IPP) </a:t>
            </a:r>
            <a:endParaRPr lang="en-GB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43306" y="6072206"/>
            <a:ext cx="1500198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Consumers </a:t>
            </a:r>
            <a:endParaRPr lang="en-GB" sz="1200" b="1" dirty="0" smtClean="0"/>
          </a:p>
        </p:txBody>
      </p:sp>
      <p:cxnSp>
        <p:nvCxnSpPr>
          <p:cNvPr id="24" name="Elbow Connector 23"/>
          <p:cNvCxnSpPr>
            <a:stCxn id="9" idx="1"/>
            <a:endCxn id="10" idx="0"/>
          </p:cNvCxnSpPr>
          <p:nvPr/>
        </p:nvCxnSpPr>
        <p:spPr bwMode="auto">
          <a:xfrm rot="10800000" flipV="1">
            <a:off x="2607456" y="3159766"/>
            <a:ext cx="964413" cy="62642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Elbow Connector 23"/>
          <p:cNvCxnSpPr>
            <a:stCxn id="10" idx="1"/>
            <a:endCxn id="13" idx="1"/>
          </p:cNvCxnSpPr>
          <p:nvPr/>
        </p:nvCxnSpPr>
        <p:spPr bwMode="auto">
          <a:xfrm rot="10800000" flipV="1">
            <a:off x="571472" y="4017022"/>
            <a:ext cx="1285884" cy="878151"/>
          </a:xfrm>
          <a:prstGeom prst="bentConnector3">
            <a:avLst>
              <a:gd name="adj1" fmla="val 1177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Elbow Connector 23"/>
          <p:cNvCxnSpPr>
            <a:stCxn id="10" idx="1"/>
            <a:endCxn id="18" idx="1"/>
          </p:cNvCxnSpPr>
          <p:nvPr/>
        </p:nvCxnSpPr>
        <p:spPr bwMode="auto">
          <a:xfrm rot="10800000" flipV="1">
            <a:off x="571472" y="4017023"/>
            <a:ext cx="1285884" cy="1714512"/>
          </a:xfrm>
          <a:prstGeom prst="bentConnector3">
            <a:avLst>
              <a:gd name="adj1" fmla="val 1177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Elbow Connector 23"/>
          <p:cNvCxnSpPr>
            <a:stCxn id="9" idx="3"/>
            <a:endCxn id="11" idx="0"/>
          </p:cNvCxnSpPr>
          <p:nvPr/>
        </p:nvCxnSpPr>
        <p:spPr bwMode="auto">
          <a:xfrm>
            <a:off x="5072066" y="3159767"/>
            <a:ext cx="964413" cy="62642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Elbow Connector 23"/>
          <p:cNvCxnSpPr>
            <a:stCxn id="14" idx="3"/>
            <a:endCxn id="12" idx="1"/>
          </p:cNvCxnSpPr>
          <p:nvPr/>
        </p:nvCxnSpPr>
        <p:spPr bwMode="auto">
          <a:xfrm>
            <a:off x="4857752" y="5082285"/>
            <a:ext cx="428628" cy="52388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Elbow Connector 23"/>
          <p:cNvCxnSpPr>
            <a:stCxn id="13" idx="3"/>
            <a:endCxn id="14" idx="1"/>
          </p:cNvCxnSpPr>
          <p:nvPr/>
        </p:nvCxnSpPr>
        <p:spPr bwMode="auto">
          <a:xfrm>
            <a:off x="2071670" y="4895174"/>
            <a:ext cx="1214446" cy="18711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Elbow Connector 23"/>
          <p:cNvCxnSpPr>
            <a:stCxn id="18" idx="3"/>
            <a:endCxn id="14" idx="1"/>
          </p:cNvCxnSpPr>
          <p:nvPr/>
        </p:nvCxnSpPr>
        <p:spPr bwMode="auto">
          <a:xfrm flipV="1">
            <a:off x="2071670" y="5082285"/>
            <a:ext cx="1214446" cy="649250"/>
          </a:xfrm>
          <a:prstGeom prst="bentConnector3">
            <a:avLst>
              <a:gd name="adj1" fmla="val 4969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Elbow Connector 23"/>
          <p:cNvCxnSpPr>
            <a:stCxn id="13" idx="3"/>
            <a:endCxn id="12" idx="1"/>
          </p:cNvCxnSpPr>
          <p:nvPr/>
        </p:nvCxnSpPr>
        <p:spPr bwMode="auto">
          <a:xfrm>
            <a:off x="2071670" y="4895174"/>
            <a:ext cx="3214710" cy="710991"/>
          </a:xfrm>
          <a:prstGeom prst="bentConnector3">
            <a:avLst>
              <a:gd name="adj1" fmla="val 1900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Elbow Connector 23"/>
          <p:cNvCxnSpPr>
            <a:stCxn id="18" idx="3"/>
            <a:endCxn id="12" idx="1"/>
          </p:cNvCxnSpPr>
          <p:nvPr/>
        </p:nvCxnSpPr>
        <p:spPr bwMode="auto">
          <a:xfrm flipV="1">
            <a:off x="2071670" y="5606165"/>
            <a:ext cx="3214710" cy="125370"/>
          </a:xfrm>
          <a:prstGeom prst="bentConnector3">
            <a:avLst>
              <a:gd name="adj1" fmla="val 1900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6786578" y="6072206"/>
            <a:ext cx="1500198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Consumers </a:t>
            </a:r>
            <a:endParaRPr lang="en-GB" sz="1200" b="1" dirty="0"/>
          </a:p>
        </p:txBody>
      </p:sp>
      <p:cxnSp>
        <p:nvCxnSpPr>
          <p:cNvPr id="59" name="Elbow Connector 58"/>
          <p:cNvCxnSpPr>
            <a:stCxn id="11" idx="2"/>
            <a:endCxn id="12" idx="0"/>
          </p:cNvCxnSpPr>
          <p:nvPr/>
        </p:nvCxnSpPr>
        <p:spPr bwMode="auto">
          <a:xfrm rot="5400000">
            <a:off x="5518907" y="4765427"/>
            <a:ext cx="1035144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Elbow Connector 61"/>
          <p:cNvCxnSpPr>
            <a:stCxn id="12" idx="2"/>
            <a:endCxn id="57" idx="1"/>
          </p:cNvCxnSpPr>
          <p:nvPr/>
        </p:nvCxnSpPr>
        <p:spPr bwMode="auto">
          <a:xfrm rot="16200000" flipH="1">
            <a:off x="6270840" y="5694968"/>
            <a:ext cx="281376" cy="750099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Elbow Connector 61"/>
          <p:cNvCxnSpPr>
            <a:stCxn id="12" idx="2"/>
            <a:endCxn id="19" idx="3"/>
          </p:cNvCxnSpPr>
          <p:nvPr/>
        </p:nvCxnSpPr>
        <p:spPr bwMode="auto">
          <a:xfrm rot="5400000">
            <a:off x="5449304" y="5623531"/>
            <a:ext cx="281376" cy="89297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4929190" y="2643182"/>
            <a:ext cx="71438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Political guidance</a:t>
            </a:r>
            <a:endParaRPr lang="en-GB" sz="10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928794" y="4429132"/>
            <a:ext cx="785818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Generation</a:t>
            </a:r>
            <a:endParaRPr lang="en-GB" sz="10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928794" y="5929330"/>
            <a:ext cx="785818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Generation</a:t>
            </a:r>
            <a:endParaRPr lang="en-GB" sz="10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4643438" y="4572008"/>
            <a:ext cx="1000132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Transmission</a:t>
            </a:r>
            <a:endParaRPr lang="en-GB" sz="10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6643702" y="4957716"/>
            <a:ext cx="164307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Transmission, distribution, mini-grid operation</a:t>
            </a:r>
            <a:endParaRPr lang="en-GB" sz="1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6643702" y="4071942"/>
            <a:ext cx="1143008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Coordination &amp; implementation of rural </a:t>
            </a:r>
            <a:r>
              <a:rPr lang="en-US" sz="1000" b="1" dirty="0" err="1" smtClean="0"/>
              <a:t>electif</a:t>
            </a:r>
            <a:r>
              <a:rPr lang="en-US" sz="1000" b="1" dirty="0" smtClean="0"/>
              <a:t>.</a:t>
            </a:r>
            <a:endParaRPr lang="en-GB" sz="1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214678" y="3643314"/>
            <a:ext cx="785818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Regulation</a:t>
            </a:r>
            <a:endParaRPr lang="en-GB" sz="1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1071538" y="3643314"/>
            <a:ext cx="919170" cy="246221"/>
          </a:xfrm>
          <a:prstGeom prst="rect">
            <a:avLst/>
          </a:prstGeom>
          <a:solidFill>
            <a:srgbClr val="5F91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Government</a:t>
            </a:r>
            <a:endParaRPr lang="en-GB" sz="10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2786050" y="2786058"/>
            <a:ext cx="919170" cy="246221"/>
          </a:xfrm>
          <a:prstGeom prst="rect">
            <a:avLst/>
          </a:prstGeom>
          <a:solidFill>
            <a:srgbClr val="5F91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Government</a:t>
            </a:r>
            <a:endParaRPr lang="en-GB" sz="1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4429124" y="3643314"/>
            <a:ext cx="919170" cy="246221"/>
          </a:xfrm>
          <a:prstGeom prst="rect">
            <a:avLst/>
          </a:prstGeom>
          <a:solidFill>
            <a:srgbClr val="5F91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Government</a:t>
            </a:r>
            <a:endParaRPr lang="en-GB" sz="10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2928926" y="4572008"/>
            <a:ext cx="776294" cy="24622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/>
              <a:t>Parastatal</a:t>
            </a:r>
            <a:endParaRPr lang="en-GB" sz="1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428596" y="4357694"/>
            <a:ext cx="776294" cy="24622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/>
              <a:t>Parastatal</a:t>
            </a:r>
            <a:endParaRPr lang="en-GB" sz="1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5000628" y="5754547"/>
            <a:ext cx="776294" cy="24622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/>
              <a:t>Parastatal</a:t>
            </a:r>
            <a:endParaRPr lang="en-GB" sz="1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357158" y="5929330"/>
            <a:ext cx="77629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Private</a:t>
            </a:r>
            <a:endParaRPr lang="en-GB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2928934"/>
            <a:ext cx="15001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Ministry of Energy (MoE)</a:t>
            </a:r>
            <a:endParaRPr lang="en-GB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3786190"/>
            <a:ext cx="150019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Energy Regulatory Commission (ERC)</a:t>
            </a:r>
            <a:endParaRPr lang="en-GB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86380" y="3786190"/>
            <a:ext cx="150019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Kenya Bureau of Standards (KEBS)</a:t>
            </a:r>
            <a:endParaRPr lang="en-GB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2643182"/>
            <a:ext cx="71438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Political guidance</a:t>
            </a:r>
            <a:endParaRPr lang="en-GB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43702" y="4071942"/>
            <a:ext cx="135732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Setting &amp; Enforcing Standards</a:t>
            </a:r>
            <a:endParaRPr lang="en-GB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3643314"/>
            <a:ext cx="785818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Regulation</a:t>
            </a:r>
            <a:endParaRPr lang="en-GB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71538" y="3643314"/>
            <a:ext cx="919170" cy="246221"/>
          </a:xfrm>
          <a:prstGeom prst="rect">
            <a:avLst/>
          </a:prstGeom>
          <a:solidFill>
            <a:srgbClr val="5F91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Government</a:t>
            </a:r>
            <a:endParaRPr lang="en-GB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86050" y="2786058"/>
            <a:ext cx="919170" cy="246221"/>
          </a:xfrm>
          <a:prstGeom prst="rect">
            <a:avLst/>
          </a:prstGeom>
          <a:solidFill>
            <a:srgbClr val="5F91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Government</a:t>
            </a:r>
            <a:endParaRPr lang="en-GB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29124" y="3643314"/>
            <a:ext cx="919170" cy="246221"/>
          </a:xfrm>
          <a:prstGeom prst="rect">
            <a:avLst/>
          </a:prstGeom>
          <a:solidFill>
            <a:srgbClr val="5F91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Government</a:t>
            </a:r>
            <a:endParaRPr lang="en-GB" sz="1000" b="1" dirty="0"/>
          </a:p>
        </p:txBody>
      </p:sp>
      <p:cxnSp>
        <p:nvCxnSpPr>
          <p:cNvPr id="20" name="Shape 19"/>
          <p:cNvCxnSpPr>
            <a:stCxn id="7" idx="1"/>
            <a:endCxn id="8" idx="0"/>
          </p:cNvCxnSpPr>
          <p:nvPr/>
        </p:nvCxnSpPr>
        <p:spPr bwMode="auto">
          <a:xfrm rot="10800000" flipV="1">
            <a:off x="2607456" y="3159766"/>
            <a:ext cx="964413" cy="62642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hape 20"/>
          <p:cNvCxnSpPr>
            <a:stCxn id="7" idx="3"/>
            <a:endCxn id="9" idx="0"/>
          </p:cNvCxnSpPr>
          <p:nvPr/>
        </p:nvCxnSpPr>
        <p:spPr bwMode="auto">
          <a:xfrm>
            <a:off x="5072066" y="3159767"/>
            <a:ext cx="964413" cy="62642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hape 23"/>
          <p:cNvCxnSpPr>
            <a:stCxn id="8" idx="3"/>
            <a:endCxn id="9" idx="1"/>
          </p:cNvCxnSpPr>
          <p:nvPr/>
        </p:nvCxnSpPr>
        <p:spPr bwMode="auto">
          <a:xfrm>
            <a:off x="3357554" y="4017023"/>
            <a:ext cx="1928826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itle 6"/>
          <p:cNvSpPr>
            <a:spLocks noGrp="1"/>
          </p:cNvSpPr>
          <p:nvPr>
            <p:ph type="title"/>
          </p:nvPr>
        </p:nvSpPr>
        <p:spPr>
          <a:xfrm>
            <a:off x="540000" y="1620001"/>
            <a:ext cx="7616818" cy="553998"/>
          </a:xfrm>
        </p:spPr>
        <p:txBody>
          <a:bodyPr/>
          <a:lstStyle/>
          <a:p>
            <a:r>
              <a:rPr lang="de-DE" dirty="0" smtClean="0"/>
              <a:t>Policy &amp; Regulatory Framework </a:t>
            </a:r>
            <a:endParaRPr lang="de-DE" dirty="0"/>
          </a:p>
        </p:txBody>
      </p:sp>
      <p:sp>
        <p:nvSpPr>
          <p:cNvPr id="30" name="Content Placeholder 7"/>
          <p:cNvSpPr>
            <a:spLocks noGrp="1"/>
          </p:cNvSpPr>
          <p:nvPr>
            <p:ph idx="1"/>
          </p:nvPr>
        </p:nvSpPr>
        <p:spPr>
          <a:xfrm>
            <a:off x="540000" y="2285992"/>
            <a:ext cx="7616818" cy="642942"/>
          </a:xfrm>
        </p:spPr>
        <p:txBody>
          <a:bodyPr/>
          <a:lstStyle/>
          <a:p>
            <a:r>
              <a:rPr lang="de-DE" sz="2000" dirty="0" smtClean="0"/>
              <a:t>Institutional landscape: „Energy Access“ </a:t>
            </a:r>
            <a:endParaRPr lang="de-DE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286116" y="4786322"/>
            <a:ext cx="214314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Energy Product / Service Providers (Private Sector, NGO, Donors)</a:t>
            </a:r>
            <a:endParaRPr lang="en-GB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286116" y="6009521"/>
            <a:ext cx="2143140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Consumers </a:t>
            </a:r>
            <a:endParaRPr lang="en-GB" sz="1200" b="1" dirty="0"/>
          </a:p>
        </p:txBody>
      </p:sp>
      <p:cxnSp>
        <p:nvCxnSpPr>
          <p:cNvPr id="36" name="Shape 35"/>
          <p:cNvCxnSpPr>
            <a:stCxn id="8" idx="2"/>
            <a:endCxn id="33" idx="1"/>
          </p:cNvCxnSpPr>
          <p:nvPr/>
        </p:nvCxnSpPr>
        <p:spPr bwMode="auto">
          <a:xfrm rot="16200000" flipH="1">
            <a:off x="2515969" y="4339340"/>
            <a:ext cx="861633" cy="67866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hape 36"/>
          <p:cNvCxnSpPr>
            <a:stCxn id="9" idx="2"/>
            <a:endCxn id="33" idx="3"/>
          </p:cNvCxnSpPr>
          <p:nvPr/>
        </p:nvCxnSpPr>
        <p:spPr bwMode="auto">
          <a:xfrm rot="5400000">
            <a:off x="5302052" y="4375060"/>
            <a:ext cx="861633" cy="60722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hape 39"/>
          <p:cNvCxnSpPr>
            <a:stCxn id="33" idx="2"/>
            <a:endCxn id="34" idx="0"/>
          </p:cNvCxnSpPr>
          <p:nvPr/>
        </p:nvCxnSpPr>
        <p:spPr bwMode="auto">
          <a:xfrm rot="5400000">
            <a:off x="4069252" y="5721087"/>
            <a:ext cx="576868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2844" y="3521969"/>
            <a:ext cx="8858312" cy="687084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Policy</a:t>
            </a:r>
            <a:endParaRPr lang="en-GB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2844" y="4206911"/>
            <a:ext cx="8858312" cy="68134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Law</a:t>
            </a:r>
            <a:endParaRPr lang="en-GB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2844" y="4890797"/>
            <a:ext cx="8858312" cy="1538599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Regulations</a:t>
            </a:r>
            <a:endParaRPr lang="en-GB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42844" y="2838083"/>
            <a:ext cx="8858312" cy="68388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Planning </a:t>
            </a:r>
            <a:endParaRPr lang="en-GB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Policy &amp; Regulatory Framework</a:t>
            </a:r>
          </a:p>
          <a:p>
            <a:endParaRPr lang="de-DE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3618160"/>
            <a:ext cx="15001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Sessional Paper No. 4 fo 2004 on Energy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1670" y="4311009"/>
            <a:ext cx="100013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Energy Act 2006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1670" y="5000636"/>
            <a:ext cx="15001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Feed-In Tariffs Policy (2008, 2010)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6314" y="3623901"/>
            <a:ext cx="15001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National Energy Policy (2012) DRAFT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71670" y="5786454"/>
            <a:ext cx="15001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Kenya Electricity Grid Code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4744" y="5786454"/>
            <a:ext cx="15001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Various „Electric Power Rules“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57818" y="5786454"/>
            <a:ext cx="214314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Various „Renewable Energy Regulations“ (drafts)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43802" y="5786454"/>
            <a:ext cx="121447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Electricity Tariffs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6314" y="5000636"/>
            <a:ext cx="214314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Small Scale Grid Connected RE Framework update (2012)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71670" y="2936817"/>
            <a:ext cx="221457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Least Cost Power Development Plan (LCPDP)</a:t>
            </a:r>
          </a:p>
        </p:txBody>
      </p:sp>
      <p:sp>
        <p:nvSpPr>
          <p:cNvPr id="28" name="Right Arrow 27"/>
          <p:cNvSpPr/>
          <p:nvPr/>
        </p:nvSpPr>
        <p:spPr bwMode="auto">
          <a:xfrm>
            <a:off x="3786182" y="3786190"/>
            <a:ext cx="857256" cy="14287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3786182" y="5143512"/>
            <a:ext cx="857256" cy="14287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540000" y="2285992"/>
            <a:ext cx="7616818" cy="3814248"/>
          </a:xfrm>
          <a:prstGeom prst="rect">
            <a:avLst/>
          </a:prstGeom>
        </p:spPr>
        <p:txBody>
          <a:bodyPr/>
          <a:lstStyle/>
          <a:p>
            <a:pPr marL="355600" marR="0" lvl="0" indent="-355600" defTabSz="720000" fontAlgn="base" latinLnBrk="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SzTx/>
              <a:tabLst/>
              <a:defRPr/>
            </a:pPr>
            <a:r>
              <a:rPr lang="de-DE" sz="2000" dirty="0" smtClean="0">
                <a:ea typeface="MS PGothic" pitchFamily="34" charset="-128"/>
              </a:rPr>
              <a:t>Policies, Laws, Regulations </a:t>
            </a:r>
            <a:endParaRPr lang="de-DE" sz="2000" dirty="0">
              <a:ea typeface="MS PGothic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9124" y="2936077"/>
            <a:ext cx="221457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Rural Electrification Masterplan </a:t>
            </a:r>
          </a:p>
          <a:p>
            <a:pPr algn="ctr"/>
            <a:r>
              <a:rPr lang="de-DE" sz="1200" b="1" dirty="0" smtClean="0"/>
              <a:t>Update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1643050"/>
            <a:ext cx="8229600" cy="4525963"/>
          </a:xfrm>
        </p:spPr>
        <p:txBody>
          <a:bodyPr/>
          <a:lstStyle/>
          <a:p>
            <a:r>
              <a:rPr lang="de-DE" dirty="0" smtClean="0"/>
              <a:t>Policy &amp; Regulatory Framework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540000" y="2285992"/>
            <a:ext cx="8246842" cy="3814248"/>
          </a:xfrm>
          <a:prstGeom prst="rect">
            <a:avLst/>
          </a:prstGeom>
        </p:spPr>
        <p:txBody>
          <a:bodyPr/>
          <a:lstStyle/>
          <a:p>
            <a:pPr marL="355600" lvl="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defRPr/>
            </a:pPr>
            <a:r>
              <a:rPr lang="de-DE" sz="2000" i="1" dirty="0" smtClean="0">
                <a:ea typeface="MS PGothic" pitchFamily="34" charset="-128"/>
              </a:rPr>
              <a:t>In Focus </a:t>
            </a:r>
            <a:r>
              <a:rPr lang="de-DE" sz="2000" dirty="0" smtClean="0">
                <a:ea typeface="MS PGothic" pitchFamily="34" charset="-128"/>
              </a:rPr>
              <a:t>: the „unlevel“ playing field for small-scale renewable energy (SSRE) </a:t>
            </a:r>
          </a:p>
          <a:p>
            <a:pPr marL="355600" marR="0" lvl="0" indent="-355600" defTabSz="720000" fontAlgn="base" latinLnBrk="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SzTx/>
              <a:buFont typeface="Wingdings"/>
              <a:buChar char="à"/>
              <a:tabLst/>
              <a:defRPr/>
            </a:pPr>
            <a:r>
              <a:rPr lang="de-DE" sz="2000" dirty="0" smtClean="0">
                <a:ea typeface="MS PGothic" pitchFamily="34" charset="-128"/>
                <a:sym typeface="Wingdings" pitchFamily="2" charset="2"/>
              </a:rPr>
              <a:t>Least Cost Power Development Plan (LCPDP)</a:t>
            </a:r>
          </a:p>
          <a:p>
            <a:pPr marL="5922963" marR="0" lvl="0" indent="-273050" defTabSz="720000" fontAlgn="base" latinLnBrk="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de-DE" sz="1600" dirty="0" smtClean="0">
                <a:ea typeface="MS PGothic" pitchFamily="34" charset="-128"/>
                <a:sym typeface="Wingdings" pitchFamily="2" charset="2"/>
              </a:rPr>
              <a:t>Basis for long-term power sector planning</a:t>
            </a:r>
          </a:p>
          <a:p>
            <a:pPr marL="5922963" marR="0" lvl="0" indent="-273050" defTabSz="720000" fontAlgn="base" latinLnBrk="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de-DE" sz="1600" dirty="0" smtClean="0">
                <a:ea typeface="MS PGothic" pitchFamily="34" charset="-128"/>
                <a:sym typeface="Wingdings" pitchFamily="2" charset="2"/>
              </a:rPr>
              <a:t>Until 2031, installed capacity to increase by 20 GW</a:t>
            </a:r>
          </a:p>
          <a:p>
            <a:pPr marL="5922963" marR="0" lvl="0" indent="-273050" defTabSz="720000" fontAlgn="base" latinLnBrk="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de-DE" sz="1600" dirty="0" smtClean="0">
                <a:ea typeface="MS PGothic" pitchFamily="34" charset="-128"/>
                <a:sym typeface="Wingdings" pitchFamily="2" charset="2"/>
              </a:rPr>
              <a:t>Mix of generation sources; strong reliance on </a:t>
            </a:r>
          </a:p>
          <a:p>
            <a:pPr marL="6380163" lvl="1" indent="-273050" defTabSz="720000" fontAlgn="base">
              <a:buClr>
                <a:srgbClr val="333399"/>
              </a:buClr>
              <a:buFont typeface="Courier New" pitchFamily="49" charset="0"/>
              <a:buChar char="o"/>
            </a:pPr>
            <a:r>
              <a:rPr lang="de-DE" sz="1600" i="1" dirty="0" smtClean="0">
                <a:ea typeface="MS PGothic" pitchFamily="34" charset="-128"/>
                <a:sym typeface="Wingdings" pitchFamily="2" charset="2"/>
              </a:rPr>
              <a:t>Geothermal </a:t>
            </a:r>
          </a:p>
          <a:p>
            <a:pPr marL="6380163" lvl="1" indent="-273050" defTabSz="720000" fontAlgn="base">
              <a:buClr>
                <a:srgbClr val="333399"/>
              </a:buClr>
              <a:buFont typeface="Courier New" pitchFamily="49" charset="0"/>
              <a:buChar char="o"/>
            </a:pPr>
            <a:r>
              <a:rPr lang="de-DE" sz="1600" i="1" dirty="0" smtClean="0">
                <a:ea typeface="MS PGothic" pitchFamily="34" charset="-128"/>
                <a:sym typeface="Wingdings" pitchFamily="2" charset="2"/>
              </a:rPr>
              <a:t>Nuclear </a:t>
            </a:r>
          </a:p>
          <a:p>
            <a:pPr marL="6380163" lvl="1" indent="-273050" defTabSz="720000" fontAlgn="base">
              <a:buClr>
                <a:srgbClr val="333399"/>
              </a:buClr>
              <a:buFont typeface="Courier New" pitchFamily="49" charset="0"/>
              <a:buChar char="o"/>
            </a:pPr>
            <a:r>
              <a:rPr lang="de-DE" sz="1600" i="1" dirty="0" smtClean="0">
                <a:ea typeface="MS PGothic" pitchFamily="34" charset="-128"/>
                <a:sym typeface="Wingdings" pitchFamily="2" charset="2"/>
              </a:rPr>
              <a:t>Coal</a:t>
            </a:r>
          </a:p>
          <a:p>
            <a:pPr marL="6380163" lvl="1" indent="-273050" defTabSz="720000" fontAlgn="base">
              <a:buClr>
                <a:srgbClr val="333399"/>
              </a:buClr>
              <a:buFont typeface="Courier New" pitchFamily="49" charset="0"/>
              <a:buChar char="o"/>
            </a:pPr>
            <a:r>
              <a:rPr lang="de-DE" sz="1600" i="1" dirty="0" smtClean="0">
                <a:ea typeface="MS PGothic" pitchFamily="34" charset="-128"/>
                <a:sym typeface="Wingdings" pitchFamily="2" charset="2"/>
              </a:rPr>
              <a:t>Import </a:t>
            </a:r>
          </a:p>
        </p:txBody>
      </p:sp>
      <p:pic>
        <p:nvPicPr>
          <p:cNvPr id="7" name="Picture 6" descr="LCPDP-abstra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357562"/>
            <a:ext cx="5283261" cy="3114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538" y="6286520"/>
            <a:ext cx="1250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</a:t>
            </a:r>
            <a:r>
              <a:rPr lang="en-GB" sz="800" dirty="0" smtClean="0"/>
              <a:t>LCPDP 2011-2030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cpdp-forecas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214686"/>
            <a:ext cx="4000500" cy="2667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1643050"/>
            <a:ext cx="5246446" cy="4525963"/>
          </a:xfrm>
        </p:spPr>
        <p:txBody>
          <a:bodyPr/>
          <a:lstStyle/>
          <a:p>
            <a:r>
              <a:rPr lang="de-DE" dirty="0" smtClean="0"/>
              <a:t>Policy &amp; Regulatory Framework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540000" y="2285992"/>
            <a:ext cx="8389718" cy="3814248"/>
          </a:xfrm>
          <a:prstGeom prst="rect">
            <a:avLst/>
          </a:prstGeom>
        </p:spPr>
        <p:txBody>
          <a:bodyPr/>
          <a:lstStyle/>
          <a:p>
            <a:pPr marL="355600" lvl="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defRPr/>
            </a:pPr>
            <a:r>
              <a:rPr lang="de-DE" sz="2000" i="1" dirty="0" smtClean="0">
                <a:ea typeface="MS PGothic" pitchFamily="34" charset="-128"/>
              </a:rPr>
              <a:t>In Focus </a:t>
            </a:r>
            <a:r>
              <a:rPr lang="de-DE" sz="2000" dirty="0" smtClean="0">
                <a:ea typeface="MS PGothic" pitchFamily="34" charset="-128"/>
              </a:rPr>
              <a:t>: the „unlevel“ playing field for small-scale renewable energy (SSRE) </a:t>
            </a:r>
          </a:p>
          <a:p>
            <a:pPr marL="35560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Wingdings"/>
              <a:buChar char="à"/>
              <a:defRPr/>
            </a:pPr>
            <a:r>
              <a:rPr lang="de-DE" sz="2000" dirty="0" smtClean="0">
                <a:ea typeface="MS PGothic" pitchFamily="34" charset="-128"/>
                <a:sym typeface="Wingdings" pitchFamily="2" charset="2"/>
              </a:rPr>
              <a:t>Least Cost Power Development Plan (LCPDP)</a:t>
            </a:r>
          </a:p>
          <a:p>
            <a:pPr marL="355600" lvl="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defRPr/>
            </a:pPr>
            <a:endParaRPr lang="de-DE" sz="2000" dirty="0" smtClean="0">
              <a:ea typeface="MS PGothic" pitchFamily="34" charset="-128"/>
            </a:endParaRPr>
          </a:p>
          <a:p>
            <a:pPr marL="5922963" marR="0" lvl="0" indent="-273050" defTabSz="720000" fontAlgn="base" latinLnBrk="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SzTx/>
              <a:buFont typeface="Arial" pitchFamily="34" charset="0"/>
              <a:buChar char="•"/>
              <a:tabLst/>
              <a:defRPr/>
            </a:pPr>
            <a:endParaRPr lang="de-DE" sz="1600" dirty="0" smtClean="0">
              <a:ea typeface="MS PGothic" pitchFamily="34" charset="-128"/>
              <a:sym typeface="Wingdings" pitchFamily="2" charset="2"/>
            </a:endParaRPr>
          </a:p>
          <a:p>
            <a:pPr marL="5289550" marR="0" lvl="0" indent="-355600" defTabSz="720000" fontAlgn="base" latinLnBrk="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de-DE" sz="1600" dirty="0" smtClean="0">
                <a:ea typeface="MS PGothic" pitchFamily="34" charset="-128"/>
                <a:sym typeface="Wingdings" pitchFamily="2" charset="2"/>
              </a:rPr>
              <a:t>Table shows average discounted supply costs based on two discount rates, and three load growth scenarios</a:t>
            </a:r>
          </a:p>
          <a:p>
            <a:pPr marL="5289550" marR="0" lvl="0" indent="-355600" defTabSz="720000" fontAlgn="base" latinLnBrk="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de-DE" sz="1600" i="1" dirty="0" smtClean="0">
                <a:ea typeface="MS PGothic" pitchFamily="34" charset="-128"/>
                <a:sym typeface="Wingdings" pitchFamily="2" charset="2"/>
              </a:rPr>
              <a:t>11.8 US$c / kWh = most optimistic scenario, i.e. low discount rate, low growth 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3500430" y="4572008"/>
            <a:ext cx="431128" cy="315615"/>
          </a:xfrm>
          <a:custGeom>
            <a:avLst/>
            <a:gdLst>
              <a:gd name="connsiteX0" fmla="*/ 182237 w 431128"/>
              <a:gd name="connsiteY0" fmla="*/ 40943 h 315615"/>
              <a:gd name="connsiteX1" fmla="*/ 73055 w 431128"/>
              <a:gd name="connsiteY1" fmla="*/ 40943 h 315615"/>
              <a:gd name="connsiteX2" fmla="*/ 45759 w 431128"/>
              <a:gd name="connsiteY2" fmla="*/ 81886 h 315615"/>
              <a:gd name="connsiteX3" fmla="*/ 32112 w 431128"/>
              <a:gd name="connsiteY3" fmla="*/ 204716 h 315615"/>
              <a:gd name="connsiteX4" fmla="*/ 73055 w 431128"/>
              <a:gd name="connsiteY4" fmla="*/ 232012 h 315615"/>
              <a:gd name="connsiteX5" fmla="*/ 154942 w 431128"/>
              <a:gd name="connsiteY5" fmla="*/ 259307 h 315615"/>
              <a:gd name="connsiteX6" fmla="*/ 359658 w 431128"/>
              <a:gd name="connsiteY6" fmla="*/ 272955 h 315615"/>
              <a:gd name="connsiteX7" fmla="*/ 373306 w 431128"/>
              <a:gd name="connsiteY7" fmla="*/ 232012 h 315615"/>
              <a:gd name="connsiteX8" fmla="*/ 414249 w 431128"/>
              <a:gd name="connsiteY8" fmla="*/ 204716 h 315615"/>
              <a:gd name="connsiteX9" fmla="*/ 359658 w 431128"/>
              <a:gd name="connsiteY9" fmla="*/ 81886 h 315615"/>
              <a:gd name="connsiteX10" fmla="*/ 332362 w 431128"/>
              <a:gd name="connsiteY10" fmla="*/ 40943 h 315615"/>
              <a:gd name="connsiteX11" fmla="*/ 250476 w 431128"/>
              <a:gd name="connsiteY11" fmla="*/ 13647 h 315615"/>
              <a:gd name="connsiteX12" fmla="*/ 209533 w 431128"/>
              <a:gd name="connsiteY12" fmla="*/ 0 h 315615"/>
              <a:gd name="connsiteX13" fmla="*/ 100350 w 431128"/>
              <a:gd name="connsiteY13" fmla="*/ 27295 h 315615"/>
              <a:gd name="connsiteX14" fmla="*/ 59407 w 431128"/>
              <a:gd name="connsiteY14" fmla="*/ 54591 h 315615"/>
              <a:gd name="connsiteX15" fmla="*/ 45759 w 431128"/>
              <a:gd name="connsiteY15" fmla="*/ 95534 h 31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1128" h="315615">
                <a:moveTo>
                  <a:pt x="182237" y="40943"/>
                </a:moveTo>
                <a:cubicBezTo>
                  <a:pt x="142534" y="31017"/>
                  <a:pt x="112758" y="14474"/>
                  <a:pt x="73055" y="40943"/>
                </a:cubicBezTo>
                <a:cubicBezTo>
                  <a:pt x="59407" y="50041"/>
                  <a:pt x="54858" y="68238"/>
                  <a:pt x="45759" y="81886"/>
                </a:cubicBezTo>
                <a:cubicBezTo>
                  <a:pt x="32646" y="121225"/>
                  <a:pt x="0" y="164575"/>
                  <a:pt x="32112" y="204716"/>
                </a:cubicBezTo>
                <a:cubicBezTo>
                  <a:pt x="42359" y="217524"/>
                  <a:pt x="58066" y="225350"/>
                  <a:pt x="73055" y="232012"/>
                </a:cubicBezTo>
                <a:cubicBezTo>
                  <a:pt x="99347" y="243697"/>
                  <a:pt x="154942" y="259307"/>
                  <a:pt x="154942" y="259307"/>
                </a:cubicBezTo>
                <a:cubicBezTo>
                  <a:pt x="229046" y="308711"/>
                  <a:pt x="221013" y="315615"/>
                  <a:pt x="359658" y="272955"/>
                </a:cubicBezTo>
                <a:cubicBezTo>
                  <a:pt x="373408" y="268724"/>
                  <a:pt x="364319" y="243246"/>
                  <a:pt x="373306" y="232012"/>
                </a:cubicBezTo>
                <a:cubicBezTo>
                  <a:pt x="383553" y="219204"/>
                  <a:pt x="400601" y="213815"/>
                  <a:pt x="414249" y="204716"/>
                </a:cubicBezTo>
                <a:cubicBezTo>
                  <a:pt x="390904" y="41308"/>
                  <a:pt x="431128" y="153356"/>
                  <a:pt x="359658" y="81886"/>
                </a:cubicBezTo>
                <a:cubicBezTo>
                  <a:pt x="348060" y="70288"/>
                  <a:pt x="346271" y="49636"/>
                  <a:pt x="332362" y="40943"/>
                </a:cubicBezTo>
                <a:cubicBezTo>
                  <a:pt x="307964" y="25694"/>
                  <a:pt x="277771" y="22745"/>
                  <a:pt x="250476" y="13647"/>
                </a:cubicBezTo>
                <a:lnTo>
                  <a:pt x="209533" y="0"/>
                </a:lnTo>
                <a:cubicBezTo>
                  <a:pt x="183576" y="5191"/>
                  <a:pt x="128329" y="13305"/>
                  <a:pt x="100350" y="27295"/>
                </a:cubicBezTo>
                <a:cubicBezTo>
                  <a:pt x="85679" y="34631"/>
                  <a:pt x="73055" y="45492"/>
                  <a:pt x="59407" y="54591"/>
                </a:cubicBezTo>
                <a:lnTo>
                  <a:pt x="45759" y="95534"/>
                </a:ln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5786454"/>
            <a:ext cx="1250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</a:t>
            </a:r>
            <a:r>
              <a:rPr lang="en-GB" sz="800" dirty="0" smtClean="0"/>
              <a:t>LCPDP 2011-2030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2650" y="1268413"/>
            <a:ext cx="57213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Content Placeholder 1"/>
          <p:cNvSpPr>
            <a:spLocks noGrp="1"/>
          </p:cNvSpPr>
          <p:nvPr>
            <p:ph idx="1"/>
          </p:nvPr>
        </p:nvSpPr>
        <p:spPr bwMode="auto">
          <a:xfrm>
            <a:off x="539750" y="2286000"/>
            <a:ext cx="7616825" cy="3814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719138">
              <a:buFontTx/>
              <a:buNone/>
            </a:pPr>
            <a:r>
              <a:rPr lang="en-GB" sz="2000" b="1" dirty="0" smtClean="0">
                <a:solidFill>
                  <a:srgbClr val="134094"/>
                </a:solidFill>
              </a:rPr>
              <a:t>An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134094"/>
                </a:solidFill>
              </a:rPr>
              <a:t>instrument of the EU Energy Initiative</a:t>
            </a:r>
            <a:endParaRPr lang="en-GB" sz="2000" b="1" dirty="0" smtClean="0"/>
          </a:p>
          <a:p>
            <a:pPr defTabSz="719138">
              <a:buClr>
                <a:schemeClr val="accent1"/>
              </a:buClr>
              <a:buFont typeface="Wingdings 3" pitchFamily="18" charset="2"/>
              <a:buChar char=""/>
            </a:pPr>
            <a:r>
              <a:rPr lang="en-GB" sz="1800" dirty="0" smtClean="0"/>
              <a:t>Founded in </a:t>
            </a:r>
            <a:r>
              <a:rPr lang="en-GB" sz="1800" b="1" dirty="0" smtClean="0"/>
              <a:t>2005</a:t>
            </a:r>
            <a:r>
              <a:rPr lang="en-GB" sz="1800" dirty="0" smtClean="0"/>
              <a:t> by EU Member States and the EC</a:t>
            </a:r>
          </a:p>
          <a:p>
            <a:pPr defTabSz="719138" fontAlgn="t">
              <a:buClr>
                <a:schemeClr val="accent1"/>
              </a:buClr>
              <a:buFont typeface="Wingdings 3" pitchFamily="18" charset="2"/>
              <a:buChar char=""/>
            </a:pPr>
            <a:r>
              <a:rPr lang="en-GB" sz="1800" dirty="0" smtClean="0"/>
              <a:t>International team, hosted by GIZ </a:t>
            </a:r>
          </a:p>
          <a:p>
            <a:pPr defTabSz="719138" fontAlgn="t">
              <a:buFontTx/>
              <a:buNone/>
            </a:pPr>
            <a:r>
              <a:rPr lang="en-GB" sz="2000" b="1" dirty="0" smtClean="0">
                <a:solidFill>
                  <a:srgbClr val="134094"/>
                </a:solidFill>
              </a:rPr>
              <a:t>Objectives</a:t>
            </a:r>
          </a:p>
          <a:p>
            <a:pPr defTabSz="719138" fontAlgn="t">
              <a:buClr>
                <a:schemeClr val="accent1"/>
              </a:buClr>
              <a:buFont typeface="Wingdings 3" pitchFamily="18" charset="2"/>
              <a:buChar char=""/>
            </a:pPr>
            <a:r>
              <a:rPr lang="en-GB" sz="1800" dirty="0" smtClean="0"/>
              <a:t>Improve the </a:t>
            </a:r>
            <a:r>
              <a:rPr lang="en-GB" sz="1800" b="1" dirty="0" smtClean="0"/>
              <a:t>policy and regulatory environment </a:t>
            </a:r>
            <a:r>
              <a:rPr lang="en-GB" sz="1800" dirty="0" smtClean="0"/>
              <a:t>for private investments</a:t>
            </a:r>
          </a:p>
          <a:p>
            <a:pPr defTabSz="719138" fontAlgn="t">
              <a:buClr>
                <a:schemeClr val="accent1"/>
              </a:buClr>
              <a:buFont typeface="Wingdings 3" pitchFamily="18" charset="2"/>
              <a:buChar char=""/>
            </a:pPr>
            <a:r>
              <a:rPr lang="en-GB" sz="1800" dirty="0" smtClean="0"/>
              <a:t>Build </a:t>
            </a:r>
            <a:r>
              <a:rPr lang="en-GB" sz="1800" b="1" dirty="0" smtClean="0"/>
              <a:t>institutional and thematic capacity</a:t>
            </a:r>
            <a:r>
              <a:rPr lang="en-GB" sz="1800" dirty="0" smtClean="0"/>
              <a:t> for effective partner structures</a:t>
            </a:r>
          </a:p>
          <a:p>
            <a:pPr defTabSz="719138" fontAlgn="t">
              <a:buFontTx/>
              <a:buNone/>
            </a:pPr>
            <a:r>
              <a:rPr lang="en-GB" sz="2000" b="1" dirty="0" smtClean="0">
                <a:solidFill>
                  <a:srgbClr val="134094"/>
                </a:solidFill>
              </a:rPr>
              <a:t>Activities</a:t>
            </a:r>
          </a:p>
          <a:p>
            <a:pPr defTabSz="719138" fontAlgn="t">
              <a:buClr>
                <a:schemeClr val="accent1"/>
              </a:buClr>
              <a:buFont typeface="Wingdings 3" pitchFamily="18" charset="2"/>
              <a:buChar char=""/>
            </a:pPr>
            <a:r>
              <a:rPr lang="en-GB" sz="1800" b="1" dirty="0" smtClean="0"/>
              <a:t>Service line 1</a:t>
            </a:r>
            <a:r>
              <a:rPr lang="en-GB" sz="1800" dirty="0" smtClean="0"/>
              <a:t>: Energy Policy and Strategy Development </a:t>
            </a:r>
          </a:p>
          <a:p>
            <a:pPr defTabSz="719138" fontAlgn="t">
              <a:buClr>
                <a:schemeClr val="accent1"/>
              </a:buClr>
              <a:buFont typeface="Wingdings 3" pitchFamily="18" charset="2"/>
              <a:buChar char=""/>
            </a:pPr>
            <a:r>
              <a:rPr lang="en-GB" sz="1800" b="1" dirty="0" smtClean="0"/>
              <a:t>Service line 2</a:t>
            </a:r>
            <a:r>
              <a:rPr lang="en-GB" sz="1800" dirty="0" smtClean="0"/>
              <a:t>: Support to the Africa-EU Energy Partnership (AEEP)</a:t>
            </a:r>
          </a:p>
          <a:p>
            <a:pPr defTabSz="719138" fontAlgn="t">
              <a:buClr>
                <a:schemeClr val="accent1"/>
              </a:buClr>
              <a:buFont typeface="Wingdings 3" pitchFamily="18" charset="2"/>
              <a:buChar char=""/>
            </a:pPr>
            <a:endParaRPr lang="en-GB" sz="1800" dirty="0" smtClean="0"/>
          </a:p>
          <a:p>
            <a:pPr defTabSz="719138" fontAlgn="t">
              <a:buClr>
                <a:schemeClr val="accent1"/>
              </a:buClr>
              <a:buFont typeface="Wingdings 3" pitchFamily="18" charset="2"/>
              <a:buChar char=""/>
            </a:pPr>
            <a:endParaRPr lang="en-GB" sz="1800" dirty="0" smtClean="0"/>
          </a:p>
          <a:p>
            <a:pPr defTabSz="719138">
              <a:buFontTx/>
              <a:buChar char="•"/>
            </a:pPr>
            <a:endParaRPr lang="de-DE" dirty="0" smtClean="0"/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539750" y="1619250"/>
            <a:ext cx="7616825" cy="554038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Background on EUEI PDF </a:t>
            </a:r>
            <a:endParaRPr lang="de-DE" dirty="0" smtClean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240088" y="6516688"/>
            <a:ext cx="2459037" cy="341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/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4294967295"/>
          </p:nvPr>
        </p:nvSpPr>
        <p:spPr bwMode="auto">
          <a:xfrm>
            <a:off x="539750" y="6516688"/>
            <a:ext cx="2460625" cy="341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err="1" smtClean="0"/>
              <a:t>Brussels, </a:t>
            </a:r>
            <a:fld id="{B1D4DE73-E788-4798-8438-6558460A1F71}" type="datetime3">
              <a:rPr lang="en-US" dirty="0" err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 January 2013</a:t>
            </a:fld>
            <a:endParaRPr lang="en-GB" dirty="0" err="1" smtClean="0"/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9925" y="6516688"/>
            <a:ext cx="1905000" cy="341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err="1" smtClean="0">
                <a:ea typeface="MS PGothic"/>
                <a:cs typeface="MS PGothic"/>
              </a:rPr>
              <a:t>page </a:t>
            </a:r>
            <a:fld id="{3F450427-87B8-4A45-A331-78CB0254A7D9}" type="slidenum">
              <a:rPr lang="de-DE" dirty="0" err="1" smtClean="0"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dirty="0" err="1" smtClean="0">
              <a:ea typeface="MS PGothic"/>
              <a:cs typeface="MS PGothic"/>
            </a:endParaRPr>
          </a:p>
        </p:txBody>
      </p:sp>
      <p:pic>
        <p:nvPicPr>
          <p:cNvPr id="10247" name="Picture 6" descr="bmz_Neu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0463" y="5826141"/>
            <a:ext cx="1071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" descr="dutch-ministr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9213" y="5826141"/>
            <a:ext cx="9286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8" descr="sid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85088" y="5878528"/>
            <a:ext cx="928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nnlan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0063" y="5754703"/>
            <a:ext cx="714375" cy="504825"/>
          </a:xfrm>
          <a:prstGeom prst="rect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0251" name="Picture 10" descr="France_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54500" y="5754703"/>
            <a:ext cx="5000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1" descr="EC_en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97063" y="5754703"/>
            <a:ext cx="714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2" descr="ada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5643578"/>
            <a:ext cx="1000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1643050"/>
            <a:ext cx="8229600" cy="4525963"/>
          </a:xfrm>
        </p:spPr>
        <p:txBody>
          <a:bodyPr/>
          <a:lstStyle/>
          <a:p>
            <a:r>
              <a:rPr lang="de-DE" dirty="0" smtClean="0"/>
              <a:t>Policy &amp; Regulatory Framework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540000" y="2285992"/>
            <a:ext cx="8175404" cy="3814248"/>
          </a:xfrm>
          <a:prstGeom prst="rect">
            <a:avLst/>
          </a:prstGeom>
        </p:spPr>
        <p:txBody>
          <a:bodyPr/>
          <a:lstStyle/>
          <a:p>
            <a:pPr marL="355600" lvl="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defRPr/>
            </a:pPr>
            <a:r>
              <a:rPr lang="de-DE" sz="2000" i="1" dirty="0" smtClean="0">
                <a:ea typeface="MS PGothic" pitchFamily="34" charset="-128"/>
              </a:rPr>
              <a:t>In Focus </a:t>
            </a:r>
            <a:r>
              <a:rPr lang="de-DE" sz="2000" dirty="0" smtClean="0">
                <a:ea typeface="MS PGothic" pitchFamily="34" charset="-128"/>
              </a:rPr>
              <a:t>: SSRE – the „Long Range Marginal Cost“-CAP</a:t>
            </a:r>
          </a:p>
          <a:p>
            <a:pPr marL="355600" marR="0" lvl="0" indent="-355600" defTabSz="720000" fontAlgn="base" latinLnBrk="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SzTx/>
              <a:buFont typeface="Wingdings"/>
              <a:buChar char="à"/>
              <a:tabLst/>
              <a:defRPr/>
            </a:pPr>
            <a:r>
              <a:rPr lang="de-DE" sz="2000" dirty="0" smtClean="0">
                <a:ea typeface="MS PGothic" pitchFamily="34" charset="-128"/>
                <a:sym typeface="Wingdings" pitchFamily="2" charset="2"/>
              </a:rPr>
              <a:t>SSRE Study (DRAFT by ECA consultants, funding: World Bank)</a:t>
            </a:r>
          </a:p>
          <a:p>
            <a:pPr marL="5651500" marR="0" lvl="0" indent="-268288" defTabSz="720000" fontAlgn="base" latinLnBrk="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de-DE" sz="1600" i="1" dirty="0" smtClean="0">
                <a:ea typeface="MS PGothic" pitchFamily="34" charset="-128"/>
                <a:sym typeface="Wingdings" pitchFamily="2" charset="2"/>
              </a:rPr>
              <a:t>Review of 2008 / 2010 Feed-in Tariff (FiT) Policies </a:t>
            </a:r>
          </a:p>
          <a:p>
            <a:pPr marL="5651500" marR="0" lvl="0" indent="-268288" defTabSz="720000" fontAlgn="base" latinLnBrk="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de-DE" sz="1600" i="1" dirty="0" smtClean="0">
                <a:ea typeface="MS PGothic" pitchFamily="34" charset="-128"/>
                <a:sym typeface="Wingdings" pitchFamily="2" charset="2"/>
              </a:rPr>
              <a:t>Technology-specific FiT, US$, 20 years duration (= „normal“)</a:t>
            </a:r>
          </a:p>
          <a:p>
            <a:pPr marL="5651500" marR="0" lvl="0" indent="-268288" defTabSz="720000" fontAlgn="base" latinLnBrk="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de-DE" sz="1600" i="1" dirty="0" smtClean="0">
                <a:ea typeface="MS PGothic" pitchFamily="34" charset="-128"/>
                <a:sym typeface="Wingdings" pitchFamily="2" charset="2"/>
              </a:rPr>
              <a:t>Assumed discount rate: 18% (=market in Kenya)</a:t>
            </a:r>
          </a:p>
          <a:p>
            <a:pPr marL="5651500" marR="0" lvl="0" indent="-268288" defTabSz="720000" fontAlgn="base" latinLnBrk="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SzTx/>
              <a:tabLst/>
              <a:defRPr/>
            </a:pPr>
            <a:endParaRPr lang="de-DE" sz="1600" i="1" dirty="0" smtClean="0">
              <a:ea typeface="MS PGothic" pitchFamily="34" charset="-128"/>
              <a:sym typeface="Wingdings" pitchFamily="2" charset="2"/>
            </a:endParaRPr>
          </a:p>
          <a:p>
            <a:pPr marL="5651500" marR="0" lvl="0" indent="-268288" defTabSz="720000" fontAlgn="base" latinLnBrk="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SzTx/>
              <a:buFont typeface="Wingdings"/>
              <a:buChar char="à"/>
              <a:tabLst/>
              <a:defRPr/>
            </a:pPr>
            <a:r>
              <a:rPr lang="de-DE" sz="1600" i="1" dirty="0" smtClean="0">
                <a:ea typeface="MS PGothic" pitchFamily="34" charset="-128"/>
                <a:sym typeface="Wingdings" pitchFamily="2" charset="2"/>
              </a:rPr>
              <a:t>Where FiT exceed the LRMC of 11.86 US$c, FiT will be capped</a:t>
            </a:r>
          </a:p>
        </p:txBody>
      </p:sp>
      <p:pic>
        <p:nvPicPr>
          <p:cNvPr id="9" name="Picture 8" descr="ECA-DRAFT-abstra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143248"/>
            <a:ext cx="5305980" cy="3228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5236674" y="5589684"/>
            <a:ext cx="1172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</a:t>
            </a:r>
            <a:r>
              <a:rPr lang="en-GB" sz="800" dirty="0" smtClean="0"/>
              <a:t>ECA-study 2012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1643050"/>
            <a:ext cx="8229600" cy="4525963"/>
          </a:xfrm>
        </p:spPr>
        <p:txBody>
          <a:bodyPr/>
          <a:lstStyle/>
          <a:p>
            <a:r>
              <a:rPr lang="de-DE" dirty="0" smtClean="0"/>
              <a:t>Policy &amp; Regulatory Framework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500034" y="2285992"/>
            <a:ext cx="8429684" cy="3814248"/>
          </a:xfrm>
          <a:prstGeom prst="rect">
            <a:avLst/>
          </a:prstGeom>
        </p:spPr>
        <p:txBody>
          <a:bodyPr/>
          <a:lstStyle/>
          <a:p>
            <a:pPr marL="355600" lvl="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defRPr/>
            </a:pPr>
            <a:r>
              <a:rPr lang="de-DE" sz="2000" i="1" dirty="0" smtClean="0">
                <a:ea typeface="MS PGothic" pitchFamily="34" charset="-128"/>
              </a:rPr>
              <a:t>In Focus </a:t>
            </a:r>
            <a:r>
              <a:rPr lang="de-DE" sz="2000" dirty="0" smtClean="0">
                <a:ea typeface="MS PGothic" pitchFamily="34" charset="-128"/>
              </a:rPr>
              <a:t>: SSRE – </a:t>
            </a:r>
            <a:r>
              <a:rPr lang="de-DE" sz="2000" dirty="0" smtClean="0">
                <a:ea typeface="MS PGothic" pitchFamily="34" charset="-128"/>
                <a:sym typeface="Wingdings" pitchFamily="2" charset="2"/>
              </a:rPr>
              <a:t>Interpretation</a:t>
            </a:r>
          </a:p>
          <a:p>
            <a:pPr marL="35560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</a:pPr>
            <a:endParaRPr lang="de-DE" sz="700" dirty="0" smtClean="0">
              <a:ea typeface="MS PGothic" pitchFamily="34" charset="-128"/>
              <a:sym typeface="Wingdings" pitchFamily="2" charset="2"/>
            </a:endParaRPr>
          </a:p>
          <a:p>
            <a:pPr marL="35560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</a:pPr>
            <a:r>
              <a:rPr lang="de-DE" sz="2000" dirty="0" smtClean="0">
                <a:ea typeface="MS PGothic" pitchFamily="34" charset="-128"/>
                <a:sym typeface="Wingdings" pitchFamily="2" charset="2"/>
              </a:rPr>
              <a:t>LCPDP (conventional power, heavy donor support) assumes 8 %/ 12 % discount rate, SSRE FiT assumes 18%  influences viability assumptions!</a:t>
            </a:r>
          </a:p>
          <a:p>
            <a:pPr marL="35560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</a:pPr>
            <a:r>
              <a:rPr lang="de-DE" sz="2000" dirty="0" smtClean="0">
                <a:ea typeface="MS PGothic" pitchFamily="34" charset="-128"/>
                <a:sym typeface="Wingdings" pitchFamily="2" charset="2"/>
              </a:rPr>
              <a:t>„Business as usual“ reflects institutional preferences: „big is beautiful“</a:t>
            </a:r>
          </a:p>
          <a:p>
            <a:pPr marL="35560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</a:pPr>
            <a:r>
              <a:rPr lang="de-DE" sz="2000" dirty="0" smtClean="0">
                <a:ea typeface="MS PGothic" pitchFamily="34" charset="-128"/>
                <a:sym typeface="Wingdings" pitchFamily="2" charset="2"/>
              </a:rPr>
              <a:t>LCPDP relies on key assumptions</a:t>
            </a:r>
          </a:p>
          <a:p>
            <a:pPr marL="812800" lvl="1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</a:pPr>
            <a:r>
              <a:rPr lang="de-DE" dirty="0" smtClean="0">
                <a:ea typeface="MS PGothic" pitchFamily="34" charset="-128"/>
                <a:sym typeface="Wingdings" pitchFamily="2" charset="2"/>
              </a:rPr>
              <a:t>No consideration of external cost / benefits </a:t>
            </a:r>
          </a:p>
          <a:p>
            <a:pPr marL="812800" lvl="1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</a:pPr>
            <a:r>
              <a:rPr lang="de-DE" dirty="0" smtClean="0">
                <a:ea typeface="MS PGothic" pitchFamily="34" charset="-128"/>
                <a:sym typeface="Wingdings" pitchFamily="2" charset="2"/>
              </a:rPr>
              <a:t>Stable oil price at 90 US$ / barrel, stable coal price</a:t>
            </a:r>
          </a:p>
          <a:p>
            <a:pPr marL="812800" lvl="1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</a:pPr>
            <a:r>
              <a:rPr lang="de-DE" dirty="0" smtClean="0">
                <a:ea typeface="MS PGothic" pitchFamily="34" charset="-128"/>
                <a:sym typeface="Wingdings" pitchFamily="2" charset="2"/>
              </a:rPr>
              <a:t>All capacity comes online as planned (risks: electricity import, nuclear)</a:t>
            </a:r>
          </a:p>
          <a:p>
            <a:pPr marL="812800" lvl="1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</a:pPr>
            <a:endParaRPr lang="de-DE" sz="400" dirty="0" smtClean="0">
              <a:ea typeface="MS PGothic" pitchFamily="34" charset="-128"/>
              <a:sym typeface="Wingdings" pitchFamily="2" charset="2"/>
            </a:endParaRPr>
          </a:p>
          <a:p>
            <a:pPr marL="812800" lvl="1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Wingdings" pitchFamily="2" charset="2"/>
              <a:buChar char="à"/>
            </a:pPr>
            <a:r>
              <a:rPr lang="de-DE" b="1" dirty="0" smtClean="0">
                <a:ea typeface="MS PGothic" pitchFamily="34" charset="-128"/>
                <a:sym typeface="Wingdings" pitchFamily="2" charset="2"/>
              </a:rPr>
              <a:t>Illustrates the absence of a level playing field for small-scale renewable energy</a:t>
            </a:r>
          </a:p>
          <a:p>
            <a:pPr marL="812800" lvl="1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Wingdings" pitchFamily="2" charset="2"/>
              <a:buChar char="à"/>
            </a:pPr>
            <a:r>
              <a:rPr lang="de-DE" b="1" dirty="0" smtClean="0">
                <a:ea typeface="MS PGothic" pitchFamily="34" charset="-128"/>
                <a:sym typeface="Wingdings" pitchFamily="2" charset="2"/>
              </a:rPr>
              <a:t>Result of distortive effects of subsidies (e.g. on interest rates) for conventional power / absence of subsidies for renewable energy </a:t>
            </a:r>
          </a:p>
          <a:p>
            <a:pPr marL="812800" lvl="1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</a:pPr>
            <a:endParaRPr lang="de-DE" dirty="0" smtClean="0">
              <a:ea typeface="MS PGothic" pitchFamily="34" charset="-128"/>
              <a:sym typeface="Wingdings" pitchFamily="2" charset="2"/>
            </a:endParaRPr>
          </a:p>
          <a:p>
            <a:pPr marL="812800" lvl="1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</a:pPr>
            <a:endParaRPr lang="de-DE" sz="2000" dirty="0" smtClean="0">
              <a:ea typeface="MS PGothic" pitchFamily="34" charset="-128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2285992"/>
            <a:ext cx="8389718" cy="381424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Summary </a:t>
            </a:r>
          </a:p>
          <a:p>
            <a:r>
              <a:rPr lang="en-US" sz="2000" dirty="0" smtClean="0"/>
              <a:t>Process: </a:t>
            </a:r>
          </a:p>
          <a:p>
            <a:pPr lvl="1"/>
            <a:r>
              <a:rPr lang="en-US" sz="1800" dirty="0" smtClean="0"/>
              <a:t>Historically top-down; lack of accessibility / participation / transparency</a:t>
            </a:r>
          </a:p>
          <a:p>
            <a:pPr lvl="1"/>
            <a:r>
              <a:rPr lang="en-US" sz="1800" dirty="0" smtClean="0"/>
              <a:t>But: improving, decisions are taken, high reliability / predictability</a:t>
            </a:r>
          </a:p>
          <a:p>
            <a:r>
              <a:rPr lang="en-US" sz="2000" dirty="0" smtClean="0"/>
              <a:t>Lack of capacity (workload!), “belief-systems”, path dependency, and donor focus lead to relatively narrow sectoral focus (on conventional energy) </a:t>
            </a:r>
          </a:p>
          <a:p>
            <a:pPr marL="355600" lvl="1"/>
            <a:r>
              <a:rPr lang="en-US" dirty="0" smtClean="0">
                <a:cs typeface="+mn-cs"/>
              </a:rPr>
              <a:t>Partly unrealistic projections regarding cost, implementation timeframes and external risks associated with conventional energy </a:t>
            </a:r>
          </a:p>
          <a:p>
            <a:r>
              <a:rPr lang="en-US" sz="2000" dirty="0" smtClean="0"/>
              <a:t>Sector planning is based on misperceptions and viability assumptions arising from un-leveled playing field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Decentralized small / </a:t>
            </a:r>
            <a:r>
              <a:rPr lang="en-US" sz="2000" dirty="0" err="1" smtClean="0"/>
              <a:t>meso</a:t>
            </a:r>
            <a:r>
              <a:rPr lang="en-US" sz="2000" dirty="0" smtClean="0"/>
              <a:t> </a:t>
            </a:r>
            <a:r>
              <a:rPr lang="en-US" sz="2000" dirty="0" err="1" smtClean="0"/>
              <a:t>renewables</a:t>
            </a:r>
            <a:r>
              <a:rPr lang="en-US" sz="2000" dirty="0" smtClean="0"/>
              <a:t> marginalized, however: clear positive trend since 2008 onwards</a:t>
            </a:r>
          </a:p>
          <a:p>
            <a:endParaRPr lang="en-US" sz="2000" dirty="0" smtClean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&amp; Regulatory Framework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00" y="3446506"/>
            <a:ext cx="7616818" cy="553998"/>
          </a:xfrm>
        </p:spPr>
        <p:txBody>
          <a:bodyPr/>
          <a:lstStyle/>
          <a:p>
            <a:r>
              <a:rPr lang="de-DE" dirty="0" smtClean="0"/>
              <a:t>Market Segments and – Status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Overview </a:t>
            </a:r>
          </a:p>
          <a:p>
            <a:r>
              <a:rPr lang="en-US" sz="2000" dirty="0" smtClean="0"/>
              <a:t>Traditional market for small solar systems, private and institutional </a:t>
            </a:r>
          </a:p>
          <a:p>
            <a:r>
              <a:rPr lang="en-US" sz="2000" dirty="0" smtClean="0"/>
              <a:t>Small, young markets in off-grid mobile base station supply, tourism; also tenders for hybridization of existing mini-grids </a:t>
            </a:r>
          </a:p>
          <a:p>
            <a:r>
              <a:rPr lang="en-US" sz="2000" dirty="0" smtClean="0"/>
              <a:t>Market is relatively static, fragmented, high degree of competition; very substantial quality issues </a:t>
            </a:r>
          </a:p>
          <a:p>
            <a:r>
              <a:rPr lang="en-US" sz="2000" dirty="0" smtClean="0"/>
              <a:t>Little experience, little capacity with “modern” / large solar PV systems </a:t>
            </a:r>
          </a:p>
          <a:p>
            <a:r>
              <a:rPr lang="en-US" sz="2000" dirty="0" smtClean="0"/>
              <a:t>All existing market segments are largely unregulated, although regulation is underway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Market Segments and – Status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77" t="1017" r="677" b="1017"/>
          <a:stretch>
            <a:fillRect/>
          </a:stretch>
        </p:blipFill>
        <p:spPr bwMode="auto">
          <a:xfrm>
            <a:off x="-32" y="1214422"/>
            <a:ext cx="9178377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1643050"/>
            <a:ext cx="12094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Pico-PV</a:t>
            </a: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001024" y="6581025"/>
            <a:ext cx="1142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Total TATS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pic>
        <p:nvPicPr>
          <p:cNvPr id="4098" name="Picture 2" descr="C:\Users\Michael\Desktop\REAP Data MF\Pictures\Bilder Solarreise Regine\Bild 1875.jpg"/>
          <p:cNvPicPr>
            <a:picLocks noChangeAspect="1" noChangeArrowheads="1"/>
          </p:cNvPicPr>
          <p:nvPr/>
        </p:nvPicPr>
        <p:blipFill>
          <a:blip r:embed="rId3"/>
          <a:srcRect t="9449"/>
          <a:stretch>
            <a:fillRect/>
          </a:stretch>
        </p:blipFill>
        <p:spPr bwMode="auto">
          <a:xfrm>
            <a:off x="0" y="1230434"/>
            <a:ext cx="9144000" cy="56275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1643050"/>
            <a:ext cx="27991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Solar Home System</a:t>
            </a:r>
            <a:endParaRPr lang="en-GB" sz="2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pic>
        <p:nvPicPr>
          <p:cNvPr id="1026" name="Picture 2" descr="C:\Users\Michael\Desktop\Solar PResentation c5\LODWAR-POWER-STATION-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43999" cy="56435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1643050"/>
            <a:ext cx="455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KPLC, </a:t>
            </a:r>
            <a:r>
              <a:rPr lang="en-US" sz="2600" dirty="0" err="1" smtClean="0"/>
              <a:t>Lodwar</a:t>
            </a:r>
            <a:r>
              <a:rPr lang="en-US" sz="2600" dirty="0" smtClean="0"/>
              <a:t> Mini-Grid, 60 kWp</a:t>
            </a:r>
            <a:endParaRPr lang="en-GB" sz="2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5" name="Content Placeholder 4" descr="MombasaSolarPlant001_smal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5700972"/>
          </a:xfrm>
        </p:spPr>
      </p:pic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8215338" y="6581001"/>
            <a:ext cx="9286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GIZ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643050"/>
            <a:ext cx="51298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SOS Children’s Village 60 kW, on-grid</a:t>
            </a:r>
            <a:endParaRPr lang="en-GB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6" name="Picture 5" descr="DSC004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564357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4214810" y="3000372"/>
            <a:ext cx="1643074" cy="128588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w-K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2357430"/>
            <a:ext cx="5357850" cy="369332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First ever kWh of solar electricity in the Kenyan grid!</a:t>
            </a:r>
            <a:endParaRPr lang="sw-KE" dirty="0">
              <a:solidFill>
                <a:schemeClr val="bg1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8215338" y="6581001"/>
            <a:ext cx="9286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GIZ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43050"/>
            <a:ext cx="40268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SOS Children’s Village 60 kW</a:t>
            </a:r>
            <a:endParaRPr lang="en-GB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How does the presentation work?</a:t>
            </a:r>
          </a:p>
          <a:p>
            <a:r>
              <a:rPr lang="de-DE" dirty="0" smtClean="0"/>
              <a:t>Key messages</a:t>
            </a:r>
          </a:p>
          <a:p>
            <a:r>
              <a:rPr lang="de-DE" dirty="0" smtClean="0"/>
              <a:t>Basic Country Background </a:t>
            </a:r>
          </a:p>
          <a:p>
            <a:r>
              <a:rPr lang="de-DE" dirty="0" smtClean="0"/>
              <a:t>Policy &amp; Regulatory Framework</a:t>
            </a:r>
          </a:p>
          <a:p>
            <a:pPr lvl="1"/>
            <a:r>
              <a:rPr lang="de-DE" i="1" dirty="0" smtClean="0"/>
              <a:t>In Focus: Small Scale On Grid Renewable Energy </a:t>
            </a:r>
          </a:p>
          <a:p>
            <a:r>
              <a:rPr lang="de-DE" dirty="0" smtClean="0"/>
              <a:t>Market Segments and – Status</a:t>
            </a:r>
          </a:p>
          <a:p>
            <a:pPr lvl="1"/>
            <a:r>
              <a:rPr lang="de-DE" i="1" dirty="0" smtClean="0"/>
              <a:t>In Focus: On-Grid Solar PV </a:t>
            </a:r>
          </a:p>
          <a:p>
            <a:r>
              <a:rPr lang="de-DE" dirty="0" smtClean="0"/>
              <a:t>Outlook: Kenya as a Growth Market 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Structure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5" name="Content Placeholder 4" descr="Solaranlage UNEP (1)  - Jasmin Fraatz (GIZ).jp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5649494"/>
          </a:xfrm>
        </p:spPr>
      </p:pic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8215338" y="6572272"/>
            <a:ext cx="9286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GIZ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643050"/>
            <a:ext cx="32656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UNEP 515 kW, on-grid</a:t>
            </a:r>
            <a:endParaRPr lang="en-GB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4500570"/>
            <a:ext cx="9144000" cy="23574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graphicFrame>
        <p:nvGraphicFramePr>
          <p:cNvPr id="6" name="Tabelle 3"/>
          <p:cNvGraphicFramePr>
            <a:graphicFrameLocks noGrp="1"/>
          </p:cNvGraphicFramePr>
          <p:nvPr/>
        </p:nvGraphicFramePr>
        <p:xfrm>
          <a:off x="214283" y="2428868"/>
          <a:ext cx="8643997" cy="4176140"/>
        </p:xfrm>
        <a:graphic>
          <a:graphicData uri="http://schemas.openxmlformats.org/drawingml/2006/table">
            <a:tbl>
              <a:tblPr/>
              <a:tblGrid>
                <a:gridCol w="1571635"/>
                <a:gridCol w="785818"/>
                <a:gridCol w="928694"/>
                <a:gridCol w="857256"/>
                <a:gridCol w="857256"/>
                <a:gridCol w="857256"/>
                <a:gridCol w="928694"/>
                <a:gridCol w="928694"/>
                <a:gridCol w="92869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3570" marR="23570" marT="23570" marB="235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Decentralized / Off-Grid </a:t>
                      </a:r>
                      <a:endParaRPr lang="de-DE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0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0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0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On-Grid </a:t>
                      </a:r>
                      <a:endParaRPr lang="de-DE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26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3570" marR="23570" marT="23570" marB="235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Solar</a:t>
                      </a:r>
                      <a:r>
                        <a:rPr lang="de-DE" sz="12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Water Heating</a:t>
                      </a:r>
                      <a:endParaRPr lang="de-DE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Pico PV</a:t>
                      </a:r>
                      <a:endParaRPr lang="de-DE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Solar Home Systems</a:t>
                      </a:r>
                      <a:endParaRPr lang="de-DE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Small PV Systems </a:t>
                      </a:r>
                      <a:endParaRPr lang="de-DE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Solar Pumping </a:t>
                      </a:r>
                      <a:endParaRPr lang="de-DE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Mini-grid</a:t>
                      </a: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PV-Net-Metering</a:t>
                      </a:r>
                      <a:endParaRPr lang="de-DE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PV-IPP</a:t>
                      </a:r>
                      <a:endParaRPr lang="de-DE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Calibri"/>
                          <a:ea typeface="Calibri"/>
                          <a:cs typeface="Calibri"/>
                        </a:rPr>
                        <a:t>Current state</a:t>
                      </a:r>
                      <a:r>
                        <a:rPr lang="en-GB" sz="1200" b="1" baseline="0" dirty="0" smtClean="0">
                          <a:latin typeface="Calibri"/>
                          <a:ea typeface="Calibri"/>
                          <a:cs typeface="Calibri"/>
                        </a:rPr>
                        <a:t> of market development  (1-3)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Calibri"/>
                        </a:rPr>
                        <a:t>1 / X (no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Calibri"/>
                        </a:rPr>
                        <a:t> concessions)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X (no regulation)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latin typeface="Calibri"/>
                          <a:ea typeface="Calibri"/>
                          <a:cs typeface="Times New Roman"/>
                        </a:rPr>
                        <a:t>Growth potential (1-3)</a:t>
                      </a:r>
                      <a:endParaRPr lang="de-DE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Calibri"/>
                          <a:cs typeface="Calibri"/>
                        </a:rPr>
                        <a:t>Energy user / customer 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All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Households, </a:t>
                      </a:r>
                      <a:r>
                        <a:rPr lang="de-DE" sz="1200" dirty="0" smtClean="0">
                          <a:latin typeface="+mn-lt"/>
                          <a:ea typeface="Calibri"/>
                          <a:cs typeface="Times New Roman"/>
                        </a:rPr>
                        <a:t>Productive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Households, </a:t>
                      </a:r>
                      <a:r>
                        <a:rPr lang="de-DE" sz="1200" dirty="0" smtClean="0">
                          <a:latin typeface="+mn-lt"/>
                          <a:ea typeface="Calibri"/>
                          <a:cs typeface="Times New Roman"/>
                        </a:rPr>
                        <a:t>Productive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Households, </a:t>
                      </a:r>
                      <a:r>
                        <a:rPr lang="de-DE" sz="1200" dirty="0" smtClean="0">
                          <a:latin typeface="+mn-lt"/>
                          <a:ea typeface="Calibri"/>
                          <a:cs typeface="Times New Roman"/>
                        </a:rPr>
                        <a:t>Productive</a:t>
                      </a: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Institutions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+mn-lt"/>
                          <a:ea typeface="Calibri"/>
                          <a:cs typeface="Times New Roman"/>
                        </a:rPr>
                        <a:t>Productive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All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All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All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Calibri"/>
                          <a:ea typeface="Calibri"/>
                          <a:cs typeface="Calibri"/>
                        </a:rPr>
                        <a:t>Typical Volume </a:t>
                      </a:r>
                      <a:r>
                        <a:rPr lang="en-GB" sz="1200" b="1" dirty="0">
                          <a:latin typeface="Calibri"/>
                          <a:ea typeface="Calibri"/>
                          <a:cs typeface="Calibri"/>
                        </a:rPr>
                        <a:t>in Wp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&lt; 10 Wp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&lt; 120 Wp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&lt; </a:t>
                      </a: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25 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kWp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&lt; 30 kWp</a:t>
                      </a:r>
                      <a:endParaRPr lang="de-DE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&lt; </a:t>
                      </a:r>
                      <a:r>
                        <a:rPr lang="en-GB" sz="1200" baseline="0" dirty="0" smtClean="0">
                          <a:latin typeface="Calibri"/>
                          <a:ea typeface="Calibri"/>
                          <a:cs typeface="Calibri"/>
                        </a:rPr>
                        <a:t> 5</a:t>
                      </a: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00 </a:t>
                      </a:r>
                      <a:r>
                        <a:rPr lang="en-GB" sz="1200" dirty="0" err="1"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r>
                        <a:rPr lang="en-GB" sz="1200" dirty="0" err="1" smtClean="0">
                          <a:latin typeface="Calibri"/>
                          <a:ea typeface="Calibri"/>
                          <a:cs typeface="Calibri"/>
                        </a:rPr>
                        <a:t>Wp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&lt; 500 kWp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&gt; 500 kWp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Calibri"/>
                          <a:ea typeface="Calibri"/>
                          <a:cs typeface="Calibri"/>
                        </a:rPr>
                        <a:t>Typical Volume </a:t>
                      </a:r>
                      <a:r>
                        <a:rPr lang="en-GB" sz="1200" b="1" dirty="0">
                          <a:latin typeface="Calibri"/>
                          <a:ea typeface="Calibri"/>
                          <a:cs typeface="Calibri"/>
                        </a:rPr>
                        <a:t>in €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&lt;50 €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&lt;500 €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&lt; </a:t>
                      </a: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80,000 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€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&lt; 100,000 €</a:t>
                      </a:r>
                      <a:endParaRPr lang="de-DE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&lt; </a:t>
                      </a: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5,000,000 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€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&lt; 1,250,000 €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&gt; 1,250,000 €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4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Calibri"/>
                          <a:cs typeface="Calibri"/>
                        </a:rPr>
                        <a:t>Regulatory needs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Standards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Standards 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Standards 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Standards / </a:t>
                      </a: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procurement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Standards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Standards / procurement </a:t>
                      </a: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/ 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concession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Standards / </a:t>
                      </a: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net-metering</a:t>
                      </a:r>
                      <a:r>
                        <a:rPr lang="en-GB" sz="1200" baseline="0" dirty="0" smtClean="0">
                          <a:latin typeface="Calibri"/>
                          <a:ea typeface="Calibri"/>
                          <a:cs typeface="Calibri"/>
                        </a:rPr>
                        <a:t> regulation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Standards / </a:t>
                      </a:r>
                      <a:r>
                        <a:rPr lang="en-GB" sz="1200" dirty="0" err="1">
                          <a:latin typeface="Calibri"/>
                          <a:ea typeface="Calibri"/>
                          <a:cs typeface="Calibri"/>
                        </a:rPr>
                        <a:t>FiT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 (or equivalent)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Calibri"/>
                          <a:cs typeface="Calibri"/>
                        </a:rPr>
                        <a:t>Regulatory complexity </a:t>
                      </a:r>
                      <a:r>
                        <a:rPr lang="en-GB" sz="1200" b="1" dirty="0" smtClean="0">
                          <a:latin typeface="+mn-lt"/>
                          <a:ea typeface="Calibri"/>
                          <a:cs typeface="Calibri"/>
                        </a:rPr>
                        <a:t>(1-5)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2 / 3 (concession)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Calibri"/>
                          <a:cs typeface="Calibri"/>
                        </a:rPr>
                        <a:t>Business models 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Retail 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Retail / Lease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Retail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Retail / ESCO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Retail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Retail / ESCO / </a:t>
                      </a: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Utility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Retail / ESCO 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Retail / IPP </a:t>
                      </a: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Calibri"/>
                          <a:cs typeface="Calibri"/>
                        </a:rPr>
                        <a:t>Business </a:t>
                      </a:r>
                      <a:r>
                        <a:rPr lang="en-GB" sz="1200" b="1" dirty="0" smtClean="0">
                          <a:latin typeface="Calibri"/>
                          <a:ea typeface="Calibri"/>
                          <a:cs typeface="Calibri"/>
                        </a:rPr>
                        <a:t>complexity </a:t>
                      </a:r>
                      <a:r>
                        <a:rPr lang="en-GB" sz="1200" b="1" dirty="0">
                          <a:latin typeface="Calibri"/>
                          <a:ea typeface="Calibri"/>
                          <a:cs typeface="Calibri"/>
                        </a:rPr>
                        <a:t>(</a:t>
                      </a:r>
                      <a:r>
                        <a:rPr lang="en-GB" sz="1200" b="1" dirty="0" smtClean="0">
                          <a:latin typeface="Calibri"/>
                          <a:ea typeface="Calibri"/>
                          <a:cs typeface="Calibri"/>
                        </a:rPr>
                        <a:t>1-3)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1 / </a:t>
                      </a: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1 / </a:t>
                      </a: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2 / 3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1 / 3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1 / </a:t>
                      </a:r>
                      <a:r>
                        <a:rPr lang="en-GB" sz="1200" dirty="0" smtClean="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70" marR="23570" marT="23570" marB="235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540000" y="1620001"/>
            <a:ext cx="7616818" cy="55399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Policy &amp; Regulatory Framework 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92400" y="1772401"/>
            <a:ext cx="7616818" cy="553998"/>
          </a:xfrm>
          <a:prstGeom prst="rect">
            <a:avLst/>
          </a:prstGeom>
        </p:spPr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de-DE" sz="3000" dirty="0" smtClean="0">
                <a:solidFill>
                  <a:schemeClr val="tx2"/>
                </a:solidFill>
                <a:ea typeface="MS PGothic" pitchFamily="34" charset="-128"/>
              </a:rPr>
              <a:t>Market Segments and – Status: Overview </a:t>
            </a:r>
            <a:endParaRPr lang="en-GB" sz="3000" dirty="0" smtClean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6642556"/>
            <a:ext cx="11769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</a:t>
            </a:r>
            <a:r>
              <a:rPr lang="en-GB" sz="800" dirty="0" smtClean="0"/>
              <a:t>own illustration</a:t>
            </a:r>
            <a:endParaRPr lang="en-GB" sz="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2285992"/>
            <a:ext cx="8175404" cy="3814248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 smtClean="0"/>
              <a:t>In Focus</a:t>
            </a:r>
            <a:r>
              <a:rPr lang="en-US" sz="2000" dirty="0" smtClean="0"/>
              <a:t>: on-grid PV</a:t>
            </a:r>
          </a:p>
          <a:p>
            <a:pPr marL="0" indent="0">
              <a:buNone/>
            </a:pPr>
            <a:r>
              <a:rPr lang="en-US" sz="2000" b="1" dirty="0" smtClean="0"/>
              <a:t>Substantial and continued reduction of solar PV cost </a:t>
            </a:r>
            <a:r>
              <a:rPr lang="en-US" sz="2000" dirty="0" smtClean="0"/>
              <a:t>(2006-2012: -65%)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Market Segments and – Status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pic>
        <p:nvPicPr>
          <p:cNvPr id="8" name="Picture 7" descr="mckins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3214686"/>
            <a:ext cx="6086466" cy="3214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7106084" y="5621255"/>
            <a:ext cx="11480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McKinsey 2012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2285992"/>
            <a:ext cx="8103966" cy="3814248"/>
          </a:xfrm>
        </p:spPr>
        <p:txBody>
          <a:bodyPr/>
          <a:lstStyle/>
          <a:p>
            <a:pPr>
              <a:buNone/>
            </a:pPr>
            <a:r>
              <a:rPr lang="en-US" sz="2000" i="1" dirty="0" smtClean="0"/>
              <a:t>In Focus</a:t>
            </a:r>
            <a:r>
              <a:rPr lang="en-US" sz="2000" dirty="0" smtClean="0"/>
              <a:t>: Grid-connected solar PV in Kenya </a:t>
            </a:r>
          </a:p>
          <a:p>
            <a:pPr>
              <a:buNone/>
            </a:pPr>
            <a:r>
              <a:rPr lang="en-US" sz="2000" b="1" dirty="0" smtClean="0"/>
              <a:t>Competitiveness of on-grid PV in Kenya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Market Segments and – Status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graphicFrame>
        <p:nvGraphicFramePr>
          <p:cNvPr id="8" name="Diagramm 3"/>
          <p:cNvGraphicFramePr/>
          <p:nvPr/>
        </p:nvGraphicFramePr>
        <p:xfrm>
          <a:off x="5143504" y="2428868"/>
          <a:ext cx="378621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14942" y="535782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Grid parity outlook for levelised grid and solar PV costs (LCOE!) in Nairobi (worst case!)</a:t>
            </a:r>
            <a:endParaRPr lang="en-GB" sz="14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40000" y="3186652"/>
            <a:ext cx="4603504" cy="3814248"/>
          </a:xfrm>
          <a:prstGeom prst="rect">
            <a:avLst/>
          </a:prstGeom>
        </p:spPr>
        <p:txBody>
          <a:bodyPr/>
          <a:lstStyle/>
          <a:p>
            <a:pPr marL="266700" indent="-266700">
              <a:buFont typeface="Arial" pitchFamily="34" charset="0"/>
              <a:buChar char="•"/>
            </a:pPr>
            <a:r>
              <a:rPr lang="en-US" sz="2000" dirty="0" smtClean="0"/>
              <a:t>Ranges in graph reflect a) customer categories, b) solar scenarios (Annex 1)</a:t>
            </a:r>
          </a:p>
          <a:p>
            <a:pPr marL="266700" indent="-266700"/>
            <a:endParaRPr lang="en-US" sz="20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n-US" sz="2000" dirty="0" smtClean="0"/>
              <a:t>Grid LCOE probably to slightly increase in 2011 prices </a:t>
            </a:r>
          </a:p>
          <a:p>
            <a:pPr marL="266700" indent="-266700">
              <a:buFont typeface="Arial" pitchFamily="34" charset="0"/>
              <a:buChar char="•"/>
            </a:pPr>
            <a:endParaRPr lang="en-US" sz="20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n-US" sz="2000" dirty="0" smtClean="0"/>
              <a:t>PV LCOE will further reduce, as technology &amp; market mature</a:t>
            </a:r>
          </a:p>
          <a:p>
            <a:pPr marL="266700" indent="-266700">
              <a:buFont typeface="Arial" pitchFamily="34" charset="0"/>
              <a:buChar char="•"/>
            </a:pPr>
            <a:endParaRPr lang="en-US" sz="20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n-US" sz="2000" dirty="0" smtClean="0"/>
              <a:t>Grid parity: now / within 1-2 years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8523413" y="5549818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GIZ 2011</a:t>
            </a:r>
            <a:endParaRPr lang="en-GB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6072206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*exchange rate see Annex 2</a:t>
            </a:r>
            <a:endParaRPr lang="en-GB" sz="1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2285992"/>
            <a:ext cx="8103966" cy="3814248"/>
          </a:xfrm>
        </p:spPr>
        <p:txBody>
          <a:bodyPr/>
          <a:lstStyle/>
          <a:p>
            <a:pPr>
              <a:buNone/>
            </a:pPr>
            <a:r>
              <a:rPr lang="en-US" sz="2000" i="1" dirty="0" smtClean="0"/>
              <a:t>In Focus</a:t>
            </a:r>
            <a:r>
              <a:rPr lang="en-US" sz="2000" dirty="0" smtClean="0"/>
              <a:t>: Grid-connected solar PV in Kenya - </a:t>
            </a:r>
            <a:r>
              <a:rPr lang="en-US" sz="2000" b="1" dirty="0" smtClean="0"/>
              <a:t>The game is changing!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Market Segments and – Status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40000" y="2857496"/>
            <a:ext cx="8032528" cy="3814248"/>
          </a:xfrm>
          <a:prstGeom prst="rect">
            <a:avLst/>
          </a:prstGeom>
        </p:spPr>
        <p:txBody>
          <a:bodyPr/>
          <a:lstStyle/>
          <a:p>
            <a:pPr marL="266700" indent="-266700">
              <a:buFont typeface="Arial" pitchFamily="34" charset="0"/>
              <a:buChar char="•"/>
            </a:pPr>
            <a:r>
              <a:rPr lang="en-US" sz="2000" dirty="0" smtClean="0"/>
              <a:t>Solar PV prices have reduced dramatically, further reduction is anticipated, though slower price decline </a:t>
            </a:r>
          </a:p>
          <a:p>
            <a:pPr marL="266700" indent="-266700"/>
            <a:endParaRPr lang="en-US" sz="20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n-US" sz="2000" dirty="0" smtClean="0"/>
              <a:t>Alternative / conventional power supply costs are likely to remain stable (inflation adjusted) or increase (with inflation)</a:t>
            </a:r>
          </a:p>
          <a:p>
            <a:pPr marL="266700" indent="-266700">
              <a:buFont typeface="Arial" pitchFamily="34" charset="0"/>
              <a:buChar char="•"/>
            </a:pPr>
            <a:endParaRPr lang="en-US" sz="20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n-US" sz="2000" dirty="0" smtClean="0"/>
              <a:t>Due to the scalability of solar PV, </a:t>
            </a:r>
            <a:r>
              <a:rPr lang="en-US" sz="2000" i="1" dirty="0" smtClean="0"/>
              <a:t>self supply (on-/off-grid) is likely to be a huge growth market </a:t>
            </a:r>
            <a:endParaRPr lang="en-US" sz="2000" dirty="0" smtClean="0"/>
          </a:p>
          <a:p>
            <a:pPr marL="266700" indent="-266700">
              <a:buFont typeface="Arial" pitchFamily="34" charset="0"/>
              <a:buChar char="•"/>
            </a:pPr>
            <a:endParaRPr lang="en-US" sz="20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n-US" sz="2000" dirty="0" smtClean="0"/>
              <a:t>Light-handed regulation (net-metering, low-voltage “power transport”) is needed to “enable” the on-grid-”self-supply” market</a:t>
            </a:r>
            <a:endParaRPr lang="en-GB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00" y="3446506"/>
            <a:ext cx="7616818" cy="553998"/>
          </a:xfrm>
        </p:spPr>
        <p:txBody>
          <a:bodyPr/>
          <a:lstStyle/>
          <a:p>
            <a:r>
              <a:rPr lang="de-DE" dirty="0" smtClean="0"/>
              <a:t>Outlook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40000" y="1620001"/>
            <a:ext cx="7616818" cy="553998"/>
          </a:xfrm>
          <a:prstGeom prst="rect">
            <a:avLst/>
          </a:prstGeom>
        </p:spPr>
        <p:txBody>
          <a:bodyPr/>
          <a:lstStyle/>
          <a:p>
            <a:r>
              <a:rPr lang="de-DE" sz="30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rPr>
              <a:t>Outlook: Challenges and Opportunities 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40000" y="2285992"/>
            <a:ext cx="8389718" cy="38142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Challenges</a:t>
            </a:r>
          </a:p>
          <a:p>
            <a:pPr marL="35560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ea typeface="MS PGothic" pitchFamily="34" charset="-128"/>
              </a:rPr>
              <a:t>Private sector </a:t>
            </a:r>
            <a:r>
              <a:rPr lang="en-US" sz="2000" dirty="0" smtClean="0">
                <a:ea typeface="MS PGothic" pitchFamily="34" charset="-128"/>
              </a:rPr>
              <a:t>remains largely sidelined, sector predominantly procurement </a:t>
            </a:r>
          </a:p>
          <a:p>
            <a:pPr marL="35560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ea typeface="MS PGothic" pitchFamily="34" charset="-128"/>
              </a:rPr>
              <a:t>Policy &amp; planning: </a:t>
            </a:r>
            <a:r>
              <a:rPr lang="en-US" sz="2000" dirty="0" smtClean="0">
                <a:ea typeface="MS PGothic" pitchFamily="34" charset="-128"/>
              </a:rPr>
              <a:t>solar PV still perceived as unviable, market information not up to date, PV not reflected in sector planning </a:t>
            </a:r>
          </a:p>
          <a:p>
            <a:pPr marL="35560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ea typeface="MS PGothic" pitchFamily="34" charset="-128"/>
              </a:rPr>
              <a:t>Know-How</a:t>
            </a:r>
            <a:r>
              <a:rPr lang="en-US" sz="2000" dirty="0" smtClean="0">
                <a:ea typeface="MS PGothic" pitchFamily="34" charset="-128"/>
              </a:rPr>
              <a:t>: new markets, new products; quality! (products / services)</a:t>
            </a:r>
          </a:p>
          <a:p>
            <a:pPr marL="35560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ea typeface="MS PGothic" pitchFamily="34" charset="-128"/>
              </a:rPr>
              <a:t>Partner</a:t>
            </a:r>
            <a:r>
              <a:rPr lang="en-US" sz="2000" dirty="0" smtClean="0">
                <a:ea typeface="MS PGothic" pitchFamily="34" charset="-128"/>
              </a:rPr>
              <a:t>: needed for know-how transfer; reliability, readiness for technology transfer by partners (</a:t>
            </a:r>
            <a:r>
              <a:rPr lang="en-US" sz="2000" dirty="0" smtClean="0">
                <a:ea typeface="MS PGothic" pitchFamily="34" charset="-128"/>
                <a:sym typeface="Wingdings" pitchFamily="2" charset="2"/>
              </a:rPr>
              <a:t> EU companies’ advantage over int. competitors)</a:t>
            </a:r>
            <a:endParaRPr lang="en-US" sz="2000" dirty="0" smtClean="0">
              <a:ea typeface="MS PGothic" pitchFamily="34" charset="-128"/>
            </a:endParaRPr>
          </a:p>
          <a:p>
            <a:pPr marL="35560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ea typeface="MS PGothic" pitchFamily="34" charset="-128"/>
              </a:rPr>
              <a:t>Framework</a:t>
            </a:r>
            <a:r>
              <a:rPr lang="en-US" sz="2000" dirty="0" smtClean="0">
                <a:ea typeface="MS PGothic" pitchFamily="34" charset="-128"/>
              </a:rPr>
              <a:t>: less “make” PV viable, but rather to </a:t>
            </a:r>
            <a:r>
              <a:rPr lang="en-US" sz="2000" i="1" dirty="0" smtClean="0">
                <a:ea typeface="MS PGothic" pitchFamily="34" charset="-128"/>
              </a:rPr>
              <a:t>unleash</a:t>
            </a:r>
            <a:r>
              <a:rPr lang="en-US" sz="2000" dirty="0" smtClean="0">
                <a:ea typeface="MS PGothic" pitchFamily="34" charset="-128"/>
              </a:rPr>
              <a:t> viability in the market; both policy as well as process </a:t>
            </a:r>
          </a:p>
          <a:p>
            <a:pPr marL="35560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ea typeface="MS PGothic" pitchFamily="34" charset="-128"/>
              </a:rPr>
              <a:t>Financing</a:t>
            </a:r>
            <a:r>
              <a:rPr lang="en-US" sz="2000" dirty="0" smtClean="0">
                <a:ea typeface="MS PGothic" pitchFamily="34" charset="-128"/>
              </a:rPr>
              <a:t>: specific needs of (front loaded) solar PV investments; lack of experience in know-how in FI’s, high interest rates</a:t>
            </a:r>
            <a:endParaRPr lang="sw-KE" sz="2000" dirty="0" smtClean="0">
              <a:ea typeface="MS PGothic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40000" y="1620001"/>
            <a:ext cx="7616818" cy="553998"/>
          </a:xfrm>
          <a:prstGeom prst="rect">
            <a:avLst/>
          </a:prstGeom>
        </p:spPr>
        <p:txBody>
          <a:bodyPr/>
          <a:lstStyle/>
          <a:p>
            <a:r>
              <a:rPr lang="de-DE" sz="30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rPr>
              <a:t>Outlook: </a:t>
            </a:r>
            <a:r>
              <a:rPr lang="de-DE" sz="3000" dirty="0" smtClean="0">
                <a:solidFill>
                  <a:schemeClr val="tx2"/>
                </a:solidFill>
                <a:ea typeface="MS PGothic" pitchFamily="34" charset="-128"/>
              </a:rPr>
              <a:t>Challenges and Opportunities </a:t>
            </a:r>
            <a:endParaRPr lang="de-DE" sz="3000" dirty="0" smtClean="0">
              <a:solidFill>
                <a:schemeClr val="tx2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40000" y="2285992"/>
            <a:ext cx="8461156" cy="38142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Opportunities </a:t>
            </a:r>
          </a:p>
          <a:p>
            <a:pPr marL="35560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sw-KE" sz="2000" dirty="0" smtClean="0">
                <a:ea typeface="MS PGothic" pitchFamily="34" charset="-128"/>
              </a:rPr>
              <a:t>Environmental benefits, where fossil fuels are substituted</a:t>
            </a:r>
          </a:p>
          <a:p>
            <a:pPr marL="35560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ea typeface="MS PGothic" pitchFamily="34" charset="-128"/>
              </a:rPr>
              <a:t>Energy Access:</a:t>
            </a:r>
          </a:p>
          <a:p>
            <a:pPr marL="812800" lvl="1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sw-KE" sz="2000" dirty="0" smtClean="0">
                <a:ea typeface="MS PGothic" pitchFamily="34" charset="-128"/>
              </a:rPr>
              <a:t>Off-grid: solar appliances directly at end-user level, increased access</a:t>
            </a:r>
          </a:p>
          <a:p>
            <a:pPr marL="812800" lvl="1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sw-KE" sz="2000" dirty="0" smtClean="0">
                <a:ea typeface="MS PGothic" pitchFamily="34" charset="-128"/>
              </a:rPr>
              <a:t>On-grid: </a:t>
            </a:r>
          </a:p>
          <a:p>
            <a:pPr marL="1270000" lvl="2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sw-KE" sz="2000" dirty="0" smtClean="0">
                <a:ea typeface="MS PGothic" pitchFamily="34" charset="-128"/>
              </a:rPr>
              <a:t>Increased supply / stability, reduced system losses / power cuts</a:t>
            </a:r>
          </a:p>
          <a:p>
            <a:pPr marL="1270000" lvl="2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sw-KE" sz="2000" dirty="0" smtClean="0">
                <a:ea typeface="MS PGothic" pitchFamily="34" charset="-128"/>
              </a:rPr>
              <a:t>Interaction with hydro-power (dispatchable hydro for peak supply, solar PV to “fill the dams”) – up to 25%, i.e. 350 MW (???)</a:t>
            </a:r>
          </a:p>
          <a:p>
            <a:pPr marL="35560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sw-KE" sz="2000" dirty="0" smtClean="0">
                <a:ea typeface="MS PGothic" pitchFamily="34" charset="-128"/>
              </a:rPr>
              <a:t>Decentralized value addition, employment &amp; income through installation, operation and maintenance</a:t>
            </a:r>
          </a:p>
          <a:p>
            <a:pPr marL="35560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sw-KE" sz="2000" dirty="0" smtClean="0">
                <a:ea typeface="MS PGothic" pitchFamily="34" charset="-128"/>
              </a:rPr>
              <a:t>As market volume grows, local manufacture / assembly becomes realistic </a:t>
            </a:r>
          </a:p>
          <a:p>
            <a:pPr marL="35560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endParaRPr lang="sw-KE" sz="2000" dirty="0" smtClean="0">
              <a:ea typeface="MS PGothic" pitchFamily="34" charset="-128"/>
            </a:endParaRPr>
          </a:p>
          <a:p>
            <a:pPr marL="355600" indent="-355600" defTabSz="720000" fontAlgn="base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endParaRPr lang="sw-KE" sz="2000" dirty="0" smtClean="0">
              <a:ea typeface="MS PGothic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40000" y="1620001"/>
            <a:ext cx="7616818" cy="553998"/>
          </a:xfrm>
          <a:prstGeom prst="rect">
            <a:avLst/>
          </a:prstGeom>
        </p:spPr>
        <p:txBody>
          <a:bodyPr/>
          <a:lstStyle/>
          <a:p>
            <a:r>
              <a:rPr lang="de-DE" sz="30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rPr>
              <a:t>Outlook: </a:t>
            </a:r>
            <a:r>
              <a:rPr lang="de-DE" sz="3000" i="1" dirty="0" smtClean="0">
                <a:solidFill>
                  <a:schemeClr val="tx2"/>
                </a:solidFill>
                <a:ea typeface="MS PGothic" pitchFamily="34" charset="-128"/>
              </a:rPr>
              <a:t>Stimulating Growth Markets</a:t>
            </a:r>
            <a:r>
              <a:rPr lang="de-DE" sz="3000" dirty="0" smtClean="0">
                <a:solidFill>
                  <a:schemeClr val="tx2"/>
                </a:solidFill>
                <a:ea typeface="MS PGothic" pitchFamily="34" charset="-128"/>
              </a:rPr>
              <a:t> </a:t>
            </a:r>
            <a:endParaRPr lang="de-DE" sz="3000" dirty="0" smtClean="0">
              <a:solidFill>
                <a:schemeClr val="tx2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2910" y="2679402"/>
          <a:ext cx="7858179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857388"/>
                <a:gridCol w="1500198"/>
                <a:gridCol w="1787942"/>
                <a:gridCol w="1569643"/>
              </a:tblGrid>
              <a:tr h="370840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Policy Frameworks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International  (</a:t>
                      </a:r>
                      <a:r>
                        <a:rPr lang="en-US" sz="1400" i="1" u="sng" dirty="0" smtClean="0">
                          <a:solidFill>
                            <a:schemeClr val="tx1"/>
                          </a:solidFill>
                        </a:rPr>
                        <a:t>EU-AF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Partners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Project Preparation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&amp; Financing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Capacity building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Pico-PV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Standards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Calibri" pitchFamily="34" charset="0"/>
                        <a:buChar char="‐"/>
                      </a:pPr>
                      <a:r>
                        <a:rPr lang="en-US" sz="1400" baseline="0" dirty="0" smtClean="0"/>
                        <a:t>End-users</a:t>
                      </a:r>
                    </a:p>
                    <a:p>
                      <a:pPr marL="180975" indent="-180975">
                        <a:buFont typeface="Calibri" pitchFamily="34" charset="0"/>
                        <a:buChar char="‐"/>
                      </a:pPr>
                      <a:r>
                        <a:rPr lang="en-US" sz="1400" baseline="0" dirty="0" smtClean="0"/>
                        <a:t>Distributors 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Tx/>
                        <a:buChar char="-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</a:p>
                    <a:p>
                      <a:pPr marL="180975" indent="-180975">
                        <a:buFontTx/>
                        <a:buChar char="-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Financing </a:t>
                      </a:r>
                      <a:endParaRPr lang="en-GB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SHS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 </a:t>
                      </a:r>
                      <a:r>
                        <a:rPr lang="en-US" sz="1400" i="1" baseline="0" dirty="0" smtClean="0"/>
                        <a:t>(i.e. same type, NOT same </a:t>
                      </a:r>
                      <a:r>
                        <a:rPr lang="en-US" sz="1400" i="1" baseline="0" dirty="0" err="1" smtClean="0"/>
                        <a:t>interv</a:t>
                      </a:r>
                      <a:r>
                        <a:rPr lang="en-US" sz="1400" i="1" baseline="0" dirty="0" smtClean="0"/>
                        <a:t>.)</a:t>
                      </a:r>
                      <a:endParaRPr lang="en-GB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Same  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Same  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Same  </a:t>
                      </a:r>
                      <a:endParaRPr lang="en-GB" sz="1400" dirty="0" smtClean="0"/>
                    </a:p>
                    <a:p>
                      <a:r>
                        <a:rPr lang="en-US" sz="1400" dirty="0" smtClean="0"/>
                        <a:t>+ Technical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4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Mini-grids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Standards</a:t>
                      </a:r>
                    </a:p>
                    <a:p>
                      <a:pPr marL="180975" indent="-180975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Tenders (quality)</a:t>
                      </a:r>
                    </a:p>
                    <a:p>
                      <a:pPr marL="180975" indent="-180975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Concessions</a:t>
                      </a:r>
                      <a:endParaRPr lang="en-GB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Technology </a:t>
                      </a:r>
                    </a:p>
                    <a:p>
                      <a:pPr marL="180975" indent="-180975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development / operation </a:t>
                      </a:r>
                      <a:endParaRPr lang="en-GB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Bankability</a:t>
                      </a:r>
                    </a:p>
                    <a:p>
                      <a:pPr marL="180975" indent="-180975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financing</a:t>
                      </a:r>
                      <a:endParaRPr lang="en-GB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</a:p>
                    <a:p>
                      <a:pPr marL="180975" indent="-180975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Technical</a:t>
                      </a:r>
                    </a:p>
                    <a:p>
                      <a:pPr marL="180975" indent="-180975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Financing </a:t>
                      </a:r>
                      <a:endParaRPr lang="en-GB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Net-metering 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Standards</a:t>
                      </a:r>
                    </a:p>
                    <a:p>
                      <a:pPr marL="180975" indent="-180975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Regulation </a:t>
                      </a:r>
                      <a:endParaRPr lang="en-GB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 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 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 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IPP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 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 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</a:t>
                      </a:r>
                    </a:p>
                    <a:p>
                      <a:r>
                        <a:rPr lang="en-US" sz="1400" dirty="0" smtClean="0"/>
                        <a:t>+</a:t>
                      </a:r>
                      <a:r>
                        <a:rPr lang="en-US" sz="1400" baseline="0" dirty="0" smtClean="0"/>
                        <a:t> FiT premium</a:t>
                      </a:r>
                      <a:r>
                        <a:rPr lang="en-US" sz="1400" dirty="0" smtClean="0"/>
                        <a:t> 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 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40000" y="2285992"/>
            <a:ext cx="8103966" cy="571504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Needs: Interventions by market segment and type (RECP-approach)*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6227145"/>
            <a:ext cx="6557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*RECP = Renewable Energy Cooperation </a:t>
            </a:r>
            <a:r>
              <a:rPr lang="en-US" sz="1200" dirty="0" err="1" smtClean="0"/>
              <a:t>Programme</a:t>
            </a:r>
            <a:r>
              <a:rPr lang="en-US" sz="1200" dirty="0" smtClean="0"/>
              <a:t>, under Africa-EU Energy Partnership, see Annex 2</a:t>
            </a:r>
            <a:endParaRPr lang="en-GB" sz="1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2910" y="2786058"/>
          <a:ext cx="7786742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571636"/>
                <a:gridCol w="3786214"/>
                <a:gridCol w="1143008"/>
              </a:tblGrid>
              <a:tr h="370840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Existing Intervention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Proposed additional / complementary Intervention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Approx.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Volume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Sector Planning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AfD</a:t>
                      </a:r>
                      <a:r>
                        <a:rPr lang="en-US" sz="1400" dirty="0" smtClean="0"/>
                        <a:t>-support</a:t>
                      </a:r>
                      <a:r>
                        <a:rPr lang="en-US" sz="1400" baseline="0" dirty="0" smtClean="0"/>
                        <a:t> to LCPDP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/>
                        <a:t>TA: Coherent inclusion of RE in LCPDP </a:t>
                      </a:r>
                    </a:p>
                    <a:p>
                      <a:r>
                        <a:rPr lang="en-US" sz="1400" b="0" i="0" dirty="0" smtClean="0"/>
                        <a:t>TA:</a:t>
                      </a:r>
                      <a:r>
                        <a:rPr lang="en-US" sz="1400" b="0" i="0" baseline="0" dirty="0" smtClean="0"/>
                        <a:t> “RE Master Plan”</a:t>
                      </a:r>
                      <a:r>
                        <a:rPr lang="en-US" sz="1400" b="0" i="0" dirty="0" smtClean="0"/>
                        <a:t> (possibly merge with LCPDP)</a:t>
                      </a:r>
                      <a:endParaRPr lang="en-GB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/>
                        <a:t>0.5 M EUR</a:t>
                      </a:r>
                      <a:endParaRPr lang="en-GB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Pico-PV</a:t>
                      </a:r>
                      <a:r>
                        <a:rPr lang="en-US" sz="1400" dirty="0" smtClean="0"/>
                        <a:t>*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Lighting Africa, GIZ 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/>
                        <a:t>FA:</a:t>
                      </a:r>
                      <a:r>
                        <a:rPr lang="en-US" sz="1400" b="0" i="0" baseline="0" dirty="0" smtClean="0"/>
                        <a:t> re-financing of MFI’s</a:t>
                      </a:r>
                      <a:endParaRPr lang="en-GB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/>
                        <a:t>&gt;10</a:t>
                      </a:r>
                      <a:r>
                        <a:rPr lang="en-US" sz="1400" b="0" i="0" baseline="0" dirty="0" smtClean="0"/>
                        <a:t> M EUR </a:t>
                      </a:r>
                      <a:endParaRPr lang="en-GB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SHS</a:t>
                      </a:r>
                      <a:r>
                        <a:rPr lang="en-US" sz="1400" dirty="0" smtClean="0"/>
                        <a:t>*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/>
                        <a:t>TA</a:t>
                      </a:r>
                      <a:r>
                        <a:rPr lang="en-US" sz="1400" b="0" i="0" baseline="0" dirty="0" smtClean="0"/>
                        <a:t>: vocational training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/>
                        <a:t>FA:</a:t>
                      </a:r>
                      <a:r>
                        <a:rPr lang="en-US" sz="1400" b="0" i="0" baseline="0" dirty="0" smtClean="0"/>
                        <a:t> re-financing of MFI’s</a:t>
                      </a:r>
                      <a:endParaRPr lang="en-GB" sz="1400" b="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/>
                        <a:t>5</a:t>
                      </a:r>
                      <a:r>
                        <a:rPr lang="en-US" sz="1400" b="0" i="0" baseline="0" dirty="0" smtClean="0"/>
                        <a:t> M EUR</a:t>
                      </a:r>
                    </a:p>
                    <a:p>
                      <a:r>
                        <a:rPr lang="en-US" sz="1400" b="0" i="0" baseline="0" dirty="0" smtClean="0"/>
                        <a:t>&gt;10 M EUR</a:t>
                      </a:r>
                      <a:endParaRPr lang="en-GB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4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Mini-grids</a:t>
                      </a:r>
                      <a:r>
                        <a:rPr lang="en-US" sz="1400" dirty="0" smtClean="0"/>
                        <a:t>*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SREP / World Bank</a:t>
                      </a:r>
                      <a:endParaRPr lang="en-GB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TA/FA: Mini-grid Market Development </a:t>
                      </a:r>
                      <a:r>
                        <a:rPr lang="en-US" sz="1400" b="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b="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M EUR </a:t>
                      </a:r>
                      <a:endParaRPr lang="en-GB" sz="1400" b="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Net-metering</a:t>
                      </a:r>
                      <a:r>
                        <a:rPr lang="en-US" sz="1400" dirty="0" smtClean="0"/>
                        <a:t>*</a:t>
                      </a:r>
                      <a:r>
                        <a:rPr lang="en-US" sz="1400" b="1" dirty="0" smtClean="0"/>
                        <a:t> 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buFontTx/>
                        <a:buNone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TA/FA: “</a:t>
                      </a:r>
                      <a:r>
                        <a:rPr lang="en-US" sz="1400" b="0" i="0" dirty="0" smtClean="0"/>
                        <a:t>10.000 Rooftop </a:t>
                      </a:r>
                      <a:r>
                        <a:rPr lang="en-US" sz="1400" b="0" i="0" dirty="0" err="1" smtClean="0"/>
                        <a:t>Programme</a:t>
                      </a:r>
                      <a:r>
                        <a:rPr lang="en-US" sz="1400" b="0" i="0" dirty="0" smtClean="0"/>
                        <a:t>”</a:t>
                      </a:r>
                      <a:endParaRPr lang="en-GB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/>
                        <a:t>15 M EUR </a:t>
                      </a:r>
                      <a:endParaRPr lang="en-GB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IPP</a:t>
                      </a:r>
                      <a:r>
                        <a:rPr lang="en-US" sz="1400" dirty="0" smtClean="0"/>
                        <a:t>*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World Bank; EDFI’s;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AFD /–RTAP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TA/FA: </a:t>
                      </a:r>
                      <a:r>
                        <a:rPr lang="en-US" sz="1400" b="0" i="0" dirty="0" smtClean="0"/>
                        <a:t>GET FIT </a:t>
                      </a:r>
                    </a:p>
                    <a:p>
                      <a:r>
                        <a:rPr lang="en-US" sz="1400" b="0" i="0" dirty="0" smtClean="0"/>
                        <a:t>TA/FA:</a:t>
                      </a:r>
                      <a:r>
                        <a:rPr lang="en-US" sz="1400" b="0" i="0" baseline="0" dirty="0" smtClean="0"/>
                        <a:t> AFD credit line / RTAP scale-up </a:t>
                      </a:r>
                      <a:endParaRPr lang="en-GB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baseline="0" dirty="0" smtClean="0"/>
                        <a:t>&gt;20 M EUR</a:t>
                      </a:r>
                    </a:p>
                    <a:p>
                      <a:r>
                        <a:rPr lang="en-US" sz="1400" b="0" i="0" baseline="0" dirty="0" smtClean="0"/>
                        <a:t>&gt;30 M EUR  </a:t>
                      </a:r>
                      <a:endParaRPr lang="en-GB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540000" y="1620001"/>
            <a:ext cx="7616818" cy="553998"/>
          </a:xfrm>
          <a:prstGeom prst="rect">
            <a:avLst/>
          </a:prstGeom>
        </p:spPr>
        <p:txBody>
          <a:bodyPr/>
          <a:lstStyle/>
          <a:p>
            <a:r>
              <a:rPr lang="de-DE" sz="30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rPr>
              <a:t>Outlook: </a:t>
            </a:r>
            <a:r>
              <a:rPr lang="de-DE" sz="3000" i="1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rPr>
              <a:t>Stimulating Growth Markets 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540000" y="2285992"/>
            <a:ext cx="8103966" cy="571504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Existing Solar Market Interventions (here: KE), and New Proposals </a:t>
            </a:r>
            <a:endParaRPr lang="en-US" sz="2000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71472" y="6121619"/>
            <a:ext cx="2956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*Perspective for </a:t>
            </a:r>
            <a:r>
              <a:rPr lang="en-US" sz="1400" i="1" dirty="0" smtClean="0"/>
              <a:t>blending </a:t>
            </a:r>
            <a:r>
              <a:rPr lang="en-US" sz="1400" dirty="0" smtClean="0"/>
              <a:t>instruments</a:t>
            </a:r>
            <a:endParaRPr lang="en-GB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How does the presentation work?</a:t>
            </a:r>
          </a:p>
          <a:p>
            <a:r>
              <a:rPr lang="de-DE" dirty="0" smtClean="0"/>
              <a:t>Key messages</a:t>
            </a:r>
          </a:p>
          <a:p>
            <a:r>
              <a:rPr lang="de-DE" dirty="0" smtClean="0"/>
              <a:t>Basic Country Background </a:t>
            </a:r>
          </a:p>
          <a:p>
            <a:r>
              <a:rPr lang="de-DE" dirty="0" smtClean="0"/>
              <a:t>Policy &amp; Regulatory Framework</a:t>
            </a:r>
          </a:p>
          <a:p>
            <a:pPr lvl="1"/>
            <a:r>
              <a:rPr lang="de-DE" i="1" dirty="0" smtClean="0"/>
              <a:t>In Focus: Small Scale On Grid Renewable Energy </a:t>
            </a:r>
          </a:p>
          <a:p>
            <a:r>
              <a:rPr lang="de-DE" dirty="0" smtClean="0"/>
              <a:t>Market Segments and – Status</a:t>
            </a:r>
          </a:p>
          <a:p>
            <a:pPr lvl="1"/>
            <a:r>
              <a:rPr lang="de-DE" i="1" dirty="0" smtClean="0"/>
              <a:t>In Focus: On-Grid Solar PV </a:t>
            </a:r>
          </a:p>
          <a:p>
            <a:r>
              <a:rPr lang="de-DE" dirty="0" smtClean="0"/>
              <a:t>Outlook: Kenya as a Growth Market 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Structure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40000" y="1620001"/>
            <a:ext cx="7616818" cy="553998"/>
          </a:xfrm>
          <a:prstGeom prst="rect">
            <a:avLst/>
          </a:prstGeom>
        </p:spPr>
        <p:txBody>
          <a:bodyPr/>
          <a:lstStyle/>
          <a:p>
            <a:r>
              <a:rPr lang="de-DE" sz="30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rPr>
              <a:t>Outlook: </a:t>
            </a:r>
            <a:r>
              <a:rPr lang="de-DE" sz="3000" i="1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rPr>
              <a:t>Stimulating Growth Markets</a:t>
            </a:r>
            <a:r>
              <a:rPr lang="de-DE" sz="30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rPr>
              <a:t> 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40000" y="2285992"/>
            <a:ext cx="8103966" cy="571504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Summary &amp; Key Messages </a:t>
            </a:r>
          </a:p>
          <a:p>
            <a:r>
              <a:rPr lang="en-US" sz="2000" dirty="0" smtClean="0"/>
              <a:t>Solar PV has been regarded as “toys”, as unviable (too small, to pricey) </a:t>
            </a:r>
          </a:p>
          <a:p>
            <a:r>
              <a:rPr lang="en-US" sz="2000" dirty="0" smtClean="0"/>
              <a:t>Playing field between solar (small / </a:t>
            </a:r>
            <a:r>
              <a:rPr lang="en-US" sz="2000" dirty="0" err="1" smtClean="0"/>
              <a:t>meso</a:t>
            </a:r>
            <a:r>
              <a:rPr lang="en-US" sz="2000" dirty="0" smtClean="0"/>
              <a:t> </a:t>
            </a:r>
            <a:r>
              <a:rPr lang="en-US" sz="2000" dirty="0" err="1" smtClean="0"/>
              <a:t>renewables</a:t>
            </a:r>
            <a:r>
              <a:rPr lang="en-US" sz="2000" dirty="0" smtClean="0"/>
              <a:t> in general) and conventional power sources is </a:t>
            </a:r>
            <a:r>
              <a:rPr lang="en-US" sz="2000" i="1" dirty="0" smtClean="0"/>
              <a:t>not </a:t>
            </a:r>
            <a:r>
              <a:rPr lang="en-US" sz="2000" dirty="0" smtClean="0"/>
              <a:t>level </a:t>
            </a:r>
          </a:p>
          <a:p>
            <a:r>
              <a:rPr lang="en-US" sz="2000" dirty="0" smtClean="0"/>
              <a:t>Despite this: Technological &amp; market advances, maturing technology </a:t>
            </a:r>
            <a:r>
              <a:rPr lang="en-US" sz="2000" dirty="0" smtClean="0">
                <a:sym typeface="Wingdings" pitchFamily="2" charset="2"/>
              </a:rPr>
              <a:t> new viability and opportunities emerge, in particular </a:t>
            </a:r>
            <a:r>
              <a:rPr lang="en-US" sz="2000" i="1" dirty="0" smtClean="0">
                <a:sym typeface="Wingdings" pitchFamily="2" charset="2"/>
              </a:rPr>
              <a:t>self-supply </a:t>
            </a:r>
            <a:endParaRPr lang="en-US" sz="2000" dirty="0" smtClean="0">
              <a:sym typeface="Wingdings" pitchFamily="2" charset="2"/>
            </a:endParaRPr>
          </a:p>
          <a:p>
            <a:r>
              <a:rPr lang="en-US" sz="2000" i="1" dirty="0" smtClean="0">
                <a:sym typeface="Wingdings" pitchFamily="2" charset="2"/>
              </a:rPr>
              <a:t>New</a:t>
            </a:r>
            <a:r>
              <a:rPr lang="en-US" sz="2000" dirty="0" smtClean="0">
                <a:sym typeface="Wingdings" pitchFamily="2" charset="2"/>
              </a:rPr>
              <a:t> opportunities for PV are </a:t>
            </a:r>
            <a:r>
              <a:rPr lang="en-US" sz="2000" i="1" dirty="0" smtClean="0">
                <a:sym typeface="Wingdings" pitchFamily="2" charset="2"/>
              </a:rPr>
              <a:t>not (yet) </a:t>
            </a:r>
            <a:r>
              <a:rPr lang="en-US" sz="2000" dirty="0" smtClean="0">
                <a:sym typeface="Wingdings" pitchFamily="2" charset="2"/>
              </a:rPr>
              <a:t>on the radar of </a:t>
            </a:r>
            <a:r>
              <a:rPr lang="en-US" sz="2000" dirty="0" err="1" smtClean="0">
                <a:sym typeface="Wingdings" pitchFamily="2" charset="2"/>
              </a:rPr>
              <a:t>govts</a:t>
            </a:r>
            <a:r>
              <a:rPr lang="en-US" sz="2000" dirty="0" smtClean="0">
                <a:sym typeface="Wingdings" pitchFamily="2" charset="2"/>
              </a:rPr>
              <a:t> and donors</a:t>
            </a:r>
          </a:p>
          <a:p>
            <a:r>
              <a:rPr lang="en-US" sz="2000" i="1" dirty="0" smtClean="0">
                <a:sym typeface="Wingdings" pitchFamily="2" charset="2"/>
              </a:rPr>
              <a:t>“</a:t>
            </a:r>
            <a:r>
              <a:rPr lang="en-US" sz="2000" b="1" i="1" u="sng" dirty="0" smtClean="0">
                <a:sym typeface="Wingdings" pitchFamily="2" charset="2"/>
              </a:rPr>
              <a:t>Solar Will Come</a:t>
            </a:r>
            <a:r>
              <a:rPr lang="en-US" sz="2000" i="1" dirty="0" smtClean="0">
                <a:sym typeface="Wingdings" pitchFamily="2" charset="2"/>
              </a:rPr>
              <a:t>” </a:t>
            </a:r>
            <a:r>
              <a:rPr lang="en-US" sz="2000" dirty="0" smtClean="0">
                <a:sym typeface="Wingdings" pitchFamily="2" charset="2"/>
              </a:rPr>
              <a:t>– how soon, how much, how efficient, how beneficial?</a:t>
            </a: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i="1" dirty="0" smtClean="0">
                <a:sym typeface="Wingdings" pitchFamily="2" charset="2"/>
              </a:rPr>
              <a:t> Need for focused action, targeting specific market segments with an integrated &amp; comprehensive set of support interventions, towards developing sustainable markets </a:t>
            </a:r>
            <a:endParaRPr lang="en-US" sz="2000" i="1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0000" y="2643182"/>
            <a:ext cx="6889520" cy="2246769"/>
          </a:xfrm>
        </p:spPr>
        <p:txBody>
          <a:bodyPr/>
          <a:lstStyle/>
          <a:p>
            <a:r>
              <a:rPr lang="de-DE" sz="2000" b="1" dirty="0" smtClean="0"/>
              <a:t>Thank you for your attention</a:t>
            </a:r>
            <a:br>
              <a:rPr lang="de-DE" sz="2000" b="1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Questions &amp; constructive feedback are always welcome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Michael Franz</a:t>
            </a:r>
            <a:br>
              <a:rPr lang="de-DE" sz="2000" dirty="0" smtClean="0"/>
            </a:br>
            <a:r>
              <a:rPr lang="de-DE" sz="2000" u="sng" dirty="0" smtClean="0"/>
              <a:t>michael.franz@euei-pdf.org </a:t>
            </a:r>
            <a:r>
              <a:rPr lang="de-DE" sz="2000" dirty="0" smtClean="0"/>
              <a:t> </a:t>
            </a:r>
            <a:endParaRPr lang="de-DE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2285992"/>
            <a:ext cx="8103966" cy="3814248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Cost of on-grid PV in Kenya (Q3 2011, since then approx. -25%)  </a:t>
            </a:r>
            <a:endParaRPr lang="en-GB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Annex 1 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2910" y="2857496"/>
          <a:ext cx="7572429" cy="3578013"/>
        </p:xfrm>
        <a:graphic>
          <a:graphicData uri="http://schemas.openxmlformats.org/drawingml/2006/table">
            <a:tbl>
              <a:tblPr/>
              <a:tblGrid>
                <a:gridCol w="2552847"/>
                <a:gridCol w="665416"/>
                <a:gridCol w="2177083"/>
                <a:gridCol w="2177083"/>
              </a:tblGrid>
              <a:tr h="3571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CAPEX &amp; OPEX</a:t>
                      </a:r>
                      <a:endParaRPr lang="en-GB" sz="1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Solar PV technology costs</a:t>
                      </a:r>
                      <a:endParaRPr lang="en-GB" sz="1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63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CAPEX </a:t>
                      </a: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CIF</a:t>
                      </a:r>
                      <a:endParaRPr lang="en-GB" sz="1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2530 EUR/ kW</a:t>
                      </a:r>
                      <a:r>
                        <a:rPr lang="en-US" sz="1400" b="1" baseline="-25000" dirty="0">
                          <a:latin typeface="Arial"/>
                          <a:ea typeface="Times New Roman"/>
                          <a:cs typeface="Times New Roman"/>
                        </a:rPr>
                        <a:t>p </a:t>
                      </a: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(system size 30-100 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kW</a:t>
                      </a:r>
                      <a:r>
                        <a:rPr lang="en-US" sz="1400" baseline="-25000" dirty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GB" sz="1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63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O&amp;M </a:t>
                      </a: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expenses</a:t>
                      </a:r>
                      <a:endParaRPr lang="en-GB" sz="1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50.6 EUR/kW</a:t>
                      </a:r>
                      <a:r>
                        <a:rPr lang="en-US" sz="1400" b="1" baseline="-25000" dirty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/year 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(2% of CAPEX)</a:t>
                      </a:r>
                      <a:endParaRPr lang="en-GB" sz="1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890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Location</a:t>
                      </a:r>
                      <a:endParaRPr lang="en-GB" sz="14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Solar PV financing costs</a:t>
                      </a:r>
                      <a:endParaRPr lang="en-GB" sz="1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719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Arial"/>
                          <a:ea typeface="Times New Roman"/>
                          <a:cs typeface="Times New Roman"/>
                        </a:rPr>
                        <a:t>Private investor</a:t>
                      </a:r>
                      <a:endParaRPr lang="en-GB" sz="1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Arial"/>
                          <a:ea typeface="Times New Roman"/>
                          <a:cs typeface="Times New Roman"/>
                        </a:rPr>
                        <a:t>Commercial </a:t>
                      </a:r>
                      <a:r>
                        <a:rPr lang="en-US" sz="1400" i="1" dirty="0" smtClean="0">
                          <a:latin typeface="Arial"/>
                          <a:ea typeface="Times New Roman"/>
                          <a:cs typeface="Times New Roman"/>
                        </a:rPr>
                        <a:t>investor</a:t>
                      </a:r>
                      <a:endParaRPr lang="en-GB" sz="1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63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LCOE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(20</a:t>
                      </a:r>
                      <a:r>
                        <a:rPr lang="en-US" sz="1400" b="1" baseline="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years)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 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Nairobi </a:t>
                      </a:r>
                      <a:endParaRPr lang="en-GB" sz="1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27.18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c€/kWh</a:t>
                      </a:r>
                      <a:endParaRPr lang="en-GB" sz="1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30.81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c€/kWh</a:t>
                      </a:r>
                      <a:endParaRPr lang="en-GB" sz="1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480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LCOE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(20</a:t>
                      </a:r>
                      <a:r>
                        <a:rPr lang="en-US" sz="1400" b="1" baseline="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years)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 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Kisumu </a:t>
                      </a:r>
                      <a:endParaRPr lang="en-GB" sz="1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21.01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c€/kWh</a:t>
                      </a:r>
                      <a:endParaRPr lang="en-GB" sz="1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23.82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c€/kWh</a:t>
                      </a:r>
                      <a:endParaRPr lang="en-GB" sz="14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069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  <a:ea typeface="Times New Roman"/>
                          <a:cs typeface="Times New Roman"/>
                        </a:rPr>
                        <a:t>Nairobi Capacity factor</a:t>
                      </a:r>
                      <a:endParaRPr lang="en-GB" sz="1000" dirty="0"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i="1" dirty="0">
                          <a:latin typeface="Arial"/>
                          <a:ea typeface="Times New Roman"/>
                          <a:cs typeface="Times New Roman"/>
                        </a:rPr>
                        <a:t>(Average annual insolation of 5.01 kWh/m2/day [NASA] and a Performance Ratio of 75%)</a:t>
                      </a:r>
                      <a:endParaRPr lang="en-GB" sz="1000" dirty="0"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  <a:ea typeface="Times New Roman"/>
                          <a:cs typeface="Times New Roman"/>
                        </a:rPr>
                        <a:t>Kisumu Capacity factor</a:t>
                      </a:r>
                      <a:endParaRPr lang="en-GB" sz="1000" dirty="0"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i="1" dirty="0">
                          <a:latin typeface="Arial"/>
                          <a:ea typeface="Times New Roman"/>
                          <a:cs typeface="Times New Roman"/>
                        </a:rPr>
                        <a:t>(Average annual insolation of 6.48 kWh/m2/day [NASA] and a Performance Ratio of 75%)</a:t>
                      </a:r>
                      <a:endParaRPr lang="en-GB" sz="1000" dirty="0"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/>
                          <a:ea typeface="Times New Roman"/>
                          <a:cs typeface="Times New Roman"/>
                        </a:rPr>
                        <a:t>KES/EUR: 120</a:t>
                      </a:r>
                      <a:endParaRPr lang="en-GB" sz="10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  <a:ea typeface="Times New Roman"/>
                          <a:cs typeface="Times New Roman"/>
                        </a:rPr>
                        <a:t>15.66%</a:t>
                      </a:r>
                      <a:r>
                        <a:rPr lang="en-US" sz="8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GB" sz="1000" dirty="0"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  <a:ea typeface="Times New Roman"/>
                          <a:cs typeface="Times New Roman"/>
                        </a:rPr>
                        <a:t>20.25%</a:t>
                      </a:r>
                      <a:endParaRPr lang="en-GB" sz="10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  <a:ea typeface="Times New Roman"/>
                          <a:cs typeface="Times New Roman"/>
                        </a:rPr>
                        <a:t>Calculation inputs:</a:t>
                      </a:r>
                      <a:br>
                        <a:rPr lang="en-US" sz="800" b="1" dirty="0">
                          <a:latin typeface="Arial"/>
                          <a:ea typeface="Times New Roman"/>
                          <a:cs typeface="Times New Roman"/>
                        </a:rPr>
                      </a:br>
                      <a:endParaRPr lang="en-GB" sz="1000" dirty="0"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Capital structure: </a:t>
                      </a:r>
                      <a:b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50% debt, 50% equity</a:t>
                      </a:r>
                      <a:endParaRPr lang="en-GB" sz="1000" dirty="0">
                        <a:latin typeface="Garamond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Cost of equity: 10%</a:t>
                      </a:r>
                      <a:endParaRPr lang="en-GB" sz="1000" dirty="0">
                        <a:latin typeface="Garamond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Cost of debt: 10%</a:t>
                      </a:r>
                      <a:endParaRPr lang="en-GB" sz="1000" dirty="0">
                        <a:latin typeface="Garamond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/>
                          <a:ea typeface="Times New Roman"/>
                          <a:cs typeface="Times New Roman"/>
                        </a:rPr>
                        <a:t>(no tax-shield considered)</a:t>
                      </a:r>
                      <a:endParaRPr lang="en-GB" sz="1000" dirty="0"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  <a:ea typeface="Times New Roman"/>
                          <a:cs typeface="Times New Roman"/>
                        </a:rPr>
                        <a:t>Discount rate: 10%</a:t>
                      </a:r>
                      <a:endParaRPr lang="en-GB" sz="10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  <a:ea typeface="Times New Roman"/>
                          <a:cs typeface="Times New Roman"/>
                        </a:rPr>
                        <a:t>Calculation inputs:</a:t>
                      </a:r>
                      <a:br>
                        <a:rPr lang="en-US" sz="800" b="1" dirty="0">
                          <a:latin typeface="Arial"/>
                          <a:ea typeface="Times New Roman"/>
                          <a:cs typeface="Times New Roman"/>
                        </a:rPr>
                      </a:br>
                      <a:endParaRPr lang="en-GB" sz="1000" dirty="0"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Capital structure: </a:t>
                      </a:r>
                      <a:b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50% debt, 50% equity</a:t>
                      </a:r>
                      <a:endParaRPr lang="en-GB" sz="1000" dirty="0">
                        <a:latin typeface="Garamond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Cost of equity: 15%</a:t>
                      </a:r>
                      <a:endParaRPr lang="en-GB" sz="1000" dirty="0">
                        <a:latin typeface="Garamond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Cost of debt: 10%</a:t>
                      </a:r>
                      <a:endParaRPr lang="en-GB" sz="1000" dirty="0">
                        <a:latin typeface="Garamond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/>
                          <a:ea typeface="Times New Roman"/>
                          <a:cs typeface="Times New Roman"/>
                        </a:rPr>
                        <a:t>(no tax-shield considered)</a:t>
                      </a:r>
                      <a:endParaRPr lang="en-GB" sz="1000" dirty="0"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  <a:ea typeface="Times New Roman"/>
                          <a:cs typeface="Times New Roman"/>
                        </a:rPr>
                        <a:t>Discount rate: 12.5%</a:t>
                      </a:r>
                      <a:endParaRPr lang="en-GB" sz="10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062" marR="68062" marT="35922" marB="3592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7951909" y="5807646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GIZ 2011</a:t>
            </a:r>
            <a:endParaRPr lang="en-GB" sz="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Exchange rate Kenya Shilling / EURO (2009-2012)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 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pic>
        <p:nvPicPr>
          <p:cNvPr id="7" name="Picture 6" descr="kes-eur-exch-rat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857496"/>
            <a:ext cx="6049267" cy="3509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6135118" y="5294906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</a:t>
            </a:r>
            <a:r>
              <a:rPr lang="en-GB" sz="800" dirty="0" smtClean="0">
                <a:hlinkClick r:id="rId4"/>
              </a:rPr>
              <a:t>http://www.oanda.com</a:t>
            </a:r>
            <a:endParaRPr lang="en-GB" sz="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2285992"/>
            <a:ext cx="8103966" cy="3814248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Renewable Energy Cooperation </a:t>
            </a:r>
            <a:r>
              <a:rPr lang="en-US" sz="2000" b="1" dirty="0" err="1" smtClean="0"/>
              <a:t>Programme</a:t>
            </a:r>
            <a:r>
              <a:rPr lang="en-US" sz="2000" b="1" dirty="0" smtClean="0"/>
              <a:t> (RECP) – Overview</a:t>
            </a:r>
          </a:p>
          <a:p>
            <a:pPr>
              <a:buNone/>
            </a:pPr>
            <a:endParaRPr lang="en-US" sz="20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Annex 3 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  <p:pic>
        <p:nvPicPr>
          <p:cNvPr id="11" name="Picture 10" descr="AEEP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1714488"/>
            <a:ext cx="1538450" cy="425448"/>
          </a:xfrm>
          <a:prstGeom prst="rect">
            <a:avLst/>
          </a:prstGeom>
        </p:spPr>
      </p:pic>
      <p:pic>
        <p:nvPicPr>
          <p:cNvPr id="12" name="Picture 11" descr="recp-overview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708725"/>
            <a:ext cx="5000660" cy="4149275"/>
          </a:xfrm>
          <a:prstGeom prst="rect">
            <a:avLst/>
          </a:prstGeom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540000" y="2857496"/>
            <a:ext cx="3389058" cy="3814248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05188" algn="l"/>
              </a:tabLst>
            </a:pPr>
            <a:r>
              <a:rPr lang="en-US" sz="2000" dirty="0" err="1" smtClean="0">
                <a:ea typeface="MS PGothic" pitchFamily="34" charset="-128"/>
              </a:rPr>
              <a:t>Programme</a:t>
            </a:r>
            <a:r>
              <a:rPr lang="en-US" sz="2000" dirty="0" smtClean="0">
                <a:ea typeface="MS PGothic" pitchFamily="34" charset="-128"/>
              </a:rPr>
              <a:t> with integrated interventions for RE Market development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05188" algn="l"/>
              </a:tabLst>
            </a:pPr>
            <a:r>
              <a:rPr lang="en-US" sz="2000" dirty="0" smtClean="0">
                <a:ea typeface="MS PGothic" pitchFamily="34" charset="-128"/>
              </a:rPr>
              <a:t>Instrument of the Africa-EU Energy Partnership (AEEP)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05188" algn="l"/>
              </a:tabLst>
            </a:pPr>
            <a:r>
              <a:rPr lang="en-US" sz="2000" dirty="0" smtClean="0">
                <a:ea typeface="MS PGothic" pitchFamily="34" charset="-128"/>
              </a:rPr>
              <a:t>Launched at AEEP-High-Level meeting in 2010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05188" algn="l"/>
              </a:tabLst>
            </a:pPr>
            <a:r>
              <a:rPr lang="en-US" sz="2000" dirty="0" smtClean="0">
                <a:ea typeface="MS PGothic" pitchFamily="34" charset="-128"/>
              </a:rPr>
              <a:t>Currently in start-up phase, funding from EC, implemented by AFD and EUEI PDF</a:t>
            </a:r>
            <a:endParaRPr lang="en-GB" sz="2000" dirty="0" smtClean="0">
              <a:ea typeface="MS PGothic" pitchFamily="34" charset="-128"/>
            </a:endParaRPr>
          </a:p>
          <a:p>
            <a:pPr marL="355600" marR="0" lvl="0" indent="-355600" algn="l" defTabSz="72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540000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How does the</a:t>
            </a:r>
            <a:r>
              <a:rPr kumimoji="0" lang="de-DE" sz="3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presentation work? </a:t>
            </a:r>
            <a:endParaRPr kumimoji="0" lang="de-DE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540000" y="2285992"/>
            <a:ext cx="8318280" cy="3814248"/>
          </a:xfrm>
          <a:prstGeom prst="rect">
            <a:avLst/>
          </a:prstGeom>
        </p:spPr>
        <p:txBody>
          <a:bodyPr/>
          <a:lstStyle/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sw-KE" sz="2000" dirty="0" smtClean="0"/>
              <a:t>Judgements / assessments in the presentatation are my personal opinion and don’t necessarily reflect the views of my organization </a:t>
            </a:r>
          </a:p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sw-KE" sz="2000" dirty="0" smtClean="0"/>
              <a:t>The example chosen here is Kenya - the analysis and lessons apply also for other countries</a:t>
            </a:r>
          </a:p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sw-KE" sz="2000" dirty="0" smtClean="0"/>
              <a:t>I won’t go into all the details on all the slides, information is partly for reference</a:t>
            </a:r>
          </a:p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sw-KE" sz="2000" dirty="0" smtClean="0"/>
              <a:t>Please interrupt! </a:t>
            </a:r>
            <a:r>
              <a:rPr lang="sw-KE" sz="2000" dirty="0" smtClean="0">
                <a:sym typeface="Wingdings" pitchFamily="2" charset="2"/>
              </a:rPr>
              <a:t>Points of clarification </a:t>
            </a:r>
            <a:r>
              <a:rPr lang="sw-KE" sz="2000" i="1" dirty="0" smtClean="0">
                <a:sym typeface="Wingdings" pitchFamily="2" charset="2"/>
              </a:rPr>
              <a:t>at any time!</a:t>
            </a:r>
          </a:p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sw-KE" sz="2000" dirty="0" smtClean="0">
                <a:sym typeface="Wingdings" pitchFamily="2" charset="2"/>
              </a:rPr>
              <a:t>Discussion after the presentation </a:t>
            </a:r>
          </a:p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defRPr/>
            </a:pPr>
            <a:endParaRPr lang="sw-KE" sz="2000" i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540000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Key</a:t>
            </a:r>
            <a:r>
              <a:rPr kumimoji="0" lang="de-DE" sz="3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Messages </a:t>
            </a:r>
            <a:endParaRPr kumimoji="0" lang="de-DE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540000" y="2285992"/>
            <a:ext cx="8318280" cy="3814248"/>
          </a:xfrm>
          <a:prstGeom prst="rect">
            <a:avLst/>
          </a:prstGeom>
        </p:spPr>
        <p:txBody>
          <a:bodyPr/>
          <a:lstStyle/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sw-KE" sz="2000" dirty="0" smtClean="0"/>
              <a:t>Dramatic cost reductions in solar PV are making it increasingly economically viable, also for improved access to energy in Africa </a:t>
            </a:r>
          </a:p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defRPr/>
            </a:pPr>
            <a:endParaRPr lang="sw-KE" sz="2000" dirty="0" smtClean="0"/>
          </a:p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sw-KE" sz="2000" dirty="0" smtClean="0"/>
              <a:t>These market trends have “overtaken” both policy &amp; regulatory frame-works as well as development instruments - we’re losing opportunities! </a:t>
            </a:r>
          </a:p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endParaRPr lang="sw-KE" sz="2000" dirty="0" smtClean="0"/>
          </a:p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sw-KE" sz="2000" dirty="0" smtClean="0"/>
              <a:t>Frameworks for solar PV  illustrate very well how “conventional power” is still dominating and that there is no “level playing field”</a:t>
            </a:r>
          </a:p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endParaRPr lang="sw-KE" sz="2000" dirty="0" smtClean="0"/>
          </a:p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sw-KE" sz="2000" dirty="0" smtClean="0"/>
              <a:t>Where viability is achieved, we can and should design focused interventions to “break the ice” and jump-start market uptake</a:t>
            </a:r>
            <a:endParaRPr lang="sw-K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00" y="3446506"/>
            <a:ext cx="7616818" cy="553998"/>
          </a:xfrm>
        </p:spPr>
        <p:txBody>
          <a:bodyPr/>
          <a:lstStyle/>
          <a:p>
            <a:r>
              <a:rPr lang="de-DE" dirty="0" smtClean="0"/>
              <a:t>Basic Country Background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Brussels, </a:t>
            </a:r>
            <a:fld id="{C6ADA847-9EA9-430C-BB38-E410B3085931}" type="datetime3">
              <a:rPr lang="en-US" smtClean="0"/>
              <a:pPr>
                <a:defRPr/>
              </a:pPr>
              <a:t>29 January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D2E45CF0-5C2E-4A63-AE79-8A7D1230837F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540000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Basic Country Background – Solar D</a:t>
            </a:r>
            <a:r>
              <a:rPr kumimoji="0" lang="de-DE" sz="3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emand Drivers</a:t>
            </a:r>
            <a:endParaRPr kumimoji="0" lang="de-DE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540000" y="2285992"/>
            <a:ext cx="7961090" cy="3814248"/>
          </a:xfrm>
          <a:prstGeom prst="rect">
            <a:avLst/>
          </a:prstGeom>
        </p:spPr>
        <p:txBody>
          <a:bodyPr/>
          <a:lstStyle/>
          <a:p>
            <a:pPr marL="355600" indent="-355600" defTabSz="720000">
              <a:spcBef>
                <a:spcPts val="300"/>
              </a:spcBef>
              <a:spcAft>
                <a:spcPts val="300"/>
              </a:spcAft>
              <a:buClr>
                <a:srgbClr val="333399"/>
              </a:buClr>
              <a:defRPr/>
            </a:pPr>
            <a:endParaRPr lang="en-U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2500306"/>
          <a:ext cx="8215370" cy="432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6858048"/>
              </a:tblGrid>
              <a:tr h="15324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Country-specific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 defTabSz="7200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333399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Population: ~40 Mio. / Population growth: 2.5% p.a.</a:t>
                      </a:r>
                    </a:p>
                    <a:p>
                      <a:pPr marL="355600" indent="-355600" defTabSz="7200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333399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GDP (PPP, 2011): 71 billion US$ (), world rank 83</a:t>
                      </a:r>
                    </a:p>
                    <a:p>
                      <a:pPr marL="355600" indent="-355600" defTabSz="7200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333399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GDP per capita (PPP, 2011): 1,700 US$, world rank 195</a:t>
                      </a:r>
                    </a:p>
                    <a:p>
                      <a:pPr marL="355600" indent="-355600" defTabSz="7200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333399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GDP growth (2011): 4.3%, world rank 90</a:t>
                      </a:r>
                    </a:p>
                    <a:p>
                      <a:pPr marL="355600" indent="-355600" defTabSz="7200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333399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Regional “powerhouse”, dynamic business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/ policy environment 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61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Similar in other African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countries 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 defTabSz="7200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333399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Low electrification rate: 15-20 %</a:t>
                      </a:r>
                    </a:p>
                    <a:p>
                      <a:pPr marL="355600" indent="-355600" defTabSz="7200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333399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High growth of electricity demand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: 5-8% p.a. </a:t>
                      </a:r>
                    </a:p>
                    <a:p>
                      <a:pPr marL="355600" indent="-355600" defTabSz="7200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333399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Relatively high electricity prices (17-22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USc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/kWh)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55600" indent="-355600" defTabSz="7200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333399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Low reliability and security of supply</a:t>
                      </a:r>
                    </a:p>
                    <a:p>
                      <a:pPr marL="355600" indent="-355600" defTabSz="7200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333399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Large share of thermal power, subject to price fluctuation +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hydro power variability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strong electricity price fluctuations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40000" y="1643050"/>
            <a:ext cx="8229600" cy="4525963"/>
          </a:xfrm>
        </p:spPr>
        <p:txBody>
          <a:bodyPr/>
          <a:lstStyle/>
          <a:p>
            <a:pPr lvl="0">
              <a:spcBef>
                <a:spcPct val="0"/>
              </a:spcBef>
              <a:buNone/>
              <a:defRPr/>
            </a:pPr>
            <a:r>
              <a:rPr lang="de-DE" sz="3000" dirty="0" smtClean="0">
                <a:solidFill>
                  <a:schemeClr val="tx2"/>
                </a:solidFill>
              </a:rPr>
              <a:t>Basic Country Background – Energy Sector 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6143644"/>
            <a:ext cx="1331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IEA (2009)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86050" y="2357430"/>
            <a:ext cx="318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Final Energy Consumption </a:t>
            </a:r>
            <a:endParaRPr lang="en-GB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1142976" y="2928934"/>
          <a:ext cx="685804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1006_euei_ppt_vorlage_07_template">
  <a:themeElements>
    <a:clrScheme name="EUEI PDF colors">
      <a:dk1>
        <a:sysClr val="windowText" lastClr="000000"/>
      </a:dk1>
      <a:lt1>
        <a:sysClr val="window" lastClr="FFFFFF"/>
      </a:lt1>
      <a:dk2>
        <a:srgbClr val="134094"/>
      </a:dk2>
      <a:lt2>
        <a:srgbClr val="009BD9"/>
      </a:lt2>
      <a:accent1>
        <a:srgbClr val="FBBA00"/>
      </a:accent1>
      <a:accent2>
        <a:srgbClr val="3F3F3F"/>
      </a:accent2>
      <a:accent3>
        <a:srgbClr val="7F7F7F"/>
      </a:accent3>
      <a:accent4>
        <a:srgbClr val="A5A5A5"/>
      </a:accent4>
      <a:accent5>
        <a:srgbClr val="D8D8D8"/>
      </a:accent5>
      <a:accent6>
        <a:srgbClr val="F2F2F2"/>
      </a:accent6>
      <a:hlink>
        <a:srgbClr val="00A4E6"/>
      </a:hlink>
      <a:folHlink>
        <a:srgbClr val="1340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UEI PDF">
  <a:themeElements>
    <a:clrScheme name="EUEI PDF colors">
      <a:dk1>
        <a:sysClr val="windowText" lastClr="000000"/>
      </a:dk1>
      <a:lt1>
        <a:sysClr val="window" lastClr="FFFFFF"/>
      </a:lt1>
      <a:dk2>
        <a:srgbClr val="134094"/>
      </a:dk2>
      <a:lt2>
        <a:srgbClr val="009BD9"/>
      </a:lt2>
      <a:accent1>
        <a:srgbClr val="FBBA00"/>
      </a:accent1>
      <a:accent2>
        <a:srgbClr val="3F3F3F"/>
      </a:accent2>
      <a:accent3>
        <a:srgbClr val="7F7F7F"/>
      </a:accent3>
      <a:accent4>
        <a:srgbClr val="A5A5A5"/>
      </a:accent4>
      <a:accent5>
        <a:srgbClr val="D8D8D8"/>
      </a:accent5>
      <a:accent6>
        <a:srgbClr val="F2F2F2"/>
      </a:accent6>
      <a:hlink>
        <a:srgbClr val="00A4E6"/>
      </a:hlink>
      <a:folHlink>
        <a:srgbClr val="1340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29109</TotalTime>
  <Words>2931</Words>
  <Application>Microsoft Office PowerPoint</Application>
  <PresentationFormat>On-screen Show (4:3)</PresentationFormat>
  <Paragraphs>595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111006_euei_ppt_vorlage_07_template</vt:lpstr>
      <vt:lpstr>EUEI PDF</vt:lpstr>
      <vt:lpstr>Custom Design</vt:lpstr>
      <vt:lpstr>Development Cooperation : Solar Energy is Happening – Are we ready?  Challenges, Opportunities, Options – the example of Kenya    Michael Franz EUEI PDF Liaison Office Brussels</vt:lpstr>
      <vt:lpstr>Background on EUEI PDF </vt:lpstr>
      <vt:lpstr>Structure</vt:lpstr>
      <vt:lpstr>Structure</vt:lpstr>
      <vt:lpstr>Slide 5</vt:lpstr>
      <vt:lpstr>Slide 6</vt:lpstr>
      <vt:lpstr>Basic Country Background </vt:lpstr>
      <vt:lpstr>Slide 8</vt:lpstr>
      <vt:lpstr>Slide 9</vt:lpstr>
      <vt:lpstr>Slide 10</vt:lpstr>
      <vt:lpstr>Basic Country Background – Electricity Prices </vt:lpstr>
      <vt:lpstr>Slide 12</vt:lpstr>
      <vt:lpstr>Policy &amp; Regulatory Framework</vt:lpstr>
      <vt:lpstr>Slide 14</vt:lpstr>
      <vt:lpstr>Policy &amp; Regulatory Framework </vt:lpstr>
      <vt:lpstr>Policy &amp; Regulatory Framework </vt:lpstr>
      <vt:lpstr>Slide 17</vt:lpstr>
      <vt:lpstr>Slide 18</vt:lpstr>
      <vt:lpstr>Slide 19</vt:lpstr>
      <vt:lpstr>Slide 20</vt:lpstr>
      <vt:lpstr>Slide 21</vt:lpstr>
      <vt:lpstr>Policy &amp; Regulatory Framework </vt:lpstr>
      <vt:lpstr>Market Segments and – Status</vt:lpstr>
      <vt:lpstr>Market Segments and – Status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Market Segments and – Status</vt:lpstr>
      <vt:lpstr>Market Segments and – Status</vt:lpstr>
      <vt:lpstr>Market Segments and – Status</vt:lpstr>
      <vt:lpstr>Outlook </vt:lpstr>
      <vt:lpstr>Slide 36</vt:lpstr>
      <vt:lpstr>Slide 37</vt:lpstr>
      <vt:lpstr>Slide 38</vt:lpstr>
      <vt:lpstr>Slide 39</vt:lpstr>
      <vt:lpstr>Slide 40</vt:lpstr>
      <vt:lpstr>Thank you for your attention   Questions &amp; constructive feedback are always welcome  Michael Franz michael.franz@euei-pdf.org  </vt:lpstr>
      <vt:lpstr>Annex 1 </vt:lpstr>
      <vt:lpstr>Annex 2</vt:lpstr>
      <vt:lpstr>Annex 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</dc:title>
  <dc:creator>Schumacher</dc:creator>
  <cp:lastModifiedBy>video1</cp:lastModifiedBy>
  <cp:revision>68</cp:revision>
  <dcterms:created xsi:type="dcterms:W3CDTF">2011-10-06T14:52:52Z</dcterms:created>
  <dcterms:modified xsi:type="dcterms:W3CDTF">2013-01-29T09:35:25Z</dcterms:modified>
</cp:coreProperties>
</file>