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8" r:id="rId2"/>
    <p:sldId id="365" r:id="rId3"/>
    <p:sldId id="366" r:id="rId4"/>
    <p:sldId id="364" r:id="rId5"/>
    <p:sldId id="367" r:id="rId6"/>
    <p:sldId id="368" r:id="rId7"/>
    <p:sldId id="374" r:id="rId8"/>
    <p:sldId id="369" r:id="rId9"/>
    <p:sldId id="370" r:id="rId10"/>
    <p:sldId id="371" r:id="rId11"/>
    <p:sldId id="373" r:id="rId12"/>
    <p:sldId id="372" r:id="rId13"/>
  </p:sldIdLst>
  <p:sldSz cx="12192000" cy="6858000"/>
  <p:notesSz cx="66690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HEKEROVA Niya (INTPA)" initials="SN" lastIdx="3" clrIdx="0">
    <p:extLst>
      <p:ext uri="{19B8F6BF-5375-455C-9EA6-DF929625EA0E}">
        <p15:presenceInfo xmlns:p15="http://schemas.microsoft.com/office/powerpoint/2012/main" userId="SHEKEROVA Niya (INTPA)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4B9C"/>
    <a:srgbClr val="035DC1"/>
    <a:srgbClr val="004494"/>
    <a:srgbClr val="0356B1"/>
    <a:srgbClr val="024E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75061" autoAdjust="0"/>
  </p:normalViewPr>
  <p:slideViewPr>
    <p:cSldViewPr snapToGrid="0">
      <p:cViewPr varScale="1">
        <p:scale>
          <a:sx n="66" d="100"/>
          <a:sy n="66" d="100"/>
        </p:scale>
        <p:origin x="1368" y="43"/>
      </p:cViewPr>
      <p:guideLst>
        <p:guide orient="horz" pos="209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27/04/2023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27/04/2023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7464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8103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0027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b="1" dirty="0" smtClean="0"/>
              <a:t>Intro</a:t>
            </a:r>
            <a:r>
              <a:rPr lang="en-US" dirty="0" smtClean="0"/>
              <a:t>: Current main trends of urban developments, unplanned sprawl, are a threat to surrounding ecosystems and contribute to land degradation.</a:t>
            </a:r>
          </a:p>
          <a:p>
            <a:pPr marL="228600" indent="-228600">
              <a:buAutoNum type="arabicPeriod"/>
            </a:pPr>
            <a:r>
              <a:rPr lang="en-US" b="1" dirty="0" smtClean="0"/>
              <a:t>Conclusion</a:t>
            </a:r>
            <a:r>
              <a:rPr lang="en-US" dirty="0" smtClean="0"/>
              <a:t>: Once established, urban development is difficult to alter,</a:t>
            </a:r>
            <a:r>
              <a:rPr lang="en-US" baseline="0" dirty="0" smtClean="0"/>
              <a:t> hence the urgency for actions.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1305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/>
              <a:t>Intro: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200" dirty="0" smtClean="0"/>
              <a:t>Cities are also economic powerhouses, dynamic hubs of innovation and transformative urban solutions and awarded for their protection and use of cultural heritage.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sz="12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2. All aspects of the Green Deal have an urban dimension: 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dirty="0" smtClean="0"/>
              <a:t>Green solutions are often multi-purpose and multi-sector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dirty="0" smtClean="0"/>
              <a:t>Urban areas occupy only 2% of global land area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dirty="0" smtClean="0"/>
              <a:t>Well-planned urban development provides: 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dirty="0" smtClean="0"/>
              <a:t>Greater resource efficiency and less energy use.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dirty="0" smtClean="0"/>
              <a:t>Avoiding sprawling land consumption protects natural and agricultural areas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dirty="0" smtClean="0"/>
              <a:t>High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population</a:t>
            </a:r>
            <a:r>
              <a:rPr lang="en-US" sz="1200" dirty="0" smtClean="0"/>
              <a:t> and infrastructure density:  ideal locations for</a:t>
            </a:r>
            <a:r>
              <a:rPr lang="en-US" sz="1200" b="0" dirty="0" smtClean="0"/>
              <a:t> ICT </a:t>
            </a:r>
            <a:r>
              <a:rPr lang="en-US" sz="1200" dirty="0" smtClean="0"/>
              <a:t>implementation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sz="1200" dirty="0" smtClean="0"/>
          </a:p>
          <a:p>
            <a:endParaRPr lang="fr-BE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8825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47927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sz="1600" b="1" dirty="0" smtClean="0"/>
              <a:t>Guarantees – examples of applications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 smtClean="0"/>
          </a:p>
          <a:p>
            <a:pPr marL="0" indent="0">
              <a:spcAft>
                <a:spcPts val="0"/>
              </a:spcAft>
              <a:buNone/>
            </a:pPr>
            <a:r>
              <a:rPr lang="en-IE" sz="1500" b="1" dirty="0" smtClean="0"/>
              <a:t>Supporting PPPs</a:t>
            </a:r>
            <a:endParaRPr lang="en-US" sz="1500" b="1" dirty="0" smtClean="0"/>
          </a:p>
          <a:p>
            <a:pPr marL="171450" indent="-171450">
              <a:spcAft>
                <a:spcPts val="0"/>
              </a:spcAft>
              <a:buFontTx/>
              <a:buChar char="-"/>
            </a:pP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Yu Gothic" panose="020B0400000000000000" pitchFamily="34" charset="-128"/>
                <a:cs typeface="+mn-cs"/>
              </a:rPr>
              <a:t>What: help cities develop PPPs and lower risk for financing infrastructure, e.g.  waste management, transport; </a:t>
            </a:r>
          </a:p>
          <a:p>
            <a:pPr marL="171450" indent="-171450">
              <a:spcAft>
                <a:spcPts val="0"/>
              </a:spcAft>
              <a:buFontTx/>
              <a:buChar char="-"/>
            </a:pPr>
            <a:r>
              <a:rPr lang="en-IE" sz="1200" kern="1200" dirty="0" smtClean="0">
                <a:solidFill>
                  <a:schemeClr val="tx1"/>
                </a:solidFill>
                <a:latin typeface="+mn-lt"/>
                <a:ea typeface="Yu Gothic" panose="020B0400000000000000" pitchFamily="34" charset="-128"/>
                <a:cs typeface="+mn-cs"/>
              </a:rPr>
              <a:t>How</a:t>
            </a:r>
            <a:r>
              <a:rPr lang="en-IE" sz="1200" b="0" kern="1200" dirty="0" smtClean="0">
                <a:solidFill>
                  <a:schemeClr val="tx1"/>
                </a:solidFill>
                <a:latin typeface="+mn-lt"/>
                <a:ea typeface="Yu Gothic" panose="020B0400000000000000" pitchFamily="34" charset="-128"/>
                <a:cs typeface="+mn-cs"/>
              </a:rPr>
              <a:t>: Partial guarantee of payment to the private operator;</a:t>
            </a:r>
            <a:endParaRPr lang="en-US" sz="1200" b="0" kern="1200" dirty="0" smtClean="0">
              <a:solidFill>
                <a:schemeClr val="tx1"/>
              </a:solidFill>
              <a:latin typeface="+mn-lt"/>
              <a:ea typeface="Yu Gothic" panose="020B0400000000000000" pitchFamily="34" charset="-128"/>
              <a:cs typeface="+mn-cs"/>
            </a:endParaRPr>
          </a:p>
          <a:p>
            <a:pPr marL="0" indent="0">
              <a:buClrTx/>
              <a:buNone/>
            </a:pPr>
            <a:endParaRPr lang="en-US" sz="900" i="0" kern="1200" dirty="0" smtClean="0">
              <a:solidFill>
                <a:schemeClr val="tx1"/>
              </a:solidFill>
              <a:latin typeface="+mn-lt"/>
              <a:ea typeface="Yu Gothic" panose="020B0400000000000000" pitchFamily="34" charset="-128"/>
              <a:cs typeface="+mn-cs"/>
            </a:endParaRPr>
          </a:p>
          <a:p>
            <a:pPr marL="0" indent="0">
              <a:buClrTx/>
              <a:buNone/>
            </a:pPr>
            <a:r>
              <a:rPr lang="en-US" sz="1500" b="1" dirty="0" smtClean="0"/>
              <a:t>Supporting urban investment funds</a:t>
            </a:r>
          </a:p>
          <a:p>
            <a:pPr marL="171450" indent="-171450">
              <a:buClrTx/>
              <a:buFontTx/>
              <a:buChar char="-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Yu Gothic" panose="020B0400000000000000" pitchFamily="34" charset="-128"/>
                <a:cs typeface="+mn-cs"/>
              </a:rPr>
              <a:t>What: address market failures hampering investments in urban infrastructure and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Yu Gothic" panose="020B0400000000000000" pitchFamily="34" charset="-128"/>
                <a:cs typeface="+mn-cs"/>
              </a:rPr>
              <a:t>mobilise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Yu Gothic" panose="020B0400000000000000" pitchFamily="34" charset="-128"/>
                <a:cs typeface="+mn-cs"/>
              </a:rPr>
              <a:t> public and private capital where resilient municipal infrastructure lacks; portfolio of smaller projects</a:t>
            </a:r>
          </a:p>
          <a:p>
            <a:pPr marL="171450" indent="-171450">
              <a:buClrTx/>
              <a:buFontTx/>
              <a:buChar char="-"/>
            </a:pPr>
            <a:r>
              <a:rPr lang="en-IE" sz="1200" kern="1200" dirty="0" smtClean="0">
                <a:solidFill>
                  <a:schemeClr val="tx1"/>
                </a:solidFill>
                <a:latin typeface="+mn-lt"/>
                <a:ea typeface="Yu Gothic" panose="020B0400000000000000" pitchFamily="34" charset="-128"/>
                <a:cs typeface="+mn-cs"/>
              </a:rPr>
              <a:t>How: Partial Guarantee of loss from investments made by the fund – more attractive for investors;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Yu Gothic" panose="020B0400000000000000" pitchFamily="34" charset="-128"/>
              <a:cs typeface="+mn-cs"/>
            </a:endParaRPr>
          </a:p>
          <a:p>
            <a:pPr marL="457200" lvl="1" indent="0">
              <a:buClr>
                <a:srgbClr val="FFD624"/>
              </a:buClr>
              <a:buNone/>
            </a:pPr>
            <a:endParaRPr lang="en-US" sz="900" b="0" i="1" kern="1200" dirty="0" smtClean="0">
              <a:solidFill>
                <a:schemeClr val="tx1"/>
              </a:solidFill>
              <a:latin typeface="+mn-lt"/>
              <a:ea typeface="Yu Gothic" panose="020B0400000000000000" pitchFamily="34" charset="-128"/>
              <a:cs typeface="+mn-cs"/>
            </a:endParaRPr>
          </a:p>
          <a:p>
            <a:pPr marL="0" indent="0">
              <a:buClrTx/>
              <a:buNone/>
            </a:pPr>
            <a:r>
              <a:rPr lang="en-US" sz="1500" b="1" dirty="0" smtClean="0"/>
              <a:t>Increase cities access to local finance</a:t>
            </a:r>
          </a:p>
          <a:p>
            <a:pPr marL="171450" indent="-171450">
              <a:buClrTx/>
              <a:buFontTx/>
              <a:buChar char="-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Yu Gothic" panose="020B0400000000000000" pitchFamily="34" charset="-128"/>
                <a:cs typeface="+mn-cs"/>
              </a:rPr>
              <a:t>What: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Yu Gothic" panose="020B0400000000000000" pitchFamily="34" charset="-128"/>
                <a:cs typeface="+mn-cs"/>
              </a:rPr>
              <a:t>creating incentives for domestic commercial banks ion Africa to lend at affordable rates to local governments and public sector companies. Developing the local borrowing market;</a:t>
            </a:r>
          </a:p>
          <a:p>
            <a:pPr marL="171450" indent="-171450">
              <a:buClrTx/>
              <a:buFontTx/>
              <a:buChar char="-"/>
            </a:pPr>
            <a:r>
              <a:rPr lang="en-IE" sz="1200" kern="1200" dirty="0" smtClean="0">
                <a:solidFill>
                  <a:schemeClr val="tx1"/>
                </a:solidFill>
                <a:latin typeface="+mn-lt"/>
                <a:ea typeface="Yu Gothic" panose="020B0400000000000000" pitchFamily="34" charset="-128"/>
                <a:cs typeface="+mn-cs"/>
              </a:rPr>
              <a:t>How</a:t>
            </a:r>
            <a:r>
              <a:rPr lang="en-IE" sz="1200" b="0" kern="1200" dirty="0" smtClean="0">
                <a:solidFill>
                  <a:schemeClr val="tx1"/>
                </a:solidFill>
                <a:latin typeface="+mn-lt"/>
                <a:ea typeface="Yu Gothic" panose="020B0400000000000000" pitchFamily="34" charset="-128"/>
                <a:cs typeface="+mn-cs"/>
              </a:rPr>
              <a:t>: Partial guarantee of repayment of loans to local banks; </a:t>
            </a:r>
            <a:endParaRPr lang="en-US" sz="1200" b="0" kern="1200" dirty="0" smtClean="0">
              <a:solidFill>
                <a:schemeClr val="tx1"/>
              </a:solidFill>
              <a:latin typeface="+mn-lt"/>
              <a:ea typeface="Yu Gothic" panose="020B0400000000000000" pitchFamily="34" charset="-128"/>
              <a:cs typeface="+mn-cs"/>
            </a:endParaRPr>
          </a:p>
          <a:p>
            <a:endParaRPr lang="fr-BE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04860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6636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1738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101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40629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0344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0107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8556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7746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11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99858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4287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9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250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8604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8339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2" r:id="rId2"/>
    <p:sldLayoutId id="2147483657" r:id="rId3"/>
    <p:sldLayoutId id="2147483649" r:id="rId4"/>
    <p:sldLayoutId id="2147483651" r:id="rId5"/>
    <p:sldLayoutId id="2147483669" r:id="rId6"/>
    <p:sldLayoutId id="2147483670" r:id="rId7"/>
    <p:sldLayoutId id="2147483650" r:id="rId8"/>
    <p:sldLayoutId id="2147483660" r:id="rId9"/>
    <p:sldLayoutId id="2147483652" r:id="rId10"/>
    <p:sldLayoutId id="2147483661" r:id="rId11"/>
    <p:sldLayoutId id="2147483653" r:id="rId12"/>
    <p:sldLayoutId id="2147483654" r:id="rId13"/>
    <p:sldLayoutId id="2147483659" r:id="rId14"/>
    <p:sldLayoutId id="2147483658" r:id="rId15"/>
    <p:sldLayoutId id="2147483666" r:id="rId16"/>
    <p:sldLayoutId id="2147483667" r:id="rId17"/>
    <p:sldLayoutId id="2147483668" r:id="rId18"/>
    <p:sldLayoutId id="2147483655" r:id="rId1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041853" y="1647667"/>
            <a:ext cx="10065224" cy="2149523"/>
          </a:xfrm>
        </p:spPr>
        <p:txBody>
          <a:bodyPr>
            <a:noAutofit/>
          </a:bodyPr>
          <a:lstStyle/>
          <a:p>
            <a:r>
              <a:rPr lang="en-IE" sz="4000" dirty="0" smtClean="0">
                <a:solidFill>
                  <a:srgbClr val="FFC000"/>
                </a:solidFill>
              </a:rPr>
              <a:t>EU Support </a:t>
            </a:r>
            <a:r>
              <a:rPr lang="en-IE" sz="4000" smtClean="0">
                <a:solidFill>
                  <a:srgbClr val="FFC000"/>
                </a:solidFill>
              </a:rPr>
              <a:t>to Sustainable Urban </a:t>
            </a:r>
            <a:r>
              <a:rPr lang="en-IE" sz="4000" dirty="0" smtClean="0">
                <a:solidFill>
                  <a:srgbClr val="FFC000"/>
                </a:solidFill>
              </a:rPr>
              <a:t>Development </a:t>
            </a:r>
            <a:r>
              <a:rPr lang="en-IE" sz="4000" dirty="0">
                <a:solidFill>
                  <a:srgbClr val="FFC000"/>
                </a:solidFill>
              </a:rPr>
              <a:t/>
            </a:r>
            <a:br>
              <a:rPr lang="en-IE" sz="4000" dirty="0">
                <a:solidFill>
                  <a:srgbClr val="FFC000"/>
                </a:solidFill>
              </a:rPr>
            </a:br>
            <a:r>
              <a:rPr lang="en-IE" sz="4000" dirty="0">
                <a:solidFill>
                  <a:srgbClr val="FFC000"/>
                </a:solidFill>
              </a:rPr>
              <a:t/>
            </a:r>
            <a:br>
              <a:rPr lang="en-IE" sz="4000" dirty="0">
                <a:solidFill>
                  <a:srgbClr val="FFC000"/>
                </a:solidFill>
              </a:rPr>
            </a:br>
            <a:r>
              <a:rPr lang="en-US" sz="4000" dirty="0">
                <a:solidFill>
                  <a:srgbClr val="FFC000"/>
                </a:solidFill>
              </a:rPr>
              <a:t/>
            </a:r>
            <a:br>
              <a:rPr lang="en-US" sz="4000" dirty="0">
                <a:solidFill>
                  <a:srgbClr val="FFC000"/>
                </a:solidFill>
              </a:rPr>
            </a:br>
            <a:endParaRPr lang="en-GB" sz="4000" dirty="0">
              <a:solidFill>
                <a:srgbClr val="FFC000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041853" y="3495895"/>
            <a:ext cx="10427923" cy="1575076"/>
          </a:xfrm>
        </p:spPr>
        <p:txBody>
          <a:bodyPr/>
          <a:lstStyle/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Lars </a:t>
            </a:r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Gronvald</a:t>
            </a:r>
            <a:r>
              <a:rPr lang="en-GB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GB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Head 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of Section </a:t>
            </a:r>
            <a:r>
              <a:rPr lang="en-IL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GB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GB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Sustainable Urban Development, INTPA F4</a:t>
            </a:r>
          </a:p>
          <a:p>
            <a:endParaRPr lang="en-GB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27 April 2023</a:t>
            </a:r>
          </a:p>
          <a:p>
            <a:pPr marL="285750" indent="-285750">
              <a:buFontTx/>
              <a:buChar char="-"/>
            </a:pPr>
            <a:endParaRPr lang="en-GB" sz="1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endParaRPr lang="en-GB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5511455" y="5844437"/>
            <a:ext cx="6037840" cy="528998"/>
          </a:xfrm>
        </p:spPr>
        <p:txBody>
          <a:bodyPr/>
          <a:lstStyle/>
          <a:p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/>
          </a:p>
        </p:txBody>
      </p:sp>
      <p:pic>
        <p:nvPicPr>
          <p:cNvPr id="1026" name="Picture 2" descr="183617e2375e4e019f7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826" y="2309977"/>
            <a:ext cx="4810539" cy="3534460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137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70722" y="482861"/>
            <a:ext cx="10515600" cy="555108"/>
          </a:xfrm>
        </p:spPr>
        <p:txBody>
          <a:bodyPr/>
          <a:lstStyle/>
          <a:p>
            <a:r>
              <a:rPr lang="en-US" sz="3200" dirty="0"/>
              <a:t>Urban Development Technical Assistance </a:t>
            </a:r>
            <a:r>
              <a:rPr lang="en-US" sz="3200" dirty="0" smtClean="0"/>
              <a:t>Facility</a:t>
            </a:r>
            <a:endParaRPr lang="en-US" sz="3200" dirty="0"/>
          </a:p>
        </p:txBody>
      </p:sp>
      <p:sp>
        <p:nvSpPr>
          <p:cNvPr id="6" name="Content Placeholder 14"/>
          <p:cNvSpPr txBox="1">
            <a:spLocks noGrp="1"/>
          </p:cNvSpPr>
          <p:nvPr>
            <p:ph idx="1"/>
          </p:nvPr>
        </p:nvSpPr>
        <p:spPr>
          <a:xfrm>
            <a:off x="844378" y="1465154"/>
            <a:ext cx="10972800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IE" b="1" dirty="0" smtClean="0">
                <a:solidFill>
                  <a:schemeClr val="tx2"/>
                </a:solidFill>
              </a:rPr>
              <a:t>Objective</a:t>
            </a:r>
          </a:p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</a:rPr>
              <a:t>Improve the quality and impact of European Commission’s external actions in support of  urban development at local, regional and global level</a:t>
            </a:r>
          </a:p>
          <a:p>
            <a:pPr marL="0" indent="0">
              <a:buNone/>
            </a:pPr>
            <a:r>
              <a:rPr lang="en-IE" b="1" dirty="0">
                <a:solidFill>
                  <a:schemeClr val="tx2"/>
                </a:solidFill>
              </a:rPr>
              <a:t>Specific </a:t>
            </a:r>
            <a:r>
              <a:rPr lang="en-IE" b="1" dirty="0" smtClean="0">
                <a:solidFill>
                  <a:schemeClr val="tx2"/>
                </a:solidFill>
              </a:rPr>
              <a:t>features/services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  1</a:t>
            </a:r>
            <a:r>
              <a:rPr lang="en-US" dirty="0">
                <a:solidFill>
                  <a:schemeClr val="tx2"/>
                </a:solidFill>
              </a:rPr>
              <a:t>) Support to Delegations in delivering sustainable urban development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  2</a:t>
            </a:r>
            <a:r>
              <a:rPr lang="en-US" dirty="0">
                <a:solidFill>
                  <a:schemeClr val="tx2"/>
                </a:solidFill>
              </a:rPr>
              <a:t>) Knowledge creation and sharing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  3</a:t>
            </a:r>
            <a:r>
              <a:rPr lang="en-US" dirty="0">
                <a:solidFill>
                  <a:schemeClr val="tx2"/>
                </a:solidFill>
              </a:rPr>
              <a:t>) EU Urban Platform </a:t>
            </a:r>
            <a:r>
              <a:rPr lang="en-US" dirty="0">
                <a:solidFill>
                  <a:schemeClr val="tx2"/>
                </a:solidFill>
                <a:sym typeface="Wingdings" panose="05000000000000000000" pitchFamily="2" charset="2"/>
              </a:rPr>
              <a:t>(#</a:t>
            </a:r>
            <a:r>
              <a:rPr lang="en-US" dirty="0" err="1">
                <a:solidFill>
                  <a:schemeClr val="tx2"/>
                </a:solidFill>
                <a:sym typeface="Wingdings" panose="05000000000000000000" pitchFamily="2" charset="2"/>
              </a:rPr>
              <a:t>TeamEurope</a:t>
            </a:r>
            <a:r>
              <a:rPr lang="en-US" dirty="0" smtClean="0">
                <a:solidFill>
                  <a:schemeClr val="tx2"/>
                </a:solidFill>
                <a:sym typeface="Wingdings" panose="05000000000000000000" pitchFamily="2" charset="2"/>
              </a:rPr>
              <a:t>)</a:t>
            </a:r>
            <a:endParaRPr lang="en-GB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9970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 smtClean="0"/>
              <a:t>Not many MIPs in Asia has defined urban development/cities as an area of interventions </a:t>
            </a:r>
          </a:p>
          <a:p>
            <a:r>
              <a:rPr lang="en-IE" dirty="0" smtClean="0"/>
              <a:t>Some MIPs have focus on areas that will be implemented in urban areas but without defining urban development as a perspective</a:t>
            </a:r>
          </a:p>
          <a:p>
            <a:r>
              <a:rPr lang="en-IE" dirty="0" smtClean="0"/>
              <a:t>Blending has in many cases in the past been focussed on urban development issues – this is were much of the investment takes place</a:t>
            </a:r>
          </a:p>
          <a:p>
            <a:r>
              <a:rPr lang="en-IE" dirty="0" smtClean="0"/>
              <a:t>Use of EFSD+ 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Where could the urban development support be relevant for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707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4625312" y="3192263"/>
            <a:ext cx="2801098" cy="2149523"/>
          </a:xfrm>
        </p:spPr>
        <p:txBody>
          <a:bodyPr>
            <a:noAutofit/>
          </a:bodyPr>
          <a:lstStyle/>
          <a:p>
            <a:r>
              <a:rPr lang="en-GB" sz="4000" dirty="0" smtClean="0">
                <a:solidFill>
                  <a:srgbClr val="FFC000"/>
                </a:solidFill>
              </a:rPr>
              <a:t>Thank you!</a:t>
            </a:r>
            <a:endParaRPr lang="en-GB" sz="4000" dirty="0">
              <a:solidFill>
                <a:srgbClr val="FFC000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5511455" y="5844437"/>
            <a:ext cx="6037840" cy="528998"/>
          </a:xfrm>
        </p:spPr>
        <p:txBody>
          <a:bodyPr/>
          <a:lstStyle/>
          <a:p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329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464731" y="4180114"/>
            <a:ext cx="2629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dirty="0"/>
          </a:p>
          <a:p>
            <a:endParaRPr lang="en-US" dirty="0"/>
          </a:p>
        </p:txBody>
      </p:sp>
      <p:sp>
        <p:nvSpPr>
          <p:cNvPr id="6" name="Subtitle 8"/>
          <p:cNvSpPr txBox="1">
            <a:spLocks/>
          </p:cNvSpPr>
          <p:nvPr/>
        </p:nvSpPr>
        <p:spPr>
          <a:xfrm>
            <a:off x="852616" y="432486"/>
            <a:ext cx="11043624" cy="646498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E" sz="3200" dirty="0" smtClean="0">
                <a:solidFill>
                  <a:srgbClr val="034EA2"/>
                </a:solidFill>
              </a:rPr>
              <a:t>INTPA Support to cities/urban development</a:t>
            </a:r>
            <a:endParaRPr lang="en-US" sz="3200" dirty="0">
              <a:solidFill>
                <a:srgbClr val="0F5494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64925" y="1601076"/>
            <a:ext cx="6310184" cy="4564945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en-IE" dirty="0">
                <a:solidFill>
                  <a:srgbClr val="0F5494"/>
                </a:solidFill>
              </a:rPr>
              <a:t>Focus on cities is fairly recent – following the New Urban Agenda 2016</a:t>
            </a:r>
          </a:p>
          <a:p>
            <a:pPr marL="457200" indent="-457200">
              <a:buAutoNum type="arabicPeriod"/>
            </a:pPr>
            <a:r>
              <a:rPr lang="en-IE" dirty="0">
                <a:solidFill>
                  <a:srgbClr val="0F5494"/>
                </a:solidFill>
              </a:rPr>
              <a:t>Cities/urban development underpin most of INTPA high level objectives/strategic initiatives</a:t>
            </a:r>
            <a:br>
              <a:rPr lang="en-IE" dirty="0">
                <a:solidFill>
                  <a:srgbClr val="0F5494"/>
                </a:solidFill>
              </a:rPr>
            </a:br>
            <a:r>
              <a:rPr lang="en-IE" dirty="0">
                <a:solidFill>
                  <a:srgbClr val="0F5494"/>
                </a:solidFill>
              </a:rPr>
              <a:t>- Global Gateway, Green Transition, Jobs and Growth, Sustainable Finance, Health,</a:t>
            </a:r>
            <a:br>
              <a:rPr lang="en-IE" dirty="0">
                <a:solidFill>
                  <a:srgbClr val="0F5494"/>
                </a:solidFill>
              </a:rPr>
            </a:br>
            <a:r>
              <a:rPr lang="en-IE" dirty="0">
                <a:solidFill>
                  <a:srgbClr val="0F5494"/>
                </a:solidFill>
              </a:rPr>
              <a:t>Fight against Inequality, Migration…</a:t>
            </a:r>
            <a:endParaRPr lang="en-US" dirty="0">
              <a:solidFill>
                <a:srgbClr val="0F5494"/>
              </a:solidFill>
            </a:endParaRP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IE" dirty="0">
                <a:solidFill>
                  <a:srgbClr val="0F5494"/>
                </a:solidFill>
              </a:rPr>
              <a:t>Cities is a key area of intervention – but not a high level objective as such</a:t>
            </a:r>
            <a:endParaRPr lang="en-US" dirty="0">
              <a:solidFill>
                <a:srgbClr val="0F5494"/>
              </a:solidFill>
            </a:endParaRPr>
          </a:p>
          <a:p>
            <a:endParaRPr lang="fr-BE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9077" y="1749358"/>
            <a:ext cx="5156017" cy="3984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52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464731" y="4180114"/>
            <a:ext cx="2629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511" y="334579"/>
            <a:ext cx="3354143" cy="782357"/>
          </a:xfrm>
        </p:spPr>
        <p:txBody>
          <a:bodyPr/>
          <a:lstStyle/>
          <a:p>
            <a:r>
              <a:rPr lang="fr-BE" sz="3200" dirty="0" err="1" smtClean="0"/>
              <a:t>Context</a:t>
            </a:r>
            <a:endParaRPr lang="fr-BE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308919" y="1495302"/>
            <a:ext cx="535258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2"/>
                </a:solidFill>
              </a:rPr>
              <a:t>Urbanisation</a:t>
            </a:r>
            <a:r>
              <a:rPr lang="en-US" sz="2400" dirty="0">
                <a:solidFill>
                  <a:schemeClr val="tx2"/>
                </a:solidFill>
              </a:rPr>
              <a:t> is one of the most important transformations of the 21st century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2"/>
                </a:solidFill>
              </a:rPr>
              <a:t>54% </a:t>
            </a:r>
            <a:r>
              <a:rPr lang="en-US" sz="2400" dirty="0">
                <a:solidFill>
                  <a:schemeClr val="tx2"/>
                </a:solidFill>
              </a:rPr>
              <a:t>of the global urban population, more than 2.2 billion people, live in </a:t>
            </a:r>
            <a:r>
              <a:rPr lang="en-US" sz="2400" b="1" dirty="0">
                <a:solidFill>
                  <a:schemeClr val="tx2"/>
                </a:solidFill>
              </a:rPr>
              <a:t>Asia</a:t>
            </a:r>
            <a:r>
              <a:rPr lang="en-US" sz="2400" dirty="0">
                <a:solidFill>
                  <a:schemeClr val="tx2"/>
                </a:solidFill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By 2050, the urban population in Asia is expected to grow by </a:t>
            </a:r>
            <a:r>
              <a:rPr lang="en-US" sz="2400" b="1" dirty="0">
                <a:solidFill>
                  <a:schemeClr val="tx2"/>
                </a:solidFill>
              </a:rPr>
              <a:t>50%</a:t>
            </a:r>
            <a:r>
              <a:rPr lang="en-US" sz="2400" dirty="0">
                <a:solidFill>
                  <a:schemeClr val="tx2"/>
                </a:solidFill>
              </a:rPr>
              <a:t> - an additional 1.2 billion people.</a:t>
            </a:r>
          </a:p>
          <a:p>
            <a:endParaRPr lang="en-US" dirty="0" smtClean="0"/>
          </a:p>
          <a:p>
            <a:r>
              <a:rPr lang="en-US" dirty="0" smtClean="0"/>
              <a:t>			         </a:t>
            </a:r>
            <a:r>
              <a:rPr lang="en-US" sz="1100" dirty="0" smtClean="0"/>
              <a:t>- (UN Habitat)</a:t>
            </a:r>
            <a:endParaRPr lang="en-US" sz="1100" dirty="0"/>
          </a:p>
        </p:txBody>
      </p:sp>
      <p:pic>
        <p:nvPicPr>
          <p:cNvPr id="7" name="Picture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914"/>
          <a:stretch>
            <a:fillRect/>
          </a:stretch>
        </p:blipFill>
        <p:spPr bwMode="auto">
          <a:xfrm>
            <a:off x="5661499" y="1495302"/>
            <a:ext cx="6314481" cy="41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5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464731" y="4180114"/>
            <a:ext cx="2629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dirty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221" y="1595838"/>
            <a:ext cx="5700409" cy="4208873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020149" y="500786"/>
            <a:ext cx="4886703" cy="51560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E" sz="3200" dirty="0" smtClean="0"/>
              <a:t>The challenges</a:t>
            </a:r>
            <a:endParaRPr lang="en-IE" sz="3200" dirty="0"/>
          </a:p>
        </p:txBody>
      </p:sp>
      <p:sp>
        <p:nvSpPr>
          <p:cNvPr id="8" name="Content Placeholder 3"/>
          <p:cNvSpPr>
            <a:spLocks noGrp="1"/>
          </p:cNvSpPr>
          <p:nvPr>
            <p:ph idx="1"/>
          </p:nvPr>
        </p:nvSpPr>
        <p:spPr>
          <a:xfrm>
            <a:off x="6334124" y="1186332"/>
            <a:ext cx="5590146" cy="5027886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sz="2000" dirty="0" smtClean="0">
                <a:solidFill>
                  <a:schemeClr val="tx2"/>
                </a:solidFill>
              </a:rPr>
              <a:t>Cities are responsible for:</a:t>
            </a:r>
          </a:p>
          <a:p>
            <a:pPr>
              <a:spcAft>
                <a:spcPts val="1200"/>
              </a:spcAft>
            </a:pPr>
            <a:r>
              <a:rPr lang="en-US" sz="2000" b="1" dirty="0" smtClean="0">
                <a:solidFill>
                  <a:schemeClr val="tx2"/>
                </a:solidFill>
              </a:rPr>
              <a:t>60</a:t>
            </a:r>
            <a:r>
              <a:rPr lang="en-US" sz="2000" b="1" dirty="0">
                <a:solidFill>
                  <a:schemeClr val="tx2"/>
                </a:solidFill>
              </a:rPr>
              <a:t>% </a:t>
            </a:r>
            <a:r>
              <a:rPr lang="en-US" sz="2000" dirty="0">
                <a:solidFill>
                  <a:schemeClr val="tx2"/>
                </a:solidFill>
              </a:rPr>
              <a:t>of the world’s </a:t>
            </a:r>
            <a:r>
              <a:rPr lang="en-US" sz="2000" b="1" dirty="0">
                <a:solidFill>
                  <a:schemeClr val="tx2"/>
                </a:solidFill>
              </a:rPr>
              <a:t>energy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</a:p>
          <a:p>
            <a:pPr>
              <a:spcAft>
                <a:spcPts val="1200"/>
              </a:spcAft>
            </a:pPr>
            <a:r>
              <a:rPr lang="en-US" sz="2000" dirty="0" smtClean="0">
                <a:solidFill>
                  <a:schemeClr val="tx2"/>
                </a:solidFill>
              </a:rPr>
              <a:t>over </a:t>
            </a:r>
            <a:r>
              <a:rPr lang="en-US" sz="2000" b="1" dirty="0">
                <a:solidFill>
                  <a:schemeClr val="tx2"/>
                </a:solidFill>
              </a:rPr>
              <a:t>60% </a:t>
            </a:r>
            <a:r>
              <a:rPr lang="en-US" sz="2000" dirty="0">
                <a:solidFill>
                  <a:schemeClr val="tx2"/>
                </a:solidFill>
              </a:rPr>
              <a:t>of global </a:t>
            </a:r>
            <a:r>
              <a:rPr lang="en-US" sz="2000" b="1" dirty="0">
                <a:solidFill>
                  <a:schemeClr val="tx2"/>
                </a:solidFill>
              </a:rPr>
              <a:t>GHG emissions</a:t>
            </a:r>
          </a:p>
          <a:p>
            <a:pPr>
              <a:spcAft>
                <a:spcPts val="1200"/>
              </a:spcAft>
            </a:pPr>
            <a:r>
              <a:rPr lang="en-US" sz="2000" b="1" dirty="0" smtClean="0">
                <a:solidFill>
                  <a:schemeClr val="tx2"/>
                </a:solidFill>
              </a:rPr>
              <a:t>2.01 </a:t>
            </a:r>
            <a:r>
              <a:rPr lang="en-US" sz="2000" b="1" dirty="0">
                <a:solidFill>
                  <a:schemeClr val="tx2"/>
                </a:solidFill>
              </a:rPr>
              <a:t>billion </a:t>
            </a:r>
            <a:r>
              <a:rPr lang="en-US" sz="2000" b="1" dirty="0" err="1">
                <a:solidFill>
                  <a:schemeClr val="tx2"/>
                </a:solidFill>
              </a:rPr>
              <a:t>tonnes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dirty="0">
                <a:solidFill>
                  <a:schemeClr val="tx2"/>
                </a:solidFill>
              </a:rPr>
              <a:t>of </a:t>
            </a:r>
            <a:r>
              <a:rPr lang="en-US" sz="2000" b="1" dirty="0">
                <a:solidFill>
                  <a:schemeClr val="tx2"/>
                </a:solidFill>
              </a:rPr>
              <a:t>municipal solid waste/year</a:t>
            </a:r>
            <a:r>
              <a:rPr lang="en-US" sz="2000" dirty="0">
                <a:solidFill>
                  <a:schemeClr val="tx2"/>
                </a:solidFill>
              </a:rPr>
              <a:t> (at least 33 % not managed in an environmentally safe manner - WB)</a:t>
            </a:r>
          </a:p>
          <a:p>
            <a:pPr>
              <a:spcAft>
                <a:spcPts val="1200"/>
              </a:spcAft>
            </a:pPr>
            <a:r>
              <a:rPr lang="en-US" sz="2000" dirty="0" smtClean="0">
                <a:solidFill>
                  <a:schemeClr val="tx2"/>
                </a:solidFill>
              </a:rPr>
              <a:t>Urban </a:t>
            </a:r>
            <a:r>
              <a:rPr lang="en-US" sz="2000" dirty="0">
                <a:solidFill>
                  <a:schemeClr val="tx2"/>
                </a:solidFill>
              </a:rPr>
              <a:t>sprawl is closely linked to urban </a:t>
            </a:r>
            <a:r>
              <a:rPr lang="en-US" sz="2000" dirty="0" smtClean="0">
                <a:solidFill>
                  <a:schemeClr val="tx2"/>
                </a:solidFill>
              </a:rPr>
              <a:t>poverty</a:t>
            </a:r>
            <a:r>
              <a:rPr lang="en-US" sz="2000" dirty="0">
                <a:solidFill>
                  <a:schemeClr val="tx2"/>
                </a:solidFill>
              </a:rPr>
              <a:t>. Currently, </a:t>
            </a:r>
            <a:r>
              <a:rPr lang="en-US" sz="2000" dirty="0" smtClean="0">
                <a:solidFill>
                  <a:schemeClr val="tx2"/>
                </a:solidFill>
              </a:rPr>
              <a:t>about 1 billion people </a:t>
            </a:r>
            <a:r>
              <a:rPr lang="en-US" sz="2000" dirty="0">
                <a:solidFill>
                  <a:schemeClr val="tx2"/>
                </a:solidFill>
              </a:rPr>
              <a:t>in developing countries live in </a:t>
            </a:r>
            <a:r>
              <a:rPr lang="en-US" sz="2000" b="1" dirty="0">
                <a:solidFill>
                  <a:schemeClr val="tx2"/>
                </a:solidFill>
              </a:rPr>
              <a:t>slums</a:t>
            </a:r>
            <a:r>
              <a:rPr lang="en-US" sz="2000" dirty="0">
                <a:solidFill>
                  <a:schemeClr val="tx2"/>
                </a:solidFill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sz="2000" dirty="0" smtClean="0">
                <a:solidFill>
                  <a:schemeClr val="tx2"/>
                </a:solidFill>
              </a:rPr>
              <a:t>10</a:t>
            </a:r>
            <a:r>
              <a:rPr lang="en-US" sz="2000" dirty="0">
                <a:solidFill>
                  <a:schemeClr val="tx2"/>
                </a:solidFill>
              </a:rPr>
              <a:t>% of the world’s population live in coastal areas less than 10 meters above sea level; about 40% live within 100 km of the coast. </a:t>
            </a:r>
          </a:p>
        </p:txBody>
      </p:sp>
    </p:spTree>
    <p:extLst>
      <p:ext uri="{BB962C8B-B14F-4D97-AF65-F5344CB8AC3E}">
        <p14:creationId xmlns:p14="http://schemas.microsoft.com/office/powerpoint/2010/main" val="144669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52627" y="195922"/>
            <a:ext cx="11239373" cy="709865"/>
          </a:xfrm>
        </p:spPr>
        <p:txBody>
          <a:bodyPr/>
          <a:lstStyle/>
          <a:p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IE" sz="3200" dirty="0"/>
              <a:t>The opportunities </a:t>
            </a:r>
            <a:r>
              <a:rPr lang="en-IL" sz="3200" dirty="0"/>
              <a:t>–</a:t>
            </a:r>
            <a:r>
              <a:rPr lang="en-IE" sz="3200" dirty="0"/>
              <a:t> no Green Deal without cities</a:t>
            </a:r>
            <a:endParaRPr lang="en-US" sz="3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64731" y="4180114"/>
            <a:ext cx="2629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dirty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703" y="1473582"/>
            <a:ext cx="5424615" cy="4482376"/>
          </a:xfrm>
          <a:prstGeom prst="rect">
            <a:avLst/>
          </a:prstGeom>
        </p:spPr>
      </p:pic>
      <p:sp>
        <p:nvSpPr>
          <p:cNvPr id="7" name="Content Placeholder 3"/>
          <p:cNvSpPr>
            <a:spLocks noGrp="1"/>
          </p:cNvSpPr>
          <p:nvPr>
            <p:ph idx="1"/>
          </p:nvPr>
        </p:nvSpPr>
        <p:spPr>
          <a:xfrm>
            <a:off x="6005384" y="1473582"/>
            <a:ext cx="5647037" cy="4051351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Cities </a:t>
            </a:r>
            <a:r>
              <a:rPr lang="en-US" dirty="0" smtClean="0">
                <a:solidFill>
                  <a:schemeClr val="tx2"/>
                </a:solidFill>
              </a:rPr>
              <a:t>generate </a:t>
            </a:r>
            <a:r>
              <a:rPr lang="en-US" b="1" dirty="0">
                <a:solidFill>
                  <a:schemeClr val="tx2"/>
                </a:solidFill>
              </a:rPr>
              <a:t>80%</a:t>
            </a:r>
            <a:r>
              <a:rPr lang="en-US" dirty="0">
                <a:solidFill>
                  <a:schemeClr val="tx2"/>
                </a:solidFill>
              </a:rPr>
              <a:t> of the global </a:t>
            </a:r>
            <a:r>
              <a:rPr lang="en-US" b="1" dirty="0">
                <a:solidFill>
                  <a:schemeClr val="tx2"/>
                </a:solidFill>
              </a:rPr>
              <a:t>GDP</a:t>
            </a:r>
          </a:p>
          <a:p>
            <a:r>
              <a:rPr lang="en-GB" dirty="0">
                <a:solidFill>
                  <a:schemeClr val="tx2"/>
                </a:solidFill>
              </a:rPr>
              <a:t>50% of the new urban areas are not yet built - </a:t>
            </a:r>
            <a:r>
              <a:rPr lang="nl-NL" dirty="0">
                <a:solidFill>
                  <a:schemeClr val="tx2"/>
                </a:solidFill>
              </a:rPr>
              <a:t>a </a:t>
            </a:r>
            <a:r>
              <a:rPr lang="nl-NL" dirty="0" err="1">
                <a:solidFill>
                  <a:schemeClr val="tx2"/>
                </a:solidFill>
              </a:rPr>
              <a:t>huge</a:t>
            </a:r>
            <a:r>
              <a:rPr lang="nl-NL" dirty="0">
                <a:solidFill>
                  <a:schemeClr val="tx2"/>
                </a:solidFill>
              </a:rPr>
              <a:t> </a:t>
            </a:r>
            <a:r>
              <a:rPr lang="en-GB" dirty="0">
                <a:solidFill>
                  <a:schemeClr val="tx2"/>
                </a:solidFill>
              </a:rPr>
              <a:t>opportunity to </a:t>
            </a:r>
            <a:r>
              <a:rPr lang="nl-NL" dirty="0">
                <a:solidFill>
                  <a:schemeClr val="tx2"/>
                </a:solidFill>
              </a:rPr>
              <a:t>“</a:t>
            </a:r>
            <a:r>
              <a:rPr lang="nl-NL" b="1" dirty="0">
                <a:solidFill>
                  <a:schemeClr val="tx2"/>
                </a:solidFill>
              </a:rPr>
              <a:t>get </a:t>
            </a:r>
            <a:r>
              <a:rPr lang="nl-NL" b="1" dirty="0" err="1">
                <a:solidFill>
                  <a:schemeClr val="tx2"/>
                </a:solidFill>
              </a:rPr>
              <a:t>urbanisation</a:t>
            </a:r>
            <a:r>
              <a:rPr lang="nl-NL" b="1" dirty="0">
                <a:solidFill>
                  <a:schemeClr val="tx2"/>
                </a:solidFill>
              </a:rPr>
              <a:t> right</a:t>
            </a:r>
            <a:r>
              <a:rPr lang="nl-NL" dirty="0">
                <a:solidFill>
                  <a:schemeClr val="tx2"/>
                </a:solidFill>
              </a:rPr>
              <a:t>”</a:t>
            </a:r>
            <a:r>
              <a:rPr lang="en-US" dirty="0">
                <a:solidFill>
                  <a:schemeClr val="tx2"/>
                </a:solidFill>
              </a:rPr>
              <a:t> </a:t>
            </a:r>
          </a:p>
          <a:p>
            <a:r>
              <a:rPr lang="en-US" b="1" dirty="0">
                <a:solidFill>
                  <a:schemeClr val="tx2"/>
                </a:solidFill>
              </a:rPr>
              <a:t>Urban Planning </a:t>
            </a:r>
            <a:r>
              <a:rPr lang="en-US" dirty="0">
                <a:solidFill>
                  <a:schemeClr val="tx2"/>
                </a:solidFill>
              </a:rPr>
              <a:t>can become an important tool for the development of sustainable urban and national futures.</a:t>
            </a:r>
            <a:endParaRPr lang="nl-NL" dirty="0">
              <a:solidFill>
                <a:schemeClr val="tx2"/>
              </a:solidFill>
            </a:endParaRPr>
          </a:p>
          <a:p>
            <a:endParaRPr lang="nl-NL" sz="1800" dirty="0"/>
          </a:p>
          <a:p>
            <a:endParaRPr lang="nl-NL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IE" sz="1800" dirty="0"/>
          </a:p>
        </p:txBody>
      </p:sp>
    </p:spTree>
    <p:extLst>
      <p:ext uri="{BB962C8B-B14F-4D97-AF65-F5344CB8AC3E}">
        <p14:creationId xmlns:p14="http://schemas.microsoft.com/office/powerpoint/2010/main" val="4180545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51026" y="356560"/>
            <a:ext cx="11239373" cy="709865"/>
          </a:xfrm>
        </p:spPr>
        <p:txBody>
          <a:bodyPr/>
          <a:lstStyle/>
          <a:p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3200" dirty="0"/>
              <a:t>Main avenues for EU support to urban development </a:t>
            </a:r>
            <a:endParaRPr lang="en-US" sz="3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64731" y="4180114"/>
            <a:ext cx="2629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dirty="0"/>
          </a:p>
          <a:p>
            <a:endParaRPr lang="en-US" dirty="0"/>
          </a:p>
        </p:txBody>
      </p:sp>
      <p:sp>
        <p:nvSpPr>
          <p:cNvPr id="6" name="Content Placeholder 2"/>
          <p:cNvSpPr txBox="1">
            <a:spLocks noGrp="1"/>
          </p:cNvSpPr>
          <p:nvPr>
            <p:ph idx="1"/>
          </p:nvPr>
        </p:nvSpPr>
        <p:spPr bwMode="auto">
          <a:xfrm>
            <a:off x="523103" y="1308635"/>
            <a:ext cx="5247502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Font typeface="Arial" pitchFamily="34" charset="0"/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500" i="0" dirty="0"/>
          </a:p>
          <a:p>
            <a:pPr marL="0" indent="0">
              <a:spcAft>
                <a:spcPts val="0"/>
              </a:spcAft>
              <a:buNone/>
            </a:pPr>
            <a:endParaRPr lang="en-US" sz="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Aft>
                <a:spcPts val="0"/>
              </a:spcAft>
              <a:buClr>
                <a:srgbClr val="024B9C"/>
              </a:buClr>
              <a:buSzPct val="100000"/>
            </a:pPr>
            <a:r>
              <a:rPr lang="en-IE" sz="2400" b="0" dirty="0">
                <a:solidFill>
                  <a:schemeClr val="tx2"/>
                </a:solidFill>
              </a:rPr>
              <a:t>Country programmes (MIPs)</a:t>
            </a:r>
          </a:p>
          <a:p>
            <a:pPr lvl="1">
              <a:lnSpc>
                <a:spcPct val="150000"/>
              </a:lnSpc>
              <a:spcAft>
                <a:spcPts val="0"/>
              </a:spcAft>
              <a:buClr>
                <a:srgbClr val="024B9C"/>
              </a:buClr>
              <a:buSzPct val="100000"/>
            </a:pPr>
            <a:r>
              <a:rPr lang="en-IE" sz="2400" b="0" dirty="0">
                <a:solidFill>
                  <a:schemeClr val="tx2"/>
                </a:solidFill>
              </a:rPr>
              <a:t>Blending &amp; Guarantees</a:t>
            </a:r>
          </a:p>
          <a:p>
            <a:pPr lvl="1">
              <a:lnSpc>
                <a:spcPct val="150000"/>
              </a:lnSpc>
              <a:spcAft>
                <a:spcPts val="0"/>
              </a:spcAft>
              <a:buClr>
                <a:srgbClr val="024B9C"/>
              </a:buClr>
              <a:buSzPct val="100000"/>
            </a:pPr>
            <a:r>
              <a:rPr lang="en-IE" sz="2400" b="0" dirty="0" smtClean="0">
                <a:solidFill>
                  <a:schemeClr val="tx2"/>
                </a:solidFill>
              </a:rPr>
              <a:t>Thematic facilities and multi-Country programmes</a:t>
            </a:r>
            <a:endParaRPr lang="en-IE" sz="1500" i="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5894173" y="1778781"/>
            <a:ext cx="5609967" cy="355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Font typeface="Arial" pitchFamily="34" charset="0"/>
              <a:buChar char="•"/>
              <a:defRPr sz="2400" i="1" kern="1200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Font typeface="Arial" panose="020B0604020202020204" pitchFamily="34" charset="0"/>
              <a:buChar char="•"/>
              <a:defRPr sz="2000" b="1" kern="1200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971800" indent="-2286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429000" indent="-2286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886200" indent="-2286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</a:pPr>
            <a:r>
              <a:rPr lang="en-IE" dirty="0" smtClean="0">
                <a:solidFill>
                  <a:schemeClr val="tx2"/>
                </a:solidFill>
              </a:rPr>
              <a:t>Underpinned by:</a:t>
            </a:r>
          </a:p>
          <a:p>
            <a:pPr marL="271463" lvl="1" indent="-271463">
              <a:spcBef>
                <a:spcPts val="0"/>
              </a:spcBef>
              <a:spcAft>
                <a:spcPts val="1200"/>
              </a:spcAft>
              <a:buClr>
                <a:srgbClr val="024B9C"/>
              </a:buClr>
              <a:buSzPct val="100000"/>
            </a:pPr>
            <a:r>
              <a:rPr lang="en-IE" sz="2400" b="0" dirty="0" smtClean="0">
                <a:solidFill>
                  <a:schemeClr val="tx2"/>
                </a:solidFill>
              </a:rPr>
              <a:t>Policy Dialogue</a:t>
            </a:r>
          </a:p>
          <a:p>
            <a:pPr marL="271463" lvl="1" indent="-271463">
              <a:spcBef>
                <a:spcPts val="0"/>
              </a:spcBef>
              <a:spcAft>
                <a:spcPts val="1200"/>
              </a:spcAft>
              <a:buClr>
                <a:srgbClr val="024B9C"/>
              </a:buClr>
              <a:buSzPct val="100000"/>
            </a:pPr>
            <a:r>
              <a:rPr lang="en-IE" sz="2400" b="0" dirty="0" smtClean="0">
                <a:solidFill>
                  <a:schemeClr val="tx2"/>
                </a:solidFill>
              </a:rPr>
              <a:t>Coordination </a:t>
            </a:r>
            <a:r>
              <a:rPr lang="en-IE" sz="2400" b="0" dirty="0">
                <a:solidFill>
                  <a:schemeClr val="tx2"/>
                </a:solidFill>
              </a:rPr>
              <a:t>among actors and </a:t>
            </a:r>
            <a:r>
              <a:rPr lang="en-IE" sz="2400" b="0" dirty="0" smtClean="0">
                <a:solidFill>
                  <a:schemeClr val="tx2"/>
                </a:solidFill>
              </a:rPr>
              <a:t>instruments</a:t>
            </a:r>
          </a:p>
          <a:p>
            <a:pPr marL="271463" lvl="1" indent="-271463">
              <a:spcBef>
                <a:spcPts val="0"/>
              </a:spcBef>
              <a:spcAft>
                <a:spcPts val="1200"/>
              </a:spcAft>
              <a:buClr>
                <a:srgbClr val="024B9C"/>
              </a:buClr>
              <a:buSzPct val="100000"/>
            </a:pPr>
            <a:r>
              <a:rPr lang="en-IE" sz="2400" b="0" dirty="0" smtClean="0">
                <a:solidFill>
                  <a:schemeClr val="tx2"/>
                </a:solidFill>
              </a:rPr>
              <a:t>Strengthening </a:t>
            </a:r>
            <a:r>
              <a:rPr lang="en-IE" sz="2400" b="0" dirty="0">
                <a:solidFill>
                  <a:schemeClr val="tx2"/>
                </a:solidFill>
              </a:rPr>
              <a:t>of a knowledge agenda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Clr>
                <a:srgbClr val="FFD624"/>
              </a:buClr>
              <a:buSzPct val="150000"/>
              <a:buFont typeface="Arial" pitchFamily="34" charset="0"/>
              <a:buNone/>
            </a:pPr>
            <a:endParaRPr lang="en-US" sz="1300" i="0" dirty="0" smtClean="0"/>
          </a:p>
          <a:p>
            <a:pPr marL="171450" indent="-171450">
              <a:spcAft>
                <a:spcPts val="0"/>
              </a:spcAft>
              <a:buClr>
                <a:srgbClr val="FFD624"/>
              </a:buClr>
              <a:buSzPct val="150000"/>
            </a:pPr>
            <a:endParaRPr lang="en-GB" sz="900" i="0" kern="0" dirty="0"/>
          </a:p>
        </p:txBody>
      </p:sp>
    </p:spTree>
    <p:extLst>
      <p:ext uri="{BB962C8B-B14F-4D97-AF65-F5344CB8AC3E}">
        <p14:creationId xmlns:p14="http://schemas.microsoft.com/office/powerpoint/2010/main" val="325551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32" y="666608"/>
            <a:ext cx="10058400" cy="533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215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51025" y="517198"/>
            <a:ext cx="11239373" cy="709865"/>
          </a:xfrm>
        </p:spPr>
        <p:txBody>
          <a:bodyPr/>
          <a:lstStyle/>
          <a:p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dirty="0"/>
              <a:t>Financing Instruments -</a:t>
            </a:r>
            <a:br>
              <a:rPr lang="en-US" sz="3200" dirty="0"/>
            </a:br>
            <a:r>
              <a:rPr lang="en-US" sz="3200" dirty="0"/>
              <a:t>European Fund for Sustainable Development  (EFSD+)</a:t>
            </a:r>
            <a:endParaRPr lang="en-US" sz="3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64731" y="4180114"/>
            <a:ext cx="2629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dirty="0"/>
          </a:p>
          <a:p>
            <a:endParaRPr lang="en-US" dirty="0"/>
          </a:p>
        </p:txBody>
      </p:sp>
      <p:sp>
        <p:nvSpPr>
          <p:cNvPr id="6" name="Content Placeholder 1"/>
          <p:cNvSpPr>
            <a:spLocks noGrp="1"/>
          </p:cNvSpPr>
          <p:nvPr>
            <p:ph idx="1"/>
          </p:nvPr>
        </p:nvSpPr>
        <p:spPr>
          <a:xfrm>
            <a:off x="851025" y="1712419"/>
            <a:ext cx="9844404" cy="4441246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b="1" dirty="0" smtClean="0">
                <a:solidFill>
                  <a:srgbClr val="004494"/>
                </a:solidFill>
              </a:rPr>
              <a:t>Blended finance </a:t>
            </a:r>
            <a:r>
              <a:rPr lang="en-US" dirty="0" smtClean="0">
                <a:solidFill>
                  <a:srgbClr val="004494"/>
                </a:solidFill>
              </a:rPr>
              <a:t>– combining grants and loans – to make lending more affordable (</a:t>
            </a:r>
            <a:r>
              <a:rPr lang="en-US" dirty="0" err="1" smtClean="0">
                <a:solidFill>
                  <a:srgbClr val="004494"/>
                </a:solidFill>
              </a:rPr>
              <a:t>concessionality</a:t>
            </a:r>
            <a:r>
              <a:rPr lang="en-US" dirty="0" smtClean="0">
                <a:solidFill>
                  <a:srgbClr val="004494"/>
                </a:solidFill>
              </a:rPr>
              <a:t>) and to advance specific development objectives</a:t>
            </a:r>
          </a:p>
          <a:p>
            <a:pPr>
              <a:spcAft>
                <a:spcPts val="600"/>
              </a:spcAft>
            </a:pPr>
            <a:endParaRPr lang="en-IE" b="1" dirty="0" smtClean="0">
              <a:solidFill>
                <a:srgbClr val="004494"/>
              </a:solidFill>
            </a:endParaRPr>
          </a:p>
          <a:p>
            <a:pPr>
              <a:spcAft>
                <a:spcPts val="600"/>
              </a:spcAft>
            </a:pPr>
            <a:r>
              <a:rPr lang="en-IE" b="1" dirty="0" smtClean="0">
                <a:solidFill>
                  <a:srgbClr val="004494"/>
                </a:solidFill>
              </a:rPr>
              <a:t>Guarantees </a:t>
            </a:r>
            <a:r>
              <a:rPr lang="en-IE" dirty="0" smtClean="0">
                <a:solidFill>
                  <a:srgbClr val="004494"/>
                </a:solidFill>
              </a:rPr>
              <a:t>– to support the mobilisation of third party finance</a:t>
            </a:r>
          </a:p>
          <a:p>
            <a:pPr lvl="1">
              <a:spcAft>
                <a:spcPts val="600"/>
              </a:spcAft>
            </a:pPr>
            <a:r>
              <a:rPr lang="en-IE" sz="2400" dirty="0" smtClean="0">
                <a:solidFill>
                  <a:srgbClr val="004494"/>
                </a:solidFill>
              </a:rPr>
              <a:t>Specific investment window targeting sustainable cities</a:t>
            </a:r>
          </a:p>
          <a:p>
            <a:pPr lvl="1">
              <a:spcAft>
                <a:spcPts val="600"/>
              </a:spcAft>
            </a:pPr>
            <a:r>
              <a:rPr lang="en-IE" sz="2400" dirty="0" smtClean="0">
                <a:solidFill>
                  <a:srgbClr val="004494"/>
                </a:solidFill>
              </a:rPr>
              <a:t>AFD </a:t>
            </a:r>
            <a:r>
              <a:rPr lang="en-IE" sz="2400" dirty="0" err="1" smtClean="0">
                <a:solidFill>
                  <a:srgbClr val="004494"/>
                </a:solidFill>
              </a:rPr>
              <a:t>CityRIZ</a:t>
            </a:r>
            <a:r>
              <a:rPr lang="en-IE" sz="2400" dirty="0" smtClean="0">
                <a:solidFill>
                  <a:srgbClr val="004494"/>
                </a:solidFill>
              </a:rPr>
              <a:t> (30 mill EUR), Fast Cities (50 million EUR)</a:t>
            </a:r>
          </a:p>
          <a:p>
            <a:pPr lvl="1">
              <a:spcAft>
                <a:spcPts val="600"/>
              </a:spcAft>
            </a:pPr>
            <a:r>
              <a:rPr lang="en-IE" sz="2400" dirty="0" smtClean="0">
                <a:solidFill>
                  <a:srgbClr val="004494"/>
                </a:solidFill>
              </a:rPr>
              <a:t>UNCDF – urban investment programme (150 million EUR</a:t>
            </a:r>
            <a:r>
              <a:rPr lang="en-IE" sz="2400" b="1" dirty="0" smtClean="0">
                <a:solidFill>
                  <a:srgbClr val="004494"/>
                </a:solidFill>
              </a:rPr>
              <a:t>)</a:t>
            </a:r>
          </a:p>
          <a:p>
            <a:pPr lvl="1"/>
            <a:endParaRPr lang="en-IE" sz="1300" b="1" dirty="0" smtClean="0">
              <a:solidFill>
                <a:srgbClr val="004494"/>
              </a:solidFill>
            </a:endParaRPr>
          </a:p>
          <a:p>
            <a:pPr marL="457200" lvl="1" indent="0">
              <a:buNone/>
            </a:pPr>
            <a:endParaRPr lang="en-US" sz="1300" b="1" dirty="0">
              <a:solidFill>
                <a:srgbClr val="004494"/>
              </a:solidFill>
            </a:endParaRPr>
          </a:p>
          <a:p>
            <a:pPr marL="457200" lvl="1" indent="0">
              <a:buNone/>
            </a:pPr>
            <a:endParaRPr lang="en-US" sz="1500" dirty="0">
              <a:solidFill>
                <a:srgbClr val="004494"/>
              </a:solidFill>
            </a:endParaRPr>
          </a:p>
          <a:p>
            <a:endParaRPr lang="en-IE" sz="1800" dirty="0">
              <a:solidFill>
                <a:srgbClr val="004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35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51025" y="257707"/>
            <a:ext cx="11239373" cy="709865"/>
          </a:xfrm>
        </p:spPr>
        <p:txBody>
          <a:bodyPr/>
          <a:lstStyle/>
          <a:p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dirty="0"/>
              <a:t>Thematic Facilities and Multi-Country </a:t>
            </a:r>
            <a:r>
              <a:rPr lang="en-US" sz="3200" dirty="0" err="1" smtClean="0"/>
              <a:t>Programmes</a:t>
            </a:r>
            <a:endParaRPr lang="en-US" sz="3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64731" y="4180114"/>
            <a:ext cx="2629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dirty="0"/>
          </a:p>
          <a:p>
            <a:endParaRPr lang="en-US" dirty="0"/>
          </a:p>
        </p:txBody>
      </p:sp>
      <p:pic>
        <p:nvPicPr>
          <p:cNvPr id="15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780322" y="2502862"/>
            <a:ext cx="5310076" cy="3566469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466049" y="1850142"/>
            <a:ext cx="7038110" cy="3452075"/>
            <a:chOff x="823348" y="2001393"/>
            <a:chExt cx="6754610" cy="3635544"/>
          </a:xfrm>
        </p:grpSpPr>
        <p:sp>
          <p:nvSpPr>
            <p:cNvPr id="7" name="Rounded Rectangle 6"/>
            <p:cNvSpPr/>
            <p:nvPr/>
          </p:nvSpPr>
          <p:spPr>
            <a:xfrm>
              <a:off x="4437594" y="3876091"/>
              <a:ext cx="3140363" cy="1579418"/>
            </a:xfrm>
            <a:prstGeom prst="roundRect">
              <a:avLst/>
            </a:prstGeom>
            <a:noFill/>
            <a:ln w="38100">
              <a:solidFill>
                <a:srgbClr val="0356B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>
                <a:solidFill>
                  <a:schemeClr val="accent5"/>
                </a:solidFill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823348" y="2001393"/>
              <a:ext cx="3140363" cy="1579418"/>
            </a:xfrm>
            <a:prstGeom prst="roundRect">
              <a:avLst/>
            </a:prstGeom>
            <a:noFill/>
            <a:ln w="38100">
              <a:solidFill>
                <a:srgbClr val="0356B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>
                <a:solidFill>
                  <a:schemeClr val="accent5"/>
                </a:solidFill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823348" y="3892623"/>
              <a:ext cx="3140363" cy="1579418"/>
            </a:xfrm>
            <a:prstGeom prst="roundRect">
              <a:avLst/>
            </a:prstGeom>
            <a:noFill/>
            <a:ln w="38100">
              <a:solidFill>
                <a:srgbClr val="0356B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>
                <a:solidFill>
                  <a:schemeClr val="accent5"/>
                </a:solidFill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4437595" y="2001393"/>
              <a:ext cx="3140363" cy="1579418"/>
            </a:xfrm>
            <a:prstGeom prst="roundRect">
              <a:avLst/>
            </a:prstGeom>
            <a:noFill/>
            <a:ln w="38100">
              <a:solidFill>
                <a:srgbClr val="0356B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>
                <a:solidFill>
                  <a:schemeClr val="accent5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011143" y="2573673"/>
              <a:ext cx="2739073" cy="4862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2400" b="1" dirty="0" smtClean="0">
                  <a:solidFill>
                    <a:srgbClr val="024B9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Covenant of Mayors</a:t>
              </a:r>
              <a:endParaRPr lang="en-IE" sz="2400" b="1" dirty="0">
                <a:solidFill>
                  <a:srgbClr val="024B9C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713920" y="2337439"/>
              <a:ext cx="258771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024B9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The Participatory Slum Upgrading Programme  </a:t>
              </a:r>
              <a:r>
                <a:rPr lang="en-US" b="1" dirty="0" smtClean="0">
                  <a:solidFill>
                    <a:srgbClr val="024B9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 </a:t>
              </a:r>
              <a:r>
                <a:rPr lang="en-US" sz="2400" b="1" dirty="0" smtClean="0">
                  <a:solidFill>
                    <a:srgbClr val="024B9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PSUP</a:t>
              </a:r>
              <a:endParaRPr lang="en-GB" sz="2400" b="1" dirty="0">
                <a:solidFill>
                  <a:srgbClr val="024B9C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103992" y="4451499"/>
              <a:ext cx="24938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E" sz="2400" b="1" dirty="0" smtClean="0">
                  <a:solidFill>
                    <a:srgbClr val="024B9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Mobilise Your City</a:t>
              </a:r>
              <a:endParaRPr lang="en-IE" sz="2400" b="1" dirty="0">
                <a:solidFill>
                  <a:srgbClr val="024B9C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972317" y="4178333"/>
              <a:ext cx="2070916" cy="14586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24B9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Cities </a:t>
              </a:r>
              <a:r>
                <a:rPr lang="en-US" b="1" dirty="0">
                  <a:solidFill>
                    <a:srgbClr val="024B9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and climate in </a:t>
              </a:r>
              <a:endParaRPr lang="en-US" b="1" dirty="0" smtClean="0">
                <a:solidFill>
                  <a:srgbClr val="024B9C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en-US" b="1" dirty="0" smtClean="0">
                  <a:solidFill>
                    <a:srgbClr val="024B9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Sub-Saharan Africa</a:t>
              </a:r>
            </a:p>
            <a:p>
              <a:pPr algn="ctr"/>
              <a:r>
                <a:rPr lang="en-US" sz="2400" b="1" dirty="0" smtClean="0">
                  <a:solidFill>
                    <a:srgbClr val="024B9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CICLIA</a:t>
              </a:r>
              <a:endParaRPr lang="en-US" sz="2400" b="1" dirty="0">
                <a:solidFill>
                  <a:srgbClr val="024B9C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endParaRPr lang="en-IE" sz="2400" b="1" dirty="0">
                <a:solidFill>
                  <a:srgbClr val="024B9C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811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" id="{9E25CBC4-264C-4E5F-8DDF-C73C2B944108}" vid="{63966CC3-CC63-46CF-BE8C-07ABBDCD622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5220</TotalTime>
  <Words>848</Words>
  <Application>Microsoft Office PowerPoint</Application>
  <PresentationFormat>Widescreen</PresentationFormat>
  <Paragraphs>107</Paragraphs>
  <Slides>12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Yu Gothic</vt:lpstr>
      <vt:lpstr>Arial</vt:lpstr>
      <vt:lpstr>Calibri</vt:lpstr>
      <vt:lpstr>Times New Roman</vt:lpstr>
      <vt:lpstr>Wingdings</vt:lpstr>
      <vt:lpstr>Office Theme</vt:lpstr>
      <vt:lpstr>EU Support to Sustainable Urban Development    </vt:lpstr>
      <vt:lpstr>PowerPoint Presentation</vt:lpstr>
      <vt:lpstr>Context</vt:lpstr>
      <vt:lpstr>PowerPoint Presentation</vt:lpstr>
      <vt:lpstr> The opportunities – no Green Deal without cities</vt:lpstr>
      <vt:lpstr> Main avenues for EU support to urban development </vt:lpstr>
      <vt:lpstr>PowerPoint Presentation</vt:lpstr>
      <vt:lpstr> Financing Instruments - European Fund for Sustainable Development  (EFSD+)</vt:lpstr>
      <vt:lpstr> Thematic Facilities and Multi-Country Programmes</vt:lpstr>
      <vt:lpstr>Urban Development Technical Assistance Facility</vt:lpstr>
      <vt:lpstr>Where could the urban development support be relevant for you</vt:lpstr>
      <vt:lpstr>Thank you!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KELECOM Diane (DEVCO-EXT)</dc:creator>
  <cp:lastModifiedBy>GRONVALD Lars (INTPA)</cp:lastModifiedBy>
  <cp:revision>329</cp:revision>
  <cp:lastPrinted>2022-10-12T12:21:50Z</cp:lastPrinted>
  <dcterms:created xsi:type="dcterms:W3CDTF">2020-02-21T11:23:23Z</dcterms:created>
  <dcterms:modified xsi:type="dcterms:W3CDTF">2023-04-27T05:55:13Z</dcterms:modified>
</cp:coreProperties>
</file>