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65" r:id="rId3"/>
    <p:sldId id="366" r:id="rId4"/>
    <p:sldId id="364" r:id="rId5"/>
    <p:sldId id="367" r:id="rId6"/>
    <p:sldId id="368" r:id="rId7"/>
    <p:sldId id="374" r:id="rId8"/>
    <p:sldId id="369" r:id="rId9"/>
    <p:sldId id="370" r:id="rId10"/>
    <p:sldId id="371" r:id="rId11"/>
    <p:sldId id="373" r:id="rId12"/>
    <p:sldId id="372" r:id="rId1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KEROVA Niya (INTPA)" initials="SN" lastIdx="3" clrIdx="0">
    <p:extLst>
      <p:ext uri="{19B8F6BF-5375-455C-9EA6-DF929625EA0E}">
        <p15:presenceInfo xmlns:p15="http://schemas.microsoft.com/office/powerpoint/2012/main" userId="SHEKEROVA Niya (INTP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035DC1"/>
    <a:srgbClr val="004494"/>
    <a:srgbClr val="0356B1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5061" autoAdjust="0"/>
  </p:normalViewPr>
  <p:slideViewPr>
    <p:cSldViewPr snapToGrid="0">
      <p:cViewPr varScale="1">
        <p:scale>
          <a:sx n="66" d="100"/>
          <a:sy n="66" d="100"/>
        </p:scale>
        <p:origin x="1368" y="43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4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0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0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 smtClean="0"/>
              <a:t>Intro</a:t>
            </a:r>
            <a:r>
              <a:rPr lang="en-US" dirty="0" smtClean="0"/>
              <a:t>: Current main trends of urban developments, unplanned sprawl, are a threat to surrounding ecosystems and contribute to land degradation.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Conclusion</a:t>
            </a:r>
            <a:r>
              <a:rPr lang="en-US" dirty="0" smtClean="0"/>
              <a:t>: Once established, urban development is difficult to alter,</a:t>
            </a:r>
            <a:r>
              <a:rPr lang="en-US" baseline="0" dirty="0" smtClean="0"/>
              <a:t> hence the urgency for actions.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0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Intro: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/>
              <a:t>Cities are also economic powerhouses, dynamic hubs of innovation and transformative urban solutions and awarded for their protection and use of cultural heritage.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2. All aspects of the Green Deal have an urban dimension: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Green solutions are often multi-purpose and multi-sector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Urban areas occupy only 2% of global land area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Well-planned urban development provides: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Greater resource efficiency and less energy use.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Avoiding sprawling land consumption protects natural and agricultural areas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High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</a:t>
            </a:r>
            <a:r>
              <a:rPr lang="en-US" sz="1200" dirty="0" smtClean="0"/>
              <a:t> and infrastructure density:  ideal locations for</a:t>
            </a:r>
            <a:r>
              <a:rPr lang="en-US" sz="1200" b="0" dirty="0" smtClean="0"/>
              <a:t> ICT </a:t>
            </a:r>
            <a:r>
              <a:rPr lang="en-US" sz="1200" dirty="0" smtClean="0"/>
              <a:t>implementation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endParaRPr lang="fr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8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9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600" b="1" dirty="0" smtClean="0"/>
              <a:t>Guarantees – examples of applications</a:t>
            </a:r>
          </a:p>
          <a:p>
            <a:pPr marL="0" indent="0">
              <a:spcAft>
                <a:spcPts val="0"/>
              </a:spcAft>
              <a:buNone/>
            </a:pPr>
            <a:endParaRPr lang="en-GB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IE" sz="1500" b="1" dirty="0" smtClean="0"/>
              <a:t>Supporting PPPs</a:t>
            </a:r>
            <a:endParaRPr lang="en-US" sz="1500" b="1" dirty="0" smtClean="0"/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What: help cities develop PPPs and lower risk for financing infrastructure, e.g.  waste management, transport; 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en-IE" sz="120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How</a:t>
            </a:r>
            <a:r>
              <a:rPr lang="en-IE" sz="1200" b="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: Partial guarantee of payment to the private operator;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Yu Gothic" panose="020B0400000000000000" pitchFamily="34" charset="-128"/>
              <a:cs typeface="+mn-cs"/>
            </a:endParaRPr>
          </a:p>
          <a:p>
            <a:pPr marL="0" indent="0">
              <a:buClrTx/>
              <a:buNone/>
            </a:pPr>
            <a:endParaRPr lang="en-US" sz="900" i="0" kern="1200" dirty="0" smtClean="0">
              <a:solidFill>
                <a:schemeClr val="tx1"/>
              </a:solidFill>
              <a:latin typeface="+mn-lt"/>
              <a:ea typeface="Yu Gothic" panose="020B0400000000000000" pitchFamily="34" charset="-128"/>
              <a:cs typeface="+mn-cs"/>
            </a:endParaRPr>
          </a:p>
          <a:p>
            <a:pPr marL="0" indent="0">
              <a:buClrTx/>
              <a:buNone/>
            </a:pPr>
            <a:r>
              <a:rPr lang="en-US" sz="1500" b="1" dirty="0" smtClean="0"/>
              <a:t>Supporting urban investment funds</a:t>
            </a:r>
          </a:p>
          <a:p>
            <a:pPr marL="171450" indent="-171450">
              <a:buClrTx/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What: address market failures hampering investments in urban infrastructure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mobilise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 public and private capital where resilient municipal infrastructure lacks; portfolio of smaller projects</a:t>
            </a:r>
          </a:p>
          <a:p>
            <a:pPr marL="171450" indent="-171450">
              <a:buClrTx/>
              <a:buFontTx/>
              <a:buChar char="-"/>
            </a:pPr>
            <a:r>
              <a:rPr lang="en-IE" sz="120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How: Partial Guarantee of loss from investments made by the fund – more attractive for investors;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Yu Gothic" panose="020B0400000000000000" pitchFamily="34" charset="-128"/>
              <a:cs typeface="+mn-cs"/>
            </a:endParaRPr>
          </a:p>
          <a:p>
            <a:pPr marL="457200" lvl="1" indent="0">
              <a:buClr>
                <a:srgbClr val="FFD624"/>
              </a:buClr>
              <a:buNone/>
            </a:pPr>
            <a:endParaRPr lang="en-US" sz="900" b="0" i="1" kern="1200" dirty="0" smtClean="0">
              <a:solidFill>
                <a:schemeClr val="tx1"/>
              </a:solidFill>
              <a:latin typeface="+mn-lt"/>
              <a:ea typeface="Yu Gothic" panose="020B0400000000000000" pitchFamily="34" charset="-128"/>
              <a:cs typeface="+mn-cs"/>
            </a:endParaRPr>
          </a:p>
          <a:p>
            <a:pPr marL="0" indent="0">
              <a:buClrTx/>
              <a:buNone/>
            </a:pPr>
            <a:r>
              <a:rPr lang="en-US" sz="1500" b="1" dirty="0" smtClean="0"/>
              <a:t>Increase cities access to local finance</a:t>
            </a:r>
          </a:p>
          <a:p>
            <a:pPr marL="171450" indent="-171450">
              <a:buClrTx/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What: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creating incentives for domestic commercial banks ion Africa to lend at affordable rates to local governments and public sector companies. Developing the local borrowing market;</a:t>
            </a:r>
          </a:p>
          <a:p>
            <a:pPr marL="171450" indent="-171450">
              <a:buClrTx/>
              <a:buFontTx/>
              <a:buChar char="-"/>
            </a:pPr>
            <a:r>
              <a:rPr lang="en-IE" sz="120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How</a:t>
            </a:r>
            <a:r>
              <a:rPr lang="en-IE" sz="1200" b="0" kern="1200" dirty="0" smtClean="0">
                <a:solidFill>
                  <a:schemeClr val="tx1"/>
                </a:solidFill>
                <a:latin typeface="+mn-lt"/>
                <a:ea typeface="Yu Gothic" panose="020B0400000000000000" pitchFamily="34" charset="-128"/>
                <a:cs typeface="+mn-cs"/>
              </a:rPr>
              <a:t>: Partial guarantee of repayment of loans to local banks;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Yu Gothic" panose="020B0400000000000000" pitchFamily="34" charset="-128"/>
              <a:cs typeface="+mn-cs"/>
            </a:endParaRPr>
          </a:p>
          <a:p>
            <a:endParaRPr lang="fr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48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6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3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41853" y="1647667"/>
            <a:ext cx="10065224" cy="2149523"/>
          </a:xfrm>
        </p:spPr>
        <p:txBody>
          <a:bodyPr>
            <a:noAutofit/>
          </a:bodyPr>
          <a:lstStyle/>
          <a:p>
            <a:r>
              <a:rPr lang="en-IE" sz="4000" dirty="0" smtClean="0">
                <a:solidFill>
                  <a:srgbClr val="FFC000"/>
                </a:solidFill>
              </a:rPr>
              <a:t>EU Support </a:t>
            </a:r>
            <a:r>
              <a:rPr lang="en-IE" sz="4000" smtClean="0">
                <a:solidFill>
                  <a:srgbClr val="FFC000"/>
                </a:solidFill>
              </a:rPr>
              <a:t>to Sustainable Urban </a:t>
            </a:r>
            <a:r>
              <a:rPr lang="en-IE" sz="4000" dirty="0" smtClean="0">
                <a:solidFill>
                  <a:srgbClr val="FFC000"/>
                </a:solidFill>
              </a:rPr>
              <a:t>Development </a:t>
            </a:r>
            <a:r>
              <a:rPr lang="en-IE" sz="4000" dirty="0">
                <a:solidFill>
                  <a:srgbClr val="FFC000"/>
                </a:solidFill>
              </a:rPr>
              <a:t/>
            </a:r>
            <a:br>
              <a:rPr lang="en-IE" sz="4000" dirty="0">
                <a:solidFill>
                  <a:srgbClr val="FFC000"/>
                </a:solidFill>
              </a:rPr>
            </a:br>
            <a:r>
              <a:rPr lang="en-IE" sz="4000" dirty="0">
                <a:solidFill>
                  <a:srgbClr val="FFC000"/>
                </a:solidFill>
              </a:rPr>
              <a:t/>
            </a:r>
            <a:br>
              <a:rPr lang="en-IE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41853" y="3495895"/>
            <a:ext cx="10427923" cy="1575076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Lars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Gronvald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of Section </a:t>
            </a:r>
            <a:r>
              <a:rPr lang="en-I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Sustainable Urban Development, INTPA F4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27 April 2023</a:t>
            </a:r>
          </a:p>
          <a:p>
            <a:pPr marL="285750" indent="-285750">
              <a:buFontTx/>
              <a:buChar char="-"/>
            </a:pPr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11455" y="5844437"/>
            <a:ext cx="6037840" cy="528998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183617e2375e4e019f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2309977"/>
            <a:ext cx="4810539" cy="353446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1"/>
            <a:ext cx="10515600" cy="555108"/>
          </a:xfrm>
        </p:spPr>
        <p:txBody>
          <a:bodyPr/>
          <a:lstStyle/>
          <a:p>
            <a:r>
              <a:rPr lang="en-US" sz="3200" dirty="0"/>
              <a:t>Urban Development Technical Assistance </a:t>
            </a:r>
            <a:r>
              <a:rPr lang="en-US" sz="3200" dirty="0" smtClean="0"/>
              <a:t>Facility</a:t>
            </a:r>
            <a:endParaRPr lang="en-US" sz="3200" dirty="0"/>
          </a:p>
        </p:txBody>
      </p:sp>
      <p:sp>
        <p:nvSpPr>
          <p:cNvPr id="6" name="Content Placeholder 14"/>
          <p:cNvSpPr txBox="1">
            <a:spLocks noGrp="1"/>
          </p:cNvSpPr>
          <p:nvPr>
            <p:ph idx="1"/>
          </p:nvPr>
        </p:nvSpPr>
        <p:spPr>
          <a:xfrm>
            <a:off x="844378" y="1465154"/>
            <a:ext cx="109728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chemeClr val="tx2"/>
                </a:solidFill>
              </a:rPr>
              <a:t>Objective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Improve the quality and impact of European Commission’s external actions in support of  urban development at local, regional and global level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tx2"/>
                </a:solidFill>
              </a:rPr>
              <a:t>Specific </a:t>
            </a:r>
            <a:r>
              <a:rPr lang="en-IE" b="1" dirty="0" smtClean="0">
                <a:solidFill>
                  <a:schemeClr val="tx2"/>
                </a:solidFill>
              </a:rPr>
              <a:t>features/services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1</a:t>
            </a:r>
            <a:r>
              <a:rPr lang="en-US" dirty="0">
                <a:solidFill>
                  <a:schemeClr val="tx2"/>
                </a:solidFill>
              </a:rPr>
              <a:t>) Support to Delegations in delivering sustainable urban development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2</a:t>
            </a:r>
            <a:r>
              <a:rPr lang="en-US" dirty="0">
                <a:solidFill>
                  <a:schemeClr val="tx2"/>
                </a:solidFill>
              </a:rPr>
              <a:t>) Knowledge creation and sharing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3</a:t>
            </a:r>
            <a:r>
              <a:rPr lang="en-US" dirty="0">
                <a:solidFill>
                  <a:schemeClr val="tx2"/>
                </a:solidFill>
              </a:rPr>
              <a:t>) EU Urban Platform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(#</a:t>
            </a:r>
            <a:r>
              <a:rPr lang="en-US" dirty="0" err="1">
                <a:solidFill>
                  <a:schemeClr val="tx2"/>
                </a:solidFill>
                <a:sym typeface="Wingdings" panose="05000000000000000000" pitchFamily="2" charset="2"/>
              </a:rPr>
              <a:t>TeamEurope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9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many MIPs in Asia has defined urban development/cities as an area of interventions </a:t>
            </a:r>
          </a:p>
          <a:p>
            <a:r>
              <a:rPr lang="en-IE" dirty="0" smtClean="0"/>
              <a:t>Some MIPs have focus on areas that will be implemented in urban areas but without defining urban development as a perspective</a:t>
            </a:r>
          </a:p>
          <a:p>
            <a:r>
              <a:rPr lang="en-IE" dirty="0" smtClean="0"/>
              <a:t>Blending has in many cases in the past been focussed on urban development issues – this is were much of the investment takes place</a:t>
            </a:r>
          </a:p>
          <a:p>
            <a:r>
              <a:rPr lang="en-IE" dirty="0" smtClean="0"/>
              <a:t>Use of EFSD+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Where could the urban development support be relevant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0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25312" y="3192263"/>
            <a:ext cx="2801098" cy="2149523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C000"/>
                </a:solidFill>
              </a:rPr>
              <a:t>Thank you!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11455" y="5844437"/>
            <a:ext cx="6037840" cy="528998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2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4731" y="418011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US" dirty="0"/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852616" y="432486"/>
            <a:ext cx="11043624" cy="64649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>
                <a:solidFill>
                  <a:srgbClr val="034EA2"/>
                </a:solidFill>
              </a:rPr>
              <a:t>INTPA Support to cities/urban development</a:t>
            </a:r>
            <a:endParaRPr lang="en-US" sz="3200" dirty="0">
              <a:solidFill>
                <a:srgbClr val="0F549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4925" y="1601076"/>
            <a:ext cx="6310184" cy="456494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IE" dirty="0">
                <a:solidFill>
                  <a:srgbClr val="0F5494"/>
                </a:solidFill>
              </a:rPr>
              <a:t>Focus on cities is fairly recent – following the New Urban Agenda 2016</a:t>
            </a:r>
          </a:p>
          <a:p>
            <a:pPr marL="457200" indent="-457200">
              <a:buAutoNum type="arabicPeriod"/>
            </a:pPr>
            <a:r>
              <a:rPr lang="en-IE" dirty="0">
                <a:solidFill>
                  <a:srgbClr val="0F5494"/>
                </a:solidFill>
              </a:rPr>
              <a:t>Cities/urban development underpin most of INTPA high level objectives/strategic initiatives</a:t>
            </a:r>
            <a:br>
              <a:rPr lang="en-IE" dirty="0">
                <a:solidFill>
                  <a:srgbClr val="0F5494"/>
                </a:solidFill>
              </a:rPr>
            </a:br>
            <a:r>
              <a:rPr lang="en-IE" dirty="0">
                <a:solidFill>
                  <a:srgbClr val="0F5494"/>
                </a:solidFill>
              </a:rPr>
              <a:t>- Global Gateway, Green Transition, Jobs and Growth, Sustainable Finance, Health,</a:t>
            </a:r>
            <a:br>
              <a:rPr lang="en-IE" dirty="0">
                <a:solidFill>
                  <a:srgbClr val="0F5494"/>
                </a:solidFill>
              </a:rPr>
            </a:br>
            <a:r>
              <a:rPr lang="en-IE" dirty="0">
                <a:solidFill>
                  <a:srgbClr val="0F5494"/>
                </a:solidFill>
              </a:rPr>
              <a:t>Fight against Inequality, Migration…</a:t>
            </a:r>
            <a:endParaRPr lang="en-US" dirty="0">
              <a:solidFill>
                <a:srgbClr val="0F5494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E" dirty="0">
                <a:solidFill>
                  <a:srgbClr val="0F5494"/>
                </a:solidFill>
              </a:rPr>
              <a:t>Cities is a key area of intervention – but not a high level objective as such</a:t>
            </a:r>
            <a:endParaRPr lang="en-US" dirty="0">
              <a:solidFill>
                <a:srgbClr val="0F5494"/>
              </a:solidFill>
            </a:endParaRPr>
          </a:p>
          <a:p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77" y="1749358"/>
            <a:ext cx="5156017" cy="39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4731" y="418011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11" y="334579"/>
            <a:ext cx="3354143" cy="782357"/>
          </a:xfrm>
        </p:spPr>
        <p:txBody>
          <a:bodyPr/>
          <a:lstStyle/>
          <a:p>
            <a:r>
              <a:rPr lang="fr-BE" sz="3200" dirty="0" err="1" smtClean="0"/>
              <a:t>Context</a:t>
            </a:r>
            <a:endParaRPr lang="fr-B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8919" y="1495302"/>
            <a:ext cx="53525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Urbanisation</a:t>
            </a:r>
            <a:r>
              <a:rPr lang="en-US" sz="2400" dirty="0">
                <a:solidFill>
                  <a:schemeClr val="tx2"/>
                </a:solidFill>
              </a:rPr>
              <a:t> is one of the most important transformations of the 21st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54% </a:t>
            </a:r>
            <a:r>
              <a:rPr lang="en-US" sz="2400" dirty="0">
                <a:solidFill>
                  <a:schemeClr val="tx2"/>
                </a:solidFill>
              </a:rPr>
              <a:t>of the global urban population, more than 2.2 billion people, live in </a:t>
            </a:r>
            <a:r>
              <a:rPr lang="en-US" sz="2400" b="1" dirty="0">
                <a:solidFill>
                  <a:schemeClr val="tx2"/>
                </a:solidFill>
              </a:rPr>
              <a:t>Asia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By 2050, the urban population in Asia is expected to grow by </a:t>
            </a:r>
            <a:r>
              <a:rPr lang="en-US" sz="2400" b="1" dirty="0">
                <a:solidFill>
                  <a:schemeClr val="tx2"/>
                </a:solidFill>
              </a:rPr>
              <a:t>50%</a:t>
            </a:r>
            <a:r>
              <a:rPr lang="en-US" sz="2400" dirty="0">
                <a:solidFill>
                  <a:schemeClr val="tx2"/>
                </a:solidFill>
              </a:rPr>
              <a:t> - an additional 1.2 billion people.</a:t>
            </a:r>
          </a:p>
          <a:p>
            <a:endParaRPr lang="en-US" dirty="0" smtClean="0"/>
          </a:p>
          <a:p>
            <a:r>
              <a:rPr lang="en-US" dirty="0" smtClean="0"/>
              <a:t>			         </a:t>
            </a:r>
            <a:r>
              <a:rPr lang="en-US" sz="1100" dirty="0" smtClean="0"/>
              <a:t>- (UN Habitat)</a:t>
            </a:r>
            <a:endParaRPr lang="en-US" sz="1100" dirty="0"/>
          </a:p>
        </p:txBody>
      </p:sp>
      <p:pic>
        <p:nvPicPr>
          <p:cNvPr id="7" name="Pictur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4"/>
          <a:stretch>
            <a:fillRect/>
          </a:stretch>
        </p:blipFill>
        <p:spPr bwMode="auto">
          <a:xfrm>
            <a:off x="5661499" y="1495302"/>
            <a:ext cx="6314481" cy="41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4731" y="418011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1" y="1595838"/>
            <a:ext cx="5700409" cy="42088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20149" y="500786"/>
            <a:ext cx="4886703" cy="51560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dirty="0" smtClean="0"/>
              <a:t>The challenges</a:t>
            </a:r>
            <a:endParaRPr lang="en-IE" sz="3200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334124" y="1186332"/>
            <a:ext cx="5590146" cy="502788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Cities are responsible for: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60</a:t>
            </a:r>
            <a:r>
              <a:rPr lang="en-US" sz="2000" b="1" dirty="0">
                <a:solidFill>
                  <a:schemeClr val="tx2"/>
                </a:solidFill>
              </a:rPr>
              <a:t>% </a:t>
            </a:r>
            <a:r>
              <a:rPr lang="en-US" sz="2000" dirty="0">
                <a:solidFill>
                  <a:schemeClr val="tx2"/>
                </a:solidFill>
              </a:rPr>
              <a:t>of the world’s </a:t>
            </a:r>
            <a:r>
              <a:rPr lang="en-US" sz="2000" b="1" dirty="0">
                <a:solidFill>
                  <a:schemeClr val="tx2"/>
                </a:solidFill>
              </a:rPr>
              <a:t>energy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over </a:t>
            </a:r>
            <a:r>
              <a:rPr lang="en-US" sz="2000" b="1" dirty="0">
                <a:solidFill>
                  <a:schemeClr val="tx2"/>
                </a:solidFill>
              </a:rPr>
              <a:t>60% </a:t>
            </a:r>
            <a:r>
              <a:rPr lang="en-US" sz="2000" dirty="0">
                <a:solidFill>
                  <a:schemeClr val="tx2"/>
                </a:solidFill>
              </a:rPr>
              <a:t>of global </a:t>
            </a:r>
            <a:r>
              <a:rPr lang="en-US" sz="2000" b="1" dirty="0">
                <a:solidFill>
                  <a:schemeClr val="tx2"/>
                </a:solidFill>
              </a:rPr>
              <a:t>GHG emissions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2.01 </a:t>
            </a:r>
            <a:r>
              <a:rPr lang="en-US" sz="2000" b="1" dirty="0">
                <a:solidFill>
                  <a:schemeClr val="tx2"/>
                </a:solidFill>
              </a:rPr>
              <a:t>billion </a:t>
            </a:r>
            <a:r>
              <a:rPr lang="en-US" sz="2000" b="1" dirty="0" err="1">
                <a:solidFill>
                  <a:schemeClr val="tx2"/>
                </a:solidFill>
              </a:rPr>
              <a:t>tonnes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of </a:t>
            </a:r>
            <a:r>
              <a:rPr lang="en-US" sz="2000" b="1" dirty="0">
                <a:solidFill>
                  <a:schemeClr val="tx2"/>
                </a:solidFill>
              </a:rPr>
              <a:t>municipal solid waste/year</a:t>
            </a:r>
            <a:r>
              <a:rPr lang="en-US" sz="2000" dirty="0">
                <a:solidFill>
                  <a:schemeClr val="tx2"/>
                </a:solidFill>
              </a:rPr>
              <a:t> (at least 33 % not managed in an environmentally safe manner - WB)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Urban </a:t>
            </a:r>
            <a:r>
              <a:rPr lang="en-US" sz="2000" dirty="0">
                <a:solidFill>
                  <a:schemeClr val="tx2"/>
                </a:solidFill>
              </a:rPr>
              <a:t>sprawl is closely linked to urban </a:t>
            </a:r>
            <a:r>
              <a:rPr lang="en-US" sz="2000" dirty="0" smtClean="0">
                <a:solidFill>
                  <a:schemeClr val="tx2"/>
                </a:solidFill>
              </a:rPr>
              <a:t>poverty</a:t>
            </a:r>
            <a:r>
              <a:rPr lang="en-US" sz="2000" dirty="0">
                <a:solidFill>
                  <a:schemeClr val="tx2"/>
                </a:solidFill>
              </a:rPr>
              <a:t>. Currently, </a:t>
            </a:r>
            <a:r>
              <a:rPr lang="en-US" sz="2000" dirty="0" smtClean="0">
                <a:solidFill>
                  <a:schemeClr val="tx2"/>
                </a:solidFill>
              </a:rPr>
              <a:t>about 1 billion people </a:t>
            </a:r>
            <a:r>
              <a:rPr lang="en-US" sz="2000" dirty="0">
                <a:solidFill>
                  <a:schemeClr val="tx2"/>
                </a:solidFill>
              </a:rPr>
              <a:t>in developing countries live in </a:t>
            </a:r>
            <a:r>
              <a:rPr lang="en-US" sz="2000" b="1" dirty="0">
                <a:solidFill>
                  <a:schemeClr val="tx2"/>
                </a:solidFill>
              </a:rPr>
              <a:t>slums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10</a:t>
            </a:r>
            <a:r>
              <a:rPr lang="en-US" sz="2000" dirty="0">
                <a:solidFill>
                  <a:schemeClr val="tx2"/>
                </a:solidFill>
              </a:rPr>
              <a:t>% of the world’s population live in coastal areas less than 10 meters above sea level; about 40% live within 100 km of the coast. </a:t>
            </a:r>
          </a:p>
        </p:txBody>
      </p:sp>
    </p:spTree>
    <p:extLst>
      <p:ext uri="{BB962C8B-B14F-4D97-AF65-F5344CB8AC3E}">
        <p14:creationId xmlns:p14="http://schemas.microsoft.com/office/powerpoint/2010/main" val="14466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627" y="195922"/>
            <a:ext cx="11239373" cy="70986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3200" dirty="0"/>
              <a:t>The opportunities </a:t>
            </a:r>
            <a:r>
              <a:rPr lang="en-IL" sz="3200" dirty="0"/>
              <a:t>–</a:t>
            </a:r>
            <a:r>
              <a:rPr lang="en-IE" sz="3200" dirty="0"/>
              <a:t> no Green Deal without cities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4731" y="418011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3" y="1473582"/>
            <a:ext cx="5424615" cy="448237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005384" y="1473582"/>
            <a:ext cx="5647037" cy="405135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Cities </a:t>
            </a:r>
            <a:r>
              <a:rPr lang="en-US" dirty="0" smtClean="0">
                <a:solidFill>
                  <a:schemeClr val="tx2"/>
                </a:solidFill>
              </a:rPr>
              <a:t>generate </a:t>
            </a:r>
            <a:r>
              <a:rPr lang="en-US" b="1" dirty="0">
                <a:solidFill>
                  <a:schemeClr val="tx2"/>
                </a:solidFill>
              </a:rPr>
              <a:t>80%</a:t>
            </a:r>
            <a:r>
              <a:rPr lang="en-US" dirty="0">
                <a:solidFill>
                  <a:schemeClr val="tx2"/>
                </a:solidFill>
              </a:rPr>
              <a:t> of the global </a:t>
            </a:r>
            <a:r>
              <a:rPr lang="en-US" b="1" dirty="0">
                <a:solidFill>
                  <a:schemeClr val="tx2"/>
                </a:solidFill>
              </a:rPr>
              <a:t>GDP</a:t>
            </a:r>
          </a:p>
          <a:p>
            <a:r>
              <a:rPr lang="en-GB" dirty="0">
                <a:solidFill>
                  <a:schemeClr val="tx2"/>
                </a:solidFill>
              </a:rPr>
              <a:t>50% of the new urban areas are not yet built - </a:t>
            </a:r>
            <a:r>
              <a:rPr lang="nl-NL" dirty="0">
                <a:solidFill>
                  <a:schemeClr val="tx2"/>
                </a:solidFill>
              </a:rPr>
              <a:t>a </a:t>
            </a:r>
            <a:r>
              <a:rPr lang="nl-NL" dirty="0" err="1">
                <a:solidFill>
                  <a:schemeClr val="tx2"/>
                </a:solidFill>
              </a:rPr>
              <a:t>huge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opportunity to </a:t>
            </a:r>
            <a:r>
              <a:rPr lang="nl-NL" dirty="0">
                <a:solidFill>
                  <a:schemeClr val="tx2"/>
                </a:solidFill>
              </a:rPr>
              <a:t>“</a:t>
            </a:r>
            <a:r>
              <a:rPr lang="nl-NL" b="1" dirty="0">
                <a:solidFill>
                  <a:schemeClr val="tx2"/>
                </a:solidFill>
              </a:rPr>
              <a:t>get </a:t>
            </a:r>
            <a:r>
              <a:rPr lang="nl-NL" b="1" dirty="0" err="1">
                <a:solidFill>
                  <a:schemeClr val="tx2"/>
                </a:solidFill>
              </a:rPr>
              <a:t>urbanisation</a:t>
            </a:r>
            <a:r>
              <a:rPr lang="nl-NL" b="1" dirty="0">
                <a:solidFill>
                  <a:schemeClr val="tx2"/>
                </a:solidFill>
              </a:rPr>
              <a:t> right</a:t>
            </a:r>
            <a:r>
              <a:rPr lang="nl-NL" dirty="0">
                <a:solidFill>
                  <a:schemeClr val="tx2"/>
                </a:solidFill>
              </a:rPr>
              <a:t>”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b="1" dirty="0">
                <a:solidFill>
                  <a:schemeClr val="tx2"/>
                </a:solidFill>
              </a:rPr>
              <a:t>Urban Planning </a:t>
            </a:r>
            <a:r>
              <a:rPr lang="en-US" dirty="0">
                <a:solidFill>
                  <a:schemeClr val="tx2"/>
                </a:solidFill>
              </a:rPr>
              <a:t>can become an important tool for the development of sustainable urban and national futures.</a:t>
            </a:r>
            <a:endParaRPr lang="nl-NL" dirty="0">
              <a:solidFill>
                <a:schemeClr val="tx2"/>
              </a:solidFill>
            </a:endParaRPr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180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1026" y="356560"/>
            <a:ext cx="11239373" cy="70986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/>
              <a:t>Main avenues for EU support to urban development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4731" y="418011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23103" y="1308635"/>
            <a:ext cx="5247502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500" i="0" dirty="0"/>
          </a:p>
          <a:p>
            <a:pPr marL="0" indent="0">
              <a:spcAft>
                <a:spcPts val="0"/>
              </a:spcAft>
              <a:buNone/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Clr>
                <a:srgbClr val="024B9C"/>
              </a:buClr>
              <a:buSzPct val="100000"/>
            </a:pPr>
            <a:r>
              <a:rPr lang="en-IE" sz="2400" b="0" dirty="0">
                <a:solidFill>
                  <a:schemeClr val="tx2"/>
                </a:solidFill>
              </a:rPr>
              <a:t>Country programmes (MIPs)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Clr>
                <a:srgbClr val="024B9C"/>
              </a:buClr>
              <a:buSzPct val="100000"/>
            </a:pPr>
            <a:r>
              <a:rPr lang="en-IE" sz="2400" b="0" dirty="0">
                <a:solidFill>
                  <a:schemeClr val="tx2"/>
                </a:solidFill>
              </a:rPr>
              <a:t>Blending &amp; Guarantees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Clr>
                <a:srgbClr val="024B9C"/>
              </a:buClr>
              <a:buSzPct val="100000"/>
            </a:pPr>
            <a:r>
              <a:rPr lang="en-IE" sz="2400" b="0" dirty="0" smtClean="0">
                <a:solidFill>
                  <a:schemeClr val="tx2"/>
                </a:solidFill>
              </a:rPr>
              <a:t>Thematic facilities and multi-Country programmes</a:t>
            </a:r>
            <a:endParaRPr lang="en-IE" sz="1500" i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94173" y="1778781"/>
            <a:ext cx="5609967" cy="35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Char char="•"/>
              <a:defRPr sz="2000" b="1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IE" dirty="0" smtClean="0">
                <a:solidFill>
                  <a:schemeClr val="tx2"/>
                </a:solidFill>
              </a:rPr>
              <a:t>Underpinned by:</a:t>
            </a:r>
          </a:p>
          <a:p>
            <a:pPr marL="271463" lvl="1" indent="-271463">
              <a:spcBef>
                <a:spcPts val="0"/>
              </a:spcBef>
              <a:spcAft>
                <a:spcPts val="1200"/>
              </a:spcAft>
              <a:buClr>
                <a:srgbClr val="024B9C"/>
              </a:buClr>
              <a:buSzPct val="100000"/>
            </a:pPr>
            <a:r>
              <a:rPr lang="en-IE" sz="2400" b="0" dirty="0" smtClean="0">
                <a:solidFill>
                  <a:schemeClr val="tx2"/>
                </a:solidFill>
              </a:rPr>
              <a:t>Policy Dialogue</a:t>
            </a:r>
          </a:p>
          <a:p>
            <a:pPr marL="271463" lvl="1" indent="-271463">
              <a:spcBef>
                <a:spcPts val="0"/>
              </a:spcBef>
              <a:spcAft>
                <a:spcPts val="1200"/>
              </a:spcAft>
              <a:buClr>
                <a:srgbClr val="024B9C"/>
              </a:buClr>
              <a:buSzPct val="100000"/>
            </a:pPr>
            <a:r>
              <a:rPr lang="en-IE" sz="2400" b="0" dirty="0" smtClean="0">
                <a:solidFill>
                  <a:schemeClr val="tx2"/>
                </a:solidFill>
              </a:rPr>
              <a:t>Coordination </a:t>
            </a:r>
            <a:r>
              <a:rPr lang="en-IE" sz="2400" b="0" dirty="0">
                <a:solidFill>
                  <a:schemeClr val="tx2"/>
                </a:solidFill>
              </a:rPr>
              <a:t>among actors and </a:t>
            </a:r>
            <a:r>
              <a:rPr lang="en-IE" sz="2400" b="0" dirty="0" smtClean="0">
                <a:solidFill>
                  <a:schemeClr val="tx2"/>
                </a:solidFill>
              </a:rPr>
              <a:t>instruments</a:t>
            </a:r>
          </a:p>
          <a:p>
            <a:pPr marL="271463" lvl="1" indent="-271463">
              <a:spcBef>
                <a:spcPts val="0"/>
              </a:spcBef>
              <a:spcAft>
                <a:spcPts val="1200"/>
              </a:spcAft>
              <a:buClr>
                <a:srgbClr val="024B9C"/>
              </a:buClr>
              <a:buSzPct val="100000"/>
            </a:pPr>
            <a:r>
              <a:rPr lang="en-IE" sz="2400" b="0" dirty="0" smtClean="0">
                <a:solidFill>
                  <a:schemeClr val="tx2"/>
                </a:solidFill>
              </a:rPr>
              <a:t>Strengthening </a:t>
            </a:r>
            <a:r>
              <a:rPr lang="en-IE" sz="2400" b="0" dirty="0">
                <a:solidFill>
                  <a:schemeClr val="tx2"/>
                </a:solidFill>
              </a:rPr>
              <a:t>of a knowledge agenda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Clr>
                <a:srgbClr val="FFD624"/>
              </a:buClr>
              <a:buSzPct val="150000"/>
              <a:buFont typeface="Arial" pitchFamily="34" charset="0"/>
              <a:buNone/>
            </a:pPr>
            <a:endParaRPr lang="en-US" sz="1300" i="0" dirty="0" smtClean="0"/>
          </a:p>
          <a:p>
            <a:pPr marL="171450" indent="-171450">
              <a:spcAft>
                <a:spcPts val="0"/>
              </a:spcAft>
              <a:buClr>
                <a:srgbClr val="FFD624"/>
              </a:buClr>
              <a:buSzPct val="150000"/>
            </a:pPr>
            <a:endParaRPr lang="en-GB" sz="900" i="0" kern="0" dirty="0"/>
          </a:p>
        </p:txBody>
      </p:sp>
    </p:spTree>
    <p:extLst>
      <p:ext uri="{BB962C8B-B14F-4D97-AF65-F5344CB8AC3E}">
        <p14:creationId xmlns:p14="http://schemas.microsoft.com/office/powerpoint/2010/main" val="32555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2" y="666608"/>
            <a:ext cx="10058400" cy="533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1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1025" y="517198"/>
            <a:ext cx="11239373" cy="70986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/>
              <a:t>Financing Instruments -</a:t>
            </a:r>
            <a:br>
              <a:rPr lang="en-US" sz="3200" dirty="0"/>
            </a:br>
            <a:r>
              <a:rPr lang="en-US" sz="3200" dirty="0"/>
              <a:t>European Fund for Sustainable Development  (EFSD+)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4731" y="418011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51025" y="1712419"/>
            <a:ext cx="9844404" cy="444124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4494"/>
                </a:solidFill>
              </a:rPr>
              <a:t>Blended finance </a:t>
            </a:r>
            <a:r>
              <a:rPr lang="en-US" dirty="0" smtClean="0">
                <a:solidFill>
                  <a:srgbClr val="004494"/>
                </a:solidFill>
              </a:rPr>
              <a:t>– combining grants and loans – to make lending more affordable (</a:t>
            </a:r>
            <a:r>
              <a:rPr lang="en-US" dirty="0" err="1" smtClean="0">
                <a:solidFill>
                  <a:srgbClr val="004494"/>
                </a:solidFill>
              </a:rPr>
              <a:t>concessionality</a:t>
            </a:r>
            <a:r>
              <a:rPr lang="en-US" dirty="0" smtClean="0">
                <a:solidFill>
                  <a:srgbClr val="004494"/>
                </a:solidFill>
              </a:rPr>
              <a:t>) and to advance specific development objectives</a:t>
            </a:r>
          </a:p>
          <a:p>
            <a:pPr>
              <a:spcAft>
                <a:spcPts val="600"/>
              </a:spcAft>
            </a:pPr>
            <a:endParaRPr lang="en-IE" b="1" dirty="0" smtClean="0">
              <a:solidFill>
                <a:srgbClr val="004494"/>
              </a:solidFill>
            </a:endParaRPr>
          </a:p>
          <a:p>
            <a:pPr>
              <a:spcAft>
                <a:spcPts val="600"/>
              </a:spcAft>
            </a:pPr>
            <a:r>
              <a:rPr lang="en-IE" b="1" dirty="0" smtClean="0">
                <a:solidFill>
                  <a:srgbClr val="004494"/>
                </a:solidFill>
              </a:rPr>
              <a:t>Guarantees </a:t>
            </a:r>
            <a:r>
              <a:rPr lang="en-IE" dirty="0" smtClean="0">
                <a:solidFill>
                  <a:srgbClr val="004494"/>
                </a:solidFill>
              </a:rPr>
              <a:t>– to support the mobilisation of third party finance</a:t>
            </a:r>
          </a:p>
          <a:p>
            <a:pPr lvl="1">
              <a:spcAft>
                <a:spcPts val="600"/>
              </a:spcAft>
            </a:pPr>
            <a:r>
              <a:rPr lang="en-IE" sz="2400" dirty="0" smtClean="0">
                <a:solidFill>
                  <a:srgbClr val="004494"/>
                </a:solidFill>
              </a:rPr>
              <a:t>Specific investment window targeting sustainable cities</a:t>
            </a:r>
          </a:p>
          <a:p>
            <a:pPr lvl="1">
              <a:spcAft>
                <a:spcPts val="600"/>
              </a:spcAft>
            </a:pPr>
            <a:r>
              <a:rPr lang="en-IE" sz="2400" dirty="0" smtClean="0">
                <a:solidFill>
                  <a:srgbClr val="004494"/>
                </a:solidFill>
              </a:rPr>
              <a:t>AFD </a:t>
            </a:r>
            <a:r>
              <a:rPr lang="en-IE" sz="2400" dirty="0" err="1" smtClean="0">
                <a:solidFill>
                  <a:srgbClr val="004494"/>
                </a:solidFill>
              </a:rPr>
              <a:t>CityRIZ</a:t>
            </a:r>
            <a:r>
              <a:rPr lang="en-IE" sz="2400" dirty="0" smtClean="0">
                <a:solidFill>
                  <a:srgbClr val="004494"/>
                </a:solidFill>
              </a:rPr>
              <a:t> (30 mill EUR), Fast Cities (50 million EUR)</a:t>
            </a:r>
          </a:p>
          <a:p>
            <a:pPr lvl="1">
              <a:spcAft>
                <a:spcPts val="600"/>
              </a:spcAft>
            </a:pPr>
            <a:r>
              <a:rPr lang="en-IE" sz="2400" dirty="0" smtClean="0">
                <a:solidFill>
                  <a:srgbClr val="004494"/>
                </a:solidFill>
              </a:rPr>
              <a:t>UNCDF – urban investment programme (150 million EUR</a:t>
            </a:r>
            <a:r>
              <a:rPr lang="en-IE" sz="2400" b="1" dirty="0" smtClean="0">
                <a:solidFill>
                  <a:srgbClr val="004494"/>
                </a:solidFill>
              </a:rPr>
              <a:t>)</a:t>
            </a:r>
          </a:p>
          <a:p>
            <a:pPr lvl="1"/>
            <a:endParaRPr lang="en-IE" sz="1300" b="1" dirty="0" smtClean="0">
              <a:solidFill>
                <a:srgbClr val="004494"/>
              </a:solidFill>
            </a:endParaRPr>
          </a:p>
          <a:p>
            <a:pPr marL="457200" lvl="1" indent="0">
              <a:buNone/>
            </a:pPr>
            <a:endParaRPr lang="en-US" sz="1300" b="1" dirty="0">
              <a:solidFill>
                <a:srgbClr val="004494"/>
              </a:solidFill>
            </a:endParaRPr>
          </a:p>
          <a:p>
            <a:pPr marL="457200" lvl="1" indent="0">
              <a:buNone/>
            </a:pPr>
            <a:endParaRPr lang="en-US" sz="1500" dirty="0">
              <a:solidFill>
                <a:srgbClr val="004494"/>
              </a:solidFill>
            </a:endParaRPr>
          </a:p>
          <a:p>
            <a:endParaRPr lang="en-IE" sz="18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1025" y="257707"/>
            <a:ext cx="11239373" cy="70986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/>
              <a:t>Thematic Facilities and Multi-Country </a:t>
            </a:r>
            <a:r>
              <a:rPr lang="en-US" sz="3200" dirty="0" err="1" smtClean="0"/>
              <a:t>Programmes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4731" y="4180114"/>
            <a:ext cx="26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US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0322" y="2502862"/>
            <a:ext cx="5310076" cy="35664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6049" y="1850142"/>
            <a:ext cx="7038110" cy="3452075"/>
            <a:chOff x="823348" y="2001393"/>
            <a:chExt cx="6754610" cy="3635544"/>
          </a:xfrm>
        </p:grpSpPr>
        <p:sp>
          <p:nvSpPr>
            <p:cNvPr id="7" name="Rounded Rectangle 6"/>
            <p:cNvSpPr/>
            <p:nvPr/>
          </p:nvSpPr>
          <p:spPr>
            <a:xfrm>
              <a:off x="4437594" y="3876091"/>
              <a:ext cx="3140363" cy="1579418"/>
            </a:xfrm>
            <a:prstGeom prst="roundRect">
              <a:avLst/>
            </a:prstGeom>
            <a:noFill/>
            <a:ln w="38100">
              <a:solidFill>
                <a:srgbClr val="0356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accent5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23348" y="2001393"/>
              <a:ext cx="3140363" cy="1579418"/>
            </a:xfrm>
            <a:prstGeom prst="roundRect">
              <a:avLst/>
            </a:prstGeom>
            <a:noFill/>
            <a:ln w="38100">
              <a:solidFill>
                <a:srgbClr val="0356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accent5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23348" y="3892623"/>
              <a:ext cx="3140363" cy="1579418"/>
            </a:xfrm>
            <a:prstGeom prst="roundRect">
              <a:avLst/>
            </a:prstGeom>
            <a:noFill/>
            <a:ln w="38100">
              <a:solidFill>
                <a:srgbClr val="0356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accent5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37595" y="2001393"/>
              <a:ext cx="3140363" cy="1579418"/>
            </a:xfrm>
            <a:prstGeom prst="roundRect">
              <a:avLst/>
            </a:prstGeom>
            <a:noFill/>
            <a:ln w="38100">
              <a:solidFill>
                <a:srgbClr val="0356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accent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1143" y="2573673"/>
              <a:ext cx="2739073" cy="48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Covenant of Mayors</a:t>
              </a:r>
              <a:endParaRPr lang="en-IE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3920" y="2337439"/>
              <a:ext cx="25877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Participatory Slum Upgrading Programme  </a:t>
              </a:r>
              <a:r>
                <a:rPr lang="en-US" b="1" dirty="0" smtClean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400" b="1" dirty="0" smtClean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PSUP</a:t>
              </a:r>
              <a:endParaRPr lang="en-GB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3992" y="4451499"/>
              <a:ext cx="2493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2400" b="1" dirty="0" smtClean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Mobilise Your City</a:t>
              </a:r>
              <a:endParaRPr lang="en-IE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2317" y="4178333"/>
              <a:ext cx="2070916" cy="1458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Cities </a:t>
              </a:r>
              <a:r>
                <a:rPr lang="en-US" b="1" dirty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climate in </a:t>
              </a:r>
              <a:endParaRPr lang="en-US" b="1" dirty="0" smtClean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b="1" dirty="0" smtClean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Sub-Saharan Africa</a:t>
              </a:r>
            </a:p>
            <a:p>
              <a:pPr algn="ctr"/>
              <a:r>
                <a:rPr lang="en-US" sz="2400" b="1" dirty="0" smtClean="0">
                  <a:solidFill>
                    <a:srgbClr val="024B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CICLIA</a:t>
              </a:r>
              <a:endParaRPr lang="en-US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IE" sz="2400" b="1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1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5220</TotalTime>
  <Words>848</Words>
  <Application>Microsoft Office PowerPoint</Application>
  <PresentationFormat>Widescreen</PresentationFormat>
  <Paragraphs>107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Yu Gothic</vt:lpstr>
      <vt:lpstr>Arial</vt:lpstr>
      <vt:lpstr>Calibri</vt:lpstr>
      <vt:lpstr>Times New Roman</vt:lpstr>
      <vt:lpstr>Wingdings</vt:lpstr>
      <vt:lpstr>Office Theme</vt:lpstr>
      <vt:lpstr>EU Support to Sustainable Urban Development    </vt:lpstr>
      <vt:lpstr>PowerPoint Presentation</vt:lpstr>
      <vt:lpstr>Context</vt:lpstr>
      <vt:lpstr>PowerPoint Presentation</vt:lpstr>
      <vt:lpstr> The opportunities – no Green Deal without cities</vt:lpstr>
      <vt:lpstr> Main avenues for EU support to urban development </vt:lpstr>
      <vt:lpstr>PowerPoint Presentation</vt:lpstr>
      <vt:lpstr> Financing Instruments - European Fund for Sustainable Development  (EFSD+)</vt:lpstr>
      <vt:lpstr> Thematic Facilities and Multi-Country Programmes</vt:lpstr>
      <vt:lpstr>Urban Development Technical Assistance Facility</vt:lpstr>
      <vt:lpstr>Where could the urban development support be relevant for you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KELECOM Diane (DEVCO-EXT)</dc:creator>
  <cp:lastModifiedBy>GRONVALD Lars (INTPA)</cp:lastModifiedBy>
  <cp:revision>329</cp:revision>
  <cp:lastPrinted>2022-10-12T12:21:50Z</cp:lastPrinted>
  <dcterms:created xsi:type="dcterms:W3CDTF">2020-02-21T11:23:23Z</dcterms:created>
  <dcterms:modified xsi:type="dcterms:W3CDTF">2023-04-27T05:55:13Z</dcterms:modified>
</cp:coreProperties>
</file>