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67" r:id="rId2"/>
    <p:sldId id="889" r:id="rId3"/>
    <p:sldId id="881" r:id="rId4"/>
    <p:sldId id="887" r:id="rId5"/>
    <p:sldId id="884" r:id="rId6"/>
    <p:sldId id="886" r:id="rId7"/>
    <p:sldId id="882" r:id="rId8"/>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725974-EE0D-6D4E-6085-CE3C9CA4A087}" name="virginie wyart" initials="vw" userId="20342bd98894e0d5"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ODRIGUEZ BILBAO Jorge (DEVCO)" initials="RB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99CCFF"/>
    <a:srgbClr val="2D5EC1"/>
    <a:srgbClr val="3166CF"/>
    <a:srgbClr val="3E6FD2"/>
    <a:srgbClr val="BDDE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53"/>
    <p:restoredTop sz="94686"/>
  </p:normalViewPr>
  <p:slideViewPr>
    <p:cSldViewPr>
      <p:cViewPr varScale="1">
        <p:scale>
          <a:sx n="108" d="100"/>
          <a:sy n="108" d="100"/>
        </p:scale>
        <p:origin x="130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rginie wyart" userId="20342bd98894e0d5" providerId="LiveId" clId="{EFD790BA-A76D-4556-958C-0FF5BB998F4F}"/>
    <pc:docChg chg="undo redo custSel modSld sldOrd">
      <pc:chgData name="virginie wyart" userId="20342bd98894e0d5" providerId="LiveId" clId="{EFD790BA-A76D-4556-958C-0FF5BB998F4F}" dt="2023-04-25T07:32:14.603" v="98" actId="123"/>
      <pc:docMkLst>
        <pc:docMk/>
      </pc:docMkLst>
      <pc:sldChg chg="addSp delSp modSp mod ord">
        <pc:chgData name="virginie wyart" userId="20342bd98894e0d5" providerId="LiveId" clId="{EFD790BA-A76D-4556-958C-0FF5BB998F4F}" dt="2023-04-25T07:20:55.196" v="67" actId="27309"/>
        <pc:sldMkLst>
          <pc:docMk/>
          <pc:sldMk cId="2286444715" sldId="367"/>
        </pc:sldMkLst>
        <pc:graphicFrameChg chg="add del modGraphic">
          <ac:chgData name="virginie wyart" userId="20342bd98894e0d5" providerId="LiveId" clId="{EFD790BA-A76D-4556-958C-0FF5BB998F4F}" dt="2023-04-25T07:20:55.196" v="67" actId="27309"/>
          <ac:graphicFrameMkLst>
            <pc:docMk/>
            <pc:sldMk cId="2286444715" sldId="367"/>
            <ac:graphicFrameMk id="4" creationId="{FC570EDA-9F9C-3B44-B6E6-0033368F1F16}"/>
          </ac:graphicFrameMkLst>
        </pc:graphicFrameChg>
      </pc:sldChg>
      <pc:sldChg chg="modSp mod delCm">
        <pc:chgData name="virginie wyart" userId="20342bd98894e0d5" providerId="LiveId" clId="{EFD790BA-A76D-4556-958C-0FF5BB998F4F}" dt="2023-04-25T07:21:41.174" v="69" actId="20577"/>
        <pc:sldMkLst>
          <pc:docMk/>
          <pc:sldMk cId="1019775206" sldId="881"/>
        </pc:sldMkLst>
        <pc:spChg chg="mod">
          <ac:chgData name="virginie wyart" userId="20342bd98894e0d5" providerId="LiveId" clId="{EFD790BA-A76D-4556-958C-0FF5BB998F4F}" dt="2023-04-25T07:21:41.174" v="69" actId="20577"/>
          <ac:spMkLst>
            <pc:docMk/>
            <pc:sldMk cId="1019775206" sldId="881"/>
            <ac:spMk id="8" creationId="{00000000-0000-0000-0000-000000000000}"/>
          </ac:spMkLst>
        </pc:spChg>
        <pc:extLst>
          <p:ext xmlns:p="http://schemas.openxmlformats.org/presentationml/2006/main" uri="{D6D511B9-2390-475A-947B-AFAB55BFBCF1}">
            <pc226:cmChg xmlns:pc226="http://schemas.microsoft.com/office/powerpoint/2022/06/main/command" chg="del">
              <pc226:chgData name="virginie wyart" userId="20342bd98894e0d5" providerId="LiveId" clId="{EFD790BA-A76D-4556-958C-0FF5BB998F4F}" dt="2023-04-25T07:03:44.837" v="0"/>
              <pc2:cmMkLst xmlns:pc2="http://schemas.microsoft.com/office/powerpoint/2019/9/main/command">
                <pc:docMk/>
                <pc:sldMk cId="1019775206" sldId="881"/>
                <pc2:cmMk id="{DFC0D467-47F0-4ABC-84C8-302684DE0500}"/>
              </pc2:cmMkLst>
            </pc226:cmChg>
            <pc226:cmChg xmlns:pc226="http://schemas.microsoft.com/office/powerpoint/2022/06/main/command" chg="del">
              <pc226:chgData name="virginie wyart" userId="20342bd98894e0d5" providerId="LiveId" clId="{EFD790BA-A76D-4556-958C-0FF5BB998F4F}" dt="2023-04-25T07:03:48.517" v="1"/>
              <pc2:cmMkLst xmlns:pc2="http://schemas.microsoft.com/office/powerpoint/2019/9/main/command">
                <pc:docMk/>
                <pc:sldMk cId="1019775206" sldId="881"/>
                <pc2:cmMk id="{EEE49D9B-A47E-465E-B1AD-09C153FE52F9}"/>
              </pc2:cmMkLst>
            </pc226:cmChg>
          </p:ext>
        </pc:extLst>
      </pc:sldChg>
      <pc:sldChg chg="modSp mod modCm">
        <pc:chgData name="virginie wyart" userId="20342bd98894e0d5" providerId="LiveId" clId="{EFD790BA-A76D-4556-958C-0FF5BB998F4F}" dt="2023-04-25T07:31:44.167" v="95" actId="20577"/>
        <pc:sldMkLst>
          <pc:docMk/>
          <pc:sldMk cId="2434151945" sldId="884"/>
        </pc:sldMkLst>
        <pc:spChg chg="mod">
          <ac:chgData name="virginie wyart" userId="20342bd98894e0d5" providerId="LiveId" clId="{EFD790BA-A76D-4556-958C-0FF5BB998F4F}" dt="2023-04-25T07:27:01.039" v="72" actId="20577"/>
          <ac:spMkLst>
            <pc:docMk/>
            <pc:sldMk cId="2434151945" sldId="884"/>
            <ac:spMk id="4" creationId="{188D03DA-A847-AD29-E618-3D7BC4103226}"/>
          </ac:spMkLst>
        </pc:spChg>
        <pc:spChg chg="mod">
          <ac:chgData name="virginie wyart" userId="20342bd98894e0d5" providerId="LiveId" clId="{EFD790BA-A76D-4556-958C-0FF5BB998F4F}" dt="2023-04-25T07:31:44.167" v="95" actId="20577"/>
          <ac:spMkLst>
            <pc:docMk/>
            <pc:sldMk cId="2434151945" sldId="884"/>
            <ac:spMk id="11" creationId="{48B64EEE-F87B-4DE7-B5FC-3B9D5A4F166B}"/>
          </ac:spMkLst>
        </pc:spChg>
        <pc:extLst>
          <p:ext xmlns:p="http://schemas.openxmlformats.org/presentationml/2006/main" uri="{D6D511B9-2390-475A-947B-AFAB55BFBCF1}">
            <pc226:cmChg xmlns:pc226="http://schemas.microsoft.com/office/powerpoint/2022/06/main/command" chg="mod">
              <pc226:chgData name="virginie wyart" userId="20342bd98894e0d5" providerId="LiveId" clId="{EFD790BA-A76D-4556-958C-0FF5BB998F4F}" dt="2023-04-25T07:31:44.167" v="95" actId="20577"/>
              <pc2:cmMkLst xmlns:pc2="http://schemas.microsoft.com/office/powerpoint/2019/9/main/command">
                <pc:docMk/>
                <pc:sldMk cId="2434151945" sldId="884"/>
                <pc2:cmMk id="{8A922E7E-9496-4661-8A3B-C1FFAB87DDFA}"/>
              </pc2:cmMkLst>
            </pc226:cmChg>
          </p:ext>
        </pc:extLst>
      </pc:sldChg>
      <pc:sldChg chg="modSp mod modCm">
        <pc:chgData name="virginie wyart" userId="20342bd98894e0d5" providerId="LiveId" clId="{EFD790BA-A76D-4556-958C-0FF5BB998F4F}" dt="2023-04-25T07:32:14.603" v="98" actId="123"/>
        <pc:sldMkLst>
          <pc:docMk/>
          <pc:sldMk cId="769770236" sldId="886"/>
        </pc:sldMkLst>
        <pc:spChg chg="mod">
          <ac:chgData name="virginie wyart" userId="20342bd98894e0d5" providerId="LiveId" clId="{EFD790BA-A76D-4556-958C-0FF5BB998F4F}" dt="2023-04-25T07:32:14.603" v="98" actId="123"/>
          <ac:spMkLst>
            <pc:docMk/>
            <pc:sldMk cId="769770236" sldId="886"/>
            <ac:spMk id="4" creationId="{188D03DA-A847-AD29-E618-3D7BC4103226}"/>
          </ac:spMkLst>
        </pc:spChg>
        <pc:spChg chg="mod">
          <ac:chgData name="virginie wyart" userId="20342bd98894e0d5" providerId="LiveId" clId="{EFD790BA-A76D-4556-958C-0FF5BB998F4F}" dt="2023-04-25T07:31:50.583" v="96" actId="122"/>
          <ac:spMkLst>
            <pc:docMk/>
            <pc:sldMk cId="769770236" sldId="886"/>
            <ac:spMk id="11" creationId="{48B64EEE-F87B-4DE7-B5FC-3B9D5A4F166B}"/>
          </ac:spMkLst>
        </pc:spChg>
        <pc:extLst>
          <p:ext xmlns:p="http://schemas.openxmlformats.org/presentationml/2006/main" uri="{D6D511B9-2390-475A-947B-AFAB55BFBCF1}">
            <pc226:cmChg xmlns:pc226="http://schemas.microsoft.com/office/powerpoint/2022/06/main/command" chg="mod">
              <pc226:chgData name="virginie wyart" userId="20342bd98894e0d5" providerId="LiveId" clId="{EFD790BA-A76D-4556-958C-0FF5BB998F4F}" dt="2023-04-25T07:14:54.136" v="60" actId="6549"/>
              <pc2:cmMkLst xmlns:pc2="http://schemas.microsoft.com/office/powerpoint/2019/9/main/command">
                <pc:docMk/>
                <pc:sldMk cId="769770236" sldId="886"/>
                <pc2:cmMk id="{9EC4EDA0-0077-429C-B1C5-E9BFAE9DC644}"/>
              </pc2:cmMkLst>
            </pc226:cmChg>
          </p:ext>
        </pc:extLst>
      </pc:sldChg>
      <pc:sldChg chg="modSp mod">
        <pc:chgData name="virginie wyart" userId="20342bd98894e0d5" providerId="LiveId" clId="{EFD790BA-A76D-4556-958C-0FF5BB998F4F}" dt="2023-04-25T07:29:28.613" v="81" actId="1076"/>
        <pc:sldMkLst>
          <pc:docMk/>
          <pc:sldMk cId="2631816982" sldId="887"/>
        </pc:sldMkLst>
        <pc:spChg chg="mod">
          <ac:chgData name="virginie wyart" userId="20342bd98894e0d5" providerId="LiveId" clId="{EFD790BA-A76D-4556-958C-0FF5BB998F4F}" dt="2023-04-25T07:29:14.889" v="78" actId="1076"/>
          <ac:spMkLst>
            <pc:docMk/>
            <pc:sldMk cId="2631816982" sldId="887"/>
            <ac:spMk id="2" creationId="{00000000-0000-0000-0000-000000000000}"/>
          </ac:spMkLst>
        </pc:spChg>
        <pc:spChg chg="mod">
          <ac:chgData name="virginie wyart" userId="20342bd98894e0d5" providerId="LiveId" clId="{EFD790BA-A76D-4556-958C-0FF5BB998F4F}" dt="2023-04-25T07:29:19.153" v="79" actId="1076"/>
          <ac:spMkLst>
            <pc:docMk/>
            <pc:sldMk cId="2631816982" sldId="887"/>
            <ac:spMk id="7" creationId="{00000000-0000-0000-0000-000000000000}"/>
          </ac:spMkLst>
        </pc:spChg>
        <pc:spChg chg="mod">
          <ac:chgData name="virginie wyart" userId="20342bd98894e0d5" providerId="LiveId" clId="{EFD790BA-A76D-4556-958C-0FF5BB998F4F}" dt="2023-04-25T07:29:25.133" v="80" actId="1076"/>
          <ac:spMkLst>
            <pc:docMk/>
            <pc:sldMk cId="2631816982" sldId="887"/>
            <ac:spMk id="8" creationId="{00000000-0000-0000-0000-000000000000}"/>
          </ac:spMkLst>
        </pc:spChg>
        <pc:spChg chg="mod">
          <ac:chgData name="virginie wyart" userId="20342bd98894e0d5" providerId="LiveId" clId="{EFD790BA-A76D-4556-958C-0FF5BB998F4F}" dt="2023-04-25T07:29:28.613" v="81" actId="1076"/>
          <ac:spMkLst>
            <pc:docMk/>
            <pc:sldMk cId="2631816982" sldId="887"/>
            <ac:spMk id="9" creationId="{00000000-0000-0000-0000-000000000000}"/>
          </ac:spMkLst>
        </pc:spChg>
        <pc:spChg chg="mod">
          <ac:chgData name="virginie wyart" userId="20342bd98894e0d5" providerId="LiveId" clId="{EFD790BA-A76D-4556-958C-0FF5BB998F4F}" dt="2023-04-25T07:29:10.098" v="77" actId="1076"/>
          <ac:spMkLst>
            <pc:docMk/>
            <pc:sldMk cId="2631816982" sldId="887"/>
            <ac:spMk id="11" creationId="{48B64EEE-F87B-4DE7-B5FC-3B9D5A4F166B}"/>
          </ac:spMkLst>
        </pc:spChg>
      </pc:sldChg>
      <pc:sldChg chg="modSp mod">
        <pc:chgData name="virginie wyart" userId="20342bd98894e0d5" providerId="LiveId" clId="{EFD790BA-A76D-4556-958C-0FF5BB998F4F}" dt="2023-04-25T07:17:49.883" v="63" actId="1076"/>
        <pc:sldMkLst>
          <pc:docMk/>
          <pc:sldMk cId="375923187" sldId="889"/>
        </pc:sldMkLst>
        <pc:spChg chg="mod">
          <ac:chgData name="virginie wyart" userId="20342bd98894e0d5" providerId="LiveId" clId="{EFD790BA-A76D-4556-958C-0FF5BB998F4F}" dt="2023-04-25T07:17:49.883" v="63" actId="1076"/>
          <ac:spMkLst>
            <pc:docMk/>
            <pc:sldMk cId="375923187" sldId="889"/>
            <ac:spMk id="1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238114B0-41C2-4041-9572-2B9A9A5A0CD3}" type="slidenum">
              <a:rPr lang="en-GB" altLang="en-US"/>
              <a:pPr/>
              <a:t>‹N°›</a:t>
            </a:fld>
            <a:endParaRPr lang="en-GB" altLang="en-US"/>
          </a:p>
        </p:txBody>
      </p:sp>
    </p:spTree>
    <p:extLst>
      <p:ext uri="{BB962C8B-B14F-4D97-AF65-F5344CB8AC3E}">
        <p14:creationId xmlns:p14="http://schemas.microsoft.com/office/powerpoint/2010/main" val="2451090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7F9695FB-D908-4160-AE67-B85245447BF5}" type="slidenum">
              <a:rPr lang="en-GB" altLang="en-US"/>
              <a:pPr/>
              <a:t>‹N°›</a:t>
            </a:fld>
            <a:endParaRPr lang="en-GB" altLang="en-US"/>
          </a:p>
        </p:txBody>
      </p:sp>
    </p:spTree>
    <p:extLst>
      <p:ext uri="{BB962C8B-B14F-4D97-AF65-F5344CB8AC3E}">
        <p14:creationId xmlns:p14="http://schemas.microsoft.com/office/powerpoint/2010/main" val="13216586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3607581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Population of </a:t>
            </a:r>
            <a:r>
              <a:rPr lang="en-GB" sz="1200" b="1" dirty="0"/>
              <a:t>110 million, </a:t>
            </a:r>
            <a:r>
              <a:rPr lang="en-GB" sz="1200" dirty="0"/>
              <a:t>estimated to grow to </a:t>
            </a:r>
            <a:r>
              <a:rPr lang="en-GB" sz="1200" b="1" dirty="0"/>
              <a:t>142 million by 2045</a:t>
            </a:r>
            <a:r>
              <a:rPr lang="en-GB" sz="1200" dirty="0"/>
              <a:t>; most exposed to climate change, vulnerable people and communities.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Local Government Code 1991: increased local government autonomy and accountability through</a:t>
            </a:r>
            <a:r>
              <a:rPr lang="en-GB" sz="1200" b="1" dirty="0"/>
              <a:t> Local government units (LGUs)</a:t>
            </a:r>
            <a:r>
              <a:rPr lang="en-GB" sz="1200" dirty="0"/>
              <a:t>: provinces (79); cities (112); municipalities (1,496) and </a:t>
            </a:r>
            <a:r>
              <a:rPr lang="en-GB" sz="1200" i="1" dirty="0"/>
              <a:t>barangays</a:t>
            </a:r>
            <a:r>
              <a:rPr lang="en-GB" sz="1200" dirty="0"/>
              <a:t>/villages (41,944). In addition: Bangsamoro Autonomous Region of Muslim Mindanao (BARMM).</a:t>
            </a:r>
          </a:p>
          <a:p>
            <a:endParaRPr lang="en-GB" sz="120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Several </a:t>
            </a:r>
            <a:r>
              <a:rPr lang="en-GB" sz="1200" b="1" dirty="0"/>
              <a:t>specific functions devolved to LGUs </a:t>
            </a:r>
            <a:r>
              <a:rPr lang="en-GB" sz="1200" dirty="0"/>
              <a:t>(primary or shared), including health, social services, environment, agriculture, public works, education, tourism, telecommunications, and housing.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LGU revenues: real property tax, business taxes; the Internal Revenue Allotment (IRA) shares 40% of internal revenues; </a:t>
            </a:r>
            <a:r>
              <a:rPr lang="en-GB" sz="1200" dirty="0" err="1"/>
              <a:t>Mandanas</a:t>
            </a:r>
            <a:r>
              <a:rPr lang="en-GB" sz="1200" dirty="0"/>
              <a:t> Ruling by the Supreme Court in 2018: the IRA increased by 55 percent in the 2022 budget. BUT: </a:t>
            </a:r>
            <a:r>
              <a:rPr lang="en-GB" sz="1200" b="1" dirty="0"/>
              <a:t>risks due to lack of coordination between the national and local government </a:t>
            </a:r>
            <a:r>
              <a:rPr lang="en-GB" sz="1200" dirty="0"/>
              <a:t>and weak implementation capacity.</a:t>
            </a:r>
            <a:endParaRPr lang="fr-FR" sz="1200" dirty="0"/>
          </a:p>
          <a:p>
            <a:endParaRPr lang="en-GB" sz="1200" dirty="0"/>
          </a:p>
          <a:p>
            <a:endParaRPr lang="en-GB" dirty="0"/>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2</a:t>
            </a:fld>
            <a:endParaRPr lang="en-GB" altLang="en-US"/>
          </a:p>
        </p:txBody>
      </p:sp>
    </p:spTree>
    <p:extLst>
      <p:ext uri="{BB962C8B-B14F-4D97-AF65-F5344CB8AC3E}">
        <p14:creationId xmlns:p14="http://schemas.microsoft.com/office/powerpoint/2010/main" val="371478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b="1" dirty="0"/>
              <a:t>“Green Economy Programme” </a:t>
            </a:r>
            <a:r>
              <a:rPr lang="en-GB" dirty="0"/>
              <a:t>(AAP 2022 – EUR 60 million): the purpose of the Green Economy Programme is to support the Philippines’ transition towards a green economy, including circular economy, reducing waste and plastic, as well as to increase energy efficiency and renewable energy deployment to support climate change mitigation: 	</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b="1" dirty="0"/>
              <a:t>1. Policy Dialogue Platform at</a:t>
            </a:r>
            <a:r>
              <a:rPr lang="en-GB" dirty="0"/>
              <a:t> </a:t>
            </a:r>
            <a:r>
              <a:rPr lang="en-GB" b="1" dirty="0"/>
              <a:t>central government level </a:t>
            </a:r>
            <a:r>
              <a:rPr lang="en-GB" dirty="0"/>
              <a:t>to mobilise EU expertise to facilitate policy formulation, improve city to city collaboration through supporting the development of a National Circular Economy Strategy and Roadmap, extend dialogue to promote renewable energy/energy efficiency and to apply the dialogue’s outcomes (linked to Specific Objective 1 of the action); </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b="1" dirty="0"/>
              <a:t>2. Largest part: working with LGUs </a:t>
            </a:r>
            <a:r>
              <a:rPr lang="en-GB" dirty="0"/>
              <a:t>where the EU expertise will support to define and implement circular economy, climate change and energy policies with a human rights and gender -responsive perspective, </a:t>
            </a:r>
            <a:r>
              <a:rPr lang="en-GB" i="1" dirty="0"/>
              <a:t>outreach and support of local business and civil society</a:t>
            </a:r>
            <a:r>
              <a:rPr lang="en-GB" dirty="0"/>
              <a:t>, and support less advanced LGUs (linked to Specific Objective 2 of the action); </a:t>
            </a:r>
          </a:p>
          <a:p>
            <a:endParaRPr lang="en-GB" dirty="0"/>
          </a:p>
          <a:p>
            <a:r>
              <a:rPr lang="en-GB" b="1" dirty="0"/>
              <a:t>3. Enhancing engagement of the private and financial sectors </a:t>
            </a:r>
            <a:r>
              <a:rPr lang="en-GB" dirty="0"/>
              <a:t>into the circular waste economy creating better conditions for private sector investment by supporting business driven waste reduction strategies and circular solutions in the production process (linked to Specific Objective 3 of the action).</a:t>
            </a:r>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3</a:t>
            </a:fld>
            <a:endParaRPr lang="en-GB" altLang="en-US"/>
          </a:p>
        </p:txBody>
      </p:sp>
    </p:spTree>
    <p:extLst>
      <p:ext uri="{BB962C8B-B14F-4D97-AF65-F5344CB8AC3E}">
        <p14:creationId xmlns:p14="http://schemas.microsoft.com/office/powerpoint/2010/main" val="2700561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Pilot approach with selected LGUs </a:t>
            </a:r>
            <a:r>
              <a:rPr lang="en-GB" sz="1200" dirty="0"/>
              <a:t>(approximately 5 to 8, cities in Metropolitan Manila, Cebu, Baguio, Davao) to test a new approach to environmental policy-making and implementation on circular economy and climate change: work with several progressive local authorities </a:t>
            </a:r>
            <a:r>
              <a:rPr lang="en-GB" sz="1200" b="1" dirty="0"/>
              <a:t>that can be drivers of change </a:t>
            </a:r>
            <a:r>
              <a:rPr lang="en-GB" sz="1200" dirty="0"/>
              <a:t>for a circular economy transition, building on promising existing initiatives in Manila region. </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b="1" dirty="0"/>
              <a:t>Outreach and support of a multi-actors approach </a:t>
            </a:r>
            <a:r>
              <a:rPr lang="en-GB" sz="1200" dirty="0"/>
              <a:t>involving local business and civil society: indicative activities would involve defining infrastructure and finance needs, providing small scale grants to CSOs, and involve the informal waste sector.</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b="1" dirty="0"/>
              <a:t>Facilitate knowledge and capacity transfer between LGUs</a:t>
            </a:r>
            <a:r>
              <a:rPr lang="en-GB" sz="1200" dirty="0"/>
              <a:t> : capacity building and technical assistance, </a:t>
            </a:r>
            <a:r>
              <a:rPr lang="en-GB" sz="1200" i="1" dirty="0"/>
              <a:t>dialogue facilitation </a:t>
            </a:r>
            <a:r>
              <a:rPr lang="en-GB" sz="1200" dirty="0"/>
              <a:t>between cities and innovators, and support to new skills for green jobs (focus on women and youth). Demand-driven support to less advanced LGUs to enhance their innovation drive and invest in a circular model/reduction/management of plastic waste (peer to peer support, advice, small scale grants of CSO, </a:t>
            </a:r>
            <a:r>
              <a:rPr lang="en-GB" sz="1200" dirty="0" err="1"/>
              <a:t>etc</a:t>
            </a:r>
            <a:r>
              <a:rPr lang="en-GB" sz="1200" dirty="0"/>
              <a:t>). </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b="1" dirty="0"/>
              <a:t>Mainstreaming approach </a:t>
            </a:r>
            <a:r>
              <a:rPr lang="en-GB" sz="1200" dirty="0"/>
              <a:t>of disaster risk management: crucial considering the vulnerability of the Philippines when it comes to natural disasters. 	</a:t>
            </a:r>
            <a:endParaRPr lang="fr-FR" dirty="0"/>
          </a:p>
          <a:p>
            <a:endParaRPr lang="en-GB" dirty="0"/>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4</a:t>
            </a:fld>
            <a:endParaRPr lang="en-GB" altLang="en-US"/>
          </a:p>
        </p:txBody>
      </p:sp>
    </p:spTree>
    <p:extLst>
      <p:ext uri="{BB962C8B-B14F-4D97-AF65-F5344CB8AC3E}">
        <p14:creationId xmlns:p14="http://schemas.microsoft.com/office/powerpoint/2010/main" val="1206885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Provide technical assistance to support LGUs (e.g., City of Baguio, City of Davao, City of Pasig, cluster in </a:t>
            </a:r>
            <a:r>
              <a:rPr lang="en-GB" sz="1200" dirty="0" err="1"/>
              <a:t>Batanes</a:t>
            </a:r>
            <a:r>
              <a:rPr lang="en-GB" sz="1200" dirty="0"/>
              <a:t>, Palawan etc.) on planning and budgeting with a circular economy angle in waste management, business innovation and green public procurement. </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Ensure the collection of gender and youth sensitive data and mapping on the process, role, impact of the formal and informal waste sector, waste streams, technologies, and skills available at city and municipality level. </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Empowering LGUs in facilitating a just transition to a circular economy to support capturing the informal workers in the waste sector, junkshops, repair shops, women and youth, etc. Disaster Risk Management and Recovery will feature high in the work with LGUs in Outputs 2.1 and 2.2. </a:t>
            </a:r>
          </a:p>
          <a:p>
            <a:endParaRPr lang="en-GB" dirty="0"/>
          </a:p>
          <a:p>
            <a:r>
              <a:rPr lang="en-GB" sz="1200" b="1" dirty="0"/>
              <a:t>Respond to interested LGUs to help address their identified challenges </a:t>
            </a:r>
            <a:r>
              <a:rPr lang="en-GB" sz="1200" dirty="0"/>
              <a:t>in the Circular Plastic Economy transition: this includes a flexible, needs-based support for lower level LGUs through tailor-made peer-to-peer support and/or TA (e.g., advice, events, studies including gender analysis, dissemination of good practice, etc.). Ensure inclusivity and accuracy of the activities by having 	</a:t>
            </a:r>
            <a:endParaRPr lang="en-GB" dirty="0"/>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5</a:t>
            </a:fld>
            <a:endParaRPr lang="en-GB" altLang="en-US"/>
          </a:p>
        </p:txBody>
      </p:sp>
    </p:spTree>
    <p:extLst>
      <p:ext uri="{BB962C8B-B14F-4D97-AF65-F5344CB8AC3E}">
        <p14:creationId xmlns:p14="http://schemas.microsoft.com/office/powerpoint/2010/main" val="3247678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a:t>Through the </a:t>
            </a:r>
            <a:r>
              <a:rPr lang="en-GB" sz="1200" dirty="0" err="1"/>
              <a:t>Mandanas</a:t>
            </a:r>
            <a:r>
              <a:rPr lang="en-GB" sz="1200" dirty="0"/>
              <a:t> ruling, local government will have larger budgets and more project investments responsibilities: it will be core to the intervention area 1 to advise on public planning and budgeting that takes these new funds into account and advises on how to close  budgetary funding gaps for a circular plastic economy transition. 	</a:t>
            </a:r>
          </a:p>
          <a:p>
            <a:endParaRPr lang="en-GB" dirty="0"/>
          </a:p>
        </p:txBody>
      </p:sp>
      <p:sp>
        <p:nvSpPr>
          <p:cNvPr id="4" name="Slide Number Placeholder 3"/>
          <p:cNvSpPr>
            <a:spLocks noGrp="1"/>
          </p:cNvSpPr>
          <p:nvPr>
            <p:ph type="sldNum" sz="quarter" idx="10"/>
          </p:nvPr>
        </p:nvSpPr>
        <p:spPr/>
        <p:txBody>
          <a:bodyPr/>
          <a:lstStyle/>
          <a:p>
            <a:fld id="{7F9695FB-D908-4160-AE67-B85245447BF5}" type="slidenum">
              <a:rPr lang="en-GB" altLang="en-US" smtClean="0"/>
              <a:pPr/>
              <a:t>6</a:t>
            </a:fld>
            <a:endParaRPr lang="en-GB" altLang="en-US"/>
          </a:p>
        </p:txBody>
      </p:sp>
    </p:spTree>
    <p:extLst>
      <p:ext uri="{BB962C8B-B14F-4D97-AF65-F5344CB8AC3E}">
        <p14:creationId xmlns:p14="http://schemas.microsoft.com/office/powerpoint/2010/main" val="3748893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10371136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a:t>Click to edit Master title style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a:t>Click to edit Master subtitle style</a:t>
            </a:r>
            <a:endParaRPr lang="en-GB" altLang="en-US" noProof="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6A141FA3-1B77-4EDE-B230-E919C600B683}" type="slidenum">
              <a:rPr lang="en-GB" altLang="en-US"/>
              <a:pPr/>
              <a:t>‹N°›</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3334B9A-3F2F-4DB3-9330-A2B68B9D3EEF}" type="slidenum">
              <a:rPr lang="en-GB" altLang="en-US"/>
              <a:pPr/>
              <a:t>‹N°›</a:t>
            </a:fld>
            <a:endParaRPr lang="en-GB" altLang="en-US"/>
          </a:p>
        </p:txBody>
      </p:sp>
    </p:spTree>
    <p:extLst>
      <p:ext uri="{BB962C8B-B14F-4D97-AF65-F5344CB8AC3E}">
        <p14:creationId xmlns:p14="http://schemas.microsoft.com/office/powerpoint/2010/main" val="3812140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132E535-0D9E-44A9-92E6-071940868D45}" type="slidenum">
              <a:rPr lang="en-GB" altLang="en-US"/>
              <a:pPr/>
              <a:t>‹N°›</a:t>
            </a:fld>
            <a:endParaRPr lang="en-GB" altLang="en-US"/>
          </a:p>
        </p:txBody>
      </p:sp>
    </p:spTree>
    <p:extLst>
      <p:ext uri="{BB962C8B-B14F-4D97-AF65-F5344CB8AC3E}">
        <p14:creationId xmlns:p14="http://schemas.microsoft.com/office/powerpoint/2010/main" val="2334118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19732B6-9473-4A6E-8279-835F0110B549}" type="slidenum">
              <a:rPr lang="en-GB" altLang="en-US"/>
              <a:pPr/>
              <a:t>‹N°›</a:t>
            </a:fld>
            <a:endParaRPr lang="en-GB" altLang="en-US"/>
          </a:p>
        </p:txBody>
      </p:sp>
    </p:spTree>
    <p:extLst>
      <p:ext uri="{BB962C8B-B14F-4D97-AF65-F5344CB8AC3E}">
        <p14:creationId xmlns:p14="http://schemas.microsoft.com/office/powerpoint/2010/main" val="292220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E4C9BF0-DD5A-41A8-A693-6DCB2E22C0B8}" type="slidenum">
              <a:rPr lang="en-GB" altLang="en-US"/>
              <a:pPr/>
              <a:t>‹N°›</a:t>
            </a:fld>
            <a:endParaRPr lang="en-GB" altLang="en-US"/>
          </a:p>
        </p:txBody>
      </p:sp>
    </p:spTree>
    <p:extLst>
      <p:ext uri="{BB962C8B-B14F-4D97-AF65-F5344CB8AC3E}">
        <p14:creationId xmlns:p14="http://schemas.microsoft.com/office/powerpoint/2010/main" val="336732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2AD24D1-6082-46A9-9164-B3458B4B22E1}" type="slidenum">
              <a:rPr lang="en-GB" altLang="en-US"/>
              <a:pPr/>
              <a:t>‹N°›</a:t>
            </a:fld>
            <a:endParaRPr lang="en-GB" altLang="en-US"/>
          </a:p>
        </p:txBody>
      </p:sp>
    </p:spTree>
    <p:extLst>
      <p:ext uri="{BB962C8B-B14F-4D97-AF65-F5344CB8AC3E}">
        <p14:creationId xmlns:p14="http://schemas.microsoft.com/office/powerpoint/2010/main" val="1121968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DBFDC4E9-B2D2-4CA3-8B91-1DEB4ACFDA03}" type="slidenum">
              <a:rPr lang="en-GB" altLang="en-US"/>
              <a:pPr/>
              <a:t>‹N°›</a:t>
            </a:fld>
            <a:endParaRPr lang="en-GB" altLang="en-US"/>
          </a:p>
        </p:txBody>
      </p:sp>
    </p:spTree>
    <p:extLst>
      <p:ext uri="{BB962C8B-B14F-4D97-AF65-F5344CB8AC3E}">
        <p14:creationId xmlns:p14="http://schemas.microsoft.com/office/powerpoint/2010/main" val="389494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0149431-66B6-4E61-A837-54177C86D1F3}" type="slidenum">
              <a:rPr lang="en-GB" altLang="en-US"/>
              <a:pPr/>
              <a:t>‹N°›</a:t>
            </a:fld>
            <a:endParaRPr lang="en-GB" altLang="en-US"/>
          </a:p>
        </p:txBody>
      </p:sp>
    </p:spTree>
    <p:extLst>
      <p:ext uri="{BB962C8B-B14F-4D97-AF65-F5344CB8AC3E}">
        <p14:creationId xmlns:p14="http://schemas.microsoft.com/office/powerpoint/2010/main" val="87931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DC0AF8C7-62B3-4745-A19C-C8841CCBD9C5}" type="slidenum">
              <a:rPr lang="en-GB" altLang="en-US"/>
              <a:pPr/>
              <a:t>‹N°›</a:t>
            </a:fld>
            <a:endParaRPr lang="en-GB" altLang="en-US"/>
          </a:p>
        </p:txBody>
      </p:sp>
    </p:spTree>
    <p:extLst>
      <p:ext uri="{BB962C8B-B14F-4D97-AF65-F5344CB8AC3E}">
        <p14:creationId xmlns:p14="http://schemas.microsoft.com/office/powerpoint/2010/main" val="360279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95C4D0F-52B2-4058-A1CC-B854D9BFFAF5}" type="slidenum">
              <a:rPr lang="en-GB" altLang="en-US"/>
              <a:pPr/>
              <a:t>‹N°›</a:t>
            </a:fld>
            <a:endParaRPr lang="en-GB" altLang="en-US"/>
          </a:p>
        </p:txBody>
      </p:sp>
    </p:spTree>
    <p:extLst>
      <p:ext uri="{BB962C8B-B14F-4D97-AF65-F5344CB8AC3E}">
        <p14:creationId xmlns:p14="http://schemas.microsoft.com/office/powerpoint/2010/main" val="146996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E9C57E4-EA20-4377-89DB-5C0C6A4F79E6}" type="slidenum">
              <a:rPr lang="en-GB" altLang="en-US"/>
              <a:pPr/>
              <a:t>‹N°›</a:t>
            </a:fld>
            <a:endParaRPr lang="en-GB" altLang="en-US"/>
          </a:p>
        </p:txBody>
      </p:sp>
    </p:spTree>
    <p:extLst>
      <p:ext uri="{BB962C8B-B14F-4D97-AF65-F5344CB8AC3E}">
        <p14:creationId xmlns:p14="http://schemas.microsoft.com/office/powerpoint/2010/main" val="402655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369C9B6-13D8-4661-B895-9C9656DECCF5}" type="slidenum">
              <a:rPr lang="en-GB" altLang="en-US"/>
              <a:pPr/>
              <a:t>‹N°›</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957638" y="258763"/>
            <a:ext cx="1436687" cy="1004887"/>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microsoft.com/office/2007/relationships/hdphoto" Target="../media/hdphoto2.wdp"/><Relationship Id="rId11" Type="http://schemas.openxmlformats.org/officeDocument/2006/relationships/image" Target="../media/image7.png"/><Relationship Id="rId5" Type="http://schemas.openxmlformats.org/officeDocument/2006/relationships/image" Target="../media/image4.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268760"/>
            <a:ext cx="8064896" cy="307777"/>
          </a:xfrm>
          <a:prstGeom prst="rect">
            <a:avLst/>
          </a:prstGeom>
        </p:spPr>
        <p:txBody>
          <a:bodyPr wrap="square">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1400" i="0" u="none" strike="noStrike" kern="1200" cap="none" spc="0" normalizeH="0" baseline="0" noProof="0">
                <a:ln>
                  <a:noFill/>
                </a:ln>
                <a:solidFill>
                  <a:schemeClr val="bg1"/>
                </a:solidFill>
                <a:effectLst/>
                <a:uLnTx/>
                <a:uFillTx/>
                <a:latin typeface="+mj-lt"/>
                <a:ea typeface="MS PGothic" charset="0"/>
                <a:cs typeface="Calibri"/>
              </a:rPr>
              <a:t>Session 11</a:t>
            </a:r>
            <a:endParaRPr kumimoji="0" lang="en-GB" sz="1400" i="0" u="none" strike="noStrike" kern="1200" cap="none" spc="0" normalizeH="0" baseline="0" noProof="0" dirty="0">
              <a:ln>
                <a:noFill/>
              </a:ln>
              <a:solidFill>
                <a:schemeClr val="bg1"/>
              </a:solidFill>
              <a:effectLst/>
              <a:uLnTx/>
              <a:uFillTx/>
              <a:latin typeface="+mj-lt"/>
              <a:ea typeface="MS PGothic" charset="0"/>
              <a:cs typeface="Calibri"/>
            </a:endParaRPr>
          </a:p>
        </p:txBody>
      </p:sp>
      <p:sp>
        <p:nvSpPr>
          <p:cNvPr id="5" name="Rectangle 4">
            <a:extLst>
              <a:ext uri="{FF2B5EF4-FFF2-40B4-BE49-F238E27FC236}">
                <a16:creationId xmlns:a16="http://schemas.microsoft.com/office/drawing/2014/main" id="{F4093628-8588-0447-8BBF-A35C34D0F229}"/>
              </a:ext>
            </a:extLst>
          </p:cNvPr>
          <p:cNvSpPr/>
          <p:nvPr/>
        </p:nvSpPr>
        <p:spPr>
          <a:xfrm>
            <a:off x="539552" y="5877272"/>
            <a:ext cx="9252520" cy="246221"/>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Organised by the European Commission’s DG INTPA, </a:t>
            </a:r>
            <a:r>
              <a:rPr lang="en-GB" sz="1000" dirty="0">
                <a:solidFill>
                  <a:srgbClr val="FFFF00"/>
                </a:solidFill>
                <a:latin typeface="Arial" panose="020B0604020202020204" pitchFamily="34" charset="0"/>
                <a:cs typeface="Times New Roman" panose="02020603050405020304" pitchFamily="18" charset="0"/>
              </a:rPr>
              <a:t> </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Unit </a:t>
            </a:r>
            <a:r>
              <a:rPr lang="en-GB" sz="1000" dirty="0">
                <a:solidFill>
                  <a:srgbClr val="FFFF00"/>
                </a:solidFill>
                <a:latin typeface="Arial" panose="020B0604020202020204" pitchFamily="34" charset="0"/>
                <a:cs typeface="Times New Roman" panose="02020603050405020304" pitchFamily="18" charset="0"/>
              </a:rPr>
              <a:t>G2</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Local Authorities, Civil Society Organizations, Foundations</a:t>
            </a:r>
            <a:endParaRPr kumimoji="0" lang="fr-BE"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endParaRPr>
          </a:p>
        </p:txBody>
      </p:sp>
      <p:sp>
        <p:nvSpPr>
          <p:cNvPr id="10" name="Rectangle 9">
            <a:extLst>
              <a:ext uri="{FF2B5EF4-FFF2-40B4-BE49-F238E27FC236}">
                <a16:creationId xmlns:a16="http://schemas.microsoft.com/office/drawing/2014/main" id="{D778B1C2-8704-4C49-86CD-93199A005617}"/>
              </a:ext>
            </a:extLst>
          </p:cNvPr>
          <p:cNvSpPr/>
          <p:nvPr/>
        </p:nvSpPr>
        <p:spPr>
          <a:xfrm>
            <a:off x="539552" y="2121336"/>
            <a:ext cx="8208912" cy="2346796"/>
          </a:xfrm>
          <a:prstGeom prst="rect">
            <a:avLst/>
          </a:prstGeom>
        </p:spPr>
        <p:txBody>
          <a:bodyPr wrap="square">
            <a:spAutoFit/>
          </a:bodyPr>
          <a:lstStyle/>
          <a:p>
            <a:r>
              <a:rPr lang="en-US" sz="2400" b="1" dirty="0">
                <a:solidFill>
                  <a:srgbClr val="FFFF00"/>
                </a:solidFill>
              </a:rPr>
              <a:t>Integrating TALD into EU Development Cooperation Programmes</a:t>
            </a:r>
          </a:p>
          <a:p>
            <a:br>
              <a:rPr lang="en-GB" dirty="0">
                <a:latin typeface="Calibri"/>
                <a:ea typeface="MS PGothic" charset="0"/>
                <a:cs typeface="Calibri"/>
              </a:rPr>
            </a:br>
            <a:br>
              <a:rPr lang="en-GB" sz="1050" dirty="0">
                <a:latin typeface="Calibri"/>
                <a:ea typeface="MS PGothic" charset="0"/>
                <a:cs typeface="Calibri"/>
              </a:rPr>
            </a:br>
            <a:r>
              <a:rPr lang="fr-BE" sz="1600" dirty="0">
                <a:solidFill>
                  <a:schemeClr val="bg1"/>
                </a:solidFill>
                <a:latin typeface="+mj-lt"/>
                <a:ea typeface="MS PGothic" charset="0"/>
                <a:cs typeface="Calibri"/>
              </a:rPr>
              <a:t>Christoph Wagner</a:t>
            </a:r>
          </a:p>
          <a:p>
            <a:r>
              <a:rPr lang="en-GB" sz="1600" i="1" dirty="0">
                <a:solidFill>
                  <a:schemeClr val="bg1"/>
                </a:solidFill>
                <a:latin typeface="Calibri"/>
                <a:ea typeface="MS PGothic" charset="0"/>
                <a:cs typeface="Calibri"/>
              </a:rPr>
              <a:t>EU Delegation to the Philippines</a:t>
            </a:r>
          </a:p>
          <a:p>
            <a:endParaRPr lang="en-GB" sz="1600" i="1" dirty="0">
              <a:solidFill>
                <a:schemeClr val="bg1"/>
              </a:solidFill>
              <a:latin typeface="Calibri"/>
              <a:ea typeface="MS PGothic" charset="0"/>
              <a:cs typeface="Calibri"/>
            </a:endParaRPr>
          </a:p>
          <a:p>
            <a:pPr algn="ctr"/>
            <a:r>
              <a:rPr lang="en-GB" sz="1600" b="1" i="1" dirty="0">
                <a:solidFill>
                  <a:schemeClr val="bg1"/>
                </a:solidFill>
                <a:latin typeface="+mj-lt"/>
                <a:ea typeface="MS PGothic" charset="0"/>
                <a:cs typeface="Calibri"/>
              </a:rPr>
              <a:t>Green Economy is Local</a:t>
            </a:r>
            <a:endParaRPr lang="en-GB" sz="1600" b="1" i="1" dirty="0">
              <a:solidFill>
                <a:schemeClr val="bg1"/>
              </a:solidFill>
              <a:latin typeface="Calibri"/>
              <a:ea typeface="MS PGothic" charset="0"/>
              <a:cs typeface="Calibri"/>
            </a:endParaRPr>
          </a:p>
          <a:p>
            <a:endParaRPr lang="fr-FR" i="1" dirty="0">
              <a:solidFill>
                <a:schemeClr val="bg1"/>
              </a:solidFill>
            </a:endParaRPr>
          </a:p>
        </p:txBody>
      </p:sp>
      <p:sp>
        <p:nvSpPr>
          <p:cNvPr id="11" name="TextBox 10">
            <a:extLst>
              <a:ext uri="{FF2B5EF4-FFF2-40B4-BE49-F238E27FC236}">
                <a16:creationId xmlns:a16="http://schemas.microsoft.com/office/drawing/2014/main" id="{5B55BD61-E0B5-A148-BDB9-884FADEC9312}"/>
              </a:ext>
            </a:extLst>
          </p:cNvPr>
          <p:cNvSpPr txBox="1"/>
          <p:nvPr/>
        </p:nvSpPr>
        <p:spPr>
          <a:xfrm>
            <a:off x="42489" y="4869160"/>
            <a:ext cx="8561959" cy="800219"/>
          </a:xfrm>
          <a:prstGeom prst="rect">
            <a:avLst/>
          </a:prstGeom>
          <a:noFill/>
        </p:spPr>
        <p:txBody>
          <a:bodyPr wrap="none" rtlCol="0">
            <a:spAutoFit/>
          </a:bodyPr>
          <a:lstStyle/>
          <a:p>
            <a:pPr lvl="0" algn="r">
              <a:spcAft>
                <a:spcPts val="0"/>
              </a:spcAft>
              <a:defRPr/>
            </a:pPr>
            <a:r>
              <a:rPr lang="en-US" b="1">
                <a:solidFill>
                  <a:srgbClr val="FFFF00"/>
                </a:solidFill>
                <a:latin typeface="Arial" panose="020B0604020202020204" pitchFamily="34" charset="0"/>
                <a:ea typeface="Calibri" panose="020F0502020204030204" pitchFamily="34" charset="0"/>
                <a:cs typeface="Times New Roman" panose="02020603050405020304" pitchFamily="18" charset="0"/>
              </a:rPr>
              <a:t>ASIA – PACIFIC Regional </a:t>
            </a:r>
            <a:r>
              <a:rPr lang="en-US" b="1" dirty="0">
                <a:solidFill>
                  <a:srgbClr val="FFFF00"/>
                </a:solidFill>
                <a:latin typeface="Arial" panose="020B0604020202020204" pitchFamily="34" charset="0"/>
                <a:ea typeface="Calibri" panose="020F0502020204030204" pitchFamily="34" charset="0"/>
                <a:cs typeface="Times New Roman" panose="02020603050405020304" pitchFamily="18" charset="0"/>
              </a:rPr>
              <a:t>Seminar on</a:t>
            </a:r>
            <a:endPar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endParaRPr>
          </a:p>
          <a:p>
            <a:pPr lvl="0" algn="r">
              <a:spcAft>
                <a:spcPts val="0"/>
              </a:spcAft>
              <a:defRPr/>
            </a:pP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Territorial Approach to Local Development (TALD)</a:t>
            </a:r>
            <a:endParaRPr lang="fr-BE" b="1" dirty="0">
              <a:solidFill>
                <a:srgbClr val="FFFF00"/>
              </a:solidFill>
              <a:latin typeface="Arial" panose="020B0604020202020204" pitchFamily="34" charset="0"/>
              <a:cs typeface="Times New Roman" panose="02020603050405020304" pitchFamily="18" charset="0"/>
            </a:endParaRPr>
          </a:p>
          <a:p>
            <a:pPr algn="r">
              <a:spcAft>
                <a:spcPts val="0"/>
              </a:spcAft>
              <a:defRPr/>
            </a:pPr>
            <a:r>
              <a:rPr lang="en-US" sz="1000" b="1">
                <a:solidFill>
                  <a:srgbClr val="FFFF00"/>
                </a:solidFill>
                <a:latin typeface="Arial" panose="020B0604020202020204" pitchFamily="34" charset="0"/>
                <a:ea typeface="Calibri" panose="020F0502020204030204" pitchFamily="34" charset="0"/>
                <a:cs typeface="Times New Roman" panose="02020603050405020304" pitchFamily="18" charset="0"/>
              </a:rPr>
              <a:t>26-28 April in New Delhi</a:t>
            </a:r>
            <a:endParaRPr lang="en-IE" sz="1000" b="1" dirty="0">
              <a:solidFill>
                <a:srgbClr val="FFFF00"/>
              </a:solidFill>
              <a:latin typeface="Arial" panose="020B060402020202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2864447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179512" y="1124744"/>
            <a:ext cx="8569200" cy="792609"/>
          </a:xfrm>
        </p:spPr>
        <p:txBody>
          <a:bodyPr/>
          <a:lstStyle/>
          <a:p>
            <a:pPr algn="ctr"/>
            <a:r>
              <a:rPr lang="fr-FR" sz="3200" dirty="0" err="1"/>
              <a:t>Brief</a:t>
            </a:r>
            <a:r>
              <a:rPr lang="fr-FR" sz="3200" dirty="0"/>
              <a:t> description of the Philippines</a:t>
            </a:r>
            <a:endParaRPr lang="en-US" dirty="0"/>
          </a:p>
        </p:txBody>
      </p:sp>
      <p:pic>
        <p:nvPicPr>
          <p:cNvPr id="2" name="Picture 1"/>
          <p:cNvPicPr>
            <a:picLocks noChangeAspect="1"/>
          </p:cNvPicPr>
          <p:nvPr/>
        </p:nvPicPr>
        <p:blipFill>
          <a:blip r:embed="rId3" cstate="print">
            <a:extLst>
              <a:ext uri="{BEBA8EAE-BF5A-486C-A8C5-ECC9F3942E4B}">
                <a14:imgProps xmlns:a14="http://schemas.microsoft.com/office/drawing/2010/main">
                  <a14:imgLayer r:embed="rId4">
                    <a14:imgEffect>
                      <a14:backgroundRemoval t="9778" b="89778" l="6667" r="97333">
                        <a14:foregroundMark x1="51556" y1="24444" x2="51556" y2="24444"/>
                        <a14:foregroundMark x1="38667" y1="44444" x2="38667" y2="44444"/>
                        <a14:foregroundMark x1="37333" y1="58667" x2="37333" y2="58667"/>
                        <a14:foregroundMark x1="52444" y1="38222" x2="52444" y2="38222"/>
                        <a14:foregroundMark x1="52889" y1="48889" x2="52889" y2="48889"/>
                        <a14:foregroundMark x1="67556" y1="40444" x2="67556" y2="40444"/>
                        <a14:foregroundMark x1="72444" y1="60000" x2="72444" y2="60000"/>
                        <a14:foregroundMark x1="80444" y1="28000" x2="80444" y2="28000"/>
                        <a14:foregroundMark x1="83111" y1="49778" x2="83111" y2="49778"/>
                        <a14:foregroundMark x1="68889" y1="21333" x2="68889" y2="21333"/>
                        <a14:foregroundMark x1="31111" y1="18222" x2="31111" y2="18222"/>
                        <a14:foregroundMark x1="23111" y1="28000" x2="23111" y2="28000"/>
                        <a14:foregroundMark x1="16889" y1="48444" x2="16889" y2="48444"/>
                        <a14:foregroundMark x1="12000" y1="51556" x2="12000" y2="51556"/>
                        <a14:foregroundMark x1="13333" y1="55556" x2="13333" y2="55556"/>
                      </a14:backgroundRemoval>
                    </a14:imgEffect>
                  </a14:imgLayer>
                </a14:imgProps>
              </a:ext>
              <a:ext uri="{28A0092B-C50C-407E-A947-70E740481C1C}">
                <a14:useLocalDpi xmlns:a14="http://schemas.microsoft.com/office/drawing/2010/main" val="0"/>
              </a:ext>
            </a:extLst>
          </a:blip>
          <a:stretch>
            <a:fillRect/>
          </a:stretch>
        </p:blipFill>
        <p:spPr>
          <a:xfrm>
            <a:off x="746654" y="1925096"/>
            <a:ext cx="697973" cy="697973"/>
          </a:xfrm>
          <a:prstGeom prst="rect">
            <a:avLst/>
          </a:prstGeom>
        </p:spPr>
      </p:pic>
      <p:pic>
        <p:nvPicPr>
          <p:cNvPr id="3" name="Picture 2"/>
          <p:cNvPicPr>
            <a:picLocks noChangeAspect="1"/>
          </p:cNvPicPr>
          <p:nvPr/>
        </p:nvPicPr>
        <p:blipFill>
          <a:blip r:embed="rId5" cstate="print">
            <a:extLst>
              <a:ext uri="{BEBA8EAE-BF5A-486C-A8C5-ECC9F3942E4B}">
                <a14:imgProps xmlns:a14="http://schemas.microsoft.com/office/drawing/2010/main">
                  <a14:imgLayer r:embed="rId6">
                    <a14:imgEffect>
                      <a14:backgroundRemoval t="889" b="97778" l="889" r="97778">
                        <a14:foregroundMark x1="35111" y1="30222" x2="35111" y2="30222"/>
                        <a14:foregroundMark x1="38667" y1="52889" x2="38667" y2="52889"/>
                        <a14:foregroundMark x1="14222" y1="38667" x2="14222" y2="38667"/>
                        <a14:foregroundMark x1="16889" y1="24889" x2="16889" y2="24889"/>
                        <a14:foregroundMark x1="36000" y1="18667" x2="36000" y2="18667"/>
                        <a14:foregroundMark x1="36889" y1="7556" x2="36889" y2="7556"/>
                        <a14:foregroundMark x1="54222" y1="20000" x2="54222" y2="20000"/>
                        <a14:foregroundMark x1="48889" y1="33778" x2="48889" y2="33778"/>
                        <a14:foregroundMark x1="59556" y1="32889" x2="59556" y2="32889"/>
                        <a14:foregroundMark x1="68444" y1="23556" x2="68444" y2="23556"/>
                        <a14:foregroundMark x1="70667" y1="11556" x2="70667" y2="11556"/>
                        <a14:foregroundMark x1="83111" y1="19556" x2="83111" y2="19556"/>
                        <a14:foregroundMark x1="87556" y1="40000" x2="87556" y2="40000"/>
                        <a14:foregroundMark x1="76889" y1="75556" x2="76889" y2="75556"/>
                        <a14:foregroundMark x1="48000" y1="77333" x2="48000" y2="77333"/>
                        <a14:foregroundMark x1="20444" y1="76444" x2="20444" y2="76444"/>
                      </a14:backgroundRemoval>
                    </a14:imgEffect>
                  </a14:imgLayer>
                </a14:imgProps>
              </a:ext>
              <a:ext uri="{28A0092B-C50C-407E-A947-70E740481C1C}">
                <a14:useLocalDpi xmlns:a14="http://schemas.microsoft.com/office/drawing/2010/main" val="0"/>
              </a:ext>
            </a:extLst>
          </a:blip>
          <a:stretch>
            <a:fillRect/>
          </a:stretch>
        </p:blipFill>
        <p:spPr>
          <a:xfrm>
            <a:off x="2739814" y="1865571"/>
            <a:ext cx="740048" cy="740048"/>
          </a:xfrm>
          <a:prstGeom prst="rect">
            <a:avLst/>
          </a:prstGeom>
        </p:spPr>
      </p:pic>
      <p:sp>
        <p:nvSpPr>
          <p:cNvPr id="9" name="TextBox 8"/>
          <p:cNvSpPr txBox="1"/>
          <p:nvPr/>
        </p:nvSpPr>
        <p:spPr>
          <a:xfrm flipH="1">
            <a:off x="1398538" y="2110574"/>
            <a:ext cx="1152128" cy="276999"/>
          </a:xfrm>
          <a:prstGeom prst="rect">
            <a:avLst/>
          </a:prstGeom>
          <a:noFill/>
        </p:spPr>
        <p:txBody>
          <a:bodyPr wrap="square" rtlCol="0">
            <a:spAutoFit/>
          </a:bodyPr>
          <a:lstStyle/>
          <a:p>
            <a:r>
              <a:rPr lang="en-GB" b="1" dirty="0"/>
              <a:t>110 million</a:t>
            </a:r>
          </a:p>
        </p:txBody>
      </p:sp>
      <p:sp>
        <p:nvSpPr>
          <p:cNvPr id="10" name="TextBox 9"/>
          <p:cNvSpPr txBox="1"/>
          <p:nvPr/>
        </p:nvSpPr>
        <p:spPr>
          <a:xfrm flipH="1">
            <a:off x="3428861" y="2043249"/>
            <a:ext cx="2007234" cy="276999"/>
          </a:xfrm>
          <a:prstGeom prst="rect">
            <a:avLst/>
          </a:prstGeom>
          <a:noFill/>
        </p:spPr>
        <p:txBody>
          <a:bodyPr wrap="square" rtlCol="0">
            <a:spAutoFit/>
          </a:bodyPr>
          <a:lstStyle/>
          <a:p>
            <a:r>
              <a:rPr lang="en-GB" b="1" dirty="0"/>
              <a:t>142 million by 2045</a:t>
            </a:r>
          </a:p>
        </p:txBody>
      </p:sp>
      <p:pic>
        <p:nvPicPr>
          <p:cNvPr id="8" name="Picture 7"/>
          <p:cNvPicPr>
            <a:picLocks noChangeAspect="1"/>
          </p:cNvPicPr>
          <p:nvPr/>
        </p:nvPicPr>
        <p:blipFill>
          <a:blip r:embed="rId7" cstate="print">
            <a:extLst>
              <a:ext uri="{BEBA8EAE-BF5A-486C-A8C5-ECC9F3942E4B}">
                <a14:imgProps xmlns:a14="http://schemas.microsoft.com/office/drawing/2010/main">
                  <a14:imgLayer r:embed="rId8">
                    <a14:imgEffect>
                      <a14:backgroundRemoval t="0" b="89876" l="9987" r="89880">
                        <a14:foregroundMark x1="59654" y1="11190" x2="59654" y2="11190"/>
                        <a14:foregroundMark x1="67909" y1="18650" x2="67909" y2="18650"/>
                        <a14:foregroundMark x1="60586" y1="34103" x2="60586" y2="34103"/>
                        <a14:foregroundMark x1="53662" y1="30195" x2="53662" y2="30195"/>
                        <a14:foregroundMark x1="53662" y1="30195" x2="57790" y2="38011"/>
                        <a14:foregroundMark x1="47537" y1="47602" x2="47537" y2="47602"/>
                        <a14:backgroundMark x1="53262" y1="7815" x2="53262" y2="7815"/>
                        <a14:backgroundMark x1="54328" y1="16696" x2="54328" y2="16696"/>
                        <a14:backgroundMark x1="34887" y1="33748" x2="34887" y2="33748"/>
                        <a14:backgroundMark x1="27830" y1="21314" x2="27830" y2="21314"/>
                      </a14:backgroundRemoval>
                    </a14:imgEffect>
                  </a14:imgLayer>
                </a14:imgProps>
              </a:ext>
              <a:ext uri="{28A0092B-C50C-407E-A947-70E740481C1C}">
                <a14:useLocalDpi xmlns:a14="http://schemas.microsoft.com/office/drawing/2010/main" val="0"/>
              </a:ext>
            </a:extLst>
          </a:blip>
          <a:stretch>
            <a:fillRect/>
          </a:stretch>
        </p:blipFill>
        <p:spPr>
          <a:xfrm>
            <a:off x="-210413" y="2649127"/>
            <a:ext cx="1706325" cy="1279744"/>
          </a:xfrm>
          <a:prstGeom prst="rect">
            <a:avLst/>
          </a:prstGeom>
        </p:spPr>
      </p:pic>
      <p:sp>
        <p:nvSpPr>
          <p:cNvPr id="12" name="TextBox 11"/>
          <p:cNvSpPr txBox="1"/>
          <p:nvPr/>
        </p:nvSpPr>
        <p:spPr>
          <a:xfrm flipH="1">
            <a:off x="343784" y="3429433"/>
            <a:ext cx="1152128" cy="276999"/>
          </a:xfrm>
          <a:prstGeom prst="rect">
            <a:avLst/>
          </a:prstGeom>
          <a:noFill/>
        </p:spPr>
        <p:txBody>
          <a:bodyPr wrap="square" rtlCol="0">
            <a:spAutoFit/>
          </a:bodyPr>
          <a:lstStyle/>
          <a:p>
            <a:r>
              <a:rPr lang="en-GB" b="1" dirty="0"/>
              <a:t>LGUs</a:t>
            </a:r>
          </a:p>
        </p:txBody>
      </p:sp>
      <p:pic>
        <p:nvPicPr>
          <p:cNvPr id="15" name="Picture 14"/>
          <p:cNvPicPr>
            <a:picLocks noChangeAspect="1"/>
          </p:cNvPicPr>
          <p:nvPr/>
        </p:nvPicPr>
        <p:blipFill>
          <a:blip r:embed="rId9">
            <a:extLst>
              <a:ext uri="{BEBA8EAE-BF5A-486C-A8C5-ECC9F3942E4B}">
                <a14:imgProps xmlns:a14="http://schemas.microsoft.com/office/drawing/2010/main">
                  <a14:imgLayer r:embed="rId10">
                    <a14:imgEffect>
                      <a14:backgroundRemoval t="10000" b="75000" l="9921" r="89683"/>
                    </a14:imgEffect>
                  </a14:imgLayer>
                </a14:imgProps>
              </a:ext>
              <a:ext uri="{28A0092B-C50C-407E-A947-70E740481C1C}">
                <a14:useLocalDpi xmlns:a14="http://schemas.microsoft.com/office/drawing/2010/main" val="0"/>
              </a:ext>
            </a:extLst>
          </a:blip>
          <a:stretch>
            <a:fillRect/>
          </a:stretch>
        </p:blipFill>
        <p:spPr>
          <a:xfrm>
            <a:off x="97858" y="4856386"/>
            <a:ext cx="1438752" cy="1141867"/>
          </a:xfrm>
          <a:prstGeom prst="rect">
            <a:avLst/>
          </a:prstGeom>
        </p:spPr>
      </p:pic>
      <p:sp>
        <p:nvSpPr>
          <p:cNvPr id="16" name="TextBox 15"/>
          <p:cNvSpPr txBox="1"/>
          <p:nvPr/>
        </p:nvSpPr>
        <p:spPr>
          <a:xfrm flipH="1">
            <a:off x="5594" y="4797152"/>
            <a:ext cx="1398054" cy="276999"/>
          </a:xfrm>
          <a:prstGeom prst="rect">
            <a:avLst/>
          </a:prstGeom>
          <a:noFill/>
        </p:spPr>
        <p:txBody>
          <a:bodyPr wrap="square" rtlCol="0">
            <a:spAutoFit/>
          </a:bodyPr>
          <a:lstStyle/>
          <a:p>
            <a:r>
              <a:rPr lang="en-GB" b="1" dirty="0"/>
              <a:t>LGU revenues</a:t>
            </a:r>
          </a:p>
        </p:txBody>
      </p:sp>
      <p:sp>
        <p:nvSpPr>
          <p:cNvPr id="17" name="TextBox 16"/>
          <p:cNvSpPr txBox="1"/>
          <p:nvPr/>
        </p:nvSpPr>
        <p:spPr>
          <a:xfrm flipH="1">
            <a:off x="1495912" y="4898487"/>
            <a:ext cx="5668376" cy="830997"/>
          </a:xfrm>
          <a:prstGeom prst="rect">
            <a:avLst/>
          </a:prstGeom>
          <a:noFill/>
        </p:spPr>
        <p:txBody>
          <a:bodyPr wrap="square" rtlCol="0">
            <a:spAutoFit/>
          </a:bodyPr>
          <a:lstStyle/>
          <a:p>
            <a:pPr marL="171450" indent="-171450">
              <a:buFont typeface="Wingdings" panose="05000000000000000000" pitchFamily="2" charset="2"/>
              <a:buChar char="Ø"/>
            </a:pPr>
            <a:r>
              <a:rPr lang="en-GB" dirty="0"/>
              <a:t>Real property tax</a:t>
            </a:r>
          </a:p>
          <a:p>
            <a:pPr marL="171450" indent="-171450">
              <a:buFont typeface="Wingdings" panose="05000000000000000000" pitchFamily="2" charset="2"/>
              <a:buChar char="Ø"/>
            </a:pPr>
            <a:r>
              <a:rPr lang="en-GB" dirty="0"/>
              <a:t>Business taxes</a:t>
            </a:r>
          </a:p>
          <a:p>
            <a:pPr marL="171450" indent="-171450">
              <a:buFont typeface="Wingdings" panose="05000000000000000000" pitchFamily="2" charset="2"/>
              <a:buChar char="Ø"/>
            </a:pPr>
            <a:r>
              <a:rPr lang="en-GB" dirty="0"/>
              <a:t>Internal Revenue Allotment (IRA) shares 40% of internal revenues</a:t>
            </a:r>
          </a:p>
          <a:p>
            <a:pPr marL="171450" indent="-171450">
              <a:buFont typeface="Wingdings" panose="05000000000000000000" pitchFamily="2" charset="2"/>
              <a:buChar char="Ø"/>
            </a:pPr>
            <a:r>
              <a:rPr lang="en-GB" dirty="0"/>
              <a:t>IRA increased by 55 percent in the 2022 budget</a:t>
            </a:r>
          </a:p>
        </p:txBody>
      </p:sp>
      <p:pic>
        <p:nvPicPr>
          <p:cNvPr id="18" name="Picture 17"/>
          <p:cNvPicPr>
            <a:picLocks noChangeAspect="1"/>
          </p:cNvPicPr>
          <p:nvPr/>
        </p:nvPicPr>
        <p:blipFill>
          <a:blip r:embed="rId11"/>
          <a:stretch>
            <a:fillRect/>
          </a:stretch>
        </p:blipFill>
        <p:spPr>
          <a:xfrm>
            <a:off x="5798865" y="1811350"/>
            <a:ext cx="3025789" cy="3513164"/>
          </a:xfrm>
          <a:prstGeom prst="rect">
            <a:avLst/>
          </a:prstGeom>
        </p:spPr>
      </p:pic>
      <p:sp>
        <p:nvSpPr>
          <p:cNvPr id="13" name="TextBox 12"/>
          <p:cNvSpPr txBox="1"/>
          <p:nvPr/>
        </p:nvSpPr>
        <p:spPr>
          <a:xfrm flipH="1">
            <a:off x="1185776" y="2860487"/>
            <a:ext cx="5186424" cy="1200329"/>
          </a:xfrm>
          <a:prstGeom prst="rect">
            <a:avLst/>
          </a:prstGeom>
          <a:noFill/>
        </p:spPr>
        <p:txBody>
          <a:bodyPr wrap="square" rtlCol="0">
            <a:spAutoFit/>
          </a:bodyPr>
          <a:lstStyle/>
          <a:p>
            <a:pPr marL="171450" indent="-171450">
              <a:buFont typeface="Wingdings" panose="05000000000000000000" pitchFamily="2" charset="2"/>
              <a:buChar char="Ø"/>
            </a:pPr>
            <a:r>
              <a:rPr lang="en-GB" dirty="0"/>
              <a:t>Provinces (79);</a:t>
            </a:r>
          </a:p>
          <a:p>
            <a:pPr marL="171450" indent="-171450">
              <a:buFont typeface="Wingdings" panose="05000000000000000000" pitchFamily="2" charset="2"/>
              <a:buChar char="Ø"/>
            </a:pPr>
            <a:r>
              <a:rPr lang="en-GB" dirty="0"/>
              <a:t>Cities (112);</a:t>
            </a:r>
          </a:p>
          <a:p>
            <a:pPr marL="171450" indent="-171450">
              <a:buFont typeface="Wingdings" panose="05000000000000000000" pitchFamily="2" charset="2"/>
              <a:buChar char="Ø"/>
            </a:pPr>
            <a:r>
              <a:rPr lang="en-GB" dirty="0"/>
              <a:t>Municipalities (1,496);</a:t>
            </a:r>
          </a:p>
          <a:p>
            <a:pPr marL="171450" indent="-171450">
              <a:buFont typeface="Wingdings" panose="05000000000000000000" pitchFamily="2" charset="2"/>
              <a:buChar char="Ø"/>
            </a:pPr>
            <a:r>
              <a:rPr lang="en-GB" dirty="0"/>
              <a:t>Barangays/villages (41,944);</a:t>
            </a:r>
          </a:p>
          <a:p>
            <a:pPr marL="628650" lvl="1" indent="-171450">
              <a:buFont typeface="Wingdings" panose="05000000000000000000" pitchFamily="2" charset="2"/>
              <a:buChar char="Ø"/>
            </a:pPr>
            <a:r>
              <a:rPr lang="en-GB" dirty="0"/>
              <a:t>In addition:  Bangsamoro Autonomous Region of Muslim </a:t>
            </a:r>
            <a:r>
              <a:rPr lang="en-GB" dirty="0" err="1"/>
              <a:t>Mindandao</a:t>
            </a:r>
            <a:r>
              <a:rPr lang="en-GB" dirty="0"/>
              <a:t> (BARMM)</a:t>
            </a:r>
          </a:p>
        </p:txBody>
      </p:sp>
      <p:sp>
        <p:nvSpPr>
          <p:cNvPr id="14" name="Rectangle 13"/>
          <p:cNvSpPr/>
          <p:nvPr/>
        </p:nvSpPr>
        <p:spPr>
          <a:xfrm>
            <a:off x="0" y="4102917"/>
            <a:ext cx="6282157" cy="461665"/>
          </a:xfrm>
          <a:prstGeom prst="rect">
            <a:avLst/>
          </a:prstGeom>
        </p:spPr>
        <p:txBody>
          <a:bodyPr wrap="square">
            <a:spAutoFit/>
          </a:bodyPr>
          <a:lstStyle/>
          <a:p>
            <a:r>
              <a:rPr lang="en-GB" b="1" dirty="0"/>
              <a:t>LGU</a:t>
            </a:r>
            <a:r>
              <a:rPr lang="en-GB" dirty="0"/>
              <a:t>s: reasonable autonomy, although within a framework. </a:t>
            </a:r>
            <a:r>
              <a:rPr lang="en-GB" b="1" dirty="0"/>
              <a:t>Own budgets </a:t>
            </a:r>
            <a:r>
              <a:rPr lang="en-GB" dirty="0"/>
              <a:t>- subject review by higher-level government.</a:t>
            </a:r>
          </a:p>
        </p:txBody>
      </p:sp>
    </p:spTree>
    <p:extLst>
      <p:ext uri="{BB962C8B-B14F-4D97-AF65-F5344CB8AC3E}">
        <p14:creationId xmlns:p14="http://schemas.microsoft.com/office/powerpoint/2010/main" val="3759231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107504" y="1163287"/>
            <a:ext cx="8569200" cy="609529"/>
          </a:xfrm>
        </p:spPr>
        <p:txBody>
          <a:bodyPr/>
          <a:lstStyle/>
          <a:p>
            <a:pPr algn="ctr"/>
            <a:r>
              <a:rPr lang="fr-FR" sz="3200" dirty="0"/>
              <a:t>Brief description of the case </a:t>
            </a:r>
            <a:r>
              <a:rPr lang="fr-FR" sz="3200" dirty="0" err="1"/>
              <a:t>study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544" y="1766540"/>
            <a:ext cx="1419458" cy="1368152"/>
          </a:xfrm>
          <a:prstGeom prst="rect">
            <a:avLst/>
          </a:prstGeom>
        </p:spPr>
      </p:pic>
      <p:sp>
        <p:nvSpPr>
          <p:cNvPr id="3" name="TextBox 2"/>
          <p:cNvSpPr txBox="1"/>
          <p:nvPr/>
        </p:nvSpPr>
        <p:spPr>
          <a:xfrm>
            <a:off x="1887002" y="1850451"/>
            <a:ext cx="6141382" cy="1200329"/>
          </a:xfrm>
          <a:prstGeom prst="rect">
            <a:avLst/>
          </a:prstGeom>
          <a:noFill/>
        </p:spPr>
        <p:txBody>
          <a:bodyPr wrap="square" rtlCol="0">
            <a:spAutoFit/>
          </a:bodyPr>
          <a:lstStyle/>
          <a:p>
            <a:pPr algn="ctr"/>
            <a:r>
              <a:rPr lang="en-GB" b="1" dirty="0"/>
              <a:t>Green Economy Programme (AAP 2022 – EUR 60 million)</a:t>
            </a:r>
          </a:p>
          <a:p>
            <a:pPr marL="171450" indent="-171450">
              <a:buFont typeface="Wingdings" panose="05000000000000000000" pitchFamily="2" charset="2"/>
              <a:buChar char="ü"/>
            </a:pPr>
            <a:r>
              <a:rPr lang="en-GB" dirty="0"/>
              <a:t>Green economy</a:t>
            </a:r>
          </a:p>
          <a:p>
            <a:pPr marL="171450" indent="-171450">
              <a:buFont typeface="Wingdings" panose="05000000000000000000" pitchFamily="2" charset="2"/>
              <a:buChar char="ü"/>
            </a:pPr>
            <a:r>
              <a:rPr lang="en-GB" dirty="0"/>
              <a:t>Including circular economy</a:t>
            </a:r>
          </a:p>
          <a:p>
            <a:pPr marL="171450" indent="-171450">
              <a:buFont typeface="Wingdings" panose="05000000000000000000" pitchFamily="2" charset="2"/>
              <a:buChar char="ü"/>
            </a:pPr>
            <a:r>
              <a:rPr lang="en-GB" dirty="0"/>
              <a:t>Reducing waste &amp; plastic</a:t>
            </a:r>
          </a:p>
          <a:p>
            <a:pPr marL="171450" indent="-171450">
              <a:buFont typeface="Wingdings" panose="05000000000000000000" pitchFamily="2" charset="2"/>
              <a:buChar char="ü"/>
            </a:pPr>
            <a:r>
              <a:rPr lang="en-GB" dirty="0"/>
              <a:t>Increase energy efficiency</a:t>
            </a:r>
          </a:p>
          <a:p>
            <a:pPr marL="171450" indent="-171450">
              <a:buFont typeface="Wingdings" panose="05000000000000000000" pitchFamily="2" charset="2"/>
              <a:buChar char="ü"/>
            </a:pPr>
            <a:r>
              <a:rPr lang="en-GB" dirty="0"/>
              <a:t>Renewable energy deployment to support climate change mitigation:</a:t>
            </a:r>
          </a:p>
        </p:txBody>
      </p:sp>
      <p:sp>
        <p:nvSpPr>
          <p:cNvPr id="5" name="TextBox 4"/>
          <p:cNvSpPr txBox="1"/>
          <p:nvPr/>
        </p:nvSpPr>
        <p:spPr>
          <a:xfrm>
            <a:off x="2483768" y="3134691"/>
            <a:ext cx="6933470" cy="1015663"/>
          </a:xfrm>
          <a:prstGeom prst="rect">
            <a:avLst/>
          </a:prstGeom>
          <a:noFill/>
        </p:spPr>
        <p:txBody>
          <a:bodyPr wrap="square" rtlCol="0">
            <a:spAutoFit/>
          </a:bodyPr>
          <a:lstStyle/>
          <a:p>
            <a:r>
              <a:rPr lang="en-GB" b="1" dirty="0"/>
              <a:t>Policy Dialogue Platform at central government level</a:t>
            </a:r>
          </a:p>
          <a:p>
            <a:pPr marL="171450" indent="-171450">
              <a:buFont typeface="Wingdings" panose="05000000000000000000" pitchFamily="2" charset="2"/>
              <a:buChar char="ü"/>
            </a:pPr>
            <a:r>
              <a:rPr lang="en-GB" dirty="0"/>
              <a:t>To facilitate policy formulation</a:t>
            </a:r>
          </a:p>
          <a:p>
            <a:pPr marL="171450" indent="-171450">
              <a:buFont typeface="Wingdings" panose="05000000000000000000" pitchFamily="2" charset="2"/>
              <a:buChar char="ü"/>
            </a:pPr>
            <a:r>
              <a:rPr lang="en-GB" dirty="0"/>
              <a:t>Improve city to city collaboration</a:t>
            </a:r>
          </a:p>
          <a:p>
            <a:pPr marL="171450" indent="-171450">
              <a:buFont typeface="Wingdings" panose="05000000000000000000" pitchFamily="2" charset="2"/>
              <a:buChar char="ü"/>
            </a:pPr>
            <a:r>
              <a:rPr lang="en-GB" dirty="0"/>
              <a:t>Extend dialogue to promote renewable energy/energy efficiency</a:t>
            </a:r>
          </a:p>
          <a:p>
            <a:pPr marL="171450" indent="-171450">
              <a:buFont typeface="Wingdings" panose="05000000000000000000" pitchFamily="2" charset="2"/>
              <a:buChar char="ü"/>
            </a:pPr>
            <a:r>
              <a:rPr lang="en-GB" dirty="0"/>
              <a:t>Apply dialogue’s outcomes (linked to Specific Objective 1 of the action);</a:t>
            </a:r>
          </a:p>
        </p:txBody>
      </p:sp>
      <p:sp>
        <p:nvSpPr>
          <p:cNvPr id="7" name="TextBox 6"/>
          <p:cNvSpPr txBox="1"/>
          <p:nvPr/>
        </p:nvSpPr>
        <p:spPr>
          <a:xfrm>
            <a:off x="1887002" y="4282471"/>
            <a:ext cx="6933470" cy="1015663"/>
          </a:xfrm>
          <a:prstGeom prst="rect">
            <a:avLst/>
          </a:prstGeom>
          <a:noFill/>
        </p:spPr>
        <p:txBody>
          <a:bodyPr wrap="square" rtlCol="0">
            <a:spAutoFit/>
          </a:bodyPr>
          <a:lstStyle/>
          <a:p>
            <a:r>
              <a:rPr lang="en-GB" b="1" dirty="0"/>
              <a:t>Largest part:  working with Local government units (LGUs)</a:t>
            </a:r>
          </a:p>
          <a:p>
            <a:pPr marL="171450" indent="-171450">
              <a:buFont typeface="Wingdings" panose="05000000000000000000" pitchFamily="2" charset="2"/>
              <a:buChar char="ü"/>
            </a:pPr>
            <a:r>
              <a:rPr lang="en-GB" dirty="0"/>
              <a:t>Define and implement circular economy, climate change and energy policies with human rights and gender – responsive perspective</a:t>
            </a:r>
          </a:p>
          <a:p>
            <a:pPr marL="171450" indent="-171450">
              <a:buFont typeface="Wingdings" panose="05000000000000000000" pitchFamily="2" charset="2"/>
              <a:buChar char="ü"/>
            </a:pPr>
            <a:r>
              <a:rPr lang="en-GB" dirty="0"/>
              <a:t>Support of local business and civil society</a:t>
            </a:r>
          </a:p>
          <a:p>
            <a:pPr marL="171450" indent="-171450">
              <a:buFont typeface="Wingdings" panose="05000000000000000000" pitchFamily="2" charset="2"/>
              <a:buChar char="ü"/>
            </a:pPr>
            <a:r>
              <a:rPr lang="en-GB" dirty="0"/>
              <a:t>Support less advanced LGUs (linked to Specific Objective 2 of the action);</a:t>
            </a:r>
          </a:p>
        </p:txBody>
      </p:sp>
      <p:sp>
        <p:nvSpPr>
          <p:cNvPr id="8" name="TextBox 7"/>
          <p:cNvSpPr txBox="1"/>
          <p:nvPr/>
        </p:nvSpPr>
        <p:spPr>
          <a:xfrm>
            <a:off x="1060659" y="5430251"/>
            <a:ext cx="6933470" cy="646331"/>
          </a:xfrm>
          <a:prstGeom prst="rect">
            <a:avLst/>
          </a:prstGeom>
          <a:noFill/>
        </p:spPr>
        <p:txBody>
          <a:bodyPr wrap="square" rtlCol="0">
            <a:spAutoFit/>
          </a:bodyPr>
          <a:lstStyle/>
          <a:p>
            <a:r>
              <a:rPr lang="en-GB" b="1" dirty="0"/>
              <a:t>Engagement of the private and financial sectors</a:t>
            </a:r>
          </a:p>
          <a:p>
            <a:pPr marL="171450" indent="-171450">
              <a:buFont typeface="Wingdings" panose="05000000000000000000" pitchFamily="2" charset="2"/>
              <a:buChar char="ü"/>
            </a:pPr>
            <a:r>
              <a:rPr lang="en-GB" dirty="0"/>
              <a:t>Supporting  business driven waste reduction strategies and circular solutions in the production process (linked to Specific Objective 3 of the action).</a:t>
            </a:r>
          </a:p>
        </p:txBody>
      </p:sp>
      <p:sp>
        <p:nvSpPr>
          <p:cNvPr id="6" name="Rectangle 5"/>
          <p:cNvSpPr/>
          <p:nvPr/>
        </p:nvSpPr>
        <p:spPr>
          <a:xfrm>
            <a:off x="1846991" y="3100876"/>
            <a:ext cx="676788" cy="923330"/>
          </a:xfrm>
          <a:prstGeom prst="rect">
            <a:avLst/>
          </a:prstGeom>
          <a:noFill/>
        </p:spPr>
        <p:txBody>
          <a:bodyPr wrap="none" lIns="91440" tIns="45720" rIns="91440" bIns="45720">
            <a:spAutoFit/>
          </a:bodyPr>
          <a:lstStyle/>
          <a:p>
            <a:pPr algn="ctr"/>
            <a:r>
              <a:rPr lang="en-US" sz="5400" b="1" cap="none" spc="0" dirty="0">
                <a:ln w="6600">
                  <a:solidFill>
                    <a:schemeClr val="accent2"/>
                  </a:solidFill>
                  <a:prstDash val="solid"/>
                </a:ln>
                <a:solidFill>
                  <a:srgbClr val="00B050"/>
                </a:solidFill>
                <a:effectLst>
                  <a:outerShdw dist="38100" dir="2700000" algn="tl" rotWithShape="0">
                    <a:schemeClr val="accent2"/>
                  </a:outerShdw>
                </a:effectLst>
              </a:rPr>
              <a:t>1</a:t>
            </a:r>
          </a:p>
        </p:txBody>
      </p:sp>
      <p:sp>
        <p:nvSpPr>
          <p:cNvPr id="10" name="Rectangle 9"/>
          <p:cNvSpPr/>
          <p:nvPr/>
        </p:nvSpPr>
        <p:spPr>
          <a:xfrm>
            <a:off x="1210214" y="4282471"/>
            <a:ext cx="676788" cy="923330"/>
          </a:xfrm>
          <a:prstGeom prst="rect">
            <a:avLst/>
          </a:prstGeom>
          <a:noFill/>
        </p:spPr>
        <p:txBody>
          <a:bodyPr wrap="none" lIns="91440" tIns="45720" rIns="91440" bIns="45720">
            <a:spAutoFit/>
          </a:bodyPr>
          <a:lstStyle/>
          <a:p>
            <a:pPr algn="ctr"/>
            <a:r>
              <a:rPr lang="en-US" sz="5400" b="1" dirty="0">
                <a:ln w="6600">
                  <a:solidFill>
                    <a:schemeClr val="accent2"/>
                  </a:solidFill>
                  <a:prstDash val="solid"/>
                </a:ln>
                <a:solidFill>
                  <a:srgbClr val="00B050"/>
                </a:solidFill>
                <a:effectLst>
                  <a:outerShdw dist="38100" dir="2700000" algn="tl" rotWithShape="0">
                    <a:schemeClr val="accent2"/>
                  </a:outerShdw>
                </a:effectLst>
              </a:rPr>
              <a:t>2</a:t>
            </a:r>
            <a:endParaRPr lang="en-US" sz="5400" b="1" cap="none" spc="0" dirty="0">
              <a:ln w="6600">
                <a:solidFill>
                  <a:schemeClr val="accent2"/>
                </a:solidFill>
                <a:prstDash val="solid"/>
              </a:ln>
              <a:solidFill>
                <a:srgbClr val="00B050"/>
              </a:solidFill>
              <a:effectLst>
                <a:outerShdw dist="38100" dir="2700000" algn="tl" rotWithShape="0">
                  <a:schemeClr val="accent2"/>
                </a:outerShdw>
              </a:effectLst>
            </a:endParaRPr>
          </a:p>
        </p:txBody>
      </p:sp>
      <p:sp>
        <p:nvSpPr>
          <p:cNvPr id="12" name="Rectangle 11"/>
          <p:cNvSpPr/>
          <p:nvPr/>
        </p:nvSpPr>
        <p:spPr>
          <a:xfrm>
            <a:off x="460474" y="5274174"/>
            <a:ext cx="676788" cy="923330"/>
          </a:xfrm>
          <a:prstGeom prst="rect">
            <a:avLst/>
          </a:prstGeom>
          <a:noFill/>
        </p:spPr>
        <p:txBody>
          <a:bodyPr wrap="none" lIns="91440" tIns="45720" rIns="91440" bIns="45720">
            <a:spAutoFit/>
          </a:bodyPr>
          <a:lstStyle/>
          <a:p>
            <a:pPr algn="ctr"/>
            <a:r>
              <a:rPr lang="en-US" sz="5400" b="1" dirty="0">
                <a:ln w="6600">
                  <a:solidFill>
                    <a:schemeClr val="accent2"/>
                  </a:solidFill>
                  <a:prstDash val="solid"/>
                </a:ln>
                <a:solidFill>
                  <a:srgbClr val="00B050"/>
                </a:solidFill>
                <a:effectLst>
                  <a:outerShdw dist="38100" dir="2700000" algn="tl" rotWithShape="0">
                    <a:schemeClr val="accent2"/>
                  </a:outerShdw>
                </a:effectLst>
              </a:rPr>
              <a:t>3</a:t>
            </a:r>
            <a:endParaRPr lang="en-US" sz="5400" b="1" cap="none" spc="0" dirty="0">
              <a:ln w="6600">
                <a:solidFill>
                  <a:schemeClr val="accent2"/>
                </a:solidFill>
                <a:prstDash val="solid"/>
              </a:ln>
              <a:solidFill>
                <a:srgbClr val="00B050"/>
              </a:solidFill>
              <a:effectLst>
                <a:outerShdw dist="38100" dir="2700000" algn="tl" rotWithShape="0">
                  <a:schemeClr val="accent2"/>
                </a:outerShdw>
              </a:effectLst>
            </a:endParaRPr>
          </a:p>
        </p:txBody>
      </p:sp>
    </p:spTree>
    <p:extLst>
      <p:ext uri="{BB962C8B-B14F-4D97-AF65-F5344CB8AC3E}">
        <p14:creationId xmlns:p14="http://schemas.microsoft.com/office/powerpoint/2010/main" val="101977520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0" y="1246204"/>
            <a:ext cx="8569200" cy="936625"/>
          </a:xfrm>
        </p:spPr>
        <p:txBody>
          <a:bodyPr/>
          <a:lstStyle/>
          <a:p>
            <a:pPr algn="ctr"/>
            <a:r>
              <a:rPr lang="en-GB" sz="2800" dirty="0"/>
              <a:t>H</a:t>
            </a:r>
            <a:r>
              <a:rPr lang="fr-FR" sz="2800" dirty="0" err="1"/>
              <a:t>ow</a:t>
            </a:r>
            <a:r>
              <a:rPr lang="fr-FR" sz="2800" dirty="0"/>
              <a:t> close </a:t>
            </a:r>
            <a:r>
              <a:rPr lang="fr-FR" sz="2800" dirty="0" err="1"/>
              <a:t>is</a:t>
            </a:r>
            <a:r>
              <a:rPr lang="fr-FR" sz="2800" dirty="0"/>
              <a:t> the intervention </a:t>
            </a:r>
            <a:r>
              <a:rPr lang="fr-FR" sz="2800" dirty="0" err="1"/>
              <a:t>with</a:t>
            </a:r>
            <a:r>
              <a:rPr lang="fr-FR" sz="2800" dirty="0"/>
              <a:t> the TALD? </a:t>
            </a:r>
            <a:endParaRPr lang="en-US" sz="28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1835696" y="3053563"/>
            <a:ext cx="8748340" cy="523220"/>
          </a:xfrm>
          <a:prstGeom prst="rect">
            <a:avLst/>
          </a:prstGeom>
          <a:noFill/>
        </p:spPr>
        <p:txBody>
          <a:bodyPr wrap="square" rtlCol="0">
            <a:spAutoFit/>
          </a:bodyPr>
          <a:lstStyle/>
          <a:p>
            <a:pPr marL="171450" indent="-171450">
              <a:buFont typeface="Arial" panose="020B0604020202020204" pitchFamily="34" charset="0"/>
              <a:buChar char="•"/>
            </a:pPr>
            <a:endParaRPr lang="en-GB" sz="1400" dirty="0"/>
          </a:p>
          <a:p>
            <a:pPr marL="171450" indent="-171450">
              <a:buFont typeface="Arial" panose="020B0604020202020204" pitchFamily="34" charset="0"/>
              <a:buChar char="•"/>
            </a:pPr>
            <a:endParaRPr lang="en-GB" sz="1400" dirty="0"/>
          </a:p>
        </p:txBody>
      </p:sp>
      <p:sp>
        <p:nvSpPr>
          <p:cNvPr id="2" name="TextBox 1"/>
          <p:cNvSpPr txBox="1"/>
          <p:nvPr/>
        </p:nvSpPr>
        <p:spPr>
          <a:xfrm flipH="1">
            <a:off x="555100" y="2319619"/>
            <a:ext cx="7083077" cy="984885"/>
          </a:xfrm>
          <a:prstGeom prst="rect">
            <a:avLst/>
          </a:prstGeom>
          <a:noFill/>
        </p:spPr>
        <p:txBody>
          <a:bodyPr wrap="square" rtlCol="0">
            <a:spAutoFit/>
          </a:bodyPr>
          <a:lstStyle/>
          <a:p>
            <a:r>
              <a:rPr lang="en-GB" sz="1400" b="1" i="1" dirty="0"/>
              <a:t>Pilot approach with selected LGUs</a:t>
            </a:r>
          </a:p>
          <a:p>
            <a:endParaRPr lang="en-GB" sz="800" b="1" i="1" dirty="0"/>
          </a:p>
          <a:p>
            <a:pPr marL="628650" lvl="1" indent="-171450">
              <a:buFont typeface="Wingdings" panose="05000000000000000000" pitchFamily="2" charset="2"/>
              <a:buChar char="q"/>
            </a:pPr>
            <a:r>
              <a:rPr lang="en-GB" dirty="0"/>
              <a:t>Environmental policy-making</a:t>
            </a:r>
          </a:p>
          <a:p>
            <a:pPr marL="628650" lvl="1" indent="-171450">
              <a:buFont typeface="Wingdings" panose="05000000000000000000" pitchFamily="2" charset="2"/>
              <a:buChar char="q"/>
            </a:pPr>
            <a:r>
              <a:rPr lang="en-GB" dirty="0"/>
              <a:t>Implementation on circular economy and climate change</a:t>
            </a:r>
          </a:p>
          <a:p>
            <a:pPr marL="628650" lvl="1" indent="-171450">
              <a:buFont typeface="Wingdings" panose="05000000000000000000" pitchFamily="2" charset="2"/>
              <a:buChar char="q"/>
            </a:pPr>
            <a:r>
              <a:rPr lang="en-GB" dirty="0"/>
              <a:t>Work with local authorities </a:t>
            </a:r>
            <a:r>
              <a:rPr lang="en-GB" b="1" dirty="0"/>
              <a:t>that can be drivers of change</a:t>
            </a:r>
          </a:p>
        </p:txBody>
      </p:sp>
      <p:sp>
        <p:nvSpPr>
          <p:cNvPr id="7" name="TextBox 6"/>
          <p:cNvSpPr txBox="1"/>
          <p:nvPr/>
        </p:nvSpPr>
        <p:spPr>
          <a:xfrm flipH="1">
            <a:off x="512475" y="3396742"/>
            <a:ext cx="8091190" cy="984885"/>
          </a:xfrm>
          <a:prstGeom prst="rect">
            <a:avLst/>
          </a:prstGeom>
          <a:noFill/>
        </p:spPr>
        <p:txBody>
          <a:bodyPr wrap="square" rtlCol="0">
            <a:spAutoFit/>
          </a:bodyPr>
          <a:lstStyle/>
          <a:p>
            <a:r>
              <a:rPr lang="en-GB" sz="1400" b="1" i="1" dirty="0"/>
              <a:t>Outreach and support of a multi-actors approach</a:t>
            </a:r>
          </a:p>
          <a:p>
            <a:endParaRPr lang="en-GB" sz="800" b="1" i="1" dirty="0"/>
          </a:p>
          <a:p>
            <a:pPr marL="628650" lvl="1" indent="-171450">
              <a:buFont typeface="Wingdings" panose="05000000000000000000" pitchFamily="2" charset="2"/>
              <a:buChar char="q"/>
            </a:pPr>
            <a:r>
              <a:rPr lang="en-GB" dirty="0"/>
              <a:t>Defining infrastructure and finance needs </a:t>
            </a:r>
          </a:p>
          <a:p>
            <a:pPr marL="628650" lvl="1" indent="-171450">
              <a:buFont typeface="Wingdings" panose="05000000000000000000" pitchFamily="2" charset="2"/>
              <a:buChar char="q"/>
            </a:pPr>
            <a:r>
              <a:rPr lang="en-GB" dirty="0"/>
              <a:t>Providing small scale grants to CSOs</a:t>
            </a:r>
          </a:p>
          <a:p>
            <a:pPr marL="628650" lvl="1" indent="-171450">
              <a:buFont typeface="Wingdings" panose="05000000000000000000" pitchFamily="2" charset="2"/>
              <a:buChar char="q"/>
            </a:pPr>
            <a:r>
              <a:rPr lang="en-GB" dirty="0"/>
              <a:t>Involve the informal waste sector</a:t>
            </a:r>
            <a:endParaRPr lang="en-GB" b="1" dirty="0"/>
          </a:p>
        </p:txBody>
      </p:sp>
      <p:sp>
        <p:nvSpPr>
          <p:cNvPr id="8" name="TextBox 7"/>
          <p:cNvSpPr txBox="1"/>
          <p:nvPr/>
        </p:nvSpPr>
        <p:spPr>
          <a:xfrm flipH="1">
            <a:off x="526405" y="4551328"/>
            <a:ext cx="8091190" cy="1354217"/>
          </a:xfrm>
          <a:prstGeom prst="rect">
            <a:avLst/>
          </a:prstGeom>
          <a:noFill/>
        </p:spPr>
        <p:txBody>
          <a:bodyPr wrap="square" rtlCol="0">
            <a:spAutoFit/>
          </a:bodyPr>
          <a:lstStyle/>
          <a:p>
            <a:r>
              <a:rPr lang="en-GB" sz="1400" b="1" i="1" dirty="0"/>
              <a:t>Facilitate knowledge and capacity transfer between LGUs</a:t>
            </a:r>
          </a:p>
          <a:p>
            <a:endParaRPr lang="en-GB" sz="800" b="1" i="1" dirty="0"/>
          </a:p>
          <a:p>
            <a:pPr marL="628650" lvl="1" indent="-171450">
              <a:buFont typeface="Wingdings" panose="05000000000000000000" pitchFamily="2" charset="2"/>
              <a:buChar char="q"/>
            </a:pPr>
            <a:r>
              <a:rPr lang="en-GB" dirty="0"/>
              <a:t>Capacity building and technical assistance</a:t>
            </a:r>
          </a:p>
          <a:p>
            <a:pPr marL="628650" lvl="1" indent="-171450">
              <a:buFont typeface="Wingdings" panose="05000000000000000000" pitchFamily="2" charset="2"/>
              <a:buChar char="q"/>
            </a:pPr>
            <a:r>
              <a:rPr lang="en-GB" dirty="0"/>
              <a:t>Dialogue facilitation between cities and innovators</a:t>
            </a:r>
          </a:p>
          <a:p>
            <a:pPr marL="628650" lvl="1" indent="-171450">
              <a:buFont typeface="Wingdings" panose="05000000000000000000" pitchFamily="2" charset="2"/>
              <a:buChar char="q"/>
            </a:pPr>
            <a:r>
              <a:rPr lang="en-GB" dirty="0"/>
              <a:t>Support to new skills for green job</a:t>
            </a:r>
          </a:p>
          <a:p>
            <a:pPr marL="628650" lvl="1" indent="-171450">
              <a:buFont typeface="Wingdings" panose="05000000000000000000" pitchFamily="2" charset="2"/>
              <a:buChar char="q"/>
            </a:pPr>
            <a:r>
              <a:rPr lang="en-GB" dirty="0"/>
              <a:t>Demand-driven support to less advance LGUs to enhance innovation drive </a:t>
            </a:r>
          </a:p>
          <a:p>
            <a:pPr marL="628650" lvl="1" indent="-171450">
              <a:buFont typeface="Wingdings" panose="05000000000000000000" pitchFamily="2" charset="2"/>
              <a:buChar char="q"/>
            </a:pPr>
            <a:r>
              <a:rPr lang="en-GB" dirty="0"/>
              <a:t>Invest in a circular model/reduction/management of plastic waste</a:t>
            </a:r>
          </a:p>
        </p:txBody>
      </p:sp>
      <p:sp>
        <p:nvSpPr>
          <p:cNvPr id="9" name="TextBox 8"/>
          <p:cNvSpPr txBox="1"/>
          <p:nvPr/>
        </p:nvSpPr>
        <p:spPr>
          <a:xfrm flipH="1">
            <a:off x="512475" y="5973816"/>
            <a:ext cx="7083077" cy="307777"/>
          </a:xfrm>
          <a:prstGeom prst="rect">
            <a:avLst/>
          </a:prstGeom>
          <a:noFill/>
        </p:spPr>
        <p:txBody>
          <a:bodyPr wrap="square" rtlCol="0">
            <a:spAutoFit/>
          </a:bodyPr>
          <a:lstStyle/>
          <a:p>
            <a:r>
              <a:rPr lang="en-GB" sz="1400" b="1" i="1" dirty="0"/>
              <a:t>Mainstreaming approach </a:t>
            </a:r>
            <a:r>
              <a:rPr lang="en-GB" sz="1400" i="1" dirty="0"/>
              <a:t>of disaster risk management.</a:t>
            </a:r>
            <a:endParaRPr lang="en-GB" dirty="0"/>
          </a:p>
        </p:txBody>
      </p:sp>
    </p:spTree>
    <p:extLst>
      <p:ext uri="{BB962C8B-B14F-4D97-AF65-F5344CB8AC3E}">
        <p14:creationId xmlns:p14="http://schemas.microsoft.com/office/powerpoint/2010/main" val="2631816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215516" y="1196752"/>
            <a:ext cx="8712968" cy="936625"/>
          </a:xfrm>
        </p:spPr>
        <p:txBody>
          <a:bodyPr/>
          <a:lstStyle/>
          <a:p>
            <a:pPr algn="ctr"/>
            <a:r>
              <a:rPr lang="fr-FR" sz="2800" dirty="0"/>
              <a:t>Main issues </a:t>
            </a:r>
            <a:r>
              <a:rPr lang="fr-FR" sz="2800" dirty="0" err="1"/>
              <a:t>addressed</a:t>
            </a:r>
            <a:r>
              <a:rPr lang="fr-FR" sz="2800" dirty="0"/>
              <a:t> by the EUD:  </a:t>
            </a:r>
            <a:r>
              <a:rPr lang="fr-FR" sz="2800" dirty="0" err="1"/>
              <a:t>difficulties</a:t>
            </a:r>
            <a:r>
              <a:rPr lang="fr-FR" sz="2800" dirty="0"/>
              <a:t> </a:t>
            </a:r>
            <a:r>
              <a:rPr lang="fr-FR" sz="2800" dirty="0" err="1"/>
              <a:t>encountered</a:t>
            </a:r>
            <a:r>
              <a:rPr lang="fr-FR" sz="2800" dirty="0"/>
              <a:t> </a:t>
            </a:r>
            <a:endParaRPr lang="en-US" sz="28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323528" y="2336489"/>
            <a:ext cx="8604956" cy="4647426"/>
          </a:xfrm>
          <a:prstGeom prst="rect">
            <a:avLst/>
          </a:prstGeom>
          <a:noFill/>
        </p:spPr>
        <p:txBody>
          <a:bodyPr wrap="square" rtlCol="0">
            <a:spAutoFit/>
          </a:bodyPr>
          <a:lstStyle/>
          <a:p>
            <a:r>
              <a:rPr lang="en-GB" sz="1600" b="1" dirty="0"/>
              <a:t>Support LGUs to implement integrated sustainable financing and innovation strategies</a:t>
            </a:r>
            <a:r>
              <a:rPr lang="en-GB" sz="1600" dirty="0"/>
              <a:t>, </a:t>
            </a:r>
            <a:r>
              <a:rPr lang="en-GB" sz="1600" b="1" dirty="0"/>
              <a:t>in collaboration with the private sector and CSOs</a:t>
            </a:r>
            <a:endParaRPr lang="en-GB" sz="1600" dirty="0"/>
          </a:p>
          <a:p>
            <a:endParaRPr lang="en-GB" sz="800" dirty="0"/>
          </a:p>
          <a:p>
            <a:pPr marL="742950" lvl="1" indent="-285750">
              <a:buFont typeface="Arial" panose="020B0604020202020204" pitchFamily="34" charset="0"/>
              <a:buChar char="•"/>
            </a:pPr>
            <a:r>
              <a:rPr lang="en-GB" sz="1400" dirty="0"/>
              <a:t>Provide technical assistance to support LGUs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1400" dirty="0"/>
              <a:t>Ensure the collection of gender and youth sensitive data </a:t>
            </a:r>
          </a:p>
          <a:p>
            <a:pPr marL="1200150" lvl="2" indent="-285750">
              <a:buFont typeface="Arial" panose="020B0604020202020204" pitchFamily="34" charset="0"/>
              <a:buChar char="•"/>
            </a:pPr>
            <a:r>
              <a:rPr lang="en-GB" sz="1400" dirty="0"/>
              <a:t>impact of the formal/informal waste sector, waste streams and technologies</a:t>
            </a:r>
          </a:p>
          <a:p>
            <a:pPr marL="742950" lvl="1" indent="-285750">
              <a:buFont typeface="Arial" panose="020B0604020202020204" pitchFamily="34" charset="0"/>
              <a:buChar char="•"/>
            </a:pPr>
            <a:endParaRPr lang="en-GB" sz="1400" dirty="0"/>
          </a:p>
          <a:p>
            <a:pPr marL="742950" lvl="1" indent="-285750">
              <a:buFont typeface="Arial" panose="020B0604020202020204" pitchFamily="34" charset="0"/>
              <a:buChar char="•"/>
            </a:pPr>
            <a:r>
              <a:rPr lang="en-GB" sz="1400" dirty="0"/>
              <a:t>Empowering LGUs in facilitating a just transition to a circular economy </a:t>
            </a:r>
          </a:p>
          <a:p>
            <a:pPr marL="1200150" lvl="2" indent="-285750">
              <a:buFont typeface="Arial" panose="020B0604020202020204" pitchFamily="34" charset="0"/>
              <a:buChar char="•"/>
            </a:pPr>
            <a:r>
              <a:rPr lang="en-GB" sz="1400" dirty="0"/>
              <a:t>Support capturing the informal workers in the waste sector, junkshops, repair shops, women and youth, etc. </a:t>
            </a:r>
          </a:p>
          <a:p>
            <a:pPr marL="1200150" lvl="2" indent="-285750">
              <a:buFont typeface="Arial" panose="020B0604020202020204" pitchFamily="34" charset="0"/>
              <a:buChar char="•"/>
            </a:pPr>
            <a:r>
              <a:rPr lang="en-GB" sz="1400" dirty="0"/>
              <a:t>Disaster Risk Management and Recovery will feature high in the work with LGUs in Outputs 2.1 and 2.2. </a:t>
            </a:r>
          </a:p>
          <a:p>
            <a:pPr marL="171450" indent="-171450">
              <a:buFont typeface="Arial" panose="020B0604020202020204" pitchFamily="34" charset="0"/>
              <a:buChar char="•"/>
            </a:pPr>
            <a:endParaRPr lang="en-GB" sz="1400" dirty="0"/>
          </a:p>
          <a:p>
            <a:r>
              <a:rPr lang="en-GB" sz="1600" b="1" dirty="0"/>
              <a:t>Respond to interested LGUs to help address their identified challenges </a:t>
            </a:r>
            <a:r>
              <a:rPr lang="en-GB" sz="1600" dirty="0"/>
              <a:t>in the Circular Plastic Economy transition: </a:t>
            </a:r>
          </a:p>
          <a:p>
            <a:endParaRPr lang="en-GB" sz="800" dirty="0"/>
          </a:p>
          <a:p>
            <a:pPr marL="628650" lvl="1" indent="-171450">
              <a:buFont typeface="Arial" panose="020B0604020202020204" pitchFamily="34" charset="0"/>
              <a:buChar char="•"/>
            </a:pPr>
            <a:r>
              <a:rPr lang="en-GB" sz="1400" dirty="0"/>
              <a:t>A flexible, needs-based support for lower level LGUs through tailor-made peer-to-peer support and/or TA </a:t>
            </a:r>
          </a:p>
          <a:p>
            <a:pPr marL="628650" lvl="1" indent="-171450">
              <a:buFont typeface="Arial" panose="020B0604020202020204" pitchFamily="34" charset="0"/>
              <a:buChar char="•"/>
            </a:pPr>
            <a:r>
              <a:rPr lang="en-GB" sz="1400" dirty="0"/>
              <a:t>Ensure inclusivity and accuracy of the activities. 	</a:t>
            </a:r>
          </a:p>
          <a:p>
            <a:endParaRPr lang="fr-FR" dirty="0"/>
          </a:p>
        </p:txBody>
      </p:sp>
    </p:spTree>
    <p:extLst>
      <p:ext uri="{BB962C8B-B14F-4D97-AF65-F5344CB8AC3E}">
        <p14:creationId xmlns:p14="http://schemas.microsoft.com/office/powerpoint/2010/main" val="2434151945"/>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5496" y="1196752"/>
            <a:ext cx="9073008" cy="936625"/>
          </a:xfrm>
        </p:spPr>
        <p:txBody>
          <a:bodyPr/>
          <a:lstStyle/>
          <a:p>
            <a:pPr algn="ctr"/>
            <a:r>
              <a:rPr lang="fr-FR" sz="2800" dirty="0" err="1"/>
              <a:t>Lessons</a:t>
            </a:r>
            <a:r>
              <a:rPr lang="fr-FR" sz="2800" dirty="0"/>
              <a:t> </a:t>
            </a:r>
            <a:r>
              <a:rPr lang="fr-FR" sz="2800" dirty="0" err="1"/>
              <a:t>learned</a:t>
            </a:r>
            <a:r>
              <a:rPr lang="fr-FR" sz="2800" dirty="0"/>
              <a:t> &amp; </a:t>
            </a:r>
            <a:r>
              <a:rPr lang="fr-FR" sz="2800" dirty="0" err="1"/>
              <a:t>recommendations</a:t>
            </a:r>
            <a:endParaRPr lang="en-US" sz="28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179512" y="2133377"/>
            <a:ext cx="8784976" cy="4439677"/>
          </a:xfrm>
          <a:prstGeom prst="rect">
            <a:avLst/>
          </a:prstGeom>
          <a:noFill/>
        </p:spPr>
        <p:txBody>
          <a:bodyPr wrap="square" rtlCol="0">
            <a:spAutoFit/>
          </a:bodyPr>
          <a:lstStyle/>
          <a:p>
            <a:r>
              <a:rPr lang="en-GB" sz="1600" b="1" dirty="0"/>
              <a:t>At local level, maintain policy dialogue with interested LGUs and key government departments</a:t>
            </a:r>
            <a:r>
              <a:rPr lang="en-GB" sz="1600" dirty="0"/>
              <a:t>, enable awareness creation about the economic potential of Circular Economy (CE) and energy transition interventions. </a:t>
            </a:r>
          </a:p>
          <a:p>
            <a:r>
              <a:rPr lang="en-GB" sz="1400" dirty="0"/>
              <a:t>	</a:t>
            </a:r>
          </a:p>
          <a:p>
            <a:pPr marL="171450" indent="-171450">
              <a:buFont typeface="Arial" panose="020B0604020202020204" pitchFamily="34" charset="0"/>
              <a:buChar char="•"/>
            </a:pPr>
            <a:r>
              <a:rPr lang="en-GB" sz="1400" dirty="0"/>
              <a:t>Public Finance Management and monitoring of Philippines sovereign debt and macro-economic indicators. </a:t>
            </a:r>
          </a:p>
          <a:p>
            <a:r>
              <a:rPr lang="en-GB" sz="1400" dirty="0"/>
              <a:t>	</a:t>
            </a:r>
          </a:p>
          <a:p>
            <a:pPr marL="171450" indent="-171450">
              <a:buFont typeface="Arial" panose="020B0604020202020204" pitchFamily="34" charset="0"/>
              <a:buChar char="•"/>
            </a:pPr>
            <a:r>
              <a:rPr lang="en-GB" sz="1400" dirty="0"/>
              <a:t>Some LGUs in the country are already initiating green policies, priorities and investments.</a:t>
            </a:r>
          </a:p>
          <a:p>
            <a:endParaRPr lang="en-GB" sz="800" dirty="0"/>
          </a:p>
          <a:p>
            <a:pPr marL="171450" indent="-171450">
              <a:buFont typeface="Arial" panose="020B0604020202020204" pitchFamily="34" charset="0"/>
              <a:buChar char="•"/>
            </a:pPr>
            <a:r>
              <a:rPr lang="en-GB" sz="1400" dirty="0"/>
              <a:t>Through the </a:t>
            </a:r>
            <a:r>
              <a:rPr lang="en-GB" sz="1400" dirty="0" err="1"/>
              <a:t>Mandanas</a:t>
            </a:r>
            <a:r>
              <a:rPr lang="en-GB" sz="1400" dirty="0"/>
              <a:t> ruling, local government will have larger budgets and more project investments responsibilities</a:t>
            </a:r>
          </a:p>
          <a:p>
            <a:endParaRPr lang="en-GB" sz="1800" b="1" dirty="0"/>
          </a:p>
          <a:p>
            <a:r>
              <a:rPr lang="en-GB" sz="1600" b="1" dirty="0"/>
              <a:t>Collaborate with League of Cities of the Philippines </a:t>
            </a:r>
            <a:r>
              <a:rPr lang="en-GB" sz="1600" dirty="0"/>
              <a:t>to ensure continued interest and engagement from the network of LGUs. </a:t>
            </a:r>
          </a:p>
          <a:p>
            <a:endParaRPr lang="en-GB" sz="1400" dirty="0"/>
          </a:p>
          <a:p>
            <a:pPr marL="285750" indent="-285750">
              <a:buFont typeface="Arial" panose="020B0604020202020204" pitchFamily="34" charset="0"/>
              <a:buChar char="•"/>
            </a:pPr>
            <a:r>
              <a:rPr lang="en-GB" sz="1400" dirty="0"/>
              <a:t>Agree with LGUs on their long-term commitment and the allocation of a counterpart team with technical and resource staff in charge of coordination of support and dissemination of knowledge and information to other LGU departments. 	</a:t>
            </a:r>
          </a:p>
          <a:p>
            <a:pPr marL="171450" indent="-171450">
              <a:buFont typeface="Arial" panose="020B0604020202020204" pitchFamily="34" charset="0"/>
              <a:buChar char="•"/>
            </a:pPr>
            <a:endParaRPr lang="en-GB" i="1" dirty="0"/>
          </a:p>
          <a:p>
            <a:endParaRPr lang="fr-FR" sz="1050" dirty="0"/>
          </a:p>
        </p:txBody>
      </p:sp>
    </p:spTree>
    <p:extLst>
      <p:ext uri="{BB962C8B-B14F-4D97-AF65-F5344CB8AC3E}">
        <p14:creationId xmlns:p14="http://schemas.microsoft.com/office/powerpoint/2010/main" val="7697702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78B1C2-8704-4C49-86CD-93199A005617}"/>
              </a:ext>
            </a:extLst>
          </p:cNvPr>
          <p:cNvSpPr/>
          <p:nvPr/>
        </p:nvSpPr>
        <p:spPr>
          <a:xfrm>
            <a:off x="1115616" y="3212976"/>
            <a:ext cx="6912768" cy="923330"/>
          </a:xfrm>
          <a:prstGeom prst="rect">
            <a:avLst/>
          </a:prstGeom>
        </p:spPr>
        <p:txBody>
          <a:bodyPr wrap="square">
            <a:spAutoFit/>
          </a:bodyPr>
          <a:lstStyle/>
          <a:p>
            <a:pPr algn="ctr"/>
            <a:r>
              <a:rPr lang="en-US" sz="5400" b="1" dirty="0">
                <a:solidFill>
                  <a:srgbClr val="FFFF00"/>
                </a:solidFill>
              </a:rPr>
              <a:t>Thank </a:t>
            </a:r>
            <a:r>
              <a:rPr lang="en-US" sz="5400" b="1">
                <a:solidFill>
                  <a:srgbClr val="FFFF00"/>
                </a:solidFill>
              </a:rPr>
              <a:t>you!</a:t>
            </a:r>
            <a:endParaRPr lang="en-US" sz="5400" b="1" dirty="0">
              <a:solidFill>
                <a:srgbClr val="FFFF00"/>
              </a:solidFill>
            </a:endParaRPr>
          </a:p>
        </p:txBody>
      </p:sp>
    </p:spTree>
    <p:extLst>
      <p:ext uri="{BB962C8B-B14F-4D97-AF65-F5344CB8AC3E}">
        <p14:creationId xmlns:p14="http://schemas.microsoft.com/office/powerpoint/2010/main" val="27179369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2710</TotalTime>
  <Words>1584</Words>
  <Application>Microsoft Office PowerPoint</Application>
  <PresentationFormat>Affichage à l'écran (4:3)</PresentationFormat>
  <Paragraphs>128</Paragraphs>
  <Slides>7</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Verdana</vt:lpstr>
      <vt:lpstr>Wingdings</vt:lpstr>
      <vt:lpstr>blank</vt:lpstr>
      <vt:lpstr>Présentation PowerPoint</vt:lpstr>
      <vt:lpstr>Brief description of the Philippines</vt:lpstr>
      <vt:lpstr>Brief description of the case study</vt:lpstr>
      <vt:lpstr>How close is the intervention with the TALD? </vt:lpstr>
      <vt:lpstr>Main issues addressed by the EUD:  difficulties encountered </vt:lpstr>
      <vt:lpstr>Lessons learned &amp; recommendations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Eugene Zapata</dc:creator>
  <cp:lastModifiedBy>virginie wyart</cp:lastModifiedBy>
  <cp:revision>145</cp:revision>
  <dcterms:created xsi:type="dcterms:W3CDTF">2020-07-01T16:45:12Z</dcterms:created>
  <dcterms:modified xsi:type="dcterms:W3CDTF">2023-05-03T09:26:07Z</dcterms:modified>
</cp:coreProperties>
</file>