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895" r:id="rId2"/>
    <p:sldId id="896" r:id="rId3"/>
    <p:sldId id="897" r:id="rId4"/>
    <p:sldId id="898" r:id="rId5"/>
    <p:sldId id="899" r:id="rId6"/>
    <p:sldId id="900" r:id="rId7"/>
    <p:sldId id="901" r:id="rId8"/>
    <p:sldId id="902" r:id="rId9"/>
    <p:sldId id="903" r:id="rId10"/>
    <p:sldId id="904" r:id="rId11"/>
    <p:sldId id="882" r:id="rId12"/>
  </p:sldIdLst>
  <p:sldSz cx="9144000" cy="6858000" type="screen4x3"/>
  <p:notesSz cx="6797675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ODRIGUEZ BILBAO Jorge (DEVCO)" initials="RBJ(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0000"/>
    <a:srgbClr val="930000"/>
    <a:srgbClr val="3166CF"/>
    <a:srgbClr val="0F5494"/>
    <a:srgbClr val="BF0000"/>
    <a:srgbClr val="B20000"/>
    <a:srgbClr val="3E6FD2"/>
    <a:srgbClr val="50509C"/>
    <a:srgbClr val="99CCFF"/>
    <a:srgbClr val="2D5E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854"/>
    <p:restoredTop sz="92751"/>
  </p:normalViewPr>
  <p:slideViewPr>
    <p:cSldViewPr>
      <p:cViewPr varScale="1">
        <p:scale>
          <a:sx n="62" d="100"/>
          <a:sy n="62" d="100"/>
        </p:scale>
        <p:origin x="1772" y="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irginie wyart" userId="20342bd98894e0d5" providerId="LiveId" clId="{9D47BFB6-99D9-4D88-ADD6-EFA5D9B5AED9}"/>
    <pc:docChg chg="undo custSel modSld">
      <pc:chgData name="virginie wyart" userId="20342bd98894e0d5" providerId="LiveId" clId="{9D47BFB6-99D9-4D88-ADD6-EFA5D9B5AED9}" dt="2023-04-26T12:56:05.504" v="6" actId="20577"/>
      <pc:docMkLst>
        <pc:docMk/>
      </pc:docMkLst>
      <pc:sldChg chg="addSp delSp modSp mod">
        <pc:chgData name="virginie wyart" userId="20342bd98894e0d5" providerId="LiveId" clId="{9D47BFB6-99D9-4D88-ADD6-EFA5D9B5AED9}" dt="2023-04-26T12:56:05.504" v="6" actId="20577"/>
        <pc:sldMkLst>
          <pc:docMk/>
          <pc:sldMk cId="2745669168" sldId="900"/>
        </pc:sldMkLst>
        <pc:spChg chg="add del mod">
          <ac:chgData name="virginie wyart" userId="20342bd98894e0d5" providerId="LiveId" clId="{9D47BFB6-99D9-4D88-ADD6-EFA5D9B5AED9}" dt="2023-04-26T12:56:05.504" v="6" actId="20577"/>
          <ac:spMkLst>
            <pc:docMk/>
            <pc:sldMk cId="2745669168" sldId="900"/>
            <ac:spMk id="12" creationId="{94238654-21DC-994E-9CD0-57259BD59E89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fld id="{238114B0-41C2-4041-9572-2B9A9A5A0CD3}" type="slidenum">
              <a:rPr lang="en-GB" altLang="en-US"/>
              <a:pPr/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510901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368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fld id="{7F9695FB-D908-4160-AE67-B85245447BF5}" type="slidenum">
              <a:rPr lang="en-GB" altLang="en-US"/>
              <a:pPr/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216586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dirty="0">
              <a:ea typeface="MS PGothic" charset="0"/>
              <a:cs typeface="MS PGothic" charset="0"/>
            </a:endParaRPr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866" indent="-285718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2872" indent="-228574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020" indent="-228574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168" indent="-228574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318" indent="-228574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466" indent="-228574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8614" indent="-228574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5764" indent="-228574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0450B20-B29B-984D-8937-3FC7C1B1B70C}" type="slidenum"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MS PGothic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88370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dirty="0">
              <a:ea typeface="MS PGothic" charset="0"/>
              <a:cs typeface="MS PGothic" charset="0"/>
            </a:endParaRPr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866" indent="-285718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2872" indent="-228574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020" indent="-228574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168" indent="-228574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318" indent="-228574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466" indent="-228574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8614" indent="-228574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5764" indent="-228574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0450B20-B29B-984D-8937-3FC7C1B1B70C}" type="slidenum"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MS PGothic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71136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</a:endParaRPr>
          </a:p>
        </p:txBody>
      </p:sp>
      <p:pic>
        <p:nvPicPr>
          <p:cNvPr id="3086" name="Picture 6" descr="LOGO CE-EN-quadri.eps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pPr lvl="0"/>
            <a:r>
              <a:rPr lang="en-US" altLang="en-US" noProof="0"/>
              <a:t>Click to edit Master title style</a:t>
            </a:r>
            <a:endParaRPr lang="en-GB" altLang="en-US" noProof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en-US" noProof="0"/>
              <a:t>Click to edit Master subtitle style</a:t>
            </a:r>
            <a:endParaRPr lang="en-GB" altLang="en-US" noProof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endParaRPr lang="en-GB" alt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endParaRPr lang="en-GB" altLang="en-US"/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fld id="{6A141FA3-1B77-4EDE-B230-E919C600B683}" type="slidenum">
              <a:rPr lang="en-GB" altLang="en-US"/>
              <a:pPr/>
              <a:t>‹N°›</a:t>
            </a:fld>
            <a:endParaRPr lang="en-GB" alt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334B9A-3F2F-4DB3-9330-A2B68B9D3EEF}" type="slidenum">
              <a:rPr lang="en-GB" altLang="en-US"/>
              <a:pPr/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12140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32E535-0D9E-44A9-92E6-071940868D45}" type="slidenum">
              <a:rPr lang="en-GB" altLang="en-US"/>
              <a:pPr/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34118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9732B6-9473-4A6E-8279-835F0110B549}" type="slidenum">
              <a:rPr lang="en-GB" altLang="en-US"/>
              <a:pPr/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222019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4C9BF0-DD5A-41A8-A693-6DCB2E22C0B8}" type="slidenum">
              <a:rPr lang="en-GB" altLang="en-US"/>
              <a:pPr/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67325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AD24D1-6082-46A9-9164-B3458B4B22E1}" type="slidenum">
              <a:rPr lang="en-GB" altLang="en-US"/>
              <a:pPr/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219683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FDC4E9-B2D2-4CA3-8B91-1DEB4ACFDA03}" type="slidenum">
              <a:rPr lang="en-GB" altLang="en-US"/>
              <a:pPr/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94948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149431-66B6-4E61-A837-54177C86D1F3}" type="slidenum">
              <a:rPr lang="en-GB" altLang="en-US"/>
              <a:pPr/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93180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0AF8C7-62B3-4745-A19C-C8841CCBD9C5}" type="slidenum">
              <a:rPr lang="en-GB" altLang="en-US"/>
              <a:pPr/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02792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5C4D0F-52B2-4058-A1CC-B854D9BFFAF5}" type="slidenum">
              <a:rPr lang="en-GB" altLang="en-US"/>
              <a:pPr/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69965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9C57E4-EA20-4377-89DB-5C0C6A4F79E6}" type="slidenum">
              <a:rPr lang="en-GB" altLang="en-US"/>
              <a:pPr/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26552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altLang="en-US"/>
              <a:t>Second level</a:t>
            </a:r>
            <a:endParaRPr lang="en-GB" altLang="en-US"/>
          </a:p>
          <a:p>
            <a:pPr lvl="1"/>
            <a:r>
              <a:rPr lang="en-GB" altLang="en-US"/>
              <a:t>Third level</a:t>
            </a:r>
          </a:p>
          <a:p>
            <a:pPr lvl="2"/>
            <a:r>
              <a:rPr lang="en-GB" altLang="en-US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fld id="{6369C9B6-13D8-4661-B895-9C9656DECCF5}" type="slidenum">
              <a:rPr lang="en-GB" altLang="en-US"/>
              <a:pPr/>
              <a:t>‹N°›</a:t>
            </a:fld>
            <a:endParaRPr lang="en-GB" altLang="en-US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pic>
        <p:nvPicPr>
          <p:cNvPr id="1041" name="Picture 17" descr="LOGO CE_Vertical_EN_NEG_quadri_HR"/>
          <p:cNvPicPr>
            <a:picLocks noChangeAspect="1" noChangeArrowheads="1"/>
          </p:cNvPicPr>
          <p:nvPr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9552" y="1268760"/>
            <a:ext cx="806489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MS PGothic" charset="0"/>
                <a:cs typeface="Calibri"/>
              </a:rPr>
              <a:t>Session 11</a:t>
            </a:r>
            <a:endParaRPr kumimoji="0" lang="en-GB" sz="140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MS PGothic" charset="0"/>
              <a:cs typeface="Calibri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4093628-8588-0447-8BBF-A35C34D0F229}"/>
              </a:ext>
            </a:extLst>
          </p:cNvPr>
          <p:cNvSpPr/>
          <p:nvPr/>
        </p:nvSpPr>
        <p:spPr>
          <a:xfrm>
            <a:off x="539552" y="5877272"/>
            <a:ext cx="925252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Organised by the European Commission’s DG INTPA, </a:t>
            </a:r>
            <a:r>
              <a:rPr lang="en-GB" sz="1000" dirty="0">
                <a:solidFill>
                  <a:srgbClr val="FFFF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Unit </a:t>
            </a:r>
            <a:r>
              <a:rPr lang="en-GB" sz="1000" dirty="0">
                <a:solidFill>
                  <a:srgbClr val="FFFF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G2</a:t>
            </a: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- Local Authorities, Civil Society Organizations, Foundations</a:t>
            </a:r>
            <a:endParaRPr kumimoji="0" lang="fr-BE" sz="1000" b="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778B1C2-8704-4C49-86CD-93199A005617}"/>
              </a:ext>
            </a:extLst>
          </p:cNvPr>
          <p:cNvSpPr/>
          <p:nvPr/>
        </p:nvSpPr>
        <p:spPr>
          <a:xfrm>
            <a:off x="539552" y="2121336"/>
            <a:ext cx="8208912" cy="22852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rgbClr val="FFFF00"/>
                </a:solidFill>
              </a:rPr>
              <a:t>Integrating TALD into EU Development Cooperation </a:t>
            </a:r>
            <a:r>
              <a:rPr lang="en-US" sz="2400" b="1" dirty="0" err="1">
                <a:solidFill>
                  <a:srgbClr val="FFFF00"/>
                </a:solidFill>
              </a:rPr>
              <a:t>Programmes</a:t>
            </a:r>
            <a:r>
              <a:rPr lang="en-US" sz="2400" b="1" dirty="0">
                <a:solidFill>
                  <a:srgbClr val="FFFF00"/>
                </a:solidFill>
              </a:rPr>
              <a:t> (Case from Bhutan) </a:t>
            </a:r>
          </a:p>
          <a:p>
            <a:br>
              <a:rPr lang="en-GB" dirty="0">
                <a:latin typeface="Calibri"/>
                <a:ea typeface="MS PGothic" charset="0"/>
                <a:cs typeface="Calibri"/>
              </a:rPr>
            </a:br>
            <a:br>
              <a:rPr lang="en-GB" sz="1050" dirty="0">
                <a:latin typeface="Calibri"/>
                <a:ea typeface="MS PGothic" charset="0"/>
                <a:cs typeface="Calibri"/>
              </a:rPr>
            </a:br>
            <a:r>
              <a:rPr lang="fr-BE" sz="1800" dirty="0">
                <a:solidFill>
                  <a:schemeClr val="bg1"/>
                </a:solidFill>
                <a:latin typeface="+mj-lt"/>
                <a:ea typeface="MS PGothic" charset="0"/>
                <a:cs typeface="Calibri"/>
              </a:rPr>
              <a:t>Sangay Dorji</a:t>
            </a:r>
          </a:p>
          <a:p>
            <a:r>
              <a:rPr lang="fr-BE" sz="1800" dirty="0">
                <a:solidFill>
                  <a:schemeClr val="bg1"/>
                </a:solidFill>
                <a:latin typeface="+mj-lt"/>
                <a:ea typeface="MS PGothic" charset="0"/>
                <a:cs typeface="Calibri"/>
              </a:rPr>
              <a:t>Senior Program </a:t>
            </a:r>
            <a:r>
              <a:rPr lang="fr-BE" sz="1800" dirty="0" err="1">
                <a:solidFill>
                  <a:schemeClr val="bg1"/>
                </a:solidFill>
                <a:latin typeface="+mj-lt"/>
                <a:ea typeface="MS PGothic" charset="0"/>
                <a:cs typeface="Calibri"/>
              </a:rPr>
              <a:t>Officer</a:t>
            </a:r>
            <a:r>
              <a:rPr lang="fr-BE" sz="1800" dirty="0">
                <a:solidFill>
                  <a:schemeClr val="bg1"/>
                </a:solidFill>
                <a:latin typeface="+mj-lt"/>
                <a:ea typeface="MS PGothic" charset="0"/>
                <a:cs typeface="Calibri"/>
              </a:rPr>
              <a:t>/Programme Manager, EU Support in Bhutan</a:t>
            </a:r>
          </a:p>
          <a:p>
            <a:r>
              <a:rPr lang="fr-BE" sz="1800" dirty="0" err="1">
                <a:solidFill>
                  <a:schemeClr val="bg1"/>
                </a:solidFill>
                <a:latin typeface="+mj-lt"/>
                <a:ea typeface="MS PGothic" charset="0"/>
                <a:cs typeface="Calibri"/>
              </a:rPr>
              <a:t>Department</a:t>
            </a:r>
            <a:r>
              <a:rPr lang="fr-BE" sz="1800" dirty="0">
                <a:solidFill>
                  <a:schemeClr val="bg1"/>
                </a:solidFill>
                <a:latin typeface="+mj-lt"/>
                <a:ea typeface="MS PGothic" charset="0"/>
                <a:cs typeface="Calibri"/>
              </a:rPr>
              <a:t> of Local </a:t>
            </a:r>
            <a:r>
              <a:rPr lang="fr-BE" sz="1800" dirty="0" err="1">
                <a:solidFill>
                  <a:schemeClr val="bg1"/>
                </a:solidFill>
                <a:latin typeface="+mj-lt"/>
                <a:ea typeface="MS PGothic" charset="0"/>
                <a:cs typeface="Calibri"/>
              </a:rPr>
              <a:t>Governance</a:t>
            </a:r>
            <a:r>
              <a:rPr lang="fr-BE" sz="1800" dirty="0">
                <a:solidFill>
                  <a:schemeClr val="bg1"/>
                </a:solidFill>
                <a:latin typeface="+mj-lt"/>
                <a:ea typeface="MS PGothic" charset="0"/>
                <a:cs typeface="Calibri"/>
              </a:rPr>
              <a:t> and </a:t>
            </a:r>
            <a:r>
              <a:rPr lang="fr-BE" sz="1800" dirty="0" err="1">
                <a:solidFill>
                  <a:schemeClr val="bg1"/>
                </a:solidFill>
                <a:latin typeface="+mj-lt"/>
                <a:ea typeface="MS PGothic" charset="0"/>
                <a:cs typeface="Calibri"/>
              </a:rPr>
              <a:t>Disaster</a:t>
            </a:r>
            <a:r>
              <a:rPr lang="fr-BE" sz="1800" dirty="0">
                <a:solidFill>
                  <a:schemeClr val="bg1"/>
                </a:solidFill>
                <a:latin typeface="+mj-lt"/>
                <a:ea typeface="MS PGothic" charset="0"/>
                <a:cs typeface="Calibri"/>
              </a:rPr>
              <a:t> Management </a:t>
            </a:r>
          </a:p>
          <a:p>
            <a:r>
              <a:rPr lang="fr-BE" sz="1800" dirty="0">
                <a:solidFill>
                  <a:schemeClr val="bg1"/>
                </a:solidFill>
                <a:latin typeface="+mj-lt"/>
                <a:ea typeface="MS PGothic" charset="0"/>
                <a:cs typeface="Calibri"/>
              </a:rPr>
              <a:t>Royal </a:t>
            </a:r>
            <a:r>
              <a:rPr lang="fr-BE" sz="1800" dirty="0" err="1">
                <a:solidFill>
                  <a:schemeClr val="bg1"/>
                </a:solidFill>
                <a:latin typeface="+mj-lt"/>
                <a:ea typeface="MS PGothic" charset="0"/>
                <a:cs typeface="Calibri"/>
              </a:rPr>
              <a:t>Government</a:t>
            </a:r>
            <a:r>
              <a:rPr lang="fr-BE" sz="1800" dirty="0">
                <a:solidFill>
                  <a:schemeClr val="bg1"/>
                </a:solidFill>
                <a:latin typeface="+mj-lt"/>
                <a:ea typeface="MS PGothic" charset="0"/>
                <a:cs typeface="Calibri"/>
              </a:rPr>
              <a:t> of Bhutan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B55BD61-E0B5-A148-BDB9-884FADEC9312}"/>
              </a:ext>
            </a:extLst>
          </p:cNvPr>
          <p:cNvSpPr txBox="1"/>
          <p:nvPr/>
        </p:nvSpPr>
        <p:spPr>
          <a:xfrm>
            <a:off x="42489" y="4869160"/>
            <a:ext cx="8561959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algn="r">
              <a:spcAft>
                <a:spcPts val="0"/>
              </a:spcAft>
              <a:defRPr/>
            </a:pPr>
            <a:r>
              <a:rPr lang="en-US" b="1" dirty="0">
                <a:solidFill>
                  <a:srgbClr val="FFFF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ASIA – PACIFIC Regional Seminar on</a:t>
            </a:r>
            <a:endParaRPr lang="en-GB" b="1" dirty="0">
              <a:solidFill>
                <a:srgbClr val="FFFF00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r">
              <a:spcAft>
                <a:spcPts val="0"/>
              </a:spcAft>
              <a:defRPr/>
            </a:pPr>
            <a:r>
              <a:rPr lang="en-GB" b="1" dirty="0">
                <a:solidFill>
                  <a:srgbClr val="FFFF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Territorial Approach to Local Development (TALD)</a:t>
            </a:r>
            <a:endParaRPr lang="fr-BE" b="1" dirty="0">
              <a:solidFill>
                <a:srgbClr val="FFFF00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algn="r">
              <a:spcAft>
                <a:spcPts val="0"/>
              </a:spcAft>
              <a:defRPr/>
            </a:pPr>
            <a:r>
              <a:rPr lang="en-US" sz="1000" b="1" dirty="0">
                <a:solidFill>
                  <a:srgbClr val="FFFF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26-28 April in New Delhi</a:t>
            </a:r>
            <a:endParaRPr lang="en-IE" sz="1000" b="1" dirty="0">
              <a:solidFill>
                <a:srgbClr val="FFFF00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9999107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48B64EEE-F87B-4DE7-B5FC-3B9D5A4F16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980728"/>
            <a:ext cx="9073008" cy="936625"/>
          </a:xfrm>
        </p:spPr>
        <p:txBody>
          <a:bodyPr/>
          <a:lstStyle/>
          <a:p>
            <a:r>
              <a:rPr lang="fr-FR" sz="2800" dirty="0" err="1"/>
              <a:t>Lessons</a:t>
            </a:r>
            <a:r>
              <a:rPr lang="fr-FR" sz="2800" dirty="0"/>
              <a:t> </a:t>
            </a:r>
            <a:r>
              <a:rPr lang="fr-FR" sz="2800" dirty="0" err="1"/>
              <a:t>learned</a:t>
            </a:r>
            <a:r>
              <a:rPr lang="fr-FR" sz="2800" dirty="0"/>
              <a:t> &amp; </a:t>
            </a:r>
            <a:r>
              <a:rPr lang="fr-FR" sz="2800" dirty="0" err="1"/>
              <a:t>recommendations</a:t>
            </a:r>
            <a:r>
              <a:rPr lang="fr-FR" sz="2800" dirty="0"/>
              <a:t> </a:t>
            </a:r>
            <a:r>
              <a:rPr lang="fr-FR" sz="2400" dirty="0"/>
              <a:t>(2/2)</a:t>
            </a:r>
            <a:endParaRPr lang="en-US" sz="2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88D03DA-A847-AD29-E618-3D7BC4103226}"/>
              </a:ext>
            </a:extLst>
          </p:cNvPr>
          <p:cNvSpPr txBox="1"/>
          <p:nvPr/>
        </p:nvSpPr>
        <p:spPr>
          <a:xfrm>
            <a:off x="288032" y="1844824"/>
            <a:ext cx="8784976" cy="4606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800" dirty="0"/>
              <a:t>Need to continue strengthening capacity in areas related to fiscal decentralization, PFM both at local/central levels.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800" dirty="0"/>
              <a:t>Prioritization of activities and allocation of grant at the Gewog level needs to be strengthened especially through revitalization and strengthening the institution of </a:t>
            </a:r>
            <a:r>
              <a:rPr lang="en-GB" sz="1800" dirty="0" err="1"/>
              <a:t>Zomdu</a:t>
            </a:r>
            <a:r>
              <a:rPr lang="en-GB" sz="1800" dirty="0"/>
              <a:t> (village meeting).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800" b="1" dirty="0"/>
              <a:t>Engagement of CSOs </a:t>
            </a:r>
            <a:r>
              <a:rPr lang="en-GB" sz="1800" dirty="0"/>
              <a:t>in areas such as women’s participation in LG.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800" dirty="0"/>
              <a:t>Capacity of the Department of Local Governance (central agency) to be further strengthened.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800" dirty="0"/>
              <a:t>Digitalisation of public services has been promoted: the common </a:t>
            </a:r>
            <a:r>
              <a:rPr lang="en-GB" sz="1800" b="1" dirty="0"/>
              <a:t>platform for citizen interface </a:t>
            </a:r>
            <a:r>
              <a:rPr lang="en-GB" sz="1800" dirty="0"/>
              <a:t>(citizen services portal) included: </a:t>
            </a:r>
            <a:r>
              <a:rPr lang="en-GB" sz="1800" dirty="0" err="1"/>
              <a:t>eKaasel</a:t>
            </a:r>
            <a:r>
              <a:rPr lang="en-GB" sz="1800" dirty="0"/>
              <a:t> (grievance redressal mechanism).</a:t>
            </a:r>
          </a:p>
        </p:txBody>
      </p:sp>
    </p:spTree>
    <p:extLst>
      <p:ext uri="{BB962C8B-B14F-4D97-AF65-F5344CB8AC3E}">
        <p14:creationId xmlns:p14="http://schemas.microsoft.com/office/powerpoint/2010/main" val="323854398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778B1C2-8704-4C49-86CD-93199A005617}"/>
              </a:ext>
            </a:extLst>
          </p:cNvPr>
          <p:cNvSpPr/>
          <p:nvPr/>
        </p:nvSpPr>
        <p:spPr>
          <a:xfrm>
            <a:off x="1115616" y="3212976"/>
            <a:ext cx="69127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400" b="1" dirty="0">
                <a:solidFill>
                  <a:srgbClr val="FFFF00"/>
                </a:solidFill>
              </a:rPr>
              <a:t>Thank </a:t>
            </a:r>
            <a:r>
              <a:rPr lang="en-US" sz="5400" b="1">
                <a:solidFill>
                  <a:srgbClr val="FFFF00"/>
                </a:solidFill>
              </a:rPr>
              <a:t>you!</a:t>
            </a:r>
            <a:endParaRPr lang="en-US" sz="54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793694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48B64EEE-F87B-4DE7-B5FC-3B9D5A4F16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268760"/>
            <a:ext cx="9144000" cy="792609"/>
          </a:xfrm>
        </p:spPr>
        <p:txBody>
          <a:bodyPr/>
          <a:lstStyle/>
          <a:p>
            <a:pPr algn="ctr"/>
            <a:r>
              <a:rPr lang="fr-FR" sz="2800" dirty="0" err="1"/>
              <a:t>Brief</a:t>
            </a:r>
            <a:r>
              <a:rPr lang="fr-FR" sz="2800" dirty="0"/>
              <a:t> description of Bhutan </a:t>
            </a:r>
            <a:r>
              <a:rPr lang="fr-FR" sz="2800" dirty="0" err="1"/>
              <a:t>context</a:t>
            </a:r>
            <a:r>
              <a:rPr lang="fr-FR" sz="2800" dirty="0"/>
              <a:t> (1/2)</a:t>
            </a:r>
            <a:endParaRPr lang="en-US" sz="2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88D03DA-A847-AD29-E618-3D7BC4103226}"/>
              </a:ext>
            </a:extLst>
          </p:cNvPr>
          <p:cNvSpPr txBox="1"/>
          <p:nvPr/>
        </p:nvSpPr>
        <p:spPr>
          <a:xfrm>
            <a:off x="467544" y="2204864"/>
            <a:ext cx="8208912" cy="41451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r-FR" sz="1800" dirty="0" err="1"/>
              <a:t>Overall</a:t>
            </a:r>
            <a:r>
              <a:rPr lang="fr-FR" sz="1800" dirty="0"/>
              <a:t> </a:t>
            </a:r>
            <a:r>
              <a:rPr lang="fr-FR" sz="1800" dirty="0" err="1"/>
              <a:t>context</a:t>
            </a:r>
            <a:r>
              <a:rPr lang="fr-FR" sz="1800" dirty="0"/>
              <a:t> of Bhutan: - Gross National </a:t>
            </a:r>
            <a:r>
              <a:rPr lang="fr-FR" sz="1800" dirty="0" err="1"/>
              <a:t>Happiness</a:t>
            </a:r>
            <a:r>
              <a:rPr lang="fr-FR" sz="1800" dirty="0"/>
              <a:t> </a:t>
            </a:r>
          </a:p>
          <a:p>
            <a:pPr marL="3371850" lvl="7" indent="-171450">
              <a:lnSpc>
                <a:spcPct val="150000"/>
              </a:lnSpc>
              <a:buFontTx/>
              <a:buChar char="-"/>
            </a:pPr>
            <a:r>
              <a:rPr lang="fr-FR" sz="1800" dirty="0" err="1"/>
              <a:t>Carbon</a:t>
            </a:r>
            <a:r>
              <a:rPr lang="fr-FR" sz="1800" dirty="0"/>
              <a:t> </a:t>
            </a:r>
            <a:r>
              <a:rPr lang="fr-FR" sz="1800" dirty="0" err="1"/>
              <a:t>Negative</a:t>
            </a:r>
            <a:endParaRPr lang="fr-FR" sz="1800" dirty="0"/>
          </a:p>
          <a:p>
            <a:pPr>
              <a:lnSpc>
                <a:spcPct val="150000"/>
              </a:lnSpc>
            </a:pPr>
            <a:endParaRPr lang="fr-FR" sz="1800" dirty="0"/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fr-FR" sz="1800" dirty="0"/>
              <a:t>Constitution of the </a:t>
            </a:r>
            <a:r>
              <a:rPr lang="fr-FR" sz="1800" dirty="0" err="1"/>
              <a:t>Kingdom</a:t>
            </a:r>
            <a:r>
              <a:rPr lang="fr-FR" sz="1800" dirty="0"/>
              <a:t> of Bhutan, 2008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endParaRPr lang="fr-FR" sz="800" dirty="0"/>
          </a:p>
          <a:p>
            <a:pPr>
              <a:lnSpc>
                <a:spcPct val="150000"/>
              </a:lnSpc>
            </a:pPr>
            <a:r>
              <a:rPr lang="fr-FR" sz="1800" dirty="0"/>
              <a:t>2. Local </a:t>
            </a:r>
            <a:r>
              <a:rPr lang="fr-FR" sz="1800" dirty="0" err="1"/>
              <a:t>Government</a:t>
            </a:r>
            <a:r>
              <a:rPr lang="fr-FR" sz="1800" dirty="0"/>
              <a:t> </a:t>
            </a:r>
            <a:r>
              <a:rPr lang="fr-FR" sz="1800" dirty="0" err="1"/>
              <a:t>Act</a:t>
            </a:r>
            <a:r>
              <a:rPr lang="fr-FR" sz="1800" dirty="0"/>
              <a:t>, 2009</a:t>
            </a:r>
          </a:p>
          <a:p>
            <a:pPr>
              <a:lnSpc>
                <a:spcPct val="150000"/>
              </a:lnSpc>
            </a:pPr>
            <a:r>
              <a:rPr lang="fr-FR" sz="1800" dirty="0"/>
              <a:t>      - Financial </a:t>
            </a:r>
            <a:r>
              <a:rPr lang="fr-FR" sz="1800" dirty="0" err="1"/>
              <a:t>Powers</a:t>
            </a:r>
            <a:r>
              <a:rPr lang="fr-FR" sz="1800" dirty="0"/>
              <a:t> and </a:t>
            </a:r>
            <a:r>
              <a:rPr lang="fr-FR" sz="1800" dirty="0" err="1"/>
              <a:t>Functions</a:t>
            </a:r>
            <a:r>
              <a:rPr lang="fr-FR" sz="1800" dirty="0"/>
              <a:t> of the </a:t>
            </a:r>
            <a:r>
              <a:rPr lang="fr-FR" sz="1800" dirty="0" err="1"/>
              <a:t>LGs</a:t>
            </a:r>
            <a:r>
              <a:rPr lang="fr-FR" sz="1800" dirty="0"/>
              <a:t> </a:t>
            </a:r>
          </a:p>
          <a:p>
            <a:pPr>
              <a:lnSpc>
                <a:spcPct val="150000"/>
              </a:lnSpc>
            </a:pPr>
            <a:r>
              <a:rPr lang="fr-FR" sz="1800" dirty="0"/>
              <a:t>      - Administrative </a:t>
            </a:r>
            <a:r>
              <a:rPr lang="fr-FR" sz="1800" dirty="0" err="1"/>
              <a:t>Powers</a:t>
            </a:r>
            <a:r>
              <a:rPr lang="fr-FR" sz="1800" dirty="0"/>
              <a:t> and </a:t>
            </a:r>
            <a:r>
              <a:rPr lang="fr-FR" sz="1800" dirty="0" err="1"/>
              <a:t>Functions</a:t>
            </a:r>
            <a:r>
              <a:rPr lang="fr-FR" sz="1800" dirty="0"/>
              <a:t> </a:t>
            </a:r>
          </a:p>
          <a:p>
            <a:pPr>
              <a:lnSpc>
                <a:spcPct val="150000"/>
              </a:lnSpc>
            </a:pPr>
            <a:r>
              <a:rPr lang="fr-FR" sz="1800" dirty="0"/>
              <a:t>      - </a:t>
            </a:r>
            <a:r>
              <a:rPr lang="fr-FR" sz="1800" dirty="0" err="1"/>
              <a:t>Regulatory</a:t>
            </a:r>
            <a:r>
              <a:rPr lang="fr-FR" sz="1800" dirty="0"/>
              <a:t> Powers and </a:t>
            </a:r>
            <a:r>
              <a:rPr lang="fr-FR" sz="1800" dirty="0" err="1"/>
              <a:t>Functions</a:t>
            </a:r>
            <a:r>
              <a:rPr lang="fr-FR" sz="1800" dirty="0"/>
              <a:t> </a:t>
            </a:r>
          </a:p>
          <a:p>
            <a:pPr>
              <a:lnSpc>
                <a:spcPct val="150000"/>
              </a:lnSpc>
            </a:pPr>
            <a:endParaRPr lang="fr-FR" sz="800" dirty="0"/>
          </a:p>
          <a:p>
            <a:pPr>
              <a:lnSpc>
                <a:spcPct val="150000"/>
              </a:lnSpc>
            </a:pPr>
            <a:r>
              <a:rPr lang="fr-FR" sz="1800" dirty="0"/>
              <a:t>3. Local </a:t>
            </a:r>
            <a:r>
              <a:rPr lang="fr-FR" sz="1800" dirty="0" err="1"/>
              <a:t>Government</a:t>
            </a:r>
            <a:r>
              <a:rPr lang="fr-FR" sz="1800" dirty="0"/>
              <a:t> Rules and </a:t>
            </a:r>
            <a:r>
              <a:rPr lang="fr-FR" sz="1800" dirty="0" err="1"/>
              <a:t>Regulations</a:t>
            </a:r>
            <a:r>
              <a:rPr lang="fr-FR" sz="1800" dirty="0"/>
              <a:t>, 2012 (</a:t>
            </a:r>
            <a:r>
              <a:rPr lang="fr-FR" sz="1800" dirty="0" err="1"/>
              <a:t>revised</a:t>
            </a:r>
            <a:r>
              <a:rPr lang="fr-FR" sz="1800" dirty="0"/>
              <a:t> 2022) </a:t>
            </a:r>
          </a:p>
        </p:txBody>
      </p:sp>
    </p:spTree>
    <p:extLst>
      <p:ext uri="{BB962C8B-B14F-4D97-AF65-F5344CB8AC3E}">
        <p14:creationId xmlns:p14="http://schemas.microsoft.com/office/powerpoint/2010/main" val="312407452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48B64EEE-F87B-4DE7-B5FC-3B9D5A4F16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04" y="1268760"/>
            <a:ext cx="9036496" cy="792609"/>
          </a:xfrm>
        </p:spPr>
        <p:txBody>
          <a:bodyPr/>
          <a:lstStyle/>
          <a:p>
            <a:pPr algn="ctr"/>
            <a:r>
              <a:rPr lang="fr-FR" sz="2800" dirty="0" err="1"/>
              <a:t>Brief</a:t>
            </a:r>
            <a:r>
              <a:rPr lang="fr-FR" sz="2800" dirty="0"/>
              <a:t> description of Bhutan </a:t>
            </a:r>
            <a:r>
              <a:rPr lang="fr-FR" sz="2800" dirty="0" err="1"/>
              <a:t>context</a:t>
            </a:r>
            <a:r>
              <a:rPr lang="fr-FR" sz="2800" dirty="0"/>
              <a:t> (2/2)</a:t>
            </a:r>
            <a:endParaRPr lang="en-US" sz="2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88D03DA-A847-AD29-E618-3D7BC4103226}"/>
              </a:ext>
            </a:extLst>
          </p:cNvPr>
          <p:cNvSpPr txBox="1"/>
          <p:nvPr/>
        </p:nvSpPr>
        <p:spPr>
          <a:xfrm>
            <a:off x="449288" y="2204864"/>
            <a:ext cx="8352928" cy="4191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r-FR" sz="1800" dirty="0"/>
              <a:t>4. </a:t>
            </a:r>
            <a:r>
              <a:rPr lang="fr-FR" sz="1800" dirty="0" err="1"/>
              <a:t>Government</a:t>
            </a:r>
            <a:r>
              <a:rPr lang="fr-FR" sz="1800" dirty="0"/>
              <a:t> Policy </a:t>
            </a:r>
          </a:p>
          <a:p>
            <a:pPr>
              <a:lnSpc>
                <a:spcPct val="150000"/>
              </a:lnSpc>
            </a:pPr>
            <a:r>
              <a:rPr lang="fr-FR" sz="1800" dirty="0"/>
              <a:t>- 50% of the capital </a:t>
            </a:r>
            <a:r>
              <a:rPr lang="fr-FR" sz="1800" dirty="0" err="1"/>
              <a:t>outlay</a:t>
            </a:r>
            <a:r>
              <a:rPr lang="fr-FR" sz="1800" dirty="0"/>
              <a:t> for the LG (in 12 FYP)</a:t>
            </a:r>
          </a:p>
          <a:p>
            <a:pPr>
              <a:lnSpc>
                <a:spcPct val="150000"/>
              </a:lnSpc>
            </a:pPr>
            <a:endParaRPr lang="fr-FR" sz="1800" dirty="0"/>
          </a:p>
          <a:p>
            <a:pPr>
              <a:lnSpc>
                <a:spcPct val="150000"/>
              </a:lnSpc>
            </a:pPr>
            <a:r>
              <a:rPr lang="fr-FR" sz="1800" dirty="0"/>
              <a:t>5. Draft </a:t>
            </a:r>
            <a:r>
              <a:rPr lang="fr-FR" sz="1800" dirty="0" err="1"/>
              <a:t>Decentralization</a:t>
            </a:r>
            <a:r>
              <a:rPr lang="fr-FR" sz="1800" dirty="0"/>
              <a:t> Policy </a:t>
            </a:r>
          </a:p>
          <a:p>
            <a:pPr>
              <a:lnSpc>
                <a:spcPct val="150000"/>
              </a:lnSpc>
            </a:pPr>
            <a:endParaRPr lang="fr-FR" sz="1800" dirty="0"/>
          </a:p>
          <a:p>
            <a:pPr>
              <a:lnSpc>
                <a:spcPct val="150000"/>
              </a:lnSpc>
            </a:pPr>
            <a:r>
              <a:rPr lang="fr-FR" sz="1800" dirty="0"/>
              <a:t>6. </a:t>
            </a:r>
            <a:r>
              <a:rPr lang="fr-FR" sz="1800" b="1" dirty="0"/>
              <a:t>Dialogue </a:t>
            </a:r>
            <a:r>
              <a:rPr lang="fr-FR" sz="1800" b="1" dirty="0" err="1"/>
              <a:t>with</a:t>
            </a:r>
            <a:r>
              <a:rPr lang="fr-FR" sz="1800" b="1" dirty="0"/>
              <a:t> the EUD</a:t>
            </a:r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fr-FR" sz="1800" dirty="0" err="1"/>
              <a:t>Capacity</a:t>
            </a:r>
            <a:r>
              <a:rPr lang="fr-FR" sz="1800" dirty="0"/>
              <a:t> </a:t>
            </a:r>
            <a:r>
              <a:rPr lang="fr-FR" sz="1800" dirty="0" err="1"/>
              <a:t>Development</a:t>
            </a:r>
            <a:r>
              <a:rPr lang="fr-FR" sz="1800" dirty="0"/>
              <a:t> for Local </a:t>
            </a:r>
            <a:r>
              <a:rPr lang="fr-FR" sz="1800" dirty="0" err="1"/>
              <a:t>Government</a:t>
            </a:r>
            <a:r>
              <a:rPr lang="fr-FR" sz="1800" dirty="0"/>
              <a:t> and Fiscal </a:t>
            </a:r>
            <a:r>
              <a:rPr lang="fr-FR" sz="1800" dirty="0" err="1"/>
              <a:t>Decentralization</a:t>
            </a:r>
            <a:r>
              <a:rPr lang="fr-FR" sz="1800" dirty="0"/>
              <a:t> in Bhutan (MIP 2014-2020)</a:t>
            </a:r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fr-FR" sz="1800" dirty="0" err="1"/>
              <a:t>Strengthening</a:t>
            </a:r>
            <a:r>
              <a:rPr lang="fr-FR" sz="1800" dirty="0"/>
              <a:t> Good </a:t>
            </a:r>
            <a:r>
              <a:rPr lang="fr-FR" sz="1800" dirty="0" err="1"/>
              <a:t>Governance</a:t>
            </a:r>
            <a:r>
              <a:rPr lang="fr-FR" sz="1800" dirty="0"/>
              <a:t> and </a:t>
            </a:r>
            <a:r>
              <a:rPr lang="fr-FR" sz="1800" dirty="0" err="1"/>
              <a:t>Digitalization</a:t>
            </a:r>
            <a:r>
              <a:rPr lang="fr-FR" sz="1800" dirty="0"/>
              <a:t> in Bhutan (MIP 2021-2027)</a:t>
            </a:r>
          </a:p>
        </p:txBody>
      </p:sp>
    </p:spTree>
    <p:extLst>
      <p:ext uri="{BB962C8B-B14F-4D97-AF65-F5344CB8AC3E}">
        <p14:creationId xmlns:p14="http://schemas.microsoft.com/office/powerpoint/2010/main" val="261014630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48B64EEE-F87B-4DE7-B5FC-3B9D5A4F16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752" y="1196752"/>
            <a:ext cx="9036496" cy="936625"/>
          </a:xfrm>
        </p:spPr>
        <p:txBody>
          <a:bodyPr/>
          <a:lstStyle/>
          <a:p>
            <a:pPr algn="ctr"/>
            <a:r>
              <a:rPr lang="fr-FR" sz="2900" dirty="0"/>
              <a:t>Brief description of the case </a:t>
            </a:r>
            <a:r>
              <a:rPr lang="fr-FR" sz="2900" dirty="0" err="1"/>
              <a:t>study</a:t>
            </a:r>
            <a:r>
              <a:rPr lang="fr-FR" sz="2900" dirty="0"/>
              <a:t> (1/2)</a:t>
            </a:r>
            <a:endParaRPr lang="en-US" sz="29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88D03DA-A847-AD29-E618-3D7BC4103226}"/>
              </a:ext>
            </a:extLst>
          </p:cNvPr>
          <p:cNvSpPr txBox="1"/>
          <p:nvPr/>
        </p:nvSpPr>
        <p:spPr>
          <a:xfrm>
            <a:off x="431540" y="2133377"/>
            <a:ext cx="8280920" cy="44745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r-FR" sz="1600" b="1" dirty="0"/>
              <a:t>Main </a:t>
            </a:r>
            <a:r>
              <a:rPr lang="fr-FR" sz="1600" b="1" dirty="0" err="1"/>
              <a:t>characteristics</a:t>
            </a:r>
            <a:r>
              <a:rPr lang="fr-FR" sz="1600" b="1" dirty="0"/>
              <a:t> of the </a:t>
            </a:r>
            <a:r>
              <a:rPr lang="fr-FR" sz="1600" b="1" dirty="0" err="1"/>
              <a:t>EUD’s</a:t>
            </a:r>
            <a:r>
              <a:rPr lang="fr-FR" sz="1600" b="1" dirty="0"/>
              <a:t> intervention </a:t>
            </a:r>
            <a:r>
              <a:rPr lang="fr-FR" sz="1600" b="1" dirty="0" err="1"/>
              <a:t>with</a:t>
            </a:r>
            <a:r>
              <a:rPr lang="fr-FR" sz="1600" b="1" dirty="0"/>
              <a:t> Local </a:t>
            </a:r>
            <a:r>
              <a:rPr lang="fr-FR" sz="1600" b="1" dirty="0" err="1"/>
              <a:t>Authorities</a:t>
            </a:r>
            <a:endParaRPr lang="fr-FR" sz="1600" b="1" dirty="0"/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fr-FR" sz="1600" dirty="0"/>
              <a:t>Good </a:t>
            </a:r>
            <a:r>
              <a:rPr lang="fr-FR" sz="1600" dirty="0" err="1"/>
              <a:t>Governance</a:t>
            </a:r>
            <a:r>
              <a:rPr lang="fr-FR" sz="1600" dirty="0"/>
              <a:t> </a:t>
            </a:r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fr-FR" sz="1600" dirty="0" err="1"/>
              <a:t>Capacity</a:t>
            </a:r>
            <a:r>
              <a:rPr lang="fr-FR" sz="1600" dirty="0"/>
              <a:t> </a:t>
            </a:r>
            <a:r>
              <a:rPr lang="fr-FR" sz="1600" dirty="0" err="1"/>
              <a:t>Development</a:t>
            </a:r>
            <a:r>
              <a:rPr lang="fr-FR" sz="1600" dirty="0"/>
              <a:t> </a:t>
            </a:r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fr-FR" sz="1600" dirty="0"/>
              <a:t>Support Fiscal </a:t>
            </a:r>
            <a:r>
              <a:rPr lang="fr-FR" sz="1600" dirty="0" err="1"/>
              <a:t>Decentralization</a:t>
            </a:r>
            <a:r>
              <a:rPr lang="fr-FR" sz="1600" dirty="0"/>
              <a:t> </a:t>
            </a:r>
          </a:p>
          <a:p>
            <a:pPr>
              <a:lnSpc>
                <a:spcPct val="150000"/>
              </a:lnSpc>
            </a:pPr>
            <a:endParaRPr lang="fr-FR" sz="1600" dirty="0"/>
          </a:p>
          <a:p>
            <a:pPr>
              <a:lnSpc>
                <a:spcPct val="150000"/>
              </a:lnSpc>
            </a:pPr>
            <a:r>
              <a:rPr lang="en-GB" sz="1600" b="1" dirty="0"/>
              <a:t>Programme supports the following objectives</a:t>
            </a:r>
            <a:r>
              <a:rPr lang="en-GB" sz="1600" dirty="0"/>
              <a:t>:</a:t>
            </a:r>
          </a:p>
          <a:p>
            <a:pPr marL="171450"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n-GB" sz="1600" dirty="0"/>
              <a:t>Improve the financial capability of the government to implement the local government reforms.</a:t>
            </a:r>
          </a:p>
          <a:p>
            <a:pPr marL="171450"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n-GB" sz="1600" dirty="0"/>
              <a:t>Promote decentralisation and local government reform.</a:t>
            </a:r>
          </a:p>
          <a:p>
            <a:pPr marL="171450"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n-GB" sz="1600" dirty="0"/>
              <a:t>Improve service delivery at local levels.</a:t>
            </a:r>
          </a:p>
          <a:p>
            <a:pPr marL="171450"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n-GB" sz="1600" dirty="0"/>
              <a:t>Improve governance in particular at local level and more specifically Public Finance Management (PFM).</a:t>
            </a:r>
            <a:endParaRPr lang="en-GB" sz="1300" dirty="0"/>
          </a:p>
        </p:txBody>
      </p:sp>
    </p:spTree>
    <p:extLst>
      <p:ext uri="{BB962C8B-B14F-4D97-AF65-F5344CB8AC3E}">
        <p14:creationId xmlns:p14="http://schemas.microsoft.com/office/powerpoint/2010/main" val="249120759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48B64EEE-F87B-4DE7-B5FC-3B9D5A4F16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04" y="1124223"/>
            <a:ext cx="8712968" cy="936625"/>
          </a:xfrm>
        </p:spPr>
        <p:txBody>
          <a:bodyPr/>
          <a:lstStyle/>
          <a:p>
            <a:pPr algn="ctr"/>
            <a:r>
              <a:rPr lang="fr-FR" sz="2800" dirty="0"/>
              <a:t>Brief description of the case </a:t>
            </a:r>
            <a:r>
              <a:rPr lang="fr-FR" sz="2800" dirty="0" err="1"/>
              <a:t>study</a:t>
            </a:r>
            <a:r>
              <a:rPr lang="fr-FR" sz="2800" dirty="0"/>
              <a:t> (2/2)</a:t>
            </a:r>
            <a:endParaRPr lang="en-US" sz="2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88D03DA-A847-AD29-E618-3D7BC4103226}"/>
              </a:ext>
            </a:extLst>
          </p:cNvPr>
          <p:cNvSpPr txBox="1"/>
          <p:nvPr/>
        </p:nvSpPr>
        <p:spPr>
          <a:xfrm>
            <a:off x="251520" y="1916832"/>
            <a:ext cx="8784976" cy="45699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1600" b="1" dirty="0"/>
              <a:t>Some key achievements in the Local Government (LG) sector includes:</a:t>
            </a:r>
            <a:endParaRPr lang="en-GB" sz="1600" dirty="0"/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500" dirty="0"/>
              <a:t>Disseminating budgets and plans, and their implementation status. 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500" dirty="0"/>
              <a:t>Integrated national M&amp;E system as a system for planning, budgeting and reporting.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500" b="1" dirty="0"/>
              <a:t>54 business initiatives commenced through green economic development.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500" dirty="0"/>
              <a:t>100 Local Governments have been supported through the performance based grants (Gender, Climate).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500" dirty="0"/>
              <a:t>Over 1000 LG functionaries trained.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500" dirty="0"/>
              <a:t>Women representation in LG's have increased (12.96%).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500" dirty="0"/>
              <a:t>Improve transparency and accountability towards the citizens.  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500" dirty="0"/>
              <a:t>Promote green economic development creating jobs and economic opportunities.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500" dirty="0"/>
              <a:t>25 Search and Rescue teams trained.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500" dirty="0"/>
              <a:t>Over 4000 households covered under 24x7 water supply to rural and urban households. </a:t>
            </a:r>
          </a:p>
        </p:txBody>
      </p:sp>
    </p:spTree>
    <p:extLst>
      <p:ext uri="{BB962C8B-B14F-4D97-AF65-F5344CB8AC3E}">
        <p14:creationId xmlns:p14="http://schemas.microsoft.com/office/powerpoint/2010/main" val="66227893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48B64EEE-F87B-4DE7-B5FC-3B9D5A4F16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412" y="1196752"/>
            <a:ext cx="8569200" cy="936625"/>
          </a:xfrm>
        </p:spPr>
        <p:txBody>
          <a:bodyPr/>
          <a:lstStyle/>
          <a:p>
            <a:pPr algn="ctr"/>
            <a:r>
              <a:rPr lang="en-GB" sz="3200" dirty="0"/>
              <a:t>H</a:t>
            </a:r>
            <a:r>
              <a:rPr lang="fr-FR" sz="3200" dirty="0" err="1"/>
              <a:t>ow</a:t>
            </a:r>
            <a:r>
              <a:rPr lang="fr-FR" sz="3200" dirty="0"/>
              <a:t> close </a:t>
            </a:r>
            <a:r>
              <a:rPr lang="fr-FR" sz="3200" dirty="0" err="1"/>
              <a:t>is</a:t>
            </a:r>
            <a:r>
              <a:rPr lang="fr-FR" sz="3200" dirty="0"/>
              <a:t> the intervention </a:t>
            </a:r>
            <a:r>
              <a:rPr lang="fr-FR" sz="3200" dirty="0" err="1"/>
              <a:t>with</a:t>
            </a:r>
            <a:r>
              <a:rPr lang="fr-FR" sz="3200" dirty="0"/>
              <a:t> the TALD? </a:t>
            </a:r>
            <a:endParaRPr lang="en-US" dirty="0"/>
          </a:p>
        </p:txBody>
      </p:sp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39CF1002-3198-224B-9910-65F5A74BBE18}"/>
              </a:ext>
            </a:extLst>
          </p:cNvPr>
          <p:cNvSpPr/>
          <p:nvPr/>
        </p:nvSpPr>
        <p:spPr bwMode="auto">
          <a:xfrm>
            <a:off x="899592" y="5301208"/>
            <a:ext cx="864096" cy="576064"/>
          </a:xfrm>
          <a:prstGeom prst="round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Verdana" pitchFamily="34" charset="0"/>
            </a:endParaRPr>
          </a:p>
        </p:txBody>
      </p:sp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6576E877-E200-2B4A-871B-715063BB3C44}"/>
              </a:ext>
            </a:extLst>
          </p:cNvPr>
          <p:cNvSpPr/>
          <p:nvPr/>
        </p:nvSpPr>
        <p:spPr bwMode="auto">
          <a:xfrm>
            <a:off x="1619672" y="5733256"/>
            <a:ext cx="1584176" cy="432048"/>
          </a:xfrm>
          <a:prstGeom prst="round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Verdana" pitchFamily="34" charset="0"/>
            </a:endParaRP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B0117D42-A293-5543-ADB4-BF0CB94D82B9}"/>
              </a:ext>
            </a:extLst>
          </p:cNvPr>
          <p:cNvSpPr/>
          <p:nvPr/>
        </p:nvSpPr>
        <p:spPr>
          <a:xfrm>
            <a:off x="181016" y="1693563"/>
            <a:ext cx="1449513" cy="3607645"/>
          </a:xfrm>
          <a:prstGeom prst="roundRect">
            <a:avLst>
              <a:gd name="adj" fmla="val 11417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Lato Light" panose="020F0502020204030203" pitchFamily="34" charset="0"/>
            </a:endParaRPr>
          </a:p>
          <a:p>
            <a:pPr algn="ctr"/>
            <a:endParaRPr lang="en-US" sz="1400" b="1" dirty="0">
              <a:solidFill>
                <a:schemeClr val="tx1"/>
              </a:solidFill>
              <a:latin typeface="Lato Light" panose="020F0502020204030203" pitchFamily="34" charset="0"/>
            </a:endParaRPr>
          </a:p>
          <a:p>
            <a:pPr algn="ctr"/>
            <a:endParaRPr lang="en-US" sz="1400" b="1" dirty="0">
              <a:solidFill>
                <a:schemeClr val="tx1"/>
              </a:solidFill>
              <a:latin typeface="Lato Light" panose="020F0502020204030203" pitchFamily="34" charset="0"/>
            </a:endParaRPr>
          </a:p>
          <a:p>
            <a:pPr algn="ctr"/>
            <a:endParaRPr lang="en-US" sz="1400" b="1" dirty="0">
              <a:solidFill>
                <a:schemeClr val="tx1"/>
              </a:solidFill>
              <a:latin typeface="Lato Light" panose="020F0502020204030203" pitchFamily="34" charset="0"/>
            </a:endParaRPr>
          </a:p>
          <a:p>
            <a:pPr algn="ctr"/>
            <a:endParaRPr lang="en-US" sz="1400" b="1" dirty="0">
              <a:solidFill>
                <a:schemeClr val="tx1"/>
              </a:solidFill>
              <a:latin typeface="Lato Light" panose="020F0502020204030203" pitchFamily="34" charset="0"/>
            </a:endParaRPr>
          </a:p>
          <a:p>
            <a:pPr algn="ctr"/>
            <a:endParaRPr lang="en-US" sz="1400" b="1" dirty="0">
              <a:solidFill>
                <a:schemeClr val="tx1"/>
              </a:solidFill>
              <a:latin typeface="Lato Light" panose="020F0502020204030203" pitchFamily="34" charset="0"/>
            </a:endParaRPr>
          </a:p>
          <a:p>
            <a:pPr algn="ctr"/>
            <a:endParaRPr lang="en-US" sz="1400" b="1" dirty="0">
              <a:solidFill>
                <a:schemeClr val="tx1"/>
              </a:solidFill>
              <a:latin typeface="Lato Light" panose="020F0502020204030203" pitchFamily="34" charset="0"/>
            </a:endParaRPr>
          </a:p>
          <a:p>
            <a:pPr algn="ctr"/>
            <a:endParaRPr lang="en-US" sz="1400" b="1" dirty="0">
              <a:solidFill>
                <a:schemeClr val="tx1"/>
              </a:solidFill>
              <a:latin typeface="Lato Light" panose="020F0502020204030203" pitchFamily="34" charset="0"/>
            </a:endParaRPr>
          </a:p>
          <a:p>
            <a:pPr algn="ctr"/>
            <a:endParaRPr lang="en-US" sz="1400" b="1" dirty="0">
              <a:solidFill>
                <a:schemeClr val="tx1"/>
              </a:solidFill>
              <a:latin typeface="Lato Light" panose="020F0502020204030203" pitchFamily="34" charset="0"/>
            </a:endParaRPr>
          </a:p>
          <a:p>
            <a:pPr algn="ctr"/>
            <a:endParaRPr lang="en-US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US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Chiwog </a:t>
            </a:r>
            <a:r>
              <a:rPr lang="en-US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Zomdu</a:t>
            </a:r>
            <a:r>
              <a:rPr lang="en-US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algn="ctr"/>
            <a:endParaRPr lang="en-US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71450" indent="-171450">
              <a:buFontTx/>
              <a:buChar char="-"/>
            </a:pP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1044</a:t>
            </a:r>
          </a:p>
          <a:p>
            <a:pPr marL="171450" indent="-171450">
              <a:buFontTx/>
              <a:buChar char="-"/>
            </a:pP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lowest level of the formal meeting</a:t>
            </a:r>
          </a:p>
          <a:p>
            <a:pPr marL="171450" indent="-171450">
              <a:buFontTx/>
              <a:buChar char="-"/>
            </a:pP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activities are planned for the development of the community </a:t>
            </a:r>
          </a:p>
          <a:p>
            <a:pPr marL="171450" indent="-171450">
              <a:buFontTx/>
              <a:buChar char="-"/>
            </a:pP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meet government representatives</a:t>
            </a:r>
          </a:p>
          <a:p>
            <a:pPr marL="171450" indent="-171450">
              <a:buFontTx/>
              <a:buChar char="-"/>
            </a:pP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exchange opinions, discuss solutions to community issues</a:t>
            </a:r>
            <a:endParaRPr lang="en-US" dirty="0">
              <a:solidFill>
                <a:schemeClr val="tx1"/>
              </a:solidFill>
              <a:latin typeface="Lato Light" panose="020F0502020204030203" pitchFamily="34" charset="0"/>
            </a:endParaRPr>
          </a:p>
          <a:p>
            <a:pPr algn="ctr"/>
            <a:endParaRPr lang="en-US" dirty="0">
              <a:solidFill>
                <a:schemeClr val="tx1"/>
              </a:solidFill>
              <a:latin typeface="Lato Light" panose="020F0502020204030203" pitchFamily="34" charset="0"/>
            </a:endParaRPr>
          </a:p>
          <a:p>
            <a:pPr algn="ctr"/>
            <a:endParaRPr lang="en-US" dirty="0">
              <a:solidFill>
                <a:schemeClr val="tx1"/>
              </a:solidFill>
              <a:latin typeface="Lato Light" panose="020F0502020204030203" pitchFamily="34" charset="0"/>
            </a:endParaRPr>
          </a:p>
          <a:p>
            <a:pPr algn="ctr"/>
            <a:endParaRPr lang="en-US" dirty="0">
              <a:solidFill>
                <a:schemeClr val="tx1"/>
              </a:solidFill>
              <a:latin typeface="Lato Light" panose="020F0502020204030203" pitchFamily="34" charset="0"/>
            </a:endParaRPr>
          </a:p>
          <a:p>
            <a:pPr algn="ctr"/>
            <a:endParaRPr lang="en-US" dirty="0">
              <a:solidFill>
                <a:schemeClr val="tx1"/>
              </a:solidFill>
              <a:latin typeface="Lato Light" panose="020F0502020204030203" pitchFamily="34" charset="0"/>
            </a:endParaRPr>
          </a:p>
          <a:p>
            <a:pPr algn="ctr"/>
            <a:endParaRPr lang="en-US" dirty="0">
              <a:solidFill>
                <a:schemeClr val="tx1"/>
              </a:solidFill>
              <a:latin typeface="Lato Light" panose="020F0502020204030203" pitchFamily="34" charset="0"/>
            </a:endParaRPr>
          </a:p>
          <a:p>
            <a:pPr algn="ctr"/>
            <a:endParaRPr lang="en-US" dirty="0">
              <a:solidFill>
                <a:schemeClr val="tx1"/>
              </a:solidFill>
              <a:latin typeface="Lato Light" panose="020F0502020204030203" pitchFamily="34" charset="0"/>
            </a:endParaRPr>
          </a:p>
          <a:p>
            <a:pPr algn="ctr"/>
            <a:endParaRPr lang="en-US" dirty="0">
              <a:solidFill>
                <a:schemeClr val="tx1"/>
              </a:solidFill>
              <a:latin typeface="Lato Light" panose="020F0502020204030203" pitchFamily="34" charset="0"/>
            </a:endParaRPr>
          </a:p>
          <a:p>
            <a:pPr algn="ctr"/>
            <a:endParaRPr lang="en-US" dirty="0">
              <a:solidFill>
                <a:schemeClr val="tx1"/>
              </a:solidFill>
              <a:latin typeface="Lato Light" panose="020F0502020204030203" pitchFamily="34" charset="0"/>
            </a:endParaRPr>
          </a:p>
          <a:p>
            <a:pPr algn="ctr"/>
            <a:endParaRPr lang="en-US" dirty="0">
              <a:solidFill>
                <a:schemeClr val="tx1"/>
              </a:solidFill>
              <a:latin typeface="Lato Light" panose="020F0502020204030203" pitchFamily="34" charset="0"/>
            </a:endParaRPr>
          </a:p>
          <a:p>
            <a:pPr algn="ctr"/>
            <a:endParaRPr lang="en-US" dirty="0">
              <a:solidFill>
                <a:schemeClr val="tx1"/>
              </a:solidFill>
              <a:latin typeface="Lato Light" panose="020F0502020204030203" pitchFamily="34" charset="0"/>
            </a:endParaRPr>
          </a:p>
          <a:p>
            <a:pPr algn="ctr"/>
            <a:endParaRPr lang="en-US" dirty="0">
              <a:solidFill>
                <a:schemeClr val="tx1"/>
              </a:solidFill>
              <a:latin typeface="Lato Light" panose="020F0502020204030203" pitchFamily="34" charset="0"/>
            </a:endParaRP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D9B6D067-9AA2-EA4C-AA3E-D06B12E5C4DE}"/>
              </a:ext>
            </a:extLst>
          </p:cNvPr>
          <p:cNvSpPr/>
          <p:nvPr/>
        </p:nvSpPr>
        <p:spPr>
          <a:xfrm>
            <a:off x="2183365" y="2420889"/>
            <a:ext cx="1474235" cy="2448272"/>
          </a:xfrm>
          <a:prstGeom prst="roundRect">
            <a:avLst>
              <a:gd name="adj" fmla="val 11417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chemeClr val="tx1"/>
              </a:solidFill>
              <a:latin typeface="Lato Light" panose="020F0502020204030203" pitchFamily="34" charset="0"/>
            </a:endParaRPr>
          </a:p>
          <a:p>
            <a:pPr algn="ctr"/>
            <a:endParaRPr lang="en-US" b="1" dirty="0">
              <a:solidFill>
                <a:schemeClr val="tx1"/>
              </a:solidFill>
              <a:latin typeface="Lato Light" panose="020F0502020204030203" pitchFamily="34" charset="0"/>
            </a:endParaRPr>
          </a:p>
          <a:p>
            <a:pPr algn="ctr"/>
            <a:endParaRPr lang="en-US" b="1" dirty="0">
              <a:solidFill>
                <a:schemeClr val="tx1"/>
              </a:solidFill>
              <a:latin typeface="Lato Light" panose="020F0502020204030203" pitchFamily="34" charset="0"/>
            </a:endParaRPr>
          </a:p>
          <a:p>
            <a:pPr algn="ctr"/>
            <a:endParaRPr lang="en-US" b="1" dirty="0">
              <a:solidFill>
                <a:schemeClr val="tx1"/>
              </a:solidFill>
              <a:latin typeface="Lato Light" panose="020F0502020204030203" pitchFamily="34" charset="0"/>
            </a:endParaRPr>
          </a:p>
          <a:p>
            <a:pPr algn="ctr"/>
            <a:r>
              <a:rPr lang="en-US" b="1" dirty="0">
                <a:solidFill>
                  <a:schemeClr val="tx1"/>
                </a:solidFill>
                <a:latin typeface="Lato Light" panose="020F0502020204030203" pitchFamily="34" charset="0"/>
              </a:rPr>
              <a:t>Gewog </a:t>
            </a:r>
            <a:r>
              <a:rPr lang="en-US" b="1" dirty="0" err="1">
                <a:solidFill>
                  <a:schemeClr val="tx1"/>
                </a:solidFill>
                <a:latin typeface="Lato Light" panose="020F0502020204030203" pitchFamily="34" charset="0"/>
              </a:rPr>
              <a:t>Tshogde</a:t>
            </a:r>
            <a:endParaRPr lang="en-US" b="1" dirty="0">
              <a:solidFill>
                <a:schemeClr val="tx1"/>
              </a:solidFill>
              <a:latin typeface="Lato Light" panose="020F0502020204030203" pitchFamily="34" charset="0"/>
            </a:endParaRPr>
          </a:p>
          <a:p>
            <a:pPr algn="ctr"/>
            <a:endParaRPr lang="en-US" dirty="0">
              <a:solidFill>
                <a:schemeClr val="tx1"/>
              </a:solidFill>
              <a:latin typeface="Lato Light" panose="020F0502020204030203" pitchFamily="34" charset="0"/>
            </a:endParaRPr>
          </a:p>
          <a:p>
            <a:pPr marL="171450" indent="-171450">
              <a:buFontTx/>
              <a:buChar char="-"/>
            </a:pPr>
            <a:r>
              <a:rPr lang="en-US" dirty="0">
                <a:solidFill>
                  <a:schemeClr val="tx1"/>
                </a:solidFill>
                <a:latin typeface="Lato Light" panose="020F0502020204030203" pitchFamily="34" charset="0"/>
              </a:rPr>
              <a:t>205 GT</a:t>
            </a:r>
          </a:p>
          <a:p>
            <a:pPr marL="171450" indent="-171450">
              <a:buFontTx/>
              <a:buChar char="-"/>
            </a:pPr>
            <a:r>
              <a:rPr lang="en-US" dirty="0">
                <a:solidFill>
                  <a:schemeClr val="tx1"/>
                </a:solidFill>
                <a:latin typeface="Lato Light" panose="020F0502020204030203" pitchFamily="34" charset="0"/>
              </a:rPr>
              <a:t>7-10 Members</a:t>
            </a:r>
          </a:p>
          <a:p>
            <a:pPr marL="171450" indent="-171450">
              <a:buFontTx/>
              <a:buChar char="-"/>
            </a:pPr>
            <a:r>
              <a:rPr lang="en-US" dirty="0">
                <a:solidFill>
                  <a:schemeClr val="tx1"/>
                </a:solidFill>
                <a:latin typeface="Lato Light" panose="020F0502020204030203" pitchFamily="34" charset="0"/>
              </a:rPr>
              <a:t>Gewog Administration </a:t>
            </a:r>
          </a:p>
          <a:p>
            <a:pPr marL="171450" indent="-171450">
              <a:buFontTx/>
              <a:buChar char="-"/>
            </a:pPr>
            <a:r>
              <a:rPr lang="en-US" b="1" dirty="0">
                <a:solidFill>
                  <a:srgbClr val="FF0000"/>
                </a:solidFill>
                <a:latin typeface="Lato Light" panose="020F0502020204030203" pitchFamily="34" charset="0"/>
              </a:rPr>
              <a:t>Financial </a:t>
            </a:r>
          </a:p>
          <a:p>
            <a:pPr marL="171450" indent="-171450">
              <a:buFontTx/>
              <a:buChar char="-"/>
            </a:pPr>
            <a:r>
              <a:rPr lang="en-US" b="1" dirty="0">
                <a:solidFill>
                  <a:srgbClr val="FF0000"/>
                </a:solidFill>
                <a:latin typeface="Lato Light" panose="020F0502020204030203" pitchFamily="34" charset="0"/>
              </a:rPr>
              <a:t>Administrative </a:t>
            </a:r>
          </a:p>
          <a:p>
            <a:pPr marL="171450" indent="-171450">
              <a:buFontTx/>
              <a:buChar char="-"/>
            </a:pPr>
            <a:r>
              <a:rPr lang="en-US" b="1" dirty="0">
                <a:solidFill>
                  <a:srgbClr val="FF0000"/>
                </a:solidFill>
                <a:latin typeface="Lato Light" panose="020F0502020204030203" pitchFamily="34" charset="0"/>
              </a:rPr>
              <a:t>Regulatory </a:t>
            </a:r>
          </a:p>
          <a:p>
            <a:pPr marL="171450" indent="-171450">
              <a:buFontTx/>
              <a:buChar char="-"/>
            </a:pPr>
            <a:r>
              <a:rPr lang="en-US" b="1" dirty="0">
                <a:solidFill>
                  <a:srgbClr val="FF0000"/>
                </a:solidFill>
                <a:latin typeface="Lato Light" panose="020F0502020204030203" pitchFamily="34" charset="0"/>
              </a:rPr>
              <a:t>Planning and Budgeting </a:t>
            </a:r>
          </a:p>
          <a:p>
            <a:pPr marL="171450" indent="-171450">
              <a:buFontTx/>
              <a:buChar char="-"/>
            </a:pPr>
            <a:r>
              <a:rPr lang="en-US" b="1" dirty="0">
                <a:solidFill>
                  <a:srgbClr val="FF0000"/>
                </a:solidFill>
                <a:latin typeface="Lato Light" panose="020F0502020204030203" pitchFamily="34" charset="0"/>
              </a:rPr>
              <a:t>Governance  </a:t>
            </a:r>
          </a:p>
          <a:p>
            <a:pPr marL="171450" indent="-171450">
              <a:buFontTx/>
              <a:buChar char="-"/>
            </a:pPr>
            <a:endParaRPr lang="en-US" dirty="0">
              <a:solidFill>
                <a:schemeClr val="tx1"/>
              </a:solidFill>
              <a:latin typeface="Lato Light" panose="020F0502020204030203" pitchFamily="34" charset="0"/>
            </a:endParaRPr>
          </a:p>
          <a:p>
            <a:pPr marL="171450" indent="-171450">
              <a:buFontTx/>
              <a:buChar char="-"/>
            </a:pPr>
            <a:endParaRPr lang="en-US" dirty="0">
              <a:solidFill>
                <a:schemeClr val="tx1"/>
              </a:solidFill>
              <a:latin typeface="Lato Light" panose="020F0502020204030203" pitchFamily="34" charset="0"/>
            </a:endParaRPr>
          </a:p>
          <a:p>
            <a:endParaRPr lang="en-US" dirty="0">
              <a:solidFill>
                <a:schemeClr val="tx1"/>
              </a:solidFill>
              <a:latin typeface="Lato Light" panose="020F0502020204030203" pitchFamily="34" charset="0"/>
            </a:endParaRPr>
          </a:p>
          <a:p>
            <a:pPr marL="171450" indent="-171450" algn="ctr">
              <a:buFontTx/>
              <a:buChar char="-"/>
            </a:pPr>
            <a:endParaRPr lang="en-US" dirty="0">
              <a:latin typeface="Lato Light" panose="020F0502020204030203" pitchFamily="34" charset="0"/>
            </a:endParaRP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65A4E35F-1E6D-354D-BD9C-8C5EE79CE467}"/>
              </a:ext>
            </a:extLst>
          </p:cNvPr>
          <p:cNvSpPr/>
          <p:nvPr/>
        </p:nvSpPr>
        <p:spPr>
          <a:xfrm>
            <a:off x="4187218" y="2420888"/>
            <a:ext cx="1584174" cy="2448273"/>
          </a:xfrm>
          <a:prstGeom prst="roundRect">
            <a:avLst>
              <a:gd name="adj" fmla="val 11417"/>
            </a:avLst>
          </a:prstGeom>
          <a:solidFill>
            <a:srgbClr val="F6000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latin typeface="Lato Light" panose="020F0502020204030203" pitchFamily="34" charset="0"/>
            </a:endParaRPr>
          </a:p>
          <a:p>
            <a:pPr algn="ctr"/>
            <a:endParaRPr lang="en-US" b="1" dirty="0">
              <a:latin typeface="Lato Light" panose="020F0502020204030203" pitchFamily="34" charset="0"/>
            </a:endParaRPr>
          </a:p>
          <a:p>
            <a:pPr algn="ctr"/>
            <a:r>
              <a:rPr lang="en-US" b="1" dirty="0">
                <a:latin typeface="Lato Light" panose="020F0502020204030203" pitchFamily="34" charset="0"/>
              </a:rPr>
              <a:t>Dzongkhag </a:t>
            </a:r>
            <a:r>
              <a:rPr lang="en-US" b="1" dirty="0" err="1">
                <a:latin typeface="Lato Light" panose="020F0502020204030203" pitchFamily="34" charset="0"/>
              </a:rPr>
              <a:t>Tshogdu</a:t>
            </a:r>
            <a:endParaRPr lang="en-US" b="1" dirty="0">
              <a:latin typeface="Lato Light" panose="020F0502020204030203" pitchFamily="34" charset="0"/>
            </a:endParaRPr>
          </a:p>
          <a:p>
            <a:pPr algn="ctr"/>
            <a:endParaRPr lang="en-US" dirty="0">
              <a:latin typeface="Lato Light" panose="020F0502020204030203" pitchFamily="34" charset="0"/>
            </a:endParaRPr>
          </a:p>
          <a:p>
            <a:pPr marL="171450" indent="-171450">
              <a:buFontTx/>
              <a:buChar char="-"/>
            </a:pPr>
            <a:r>
              <a:rPr lang="en-US" dirty="0">
                <a:latin typeface="Lato Light" panose="020F0502020204030203" pitchFamily="34" charset="0"/>
              </a:rPr>
              <a:t>20 DT </a:t>
            </a:r>
          </a:p>
          <a:p>
            <a:pPr marL="171450" indent="-171450">
              <a:buFontTx/>
              <a:buChar char="-"/>
            </a:pPr>
            <a:r>
              <a:rPr lang="en-US" dirty="0">
                <a:latin typeface="Lato Light" panose="020F0502020204030203" pitchFamily="34" charset="0"/>
              </a:rPr>
              <a:t>Dzongkhag Administration </a:t>
            </a:r>
          </a:p>
          <a:p>
            <a:pPr marL="171450" indent="-171450">
              <a:buFontTx/>
              <a:buChar char="-"/>
            </a:pPr>
            <a:r>
              <a:rPr lang="en-US" b="1" dirty="0">
                <a:solidFill>
                  <a:schemeClr val="tx1"/>
                </a:solidFill>
                <a:latin typeface="Lato Light" panose="020F0502020204030203" pitchFamily="34" charset="0"/>
              </a:rPr>
              <a:t>Financial </a:t>
            </a:r>
          </a:p>
          <a:p>
            <a:pPr marL="171450" indent="-171450">
              <a:buFontTx/>
              <a:buChar char="-"/>
            </a:pPr>
            <a:r>
              <a:rPr lang="en-US" b="1" dirty="0">
                <a:solidFill>
                  <a:schemeClr val="tx1"/>
                </a:solidFill>
                <a:latin typeface="Lato Light" panose="020F0502020204030203" pitchFamily="34" charset="0"/>
              </a:rPr>
              <a:t>Administrative </a:t>
            </a:r>
          </a:p>
          <a:p>
            <a:pPr marL="171450" indent="-171450">
              <a:buFontTx/>
              <a:buChar char="-"/>
            </a:pPr>
            <a:r>
              <a:rPr lang="en-US" b="1" dirty="0">
                <a:solidFill>
                  <a:schemeClr val="tx1"/>
                </a:solidFill>
                <a:latin typeface="Lato Light" panose="020F0502020204030203" pitchFamily="34" charset="0"/>
              </a:rPr>
              <a:t>Regulatory </a:t>
            </a:r>
          </a:p>
          <a:p>
            <a:pPr marL="171450" indent="-171450">
              <a:buFontTx/>
              <a:buChar char="-"/>
            </a:pPr>
            <a:r>
              <a:rPr lang="en-US" b="1" dirty="0">
                <a:solidFill>
                  <a:schemeClr val="tx1"/>
                </a:solidFill>
                <a:latin typeface="Lato Light" panose="020F0502020204030203" pitchFamily="34" charset="0"/>
              </a:rPr>
              <a:t>Planning and Budgeting </a:t>
            </a:r>
          </a:p>
          <a:p>
            <a:pPr marL="171450" indent="-171450">
              <a:buFontTx/>
              <a:buChar char="-"/>
            </a:pPr>
            <a:r>
              <a:rPr lang="en-US" b="1" dirty="0">
                <a:solidFill>
                  <a:schemeClr val="tx1"/>
                </a:solidFill>
                <a:latin typeface="Lato Light" panose="020F0502020204030203" pitchFamily="34" charset="0"/>
              </a:rPr>
              <a:t>Governance </a:t>
            </a:r>
          </a:p>
          <a:p>
            <a:pPr marL="171450" indent="-171450">
              <a:buFontTx/>
              <a:buChar char="-"/>
            </a:pPr>
            <a:endParaRPr lang="en-US" dirty="0">
              <a:latin typeface="Lato Light" panose="020F0502020204030203" pitchFamily="34" charset="0"/>
            </a:endParaRPr>
          </a:p>
          <a:p>
            <a:pPr marL="171450" indent="-171450">
              <a:buFontTx/>
              <a:buChar char="-"/>
            </a:pPr>
            <a:endParaRPr lang="en-US" dirty="0">
              <a:latin typeface="Lato Light" panose="020F0502020204030203" pitchFamily="34" charset="0"/>
            </a:endParaRPr>
          </a:p>
          <a:p>
            <a:pPr marL="171450" indent="-171450">
              <a:buFontTx/>
              <a:buChar char="-"/>
            </a:pPr>
            <a:endParaRPr lang="en-US" dirty="0">
              <a:latin typeface="Lato Light" panose="020F0502020204030203" pitchFamily="34" charset="0"/>
            </a:endParaRP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98330E8B-43E3-7B47-9A22-E5B92724C97D}"/>
              </a:ext>
            </a:extLst>
          </p:cNvPr>
          <p:cNvSpPr/>
          <p:nvPr/>
        </p:nvSpPr>
        <p:spPr>
          <a:xfrm>
            <a:off x="6457875" y="1983083"/>
            <a:ext cx="2422461" cy="1109666"/>
          </a:xfrm>
          <a:prstGeom prst="roundRect">
            <a:avLst>
              <a:gd name="adj" fmla="val 11417"/>
            </a:avLst>
          </a:prstGeom>
          <a:solidFill>
            <a:srgbClr val="3E6FD2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Lato Light" panose="020F0502020204030203" pitchFamily="34" charset="0"/>
              </a:rPr>
              <a:t>Parliament/Cabinet/Govt. </a:t>
            </a:r>
          </a:p>
          <a:p>
            <a:pPr algn="ctr"/>
            <a:endParaRPr lang="en-US" b="1" dirty="0">
              <a:solidFill>
                <a:schemeClr val="bg1"/>
              </a:solidFill>
              <a:latin typeface="Lato Light" panose="020F0502020204030203" pitchFamily="34" charset="0"/>
            </a:endParaRPr>
          </a:p>
          <a:p>
            <a:pPr marL="171450" indent="-171450">
              <a:buFontTx/>
              <a:buChar char="-"/>
            </a:pPr>
            <a:r>
              <a:rPr lang="en-US" dirty="0">
                <a:solidFill>
                  <a:schemeClr val="bg1"/>
                </a:solidFill>
                <a:latin typeface="Lato Light" panose="020F0502020204030203" pitchFamily="34" charset="0"/>
              </a:rPr>
              <a:t>National Assembly</a:t>
            </a:r>
          </a:p>
          <a:p>
            <a:pPr marL="171450" indent="-171450">
              <a:buFontTx/>
              <a:buChar char="-"/>
            </a:pPr>
            <a:r>
              <a:rPr lang="en-US" dirty="0">
                <a:solidFill>
                  <a:schemeClr val="bg1"/>
                </a:solidFill>
                <a:latin typeface="Lato Light" panose="020F0502020204030203" pitchFamily="34" charset="0"/>
              </a:rPr>
              <a:t>National Council  </a:t>
            </a:r>
          </a:p>
          <a:p>
            <a:pPr marL="171450" indent="-171450">
              <a:buFontTx/>
              <a:buChar char="-"/>
            </a:pPr>
            <a:r>
              <a:rPr lang="en-US" dirty="0">
                <a:solidFill>
                  <a:schemeClr val="bg1"/>
                </a:solidFill>
                <a:latin typeface="Lato Light" panose="020F0502020204030203" pitchFamily="34" charset="0"/>
              </a:rPr>
              <a:t>Laws </a:t>
            </a:r>
          </a:p>
          <a:p>
            <a:pPr marL="171450" indent="-171450">
              <a:buFontTx/>
              <a:buChar char="-"/>
            </a:pPr>
            <a:r>
              <a:rPr lang="en-US" dirty="0">
                <a:solidFill>
                  <a:schemeClr val="bg1"/>
                </a:solidFill>
                <a:latin typeface="Lato Light" panose="020F0502020204030203" pitchFamily="34" charset="0"/>
              </a:rPr>
              <a:t>Policies </a:t>
            </a:r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94238654-21DC-994E-9CD0-57259BD59E89}"/>
              </a:ext>
            </a:extLst>
          </p:cNvPr>
          <p:cNvSpPr/>
          <p:nvPr/>
        </p:nvSpPr>
        <p:spPr>
          <a:xfrm>
            <a:off x="2183365" y="5193640"/>
            <a:ext cx="5412971" cy="1392091"/>
          </a:xfrm>
          <a:prstGeom prst="roundRect">
            <a:avLst>
              <a:gd name="adj" fmla="val 11417"/>
            </a:avLst>
          </a:prstGeom>
          <a:solidFill>
            <a:schemeClr val="bg1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chemeClr val="tx1"/>
              </a:solidFill>
              <a:latin typeface="Lato Light" panose="020F0502020204030203" pitchFamily="34" charset="0"/>
            </a:endParaRPr>
          </a:p>
          <a:p>
            <a:pPr algn="ctr"/>
            <a:endParaRPr lang="en-US" b="1" dirty="0">
              <a:solidFill>
                <a:schemeClr val="tx1"/>
              </a:solidFill>
              <a:latin typeface="Lato Light" panose="020F0502020204030203" pitchFamily="34" charset="0"/>
            </a:endParaRPr>
          </a:p>
          <a:p>
            <a:pPr algn="ctr"/>
            <a:endParaRPr lang="en-US" b="1" dirty="0">
              <a:solidFill>
                <a:schemeClr val="tx1"/>
              </a:solidFill>
              <a:latin typeface="Lato Light" panose="020F0502020204030203" pitchFamily="34" charset="0"/>
            </a:endParaRPr>
          </a:p>
          <a:p>
            <a:pPr algn="ctr"/>
            <a:endParaRPr lang="en-US" b="1" dirty="0">
              <a:solidFill>
                <a:schemeClr val="tx1"/>
              </a:solidFill>
              <a:latin typeface="Lato Light" panose="020F0502020204030203" pitchFamily="34" charset="0"/>
            </a:endParaRPr>
          </a:p>
          <a:p>
            <a:pPr algn="ctr"/>
            <a:r>
              <a:rPr lang="en-US" b="1" dirty="0">
                <a:solidFill>
                  <a:schemeClr val="tx1"/>
                </a:solidFill>
                <a:latin typeface="Lato Light" panose="020F0502020204030203" pitchFamily="34" charset="0"/>
              </a:rPr>
              <a:t>For Local </a:t>
            </a:r>
            <a:r>
              <a:rPr lang="en-US" b="1">
                <a:solidFill>
                  <a:schemeClr val="tx1"/>
                </a:solidFill>
                <a:latin typeface="Lato Light" panose="020F0502020204030203" pitchFamily="34" charset="0"/>
              </a:rPr>
              <a:t>Authorities </a:t>
            </a:r>
            <a:endParaRPr lang="en-US" b="1" dirty="0">
              <a:solidFill>
                <a:schemeClr val="tx1"/>
              </a:solidFill>
              <a:latin typeface="Lato Light" panose="020F0502020204030203" pitchFamily="34" charset="0"/>
            </a:endParaRPr>
          </a:p>
          <a:p>
            <a:pPr marL="171450" indent="-171450">
              <a:buFontTx/>
              <a:buChar char="-"/>
            </a:pPr>
            <a:r>
              <a:rPr lang="en-US" dirty="0">
                <a:solidFill>
                  <a:schemeClr val="tx1"/>
                </a:solidFill>
                <a:latin typeface="Lato Light" panose="020F0502020204030203" pitchFamily="34" charset="0"/>
              </a:rPr>
              <a:t>Constitution, LG Act, LGME Act, LGMERR, LG Rules and Regulations, Protocols </a:t>
            </a:r>
          </a:p>
          <a:p>
            <a:pPr marL="171450" indent="-171450">
              <a:buFontTx/>
              <a:buChar char="-"/>
            </a:pPr>
            <a:r>
              <a:rPr lang="en-US" dirty="0">
                <a:solidFill>
                  <a:schemeClr val="tx1"/>
                </a:solidFill>
                <a:latin typeface="Lato Light" panose="020F0502020204030203" pitchFamily="34" charset="0"/>
              </a:rPr>
              <a:t>Community Engagement Platforms for better decision-making </a:t>
            </a:r>
          </a:p>
          <a:p>
            <a:pPr marL="171450" indent="-171450">
              <a:buFontTx/>
              <a:buChar char="-"/>
            </a:pPr>
            <a:r>
              <a:rPr lang="en-US" dirty="0">
                <a:solidFill>
                  <a:schemeClr val="tx1"/>
                </a:solidFill>
                <a:latin typeface="Lato Light" panose="020F0502020204030203" pitchFamily="34" charset="0"/>
              </a:rPr>
              <a:t>Mainstreaming of cross-cutting issues (GECDP) </a:t>
            </a:r>
          </a:p>
          <a:p>
            <a:pPr marL="171450" indent="-171450">
              <a:buFontTx/>
              <a:buChar char="-"/>
            </a:pPr>
            <a:r>
              <a:rPr lang="en-US" dirty="0">
                <a:solidFill>
                  <a:schemeClr val="tx1"/>
                </a:solidFill>
                <a:latin typeface="Lato Light" panose="020F0502020204030203" pitchFamily="34" charset="0"/>
              </a:rPr>
              <a:t>Fiscal Autonomy</a:t>
            </a:r>
          </a:p>
          <a:p>
            <a:pPr marL="171450" indent="-171450">
              <a:buFontTx/>
              <a:buChar char="-"/>
            </a:pPr>
            <a:r>
              <a:rPr lang="en-US" dirty="0">
                <a:solidFill>
                  <a:schemeClr val="tx1"/>
                </a:solidFill>
                <a:latin typeface="Lato Light" panose="020F0502020204030203" pitchFamily="34" charset="0"/>
              </a:rPr>
              <a:t>Capacity Development and its strategy</a:t>
            </a:r>
          </a:p>
          <a:p>
            <a:pPr marL="171450" indent="-171450">
              <a:buFontTx/>
              <a:buChar char="-"/>
            </a:pPr>
            <a:endParaRPr lang="en-US" dirty="0">
              <a:solidFill>
                <a:schemeClr val="tx1"/>
              </a:solidFill>
              <a:latin typeface="Lato Light" panose="020F0502020204030203" pitchFamily="34" charset="0"/>
            </a:endParaRPr>
          </a:p>
          <a:p>
            <a:pPr marL="171450" indent="-171450">
              <a:buFontTx/>
              <a:buChar char="-"/>
            </a:pPr>
            <a:endParaRPr lang="en-US" dirty="0">
              <a:solidFill>
                <a:schemeClr val="tx1"/>
              </a:solidFill>
              <a:latin typeface="Lato Light" panose="020F0502020204030203" pitchFamily="34" charset="0"/>
            </a:endParaRPr>
          </a:p>
          <a:p>
            <a:pPr marL="171450" indent="-171450">
              <a:buFontTx/>
              <a:buChar char="-"/>
            </a:pPr>
            <a:endParaRPr lang="en-US" dirty="0">
              <a:solidFill>
                <a:schemeClr val="tx1"/>
              </a:solidFill>
              <a:latin typeface="Lato Light" panose="020F0502020204030203" pitchFamily="34" charset="0"/>
            </a:endParaRPr>
          </a:p>
          <a:p>
            <a:pPr marL="171450" indent="-171450">
              <a:buFontTx/>
              <a:buChar char="-"/>
            </a:pPr>
            <a:endParaRPr lang="en-US" dirty="0">
              <a:solidFill>
                <a:schemeClr val="tx1"/>
              </a:solidFill>
              <a:latin typeface="Lato Light" panose="020F0502020204030203" pitchFamily="34" charset="0"/>
            </a:endParaRPr>
          </a:p>
          <a:p>
            <a:pPr marL="171450" indent="-171450">
              <a:buFontTx/>
              <a:buChar char="-"/>
            </a:pPr>
            <a:endParaRPr lang="en-US" dirty="0">
              <a:solidFill>
                <a:schemeClr val="tx1"/>
              </a:solidFill>
              <a:latin typeface="Lato Light" panose="020F0502020204030203" pitchFamily="34" charset="0"/>
            </a:endParaRP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7701A2F4-986B-F14D-918D-CE126023D320}"/>
              </a:ext>
            </a:extLst>
          </p:cNvPr>
          <p:cNvCxnSpPr>
            <a:cxnSpLocks/>
          </p:cNvCxnSpPr>
          <p:nvPr/>
        </p:nvCxnSpPr>
        <p:spPr bwMode="auto">
          <a:xfrm>
            <a:off x="1619672" y="3429000"/>
            <a:ext cx="563693" cy="0"/>
          </a:xfrm>
          <a:prstGeom prst="straightConnector1">
            <a:avLst/>
          </a:prstGeom>
          <a:ln>
            <a:headEnd type="triangle"/>
            <a:tailEnd type="triangle"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3352840E-4383-E746-8A40-E9534199B05F}"/>
              </a:ext>
            </a:extLst>
          </p:cNvPr>
          <p:cNvCxnSpPr>
            <a:cxnSpLocks/>
          </p:cNvCxnSpPr>
          <p:nvPr/>
        </p:nvCxnSpPr>
        <p:spPr bwMode="auto">
          <a:xfrm>
            <a:off x="3657600" y="3442362"/>
            <a:ext cx="563693" cy="0"/>
          </a:xfrm>
          <a:prstGeom prst="straightConnector1">
            <a:avLst/>
          </a:prstGeom>
          <a:ln>
            <a:headEnd type="triangle"/>
            <a:tailEnd type="triangle"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406335D2-A003-9245-B0C8-5460D97056B8}"/>
              </a:ext>
            </a:extLst>
          </p:cNvPr>
          <p:cNvCxnSpPr>
            <a:cxnSpLocks/>
          </p:cNvCxnSpPr>
          <p:nvPr/>
        </p:nvCxnSpPr>
        <p:spPr bwMode="auto">
          <a:xfrm>
            <a:off x="5833681" y="4077072"/>
            <a:ext cx="673135" cy="0"/>
          </a:xfrm>
          <a:prstGeom prst="straightConnector1">
            <a:avLst/>
          </a:prstGeom>
          <a:ln>
            <a:headEnd type="triangle"/>
            <a:tailEnd type="triangle"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1B5C7320-55E5-9945-978D-FF34E1435700}"/>
              </a:ext>
            </a:extLst>
          </p:cNvPr>
          <p:cNvCxnSpPr>
            <a:cxnSpLocks/>
          </p:cNvCxnSpPr>
          <p:nvPr/>
        </p:nvCxnSpPr>
        <p:spPr bwMode="auto">
          <a:xfrm>
            <a:off x="5839461" y="2708920"/>
            <a:ext cx="563693" cy="0"/>
          </a:xfrm>
          <a:prstGeom prst="straightConnector1">
            <a:avLst/>
          </a:prstGeom>
          <a:ln>
            <a:headEnd type="triangle"/>
            <a:tailEnd type="triangle"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96E95369-F7A3-524C-9035-114C08B8ABAA}"/>
              </a:ext>
            </a:extLst>
          </p:cNvPr>
          <p:cNvCxnSpPr>
            <a:cxnSpLocks/>
          </p:cNvCxnSpPr>
          <p:nvPr/>
        </p:nvCxnSpPr>
        <p:spPr bwMode="auto">
          <a:xfrm>
            <a:off x="7669106" y="3068960"/>
            <a:ext cx="0" cy="414948"/>
          </a:xfrm>
          <a:prstGeom prst="straightConnector1">
            <a:avLst/>
          </a:prstGeom>
          <a:ln>
            <a:headEnd type="triangle"/>
            <a:tailEnd type="triangle"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DE802BA6-61AC-1E42-956B-8AD424BB225D}"/>
              </a:ext>
            </a:extLst>
          </p:cNvPr>
          <p:cNvSpPr/>
          <p:nvPr/>
        </p:nvSpPr>
        <p:spPr>
          <a:xfrm>
            <a:off x="6542151" y="3483908"/>
            <a:ext cx="2422461" cy="1313244"/>
          </a:xfrm>
          <a:prstGeom prst="roundRect">
            <a:avLst>
              <a:gd name="adj" fmla="val 11417"/>
            </a:avLst>
          </a:prstGeom>
          <a:solidFill>
            <a:srgbClr val="FFC00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Lato Light" panose="020F0502020204030203" pitchFamily="34" charset="0"/>
              </a:rPr>
              <a:t>Central </a:t>
            </a:r>
          </a:p>
          <a:p>
            <a:pPr algn="ctr"/>
            <a:endParaRPr lang="en-US" dirty="0">
              <a:solidFill>
                <a:schemeClr val="tx1"/>
              </a:solidFill>
              <a:latin typeface="Lato Light" panose="020F0502020204030203" pitchFamily="34" charset="0"/>
            </a:endParaRPr>
          </a:p>
          <a:p>
            <a:pPr marL="171450" indent="-171450">
              <a:buFontTx/>
              <a:buChar char="-"/>
            </a:pPr>
            <a:r>
              <a:rPr lang="en-US" dirty="0">
                <a:solidFill>
                  <a:schemeClr val="tx1"/>
                </a:solidFill>
                <a:latin typeface="Lato Light" panose="020F0502020204030203" pitchFamily="34" charset="0"/>
              </a:rPr>
              <a:t>Ministries </a:t>
            </a:r>
          </a:p>
          <a:p>
            <a:pPr marL="171450" indent="-171450">
              <a:buFontTx/>
              <a:buChar char="-"/>
            </a:pPr>
            <a:r>
              <a:rPr lang="en-US" dirty="0">
                <a:solidFill>
                  <a:schemeClr val="tx1"/>
                </a:solidFill>
                <a:latin typeface="Lato Light" panose="020F0502020204030203" pitchFamily="34" charset="0"/>
              </a:rPr>
              <a:t>Departments </a:t>
            </a:r>
          </a:p>
          <a:p>
            <a:pPr marL="171450" indent="-171450">
              <a:buFontTx/>
              <a:buChar char="-"/>
            </a:pPr>
            <a:r>
              <a:rPr lang="en-US" dirty="0">
                <a:solidFill>
                  <a:schemeClr val="tx1"/>
                </a:solidFill>
                <a:latin typeface="Lato Light" panose="020F0502020204030203" pitchFamily="34" charset="0"/>
              </a:rPr>
              <a:t>Autonomous Bodies </a:t>
            </a:r>
          </a:p>
          <a:p>
            <a:pPr marL="171450" indent="-171450">
              <a:buFontTx/>
              <a:buChar char="-"/>
            </a:pPr>
            <a:r>
              <a:rPr lang="en-US" dirty="0">
                <a:solidFill>
                  <a:schemeClr val="tx1"/>
                </a:solidFill>
                <a:latin typeface="Lato Light" panose="020F0502020204030203" pitchFamily="34" charset="0"/>
              </a:rPr>
              <a:t>Constitutional Bodies</a:t>
            </a:r>
          </a:p>
          <a:p>
            <a:pPr marL="171450" indent="-171450">
              <a:buFontTx/>
              <a:buChar char="-"/>
            </a:pPr>
            <a:r>
              <a:rPr lang="en-US" dirty="0">
                <a:solidFill>
                  <a:schemeClr val="tx1"/>
                </a:solidFill>
                <a:latin typeface="Lato Light" panose="020F0502020204030203" pitchFamily="34" charset="0"/>
              </a:rPr>
              <a:t>CSOs </a:t>
            </a:r>
          </a:p>
        </p:txBody>
      </p:sp>
    </p:spTree>
    <p:extLst>
      <p:ext uri="{BB962C8B-B14F-4D97-AF65-F5344CB8AC3E}">
        <p14:creationId xmlns:p14="http://schemas.microsoft.com/office/powerpoint/2010/main" val="274566916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48B64EEE-F87B-4DE7-B5FC-3B9D5A4F16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516" y="1268761"/>
            <a:ext cx="8712968" cy="792087"/>
          </a:xfrm>
        </p:spPr>
        <p:txBody>
          <a:bodyPr/>
          <a:lstStyle/>
          <a:p>
            <a:pPr algn="ctr"/>
            <a:r>
              <a:rPr lang="fr-FR" sz="2400" dirty="0"/>
              <a:t>Main issues </a:t>
            </a:r>
            <a:r>
              <a:rPr lang="fr-FR" sz="2400" dirty="0" err="1"/>
              <a:t>addressed</a:t>
            </a:r>
            <a:r>
              <a:rPr lang="fr-FR" sz="2400" dirty="0"/>
              <a:t> by the EUD </a:t>
            </a:r>
            <a:br>
              <a:rPr lang="fr-FR" sz="2400" dirty="0"/>
            </a:br>
            <a:r>
              <a:rPr lang="fr-FR" sz="2400" dirty="0"/>
              <a:t>and </a:t>
            </a:r>
            <a:r>
              <a:rPr lang="fr-FR" sz="2400" dirty="0" err="1"/>
              <a:t>difficulties</a:t>
            </a:r>
            <a:r>
              <a:rPr lang="fr-FR" sz="2400" dirty="0"/>
              <a:t> </a:t>
            </a:r>
            <a:r>
              <a:rPr lang="fr-FR" sz="2400" dirty="0" err="1"/>
              <a:t>encountered</a:t>
            </a:r>
            <a:r>
              <a:rPr lang="fr-FR" sz="2400" dirty="0"/>
              <a:t> (1/2) </a:t>
            </a:r>
            <a:endParaRPr lang="en-US" sz="20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88D03DA-A847-AD29-E618-3D7BC4103226}"/>
              </a:ext>
            </a:extLst>
          </p:cNvPr>
          <p:cNvSpPr txBox="1"/>
          <p:nvPr/>
        </p:nvSpPr>
        <p:spPr>
          <a:xfrm>
            <a:off x="249052" y="2146790"/>
            <a:ext cx="8712968" cy="43591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r-FR" sz="1550" dirty="0" err="1"/>
              <a:t>Annual</a:t>
            </a:r>
            <a:r>
              <a:rPr lang="fr-FR" sz="1550" dirty="0"/>
              <a:t> Capital Grants </a:t>
            </a:r>
            <a:r>
              <a:rPr lang="fr-FR" sz="1550" dirty="0" err="1"/>
              <a:t>provided</a:t>
            </a:r>
            <a:r>
              <a:rPr lang="fr-FR" sz="1550" dirty="0"/>
              <a:t> to </a:t>
            </a:r>
            <a:r>
              <a:rPr lang="fr-FR" sz="1550" dirty="0" err="1"/>
              <a:t>Dzongkhags</a:t>
            </a:r>
            <a:r>
              <a:rPr lang="fr-FR" sz="1550" dirty="0"/>
              <a:t> and </a:t>
            </a:r>
            <a:r>
              <a:rPr lang="fr-FR" sz="1550" dirty="0" err="1"/>
              <a:t>Thromdes</a:t>
            </a:r>
            <a:r>
              <a:rPr lang="fr-FR" sz="1550" dirty="0"/>
              <a:t>, in addition to </a:t>
            </a:r>
            <a:r>
              <a:rPr lang="fr-FR" sz="1550" dirty="0" err="1"/>
              <a:t>Gewogs</a:t>
            </a:r>
            <a:endParaRPr lang="fr-FR" sz="1550" dirty="0"/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r-FR" sz="1550" dirty="0" err="1"/>
              <a:t>Mainstreaming</a:t>
            </a:r>
            <a:r>
              <a:rPr lang="fr-FR" sz="1550" dirty="0"/>
              <a:t> </a:t>
            </a:r>
            <a:r>
              <a:rPr lang="fr-FR" sz="1550" dirty="0" err="1"/>
              <a:t>gender</a:t>
            </a:r>
            <a:r>
              <a:rPr lang="fr-FR" sz="1550" dirty="0"/>
              <a:t>, </a:t>
            </a:r>
            <a:r>
              <a:rPr lang="fr-FR" sz="1550" dirty="0" err="1"/>
              <a:t>environment</a:t>
            </a:r>
            <a:r>
              <a:rPr lang="fr-FR" sz="1550" dirty="0"/>
              <a:t>, </a:t>
            </a:r>
            <a:r>
              <a:rPr lang="fr-FR" sz="1550" dirty="0" err="1"/>
              <a:t>climate</a:t>
            </a:r>
            <a:r>
              <a:rPr lang="fr-FR" sz="1550" dirty="0"/>
              <a:t>, </a:t>
            </a:r>
            <a:r>
              <a:rPr lang="fr-FR" sz="1550" dirty="0" err="1"/>
              <a:t>disaster</a:t>
            </a:r>
            <a:r>
              <a:rPr lang="fr-FR" sz="1550" dirty="0"/>
              <a:t> and </a:t>
            </a:r>
            <a:r>
              <a:rPr lang="fr-FR" sz="1550" dirty="0" err="1"/>
              <a:t>poverty</a:t>
            </a:r>
            <a:r>
              <a:rPr lang="fr-FR" sz="1550" dirty="0"/>
              <a:t> in local </a:t>
            </a:r>
            <a:r>
              <a:rPr lang="fr-FR" sz="1550" dirty="0" err="1"/>
              <a:t>government</a:t>
            </a:r>
            <a:r>
              <a:rPr lang="fr-FR" sz="1550" dirty="0"/>
              <a:t> plans and programmes </a:t>
            </a:r>
            <a:r>
              <a:rPr lang="fr-FR" sz="1550" dirty="0" err="1"/>
              <a:t>through</a:t>
            </a:r>
            <a:r>
              <a:rPr lang="fr-FR" sz="1550" dirty="0"/>
              <a:t> performance </a:t>
            </a:r>
            <a:r>
              <a:rPr lang="fr-FR" sz="1550" dirty="0" err="1"/>
              <a:t>based</a:t>
            </a:r>
            <a:r>
              <a:rPr lang="fr-FR" sz="1550" dirty="0"/>
              <a:t> </a:t>
            </a:r>
            <a:r>
              <a:rPr lang="fr-FR" sz="1550" dirty="0" err="1"/>
              <a:t>grants</a:t>
            </a:r>
            <a:r>
              <a:rPr lang="fr-FR" sz="1550" dirty="0"/>
              <a:t> to 100 </a:t>
            </a:r>
            <a:r>
              <a:rPr lang="fr-FR" sz="1550" dirty="0" err="1"/>
              <a:t>LGs</a:t>
            </a:r>
            <a:r>
              <a:rPr lang="fr-FR" sz="1550" dirty="0"/>
              <a:t> </a:t>
            </a: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GB" sz="1550" b="1" dirty="0"/>
              <a:t>Green economic development fostered at the local level </a:t>
            </a:r>
            <a:r>
              <a:rPr lang="en-GB" sz="1550" dirty="0"/>
              <a:t>(54 area-wise green business units)</a:t>
            </a: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GB" sz="1550" dirty="0"/>
              <a:t>Capacity Development Strategy for Local Governance developed</a:t>
            </a: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GB" sz="1550" dirty="0"/>
              <a:t>Competency Based Frameworks for GAOs and other LG functionaries </a:t>
            </a: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GB" sz="1550" dirty="0"/>
              <a:t>Drafting of new Local Government Bill has been completed and was submitted to Parliament</a:t>
            </a: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GB" sz="1600" dirty="0"/>
              <a:t>Drafting of Decentralization Policy has been completed and was submitted to the Cabinet</a:t>
            </a:r>
            <a:endParaRPr lang="en-GB" sz="1550" dirty="0"/>
          </a:p>
        </p:txBody>
      </p:sp>
    </p:spTree>
    <p:extLst>
      <p:ext uri="{BB962C8B-B14F-4D97-AF65-F5344CB8AC3E}">
        <p14:creationId xmlns:p14="http://schemas.microsoft.com/office/powerpoint/2010/main" val="256446558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48B64EEE-F87B-4DE7-B5FC-3B9D5A4F16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516" y="1268761"/>
            <a:ext cx="8712968" cy="792087"/>
          </a:xfrm>
        </p:spPr>
        <p:txBody>
          <a:bodyPr/>
          <a:lstStyle/>
          <a:p>
            <a:pPr algn="ctr"/>
            <a:r>
              <a:rPr lang="fr-FR" sz="2400" dirty="0"/>
              <a:t>Main issues </a:t>
            </a:r>
            <a:r>
              <a:rPr lang="fr-FR" sz="2400" dirty="0" err="1"/>
              <a:t>addressed</a:t>
            </a:r>
            <a:r>
              <a:rPr lang="fr-FR" sz="2400" dirty="0"/>
              <a:t> by the EUD </a:t>
            </a:r>
            <a:br>
              <a:rPr lang="fr-FR" sz="2400" dirty="0"/>
            </a:br>
            <a:r>
              <a:rPr lang="fr-FR" sz="2400" dirty="0"/>
              <a:t>and </a:t>
            </a:r>
            <a:r>
              <a:rPr lang="fr-FR" sz="2400" dirty="0" err="1"/>
              <a:t>difficulties</a:t>
            </a:r>
            <a:r>
              <a:rPr lang="fr-FR" sz="2400" dirty="0"/>
              <a:t> </a:t>
            </a:r>
            <a:r>
              <a:rPr lang="fr-FR" sz="2400" dirty="0" err="1"/>
              <a:t>encountered</a:t>
            </a:r>
            <a:r>
              <a:rPr lang="fr-FR" sz="2400" dirty="0"/>
              <a:t> (2/2) </a:t>
            </a:r>
            <a:endParaRPr lang="en-US" sz="20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88D03DA-A847-AD29-E618-3D7BC4103226}"/>
              </a:ext>
            </a:extLst>
          </p:cNvPr>
          <p:cNvSpPr txBox="1"/>
          <p:nvPr/>
        </p:nvSpPr>
        <p:spPr>
          <a:xfrm>
            <a:off x="359532" y="2420888"/>
            <a:ext cx="8424936" cy="41052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r-FR" sz="1600" b="1" dirty="0" err="1"/>
              <a:t>Community</a:t>
            </a:r>
            <a:r>
              <a:rPr lang="fr-FR" sz="1600" b="1" dirty="0"/>
              <a:t> Engagement Platform </a:t>
            </a:r>
            <a:r>
              <a:rPr lang="fr-FR" sz="1600" b="1" dirty="0" err="1"/>
              <a:t>scaled</a:t>
            </a:r>
            <a:r>
              <a:rPr lang="fr-FR" sz="1600" b="1" dirty="0"/>
              <a:t> up to </a:t>
            </a:r>
            <a:r>
              <a:rPr lang="en-GB" sz="1600" b="1" dirty="0"/>
              <a:t>community participation in planning </a:t>
            </a:r>
            <a:r>
              <a:rPr lang="en-GB" sz="1600" dirty="0"/>
              <a:t>and decision-making processes and enhanced participatory and inclusive governance</a:t>
            </a: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GB" sz="1600" dirty="0"/>
              <a:t>Completed Integration between electronic-Public Expenditure Management system (e-PEMS) and Revenue Management System of Thimphu Thromde (Municipality) for payment of water bill and property tax by the budgetary bodies </a:t>
            </a: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r-FR" sz="1600" dirty="0"/>
              <a:t>Clustering Finance Services in </a:t>
            </a:r>
            <a:r>
              <a:rPr lang="fr-FR" sz="1600" dirty="0" err="1"/>
              <a:t>various</a:t>
            </a:r>
            <a:r>
              <a:rPr lang="fr-FR" sz="1600" dirty="0"/>
              <a:t> Districts </a:t>
            </a:r>
            <a:r>
              <a:rPr lang="fr-FR" sz="1600" dirty="0" err="1"/>
              <a:t>headquarters</a:t>
            </a:r>
            <a:r>
              <a:rPr lang="fr-FR" sz="1600" dirty="0"/>
              <a:t> to </a:t>
            </a:r>
            <a:r>
              <a:rPr lang="fr-FR" sz="1600" dirty="0" err="1"/>
              <a:t>systematize</a:t>
            </a:r>
            <a:r>
              <a:rPr lang="fr-FR" sz="1600" dirty="0"/>
              <a:t> the </a:t>
            </a:r>
            <a:r>
              <a:rPr lang="fr-FR" sz="1600" dirty="0" err="1"/>
              <a:t>resource</a:t>
            </a:r>
            <a:r>
              <a:rPr lang="fr-FR" sz="1600" dirty="0"/>
              <a:t> use at the local </a:t>
            </a:r>
            <a:r>
              <a:rPr lang="fr-FR" sz="1600" dirty="0" err="1"/>
              <a:t>government</a:t>
            </a:r>
            <a:r>
              <a:rPr lang="fr-FR" sz="1600" dirty="0"/>
              <a:t> </a:t>
            </a:r>
            <a:r>
              <a:rPr lang="fr-FR" sz="1600" dirty="0" err="1"/>
              <a:t>level</a:t>
            </a:r>
            <a:r>
              <a:rPr lang="fr-FR" sz="1600" dirty="0"/>
              <a:t> </a:t>
            </a: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GB" sz="1600" dirty="0"/>
              <a:t>25 Search and Rescue (SAR) teams in 16 Districts, 5 Sub Districts and 4 Municipalities have been trained.</a:t>
            </a:r>
            <a:endParaRPr lang="fr-FR" sz="1600" dirty="0"/>
          </a:p>
        </p:txBody>
      </p:sp>
    </p:spTree>
    <p:extLst>
      <p:ext uri="{BB962C8B-B14F-4D97-AF65-F5344CB8AC3E}">
        <p14:creationId xmlns:p14="http://schemas.microsoft.com/office/powerpoint/2010/main" val="114102008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48B64EEE-F87B-4DE7-B5FC-3B9D5A4F16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63" y="1124744"/>
            <a:ext cx="9073008" cy="936625"/>
          </a:xfrm>
        </p:spPr>
        <p:txBody>
          <a:bodyPr/>
          <a:lstStyle/>
          <a:p>
            <a:r>
              <a:rPr lang="fr-FR" sz="2800" dirty="0" err="1"/>
              <a:t>Lessons</a:t>
            </a:r>
            <a:r>
              <a:rPr lang="fr-FR" sz="2800" dirty="0"/>
              <a:t> </a:t>
            </a:r>
            <a:r>
              <a:rPr lang="fr-FR" sz="2800" dirty="0" err="1"/>
              <a:t>learned</a:t>
            </a:r>
            <a:r>
              <a:rPr lang="fr-FR" sz="2800" dirty="0"/>
              <a:t> &amp; </a:t>
            </a:r>
            <a:r>
              <a:rPr lang="fr-FR" sz="2800" dirty="0" err="1"/>
              <a:t>recommendations</a:t>
            </a:r>
            <a:r>
              <a:rPr lang="fr-FR" sz="2800" dirty="0"/>
              <a:t> </a:t>
            </a:r>
            <a:r>
              <a:rPr lang="fr-FR" sz="2400" dirty="0"/>
              <a:t>(1/2)</a:t>
            </a:r>
            <a:endParaRPr lang="en-US" sz="2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88D03DA-A847-AD29-E618-3D7BC4103226}"/>
              </a:ext>
            </a:extLst>
          </p:cNvPr>
          <p:cNvSpPr txBox="1"/>
          <p:nvPr/>
        </p:nvSpPr>
        <p:spPr>
          <a:xfrm>
            <a:off x="278093" y="1989138"/>
            <a:ext cx="8784976" cy="5490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700" dirty="0"/>
              <a:t>Programme was strong on </a:t>
            </a:r>
            <a:r>
              <a:rPr lang="en-GB" sz="1700" b="1" dirty="0"/>
              <a:t>fiscal decentralization </a:t>
            </a:r>
            <a:r>
              <a:rPr lang="en-GB" sz="1700" dirty="0"/>
              <a:t>and capacity building of LG and elected officials, especially female LG functionaries.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700" dirty="0"/>
              <a:t>Clustering finance services </a:t>
            </a:r>
            <a:r>
              <a:rPr lang="en-GB" sz="1700" b="1" dirty="0"/>
              <a:t>to be rolled out to other </a:t>
            </a:r>
            <a:r>
              <a:rPr lang="en-GB" sz="1700" dirty="0" err="1"/>
              <a:t>Dzonkhags</a:t>
            </a:r>
            <a:r>
              <a:rPr lang="en-GB" sz="1700" dirty="0"/>
              <a:t> (districts) to ensure accountability and transparency of expenditure.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700" dirty="0"/>
              <a:t>Limited success in improving domestic revenue mobilisation: local governments are almost completely dependent on the central government for resources. 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700" dirty="0"/>
              <a:t>More focus on other components of fiscal decentralization would be necessary, such as </a:t>
            </a:r>
            <a:r>
              <a:rPr lang="en-GB" sz="1700" b="1" dirty="0"/>
              <a:t>own source revenue mobilization </a:t>
            </a:r>
            <a:r>
              <a:rPr lang="en-GB" sz="1700" dirty="0"/>
              <a:t>and </a:t>
            </a:r>
            <a:r>
              <a:rPr lang="en-GB" sz="1700" b="1" dirty="0"/>
              <a:t>inter/intra- governmental fiscal coordination.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700" dirty="0"/>
              <a:t>Need to focus on establishing social accountability mechanisms for more civic engagement (CSOs and local governments). </a:t>
            </a:r>
          </a:p>
          <a:p>
            <a:pPr>
              <a:lnSpc>
                <a:spcPct val="150000"/>
              </a:lnSpc>
            </a:pPr>
            <a:endParaRPr lang="en-GB" sz="1600" dirty="0"/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fr-FR" sz="1600" dirty="0"/>
          </a:p>
        </p:txBody>
      </p:sp>
    </p:spTree>
    <p:extLst>
      <p:ext uri="{BB962C8B-B14F-4D97-AF65-F5344CB8AC3E}">
        <p14:creationId xmlns:p14="http://schemas.microsoft.com/office/powerpoint/2010/main" val="229292179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blank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 xmlns="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xmlns="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 xmlns="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xmlns="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2710</TotalTime>
  <Words>975</Words>
  <Application>Microsoft Office PowerPoint</Application>
  <PresentationFormat>Affichage à l'écran (4:3)</PresentationFormat>
  <Paragraphs>163</Paragraphs>
  <Slides>11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7" baseType="lpstr">
      <vt:lpstr>Arial</vt:lpstr>
      <vt:lpstr>Calibri</vt:lpstr>
      <vt:lpstr>Lato Light</vt:lpstr>
      <vt:lpstr>Verdana</vt:lpstr>
      <vt:lpstr>Wingdings</vt:lpstr>
      <vt:lpstr>blank</vt:lpstr>
      <vt:lpstr>Présentation PowerPoint</vt:lpstr>
      <vt:lpstr>Brief description of Bhutan context (1/2)</vt:lpstr>
      <vt:lpstr>Brief description of Bhutan context (2/2)</vt:lpstr>
      <vt:lpstr>Brief description of the case study (1/2)</vt:lpstr>
      <vt:lpstr>Brief description of the case study (2/2)</vt:lpstr>
      <vt:lpstr>How close is the intervention with the TALD? </vt:lpstr>
      <vt:lpstr>Main issues addressed by the EUD  and difficulties encountered (1/2) </vt:lpstr>
      <vt:lpstr>Main issues addressed by the EUD  and difficulties encountered (2/2) </vt:lpstr>
      <vt:lpstr>Lessons learned &amp; recommendations (1/2)</vt:lpstr>
      <vt:lpstr>Lessons learned &amp; recommendations (2/2)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Eugene Zapata</dc:creator>
  <cp:lastModifiedBy>virginie wyart</cp:lastModifiedBy>
  <cp:revision>134</cp:revision>
  <dcterms:created xsi:type="dcterms:W3CDTF">2020-07-01T16:45:12Z</dcterms:created>
  <dcterms:modified xsi:type="dcterms:W3CDTF">2023-04-26T12:56:09Z</dcterms:modified>
</cp:coreProperties>
</file>