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rawings/drawing2.xml" ContentType="application/vnd.openxmlformats-officedocument.drawingml.chartshapes+xml"/>
  <Override PartName="/ppt/theme/themeOverride5.xml" ContentType="application/vnd.openxmlformats-officedocument.themeOverr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theme/themeOverride1.xml" ContentType="application/vnd.openxmlformats-officedocument.themeOverr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charts/chart7.xml" ContentType="application/vnd.openxmlformats-officedocument.drawingml.chart+xml"/>
  <Override PartName="/ppt/diagrams/layout1.xml" ContentType="application/vnd.openxmlformats-officedocument.drawingml.diagramLayout+xml"/>
  <Override PartName="/ppt/diagrams/data2.xml" ContentType="application/vnd.openxmlformats-officedocument.drawingml.diagramData+xml"/>
  <Override PartName="/ppt/charts/chart3.xml" ContentType="application/vnd.openxmlformats-officedocument.drawingml.chart+xml"/>
  <Override PartName="/ppt/charts/chart5.xml" ContentType="application/vnd.openxmlformats-officedocument.drawingml.char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charts/chart1.xml" ContentType="application/vnd.openxmlformats-officedocument.drawingml.char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Default Extension="bin" ContentType="application/vnd.openxmlformats-officedocument.oleObject"/>
  <Override PartName="/ppt/notesSlides/notesSlide3.xml" ContentType="application/vnd.openxmlformats-officedocument.presentationml.notesSlide+xml"/>
  <Override PartName="/ppt/diagrams/quickStyle5.xml" ContentType="application/vnd.openxmlformats-officedocument.drawingml.diagramStyle+xml"/>
  <Override PartName="/ppt/theme/themeOverride8.xml" ContentType="application/vnd.openxmlformats-officedocument.themeOverride+xml"/>
  <Override PartName="/ppt/drawings/drawing3.xml" ContentType="application/vnd.openxmlformats-officedocument.drawingml.chartshape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rawings/drawing1.xml" ContentType="application/vnd.openxmlformats-officedocument.drawingml.chartshapes+xml"/>
  <Override PartName="/ppt/theme/themeOverride6.xml" ContentType="application/vnd.openxmlformats-officedocument.themeOverr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theme/themeOverride4.xml" ContentType="application/vnd.openxmlformats-officedocument.themeOverr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charts/chart8.xml" ContentType="application/vnd.openxmlformats-officedocument.drawingml.chart+xml"/>
  <Override PartName="/ppt/slideLayouts/slideLayout10.xml" ContentType="application/vnd.openxmlformats-officedocument.presentationml.slideLayout+xml"/>
  <Default Extension="tiff" ContentType="image/tiff"/>
  <Override PartName="/ppt/diagrams/layout2.xml" ContentType="application/vnd.openxmlformats-officedocument.drawingml.diagramLayout+xml"/>
  <Default Extension="vml" ContentType="application/vnd.openxmlformats-officedocument.vmlDrawing"/>
  <Override PartName="/ppt/diagrams/data5.xml" ContentType="application/vnd.openxmlformats-officedocument.drawingml.diagramData+xml"/>
  <Override PartName="/ppt/charts/chart6.xml" ContentType="application/vnd.openxmlformats-officedocument.drawingml.chart+xml"/>
  <Override PartName="/ppt/notesSlides/notesSlide8.xml" ContentType="application/vnd.openxmlformats-officedocument.presentationml.notesSlide+xml"/>
  <Override PartName="/ppt/charts/chart10.xml" ContentType="application/vnd.openxmlformats-officedocument.drawingml.chart+xml"/>
  <Override PartName="/ppt/diagrams/data3.xml" ContentType="application/vnd.openxmlformats-officedocument.drawingml.diagramData+xml"/>
  <Override PartName="/ppt/charts/chart4.xml" ContentType="application/vnd.openxmlformats-officedocument.drawingml.chart+xml"/>
  <Override PartName="/ppt/diagrams/colors5.xml" ContentType="application/vnd.openxmlformats-officedocument.drawingml.diagramColors+xml"/>
  <Override PartName="/ppt/notesSlides/notesSlide6.xml" ContentType="application/vnd.openxmlformats-officedocument.presentationml.notesSlide+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charts/chart2.xml" ContentType="application/vnd.openxmlformats-officedocument.drawingml.chart+xml"/>
  <Override PartName="/ppt/notesSlides/notesSlide4.xml" ContentType="application/vnd.openxmlformats-officedocument.presentationml.notesSlide+xml"/>
  <Override PartName="/ppt/theme/themeOverride9.xml" ContentType="application/vnd.openxmlformats-officedocument.themeOverr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theme/themeOverride7.xml" ContentType="application/vnd.openxmlformats-officedocument.themeOverr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Override10.xml" ContentType="application/vnd.openxmlformats-officedocument.themeOverr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theme/themeOverride3.xml" ContentType="application/vnd.openxmlformats-officedocument.themeOverr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charts/chart9.xml" ContentType="application/vnd.openxmlformats-officedocument.drawingml.chart+xml"/>
  <Override PartName="/ppt/charts/chart11.xml" ContentType="application/vnd.openxmlformats-officedocument.drawingml.chart+xml"/>
  <Override PartName="/ppt/diagrams/layout3.xml" ContentType="application/vnd.openxmlformats-officedocument.drawingml.diagramLayout+xml"/>
  <Override PartName="/ppt/diagrams/data4.xml" ContentType="application/vnd.openxmlformats-officedocument.drawingml.diagramData+xml"/>
  <Override PartName="/ppt/notesSlides/notesSlide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sldIdLst>
    <p:sldId id="273" r:id="rId2"/>
    <p:sldId id="274" r:id="rId3"/>
    <p:sldId id="275" r:id="rId4"/>
    <p:sldId id="276" r:id="rId5"/>
    <p:sldId id="277" r:id="rId6"/>
    <p:sldId id="317" r:id="rId7"/>
    <p:sldId id="261" r:id="rId8"/>
    <p:sldId id="319" r:id="rId9"/>
    <p:sldId id="324" r:id="rId10"/>
    <p:sldId id="262" r:id="rId11"/>
    <p:sldId id="263" r:id="rId12"/>
    <p:sldId id="264" r:id="rId13"/>
    <p:sldId id="266" r:id="rId14"/>
    <p:sldId id="267" r:id="rId15"/>
    <p:sldId id="268" r:id="rId16"/>
    <p:sldId id="322" r:id="rId17"/>
    <p:sldId id="293" r:id="rId18"/>
    <p:sldId id="321" r:id="rId19"/>
    <p:sldId id="269" r:id="rId20"/>
    <p:sldId id="280" r:id="rId21"/>
    <p:sldId id="272" r:id="rId22"/>
    <p:sldId id="295" r:id="rId23"/>
    <p:sldId id="278" r:id="rId24"/>
    <p:sldId id="291" r:id="rId25"/>
    <p:sldId id="282" r:id="rId26"/>
    <p:sldId id="283" r:id="rId27"/>
    <p:sldId id="284" r:id="rId28"/>
    <p:sldId id="285" r:id="rId29"/>
    <p:sldId id="286" r:id="rId30"/>
    <p:sldId id="287" r:id="rId31"/>
    <p:sldId id="294" r:id="rId32"/>
    <p:sldId id="288" r:id="rId33"/>
    <p:sldId id="289" r:id="rId34"/>
    <p:sldId id="290" r:id="rId35"/>
    <p:sldId id="292" r:id="rId36"/>
    <p:sldId id="320" r:id="rId37"/>
    <p:sldId id="257" r:id="rId38"/>
    <p:sldId id="296" r:id="rId39"/>
    <p:sldId id="300" r:id="rId40"/>
    <p:sldId id="304" r:id="rId41"/>
    <p:sldId id="305" r:id="rId42"/>
    <p:sldId id="306" r:id="rId43"/>
    <p:sldId id="307" r:id="rId44"/>
    <p:sldId id="308" r:id="rId45"/>
    <p:sldId id="309" r:id="rId46"/>
    <p:sldId id="310" r:id="rId4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20530" autoAdjust="0"/>
    <p:restoredTop sz="94660"/>
  </p:normalViewPr>
  <p:slideViewPr>
    <p:cSldViewPr>
      <p:cViewPr varScale="1">
        <p:scale>
          <a:sx n="69" d="100"/>
          <a:sy n="69" d="100"/>
        </p:scale>
        <p:origin x="-318" y="-108"/>
      </p:cViewPr>
      <p:guideLst>
        <p:guide orient="horz" pos="2160"/>
        <p:guide pos="2880"/>
      </p:guideLst>
    </p:cSldViewPr>
  </p:slideViewPr>
  <p:notesTextViewPr>
    <p:cViewPr>
      <p:scale>
        <a:sx n="100" d="100"/>
        <a:sy n="100" d="100"/>
      </p:scale>
      <p:origin x="0" y="0"/>
    </p:cViewPr>
  </p:notesTextViewPr>
  <p:sorterViewPr>
    <p:cViewPr>
      <p:scale>
        <a:sx n="52" d="100"/>
        <a:sy n="52"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file:///C:\AAWORK\A%20ODI\Agric%20&amp;%20NR\Green%20Rev%20Africa%20Asia.xls" TargetMode="External"/><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3" Type="http://schemas.openxmlformats.org/officeDocument/2006/relationships/chartUserShapes" Target="../drawings/drawing3.xml"/><Relationship Id="rId2" Type="http://schemas.openxmlformats.org/officeDocument/2006/relationships/oleObject" Target="file:///C:\Users\Steve\Documents\AAWORK\A%20ODI\Agric%20&amp;%20NR\Af%20Ag%20growth.xls" TargetMode="External"/><Relationship Id="rId1" Type="http://schemas.openxmlformats.org/officeDocument/2006/relationships/themeOverride" Target="../theme/themeOverride9.xml"/></Relationships>
</file>

<file path=ppt/charts/_rels/chart11.xml.rels><?xml version="1.0" encoding="UTF-8" standalone="yes"?>
<Relationships xmlns="http://schemas.openxmlformats.org/package/2006/relationships"><Relationship Id="rId2" Type="http://schemas.openxmlformats.org/officeDocument/2006/relationships/oleObject" Target="file:///C:\Users\Steve\Documents\AAWORK\A%20Holding\Read\Lloyd%20et%20al%2009.xlsx" TargetMode="External"/><Relationship Id="rId1" Type="http://schemas.openxmlformats.org/officeDocument/2006/relationships/themeOverride" Target="../theme/themeOverride10.xml"/></Relationships>
</file>

<file path=ppt/charts/_rels/chart2.xml.rels><?xml version="1.0" encoding="UTF-8" standalone="yes"?>
<Relationships xmlns="http://schemas.openxmlformats.org/package/2006/relationships"><Relationship Id="rId2" Type="http://schemas.openxmlformats.org/officeDocument/2006/relationships/oleObject" Target="file:///C:\AWORK\Holding\DBase\World%20Agr%20Growth%20ex%201990.xls"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oleObject" Target="file:///C:\AAWORK\A%20ODI\Agric%20&amp;%20NR\Af%20Ag%20growth.xls" TargetMode="External"/><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oleObject" Target="file:///C:\Documents%20and%20Settings\jdocherty\My%20Documents\ODI\UNIDO\Quantitative%20data\UNIDO%20data\10%20Selected%20African%20countries_%20UNIDO.xlsx" TargetMode="External"/><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1" Type="http://schemas.openxmlformats.org/officeDocument/2006/relationships/oleObject" Target="file:///C:\Users\Steve\Documents\AAWORK\A%20Holding\Data%20Base\Trade%20Commodities%20Agric\Ghana%20NRA%20DBase.xlsx" TargetMode="External"/></Relationships>
</file>

<file path=ppt/charts/_rels/chart6.xml.rels><?xml version="1.0" encoding="UTF-8" standalone="yes"?>
<Relationships xmlns="http://schemas.openxmlformats.org/package/2006/relationships"><Relationship Id="rId2" Type="http://schemas.openxmlformats.org/officeDocument/2006/relationships/oleObject" Target="file:///C:\Users\Steve\Documents\AAWORK\A%20ODI\Agric%20&amp;%20NR\SSA%20Ag%20growth%20FAOSTAT.xls" TargetMode="External"/><Relationship Id="rId1" Type="http://schemas.openxmlformats.org/officeDocument/2006/relationships/themeOverride" Target="../theme/themeOverride5.xml"/></Relationships>
</file>

<file path=ppt/charts/_rels/chart7.xml.rels><?xml version="1.0" encoding="UTF-8" standalone="yes"?>
<Relationships xmlns="http://schemas.openxmlformats.org/package/2006/relationships"><Relationship Id="rId2" Type="http://schemas.openxmlformats.org/officeDocument/2006/relationships/oleObject" Target="file:///C:\Users\Steve\AppData\Roaming\Microsoft\Excel\SSA%20Ag%20growth%20FAOSTAT%20(version%201).xls" TargetMode="External"/><Relationship Id="rId1" Type="http://schemas.openxmlformats.org/officeDocument/2006/relationships/themeOverride" Target="../theme/themeOverride6.xml"/></Relationships>
</file>

<file path=ppt/charts/_rels/chart8.xml.rels><?xml version="1.0" encoding="UTF-8" standalone="yes"?>
<Relationships xmlns="http://schemas.openxmlformats.org/package/2006/relationships"><Relationship Id="rId2" Type="http://schemas.openxmlformats.org/officeDocument/2006/relationships/oleObject" Target="file:///C:\AAWORK\A%20ODI\Southern%20Africa\Malawi%20Maize.xls" TargetMode="External"/><Relationship Id="rId1" Type="http://schemas.openxmlformats.org/officeDocument/2006/relationships/themeOverride" Target="../theme/themeOverride7.xml"/></Relationships>
</file>

<file path=ppt/charts/_rels/chart9.xml.rels><?xml version="1.0" encoding="UTF-8" standalone="yes"?>
<Relationships xmlns="http://schemas.openxmlformats.org/package/2006/relationships"><Relationship Id="rId2" Type="http://schemas.openxmlformats.org/officeDocument/2006/relationships/oleObject" Target="file:///C:\Users\Steve\Documents\AAWORK\A%20ODI\RNFE%20&amp;%20RLM\India%20rural%20labour.xls" TargetMode="External"/><Relationship Id="rId1" Type="http://schemas.openxmlformats.org/officeDocument/2006/relationships/themeOverride" Target="../theme/themeOverride8.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fr-BE"/>
  <c:clrMapOvr bg1="dk1" tx1="lt1" bg2="dk2" tx2="lt2" accent1="accent1" accent2="accent2" accent3="accent3" accent4="accent4" accent5="accent5" accent6="accent6" hlink="hlink" folHlink="folHlink"/>
  <c:chart>
    <c:plotArea>
      <c:layout>
        <c:manualLayout>
          <c:layoutTarget val="inner"/>
          <c:xMode val="edge"/>
          <c:yMode val="edge"/>
          <c:x val="0.14862361102085817"/>
          <c:y val="7.3770491803279326E-2"/>
          <c:w val="0.81791580024692967"/>
          <c:h val="0.72546676300305357"/>
        </c:manualLayout>
      </c:layout>
      <c:lineChart>
        <c:grouping val="standard"/>
        <c:ser>
          <c:idx val="2"/>
          <c:order val="0"/>
          <c:tx>
            <c:v>Vietnam Rice</c:v>
          </c:tx>
          <c:spPr>
            <a:ln>
              <a:solidFill>
                <a:srgbClr val="FFFF00"/>
              </a:solidFill>
            </a:ln>
          </c:spPr>
          <c:marker>
            <c:spPr>
              <a:solidFill>
                <a:srgbClr val="FF0000"/>
              </a:solidFill>
            </c:spPr>
          </c:marker>
          <c:cat>
            <c:numRef>
              <c:f>Main!$A$13:$A$50</c:f>
              <c:numCache>
                <c:formatCode>General</c:formatCode>
                <c:ptCount val="38"/>
                <c:pt idx="0">
                  <c:v>1966</c:v>
                </c:pt>
                <c:pt idx="1">
                  <c:v>1967</c:v>
                </c:pt>
                <c:pt idx="2">
                  <c:v>1968</c:v>
                </c:pt>
                <c:pt idx="3">
                  <c:v>1969</c:v>
                </c:pt>
                <c:pt idx="4">
                  <c:v>1970</c:v>
                </c:pt>
                <c:pt idx="5">
                  <c:v>1971</c:v>
                </c:pt>
                <c:pt idx="6">
                  <c:v>1972</c:v>
                </c:pt>
                <c:pt idx="7">
                  <c:v>1973</c:v>
                </c:pt>
                <c:pt idx="8">
                  <c:v>1974</c:v>
                </c:pt>
                <c:pt idx="9">
                  <c:v>1975</c:v>
                </c:pt>
                <c:pt idx="10">
                  <c:v>1976</c:v>
                </c:pt>
                <c:pt idx="11">
                  <c:v>1977</c:v>
                </c:pt>
                <c:pt idx="12">
                  <c:v>1978</c:v>
                </c:pt>
                <c:pt idx="13">
                  <c:v>1979</c:v>
                </c:pt>
                <c:pt idx="14">
                  <c:v>1980</c:v>
                </c:pt>
                <c:pt idx="15">
                  <c:v>1981</c:v>
                </c:pt>
                <c:pt idx="16">
                  <c:v>1982</c:v>
                </c:pt>
                <c:pt idx="17">
                  <c:v>1983</c:v>
                </c:pt>
                <c:pt idx="18">
                  <c:v>1984</c:v>
                </c:pt>
                <c:pt idx="19">
                  <c:v>1985</c:v>
                </c:pt>
                <c:pt idx="20">
                  <c:v>1986</c:v>
                </c:pt>
                <c:pt idx="21">
                  <c:v>1987</c:v>
                </c:pt>
                <c:pt idx="22">
                  <c:v>1988</c:v>
                </c:pt>
                <c:pt idx="23">
                  <c:v>1989</c:v>
                </c:pt>
                <c:pt idx="24">
                  <c:v>1990</c:v>
                </c:pt>
                <c:pt idx="25">
                  <c:v>1991</c:v>
                </c:pt>
                <c:pt idx="26">
                  <c:v>1992</c:v>
                </c:pt>
                <c:pt idx="27">
                  <c:v>1993</c:v>
                </c:pt>
                <c:pt idx="28">
                  <c:v>1994</c:v>
                </c:pt>
                <c:pt idx="29">
                  <c:v>1995</c:v>
                </c:pt>
                <c:pt idx="30">
                  <c:v>1996</c:v>
                </c:pt>
                <c:pt idx="31">
                  <c:v>1997</c:v>
                </c:pt>
                <c:pt idx="32">
                  <c:v>1998</c:v>
                </c:pt>
                <c:pt idx="33">
                  <c:v>1999</c:v>
                </c:pt>
                <c:pt idx="34">
                  <c:v>2000</c:v>
                </c:pt>
                <c:pt idx="35">
                  <c:v>2001</c:v>
                </c:pt>
                <c:pt idx="36">
                  <c:v>2002</c:v>
                </c:pt>
                <c:pt idx="37">
                  <c:v>2003</c:v>
                </c:pt>
              </c:numCache>
            </c:numRef>
          </c:cat>
          <c:val>
            <c:numRef>
              <c:f>Main!$AV$13:$AV$50</c:f>
              <c:numCache>
                <c:formatCode>0</c:formatCode>
                <c:ptCount val="38"/>
                <c:pt idx="0">
                  <c:v>95.359971459905481</c:v>
                </c:pt>
                <c:pt idx="1">
                  <c:v>93.49436724431979</c:v>
                </c:pt>
                <c:pt idx="2">
                  <c:v>95.194082160643049</c:v>
                </c:pt>
                <c:pt idx="3">
                  <c:v>99.389433749155273</c:v>
                </c:pt>
                <c:pt idx="4">
                  <c:v>102.68860662929742</c:v>
                </c:pt>
                <c:pt idx="5">
                  <c:v>108.52392083648884</c:v>
                </c:pt>
                <c:pt idx="6">
                  <c:v>113.19473150419576</c:v>
                </c:pt>
                <c:pt idx="7">
                  <c:v>113.44918111150551</c:v>
                </c:pt>
                <c:pt idx="8">
                  <c:v>116.36847743742558</c:v>
                </c:pt>
                <c:pt idx="9">
                  <c:v>116.04888196224431</c:v>
                </c:pt>
                <c:pt idx="10">
                  <c:v>113.22497779999441</c:v>
                </c:pt>
                <c:pt idx="11">
                  <c:v>113.94329559831881</c:v>
                </c:pt>
                <c:pt idx="12">
                  <c:v>116.80675260891925</c:v>
                </c:pt>
                <c:pt idx="13">
                  <c:v>118.05044645013155</c:v>
                </c:pt>
                <c:pt idx="14">
                  <c:v>126.07332928874322</c:v>
                </c:pt>
                <c:pt idx="15">
                  <c:v>136.55039233816927</c:v>
                </c:pt>
                <c:pt idx="16">
                  <c:v>145.31272307965102</c:v>
                </c:pt>
                <c:pt idx="17">
                  <c:v>154.25420495778476</c:v>
                </c:pt>
                <c:pt idx="18">
                  <c:v>161.84264100220287</c:v>
                </c:pt>
                <c:pt idx="19">
                  <c:v>163.34945646560467</c:v>
                </c:pt>
                <c:pt idx="20">
                  <c:v>168.12266036265237</c:v>
                </c:pt>
                <c:pt idx="21">
                  <c:v>175.50593768628607</c:v>
                </c:pt>
                <c:pt idx="22">
                  <c:v>182.59225137844501</c:v>
                </c:pt>
                <c:pt idx="23">
                  <c:v>190.2468993140296</c:v>
                </c:pt>
                <c:pt idx="24">
                  <c:v>203.96920800180195</c:v>
                </c:pt>
                <c:pt idx="25">
                  <c:v>216.31434996374321</c:v>
                </c:pt>
                <c:pt idx="26">
                  <c:v>225.9000906331311</c:v>
                </c:pt>
                <c:pt idx="27">
                  <c:v>238.03794182770127</c:v>
                </c:pt>
                <c:pt idx="28">
                  <c:v>252.36748614857228</c:v>
                </c:pt>
                <c:pt idx="29">
                  <c:v>264.9177868312986</c:v>
                </c:pt>
                <c:pt idx="30">
                  <c:v>278.26190260481246</c:v>
                </c:pt>
                <c:pt idx="31">
                  <c:v>294.89842285661109</c:v>
                </c:pt>
                <c:pt idx="32">
                  <c:v>310.90103997199139</c:v>
                </c:pt>
                <c:pt idx="33">
                  <c:v>322.98200274895669</c:v>
                </c:pt>
                <c:pt idx="34">
                  <c:v>337.62565167900431</c:v>
                </c:pt>
                <c:pt idx="35">
                  <c:v>349.09661223860724</c:v>
                </c:pt>
                <c:pt idx="36">
                  <c:v>358.60198659644931</c:v>
                </c:pt>
                <c:pt idx="37">
                  <c:v>366.66378774573792</c:v>
                </c:pt>
              </c:numCache>
            </c:numRef>
          </c:val>
        </c:ser>
        <c:ser>
          <c:idx val="3"/>
          <c:order val="1"/>
          <c:tx>
            <c:v>Burkina Faso Cereals</c:v>
          </c:tx>
          <c:spPr>
            <a:ln>
              <a:solidFill>
                <a:srgbClr val="FF0000"/>
              </a:solidFill>
            </a:ln>
          </c:spPr>
          <c:marker>
            <c:symbol val="circle"/>
            <c:size val="7"/>
            <c:spPr>
              <a:solidFill>
                <a:srgbClr val="00B050"/>
              </a:solidFill>
            </c:spPr>
          </c:marker>
          <c:cat>
            <c:numRef>
              <c:f>Main!$A$13:$A$50</c:f>
              <c:numCache>
                <c:formatCode>General</c:formatCode>
                <c:ptCount val="38"/>
                <c:pt idx="0">
                  <c:v>1966</c:v>
                </c:pt>
                <c:pt idx="1">
                  <c:v>1967</c:v>
                </c:pt>
                <c:pt idx="2">
                  <c:v>1968</c:v>
                </c:pt>
                <c:pt idx="3">
                  <c:v>1969</c:v>
                </c:pt>
                <c:pt idx="4">
                  <c:v>1970</c:v>
                </c:pt>
                <c:pt idx="5">
                  <c:v>1971</c:v>
                </c:pt>
                <c:pt idx="6">
                  <c:v>1972</c:v>
                </c:pt>
                <c:pt idx="7">
                  <c:v>1973</c:v>
                </c:pt>
                <c:pt idx="8">
                  <c:v>1974</c:v>
                </c:pt>
                <c:pt idx="9">
                  <c:v>1975</c:v>
                </c:pt>
                <c:pt idx="10">
                  <c:v>1976</c:v>
                </c:pt>
                <c:pt idx="11">
                  <c:v>1977</c:v>
                </c:pt>
                <c:pt idx="12">
                  <c:v>1978</c:v>
                </c:pt>
                <c:pt idx="13">
                  <c:v>1979</c:v>
                </c:pt>
                <c:pt idx="14">
                  <c:v>1980</c:v>
                </c:pt>
                <c:pt idx="15">
                  <c:v>1981</c:v>
                </c:pt>
                <c:pt idx="16">
                  <c:v>1982</c:v>
                </c:pt>
                <c:pt idx="17">
                  <c:v>1983</c:v>
                </c:pt>
                <c:pt idx="18">
                  <c:v>1984</c:v>
                </c:pt>
                <c:pt idx="19">
                  <c:v>1985</c:v>
                </c:pt>
                <c:pt idx="20">
                  <c:v>1986</c:v>
                </c:pt>
                <c:pt idx="21">
                  <c:v>1987</c:v>
                </c:pt>
                <c:pt idx="22">
                  <c:v>1988</c:v>
                </c:pt>
                <c:pt idx="23">
                  <c:v>1989</c:v>
                </c:pt>
                <c:pt idx="24">
                  <c:v>1990</c:v>
                </c:pt>
                <c:pt idx="25">
                  <c:v>1991</c:v>
                </c:pt>
                <c:pt idx="26">
                  <c:v>1992</c:v>
                </c:pt>
                <c:pt idx="27">
                  <c:v>1993</c:v>
                </c:pt>
                <c:pt idx="28">
                  <c:v>1994</c:v>
                </c:pt>
                <c:pt idx="29">
                  <c:v>1995</c:v>
                </c:pt>
                <c:pt idx="30">
                  <c:v>1996</c:v>
                </c:pt>
                <c:pt idx="31">
                  <c:v>1997</c:v>
                </c:pt>
                <c:pt idx="32">
                  <c:v>1998</c:v>
                </c:pt>
                <c:pt idx="33">
                  <c:v>1999</c:v>
                </c:pt>
                <c:pt idx="34">
                  <c:v>2000</c:v>
                </c:pt>
                <c:pt idx="35">
                  <c:v>2001</c:v>
                </c:pt>
                <c:pt idx="36">
                  <c:v>2002</c:v>
                </c:pt>
                <c:pt idx="37">
                  <c:v>2003</c:v>
                </c:pt>
              </c:numCache>
            </c:numRef>
          </c:cat>
          <c:val>
            <c:numRef>
              <c:f>Main!$AZ$13:$AZ$50</c:f>
              <c:numCache>
                <c:formatCode>0</c:formatCode>
                <c:ptCount val="38"/>
                <c:pt idx="0">
                  <c:v>120.12518509183705</c:v>
                </c:pt>
                <c:pt idx="1">
                  <c:v>120.74995274250968</c:v>
                </c:pt>
                <c:pt idx="2">
                  <c:v>123.38954349264358</c:v>
                </c:pt>
                <c:pt idx="3">
                  <c:v>120.63934658643316</c:v>
                </c:pt>
                <c:pt idx="4">
                  <c:v>116.97993919536249</c:v>
                </c:pt>
                <c:pt idx="5">
                  <c:v>110.99404555622068</c:v>
                </c:pt>
                <c:pt idx="6">
                  <c:v>112.16458996250905</c:v>
                </c:pt>
                <c:pt idx="7">
                  <c:v>116.63517217478855</c:v>
                </c:pt>
                <c:pt idx="8">
                  <c:v>119.28667181248109</c:v>
                </c:pt>
                <c:pt idx="9">
                  <c:v>124.71086292177355</c:v>
                </c:pt>
                <c:pt idx="10">
                  <c:v>132.70893324091858</c:v>
                </c:pt>
                <c:pt idx="11">
                  <c:v>134.93577707066567</c:v>
                </c:pt>
                <c:pt idx="12">
                  <c:v>130.06043445386101</c:v>
                </c:pt>
                <c:pt idx="13">
                  <c:v>136.53969629186031</c:v>
                </c:pt>
                <c:pt idx="14">
                  <c:v>138.90550077187075</c:v>
                </c:pt>
                <c:pt idx="15">
                  <c:v>137.71376138117694</c:v>
                </c:pt>
                <c:pt idx="16">
                  <c:v>135.55279449292721</c:v>
                </c:pt>
                <c:pt idx="17">
                  <c:v>148.20083645757867</c:v>
                </c:pt>
                <c:pt idx="18">
                  <c:v>162.8464761664724</c:v>
                </c:pt>
                <c:pt idx="19">
                  <c:v>172.93911659998111</c:v>
                </c:pt>
                <c:pt idx="20">
                  <c:v>196.12231813742659</c:v>
                </c:pt>
                <c:pt idx="21">
                  <c:v>216.49745597177153</c:v>
                </c:pt>
                <c:pt idx="22">
                  <c:v>214.95284490091774</c:v>
                </c:pt>
                <c:pt idx="23">
                  <c:v>228.30410195015921</c:v>
                </c:pt>
                <c:pt idx="24">
                  <c:v>248.18766737027823</c:v>
                </c:pt>
                <c:pt idx="25">
                  <c:v>258.27225040168645</c:v>
                </c:pt>
                <c:pt idx="26">
                  <c:v>264.89694716612564</c:v>
                </c:pt>
                <c:pt idx="27">
                  <c:v>283.56573516902426</c:v>
                </c:pt>
                <c:pt idx="28">
                  <c:v>284.20146655744929</c:v>
                </c:pt>
                <c:pt idx="29">
                  <c:v>273.21296588009204</c:v>
                </c:pt>
                <c:pt idx="30">
                  <c:v>276.27054913203744</c:v>
                </c:pt>
                <c:pt idx="31">
                  <c:v>287.32523392457699</c:v>
                </c:pt>
                <c:pt idx="32">
                  <c:v>286.81104880123399</c:v>
                </c:pt>
                <c:pt idx="33">
                  <c:v>301.63305346397323</c:v>
                </c:pt>
                <c:pt idx="34">
                  <c:v>327.7545839765603</c:v>
                </c:pt>
                <c:pt idx="35">
                  <c:v>349.19826092435738</c:v>
                </c:pt>
                <c:pt idx="36">
                  <c:v>353.97332314671866</c:v>
                </c:pt>
                <c:pt idx="37">
                  <c:v>368.52262846161119</c:v>
                </c:pt>
              </c:numCache>
            </c:numRef>
          </c:val>
        </c:ser>
        <c:marker val="1"/>
        <c:axId val="34192000"/>
        <c:axId val="34202368"/>
      </c:lineChart>
      <c:catAx>
        <c:axId val="34192000"/>
        <c:scaling>
          <c:orientation val="minMax"/>
        </c:scaling>
        <c:axPos val="b"/>
        <c:numFmt formatCode="General" sourceLinked="1"/>
        <c:tickLblPos val="nextTo"/>
        <c:txPr>
          <a:bodyPr rot="-5400000" vert="horz"/>
          <a:lstStyle/>
          <a:p>
            <a:pPr>
              <a:defRPr lang="en-GB"/>
            </a:pPr>
            <a:endParaRPr lang="fr-FR"/>
          </a:p>
        </c:txPr>
        <c:crossAx val="34202368"/>
        <c:crosses val="autoZero"/>
        <c:auto val="1"/>
        <c:lblAlgn val="ctr"/>
        <c:lblOffset val="100"/>
        <c:tickLblSkip val="2"/>
        <c:tickMarkSkip val="1"/>
      </c:catAx>
      <c:valAx>
        <c:axId val="34202368"/>
        <c:scaling>
          <c:orientation val="minMax"/>
          <c:min val="50"/>
        </c:scaling>
        <c:axPos val="l"/>
        <c:majorGridlines/>
        <c:title>
          <c:tx>
            <c:rich>
              <a:bodyPr/>
              <a:lstStyle/>
              <a:p>
                <a:pPr>
                  <a:defRPr lang="en-GB"/>
                </a:pPr>
                <a:r>
                  <a:rPr lang="en-GB"/>
                  <a:t>5Y MA Production Index 61/63</a:t>
                </a:r>
              </a:p>
            </c:rich>
          </c:tx>
          <c:layout>
            <c:manualLayout>
              <c:xMode val="edge"/>
              <c:yMode val="edge"/>
              <c:x val="1.7595373252762114E-2"/>
              <c:y val="0.18032786885245924"/>
            </c:manualLayout>
          </c:layout>
        </c:title>
        <c:numFmt formatCode="0" sourceLinked="1"/>
        <c:tickLblPos val="nextTo"/>
        <c:txPr>
          <a:bodyPr rot="0" vert="horz"/>
          <a:lstStyle/>
          <a:p>
            <a:pPr>
              <a:defRPr lang="en-GB"/>
            </a:pPr>
            <a:endParaRPr lang="fr-FR"/>
          </a:p>
        </c:txPr>
        <c:crossAx val="34192000"/>
        <c:crosses val="autoZero"/>
        <c:crossBetween val="between"/>
      </c:valAx>
      <c:spPr>
        <a:solidFill>
          <a:schemeClr val="bg1">
            <a:lumMod val="85000"/>
          </a:schemeClr>
        </a:solidFill>
      </c:spPr>
    </c:plotArea>
    <c:legend>
      <c:legendPos val="r"/>
      <c:layout>
        <c:manualLayout>
          <c:xMode val="edge"/>
          <c:yMode val="edge"/>
          <c:x val="0.18553309181883287"/>
          <c:y val="0.1067195887970591"/>
          <c:w val="0.51704271002612701"/>
          <c:h val="0.18840495527369144"/>
        </c:manualLayout>
      </c:layout>
      <c:txPr>
        <a:bodyPr/>
        <a:lstStyle/>
        <a:p>
          <a:pPr>
            <a:defRPr lang="en-GB" sz="1800"/>
          </a:pPr>
          <a:endParaRPr lang="fr-FR"/>
        </a:p>
      </c:txPr>
    </c:legend>
    <c:plotVisOnly val="1"/>
    <c:dispBlanksAs val="gap"/>
  </c:chart>
  <c:externalData r:id="rId2"/>
  <c:userShapes r:id="rId3"/>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fr-BE"/>
  <c:clrMapOvr bg1="dk1" tx1="lt1" bg2="dk2" tx2="lt2" accent1="accent1" accent2="accent2" accent3="accent3" accent4="accent4" accent5="accent5" accent6="accent6" hlink="hlink" folHlink="folHlink"/>
  <c:chart>
    <c:plotArea>
      <c:layout>
        <c:manualLayout>
          <c:layoutTarget val="inner"/>
          <c:xMode val="edge"/>
          <c:yMode val="edge"/>
          <c:x val="6.7796703683218509E-2"/>
          <c:y val="5.6701102283724457E-2"/>
          <c:w val="0.91243063706997762"/>
          <c:h val="0.81443401462076981"/>
        </c:manualLayout>
      </c:layout>
      <c:lineChart>
        <c:grouping val="standard"/>
        <c:ser>
          <c:idx val="0"/>
          <c:order val="0"/>
          <c:tx>
            <c:strRef>
              <c:f>'Mar09 PIN'!$A$256</c:f>
              <c:strCache>
                <c:ptCount val="1"/>
                <c:pt idx="0">
                  <c:v>Africa</c:v>
                </c:pt>
              </c:strCache>
            </c:strRef>
          </c:tx>
          <c:cat>
            <c:numRef>
              <c:f>'Mar09 PIN'!$H$2:$AX$2</c:f>
              <c:numCache>
                <c:formatCode>General</c:formatCode>
                <c:ptCount val="43"/>
                <c:pt idx="0">
                  <c:v>1962</c:v>
                </c:pt>
                <c:pt idx="1">
                  <c:v>1963</c:v>
                </c:pt>
                <c:pt idx="2">
                  <c:v>1964</c:v>
                </c:pt>
                <c:pt idx="3">
                  <c:v>1965</c:v>
                </c:pt>
                <c:pt idx="4">
                  <c:v>1966</c:v>
                </c:pt>
                <c:pt idx="5">
                  <c:v>1967</c:v>
                </c:pt>
                <c:pt idx="6">
                  <c:v>1968</c:v>
                </c:pt>
                <c:pt idx="7">
                  <c:v>1969</c:v>
                </c:pt>
                <c:pt idx="8">
                  <c:v>1970</c:v>
                </c:pt>
                <c:pt idx="9">
                  <c:v>1971</c:v>
                </c:pt>
                <c:pt idx="10">
                  <c:v>1972</c:v>
                </c:pt>
                <c:pt idx="11">
                  <c:v>1973</c:v>
                </c:pt>
                <c:pt idx="12">
                  <c:v>1974</c:v>
                </c:pt>
                <c:pt idx="13">
                  <c:v>1975</c:v>
                </c:pt>
                <c:pt idx="14">
                  <c:v>1976</c:v>
                </c:pt>
                <c:pt idx="15">
                  <c:v>1977</c:v>
                </c:pt>
                <c:pt idx="16">
                  <c:v>1978</c:v>
                </c:pt>
                <c:pt idx="17">
                  <c:v>1979</c:v>
                </c:pt>
                <c:pt idx="18">
                  <c:v>1980</c:v>
                </c:pt>
                <c:pt idx="19">
                  <c:v>1981</c:v>
                </c:pt>
                <c:pt idx="20">
                  <c:v>1982</c:v>
                </c:pt>
                <c:pt idx="21">
                  <c:v>1983</c:v>
                </c:pt>
                <c:pt idx="22">
                  <c:v>1984</c:v>
                </c:pt>
                <c:pt idx="23">
                  <c:v>1985</c:v>
                </c:pt>
                <c:pt idx="24">
                  <c:v>1986</c:v>
                </c:pt>
                <c:pt idx="25">
                  <c:v>1987</c:v>
                </c:pt>
                <c:pt idx="26">
                  <c:v>1988</c:v>
                </c:pt>
                <c:pt idx="27">
                  <c:v>1989</c:v>
                </c:pt>
                <c:pt idx="28">
                  <c:v>1990</c:v>
                </c:pt>
                <c:pt idx="29">
                  <c:v>1991</c:v>
                </c:pt>
                <c:pt idx="30">
                  <c:v>1992</c:v>
                </c:pt>
                <c:pt idx="31">
                  <c:v>1993</c:v>
                </c:pt>
                <c:pt idx="32">
                  <c:v>1994</c:v>
                </c:pt>
                <c:pt idx="33">
                  <c:v>1995</c:v>
                </c:pt>
                <c:pt idx="34">
                  <c:v>1996</c:v>
                </c:pt>
                <c:pt idx="35">
                  <c:v>1997</c:v>
                </c:pt>
                <c:pt idx="36">
                  <c:v>1998</c:v>
                </c:pt>
                <c:pt idx="37">
                  <c:v>1999</c:v>
                </c:pt>
                <c:pt idx="38">
                  <c:v>2000</c:v>
                </c:pt>
                <c:pt idx="39">
                  <c:v>2001</c:v>
                </c:pt>
                <c:pt idx="40">
                  <c:v>2002</c:v>
                </c:pt>
                <c:pt idx="41">
                  <c:v>2003</c:v>
                </c:pt>
                <c:pt idx="42">
                  <c:v>2004</c:v>
                </c:pt>
              </c:numCache>
            </c:numRef>
          </c:cat>
          <c:val>
            <c:numRef>
              <c:f>'Mar09 PIN'!$H$256:$AX$256</c:f>
              <c:numCache>
                <c:formatCode>General</c:formatCode>
                <c:ptCount val="43"/>
                <c:pt idx="0">
                  <c:v>100</c:v>
                </c:pt>
                <c:pt idx="1">
                  <c:v>103.53982300884959</c:v>
                </c:pt>
                <c:pt idx="2">
                  <c:v>106.19469026548673</c:v>
                </c:pt>
                <c:pt idx="3">
                  <c:v>107.96460176991197</c:v>
                </c:pt>
                <c:pt idx="4">
                  <c:v>111.50442477876106</c:v>
                </c:pt>
                <c:pt idx="5">
                  <c:v>115.0442477876109</c:v>
                </c:pt>
                <c:pt idx="6">
                  <c:v>120.3539823008844</c:v>
                </c:pt>
                <c:pt idx="7">
                  <c:v>124.77876106194691</c:v>
                </c:pt>
                <c:pt idx="8">
                  <c:v>129.20353982300813</c:v>
                </c:pt>
                <c:pt idx="9">
                  <c:v>130.97345132743416</c:v>
                </c:pt>
                <c:pt idx="10">
                  <c:v>130.97345132743416</c:v>
                </c:pt>
                <c:pt idx="11">
                  <c:v>132.74336283185718</c:v>
                </c:pt>
                <c:pt idx="12">
                  <c:v>136.28318584070792</c:v>
                </c:pt>
                <c:pt idx="13">
                  <c:v>139.82300884955751</c:v>
                </c:pt>
                <c:pt idx="14">
                  <c:v>139.82300884955751</c:v>
                </c:pt>
                <c:pt idx="15">
                  <c:v>140.70796460176936</c:v>
                </c:pt>
                <c:pt idx="16">
                  <c:v>141.59292035398309</c:v>
                </c:pt>
                <c:pt idx="17">
                  <c:v>144.24778761061961</c:v>
                </c:pt>
                <c:pt idx="18">
                  <c:v>146.90265486725662</c:v>
                </c:pt>
                <c:pt idx="19">
                  <c:v>149.55752212389382</c:v>
                </c:pt>
                <c:pt idx="20">
                  <c:v>151.3274336283186</c:v>
                </c:pt>
                <c:pt idx="21">
                  <c:v>152.2123893805315</c:v>
                </c:pt>
                <c:pt idx="22">
                  <c:v>156.63716814159292</c:v>
                </c:pt>
                <c:pt idx="23">
                  <c:v>162.83185840708038</c:v>
                </c:pt>
                <c:pt idx="24">
                  <c:v>169.02654867256641</c:v>
                </c:pt>
                <c:pt idx="25">
                  <c:v>174.33628318584073</c:v>
                </c:pt>
                <c:pt idx="26">
                  <c:v>180.53097345132738</c:v>
                </c:pt>
                <c:pt idx="27">
                  <c:v>187.61061946902655</c:v>
                </c:pt>
                <c:pt idx="28">
                  <c:v>197.34513274336231</c:v>
                </c:pt>
                <c:pt idx="29">
                  <c:v>203.53982300884905</c:v>
                </c:pt>
                <c:pt idx="30">
                  <c:v>209.73451327433528</c:v>
                </c:pt>
                <c:pt idx="31">
                  <c:v>212.38938053097397</c:v>
                </c:pt>
                <c:pt idx="32">
                  <c:v>216.81415929203538</c:v>
                </c:pt>
                <c:pt idx="33">
                  <c:v>226.54867256637093</c:v>
                </c:pt>
                <c:pt idx="34">
                  <c:v>234.51327433628316</c:v>
                </c:pt>
                <c:pt idx="35">
                  <c:v>245.13274336283183</c:v>
                </c:pt>
                <c:pt idx="36">
                  <c:v>251.32743362831863</c:v>
                </c:pt>
                <c:pt idx="37">
                  <c:v>258.40707964601694</c:v>
                </c:pt>
                <c:pt idx="38">
                  <c:v>263.71681415929169</c:v>
                </c:pt>
                <c:pt idx="39">
                  <c:v>269.02654867256626</c:v>
                </c:pt>
                <c:pt idx="40">
                  <c:v>278.76106194690169</c:v>
                </c:pt>
                <c:pt idx="41">
                  <c:v>288.49557522123746</c:v>
                </c:pt>
                <c:pt idx="42">
                  <c:v>299.11504424778764</c:v>
                </c:pt>
              </c:numCache>
            </c:numRef>
          </c:val>
        </c:ser>
        <c:ser>
          <c:idx val="1"/>
          <c:order val="1"/>
          <c:tx>
            <c:strRef>
              <c:f>'Mar09 PIN'!$A$257</c:f>
              <c:strCache>
                <c:ptCount val="1"/>
                <c:pt idx="0">
                  <c:v>--Eastern Africa</c:v>
                </c:pt>
              </c:strCache>
            </c:strRef>
          </c:tx>
          <c:cat>
            <c:numRef>
              <c:f>'Mar09 PIN'!$H$2:$AX$2</c:f>
              <c:numCache>
                <c:formatCode>General</c:formatCode>
                <c:ptCount val="43"/>
                <c:pt idx="0">
                  <c:v>1962</c:v>
                </c:pt>
                <c:pt idx="1">
                  <c:v>1963</c:v>
                </c:pt>
                <c:pt idx="2">
                  <c:v>1964</c:v>
                </c:pt>
                <c:pt idx="3">
                  <c:v>1965</c:v>
                </c:pt>
                <c:pt idx="4">
                  <c:v>1966</c:v>
                </c:pt>
                <c:pt idx="5">
                  <c:v>1967</c:v>
                </c:pt>
                <c:pt idx="6">
                  <c:v>1968</c:v>
                </c:pt>
                <c:pt idx="7">
                  <c:v>1969</c:v>
                </c:pt>
                <c:pt idx="8">
                  <c:v>1970</c:v>
                </c:pt>
                <c:pt idx="9">
                  <c:v>1971</c:v>
                </c:pt>
                <c:pt idx="10">
                  <c:v>1972</c:v>
                </c:pt>
                <c:pt idx="11">
                  <c:v>1973</c:v>
                </c:pt>
                <c:pt idx="12">
                  <c:v>1974</c:v>
                </c:pt>
                <c:pt idx="13">
                  <c:v>1975</c:v>
                </c:pt>
                <c:pt idx="14">
                  <c:v>1976</c:v>
                </c:pt>
                <c:pt idx="15">
                  <c:v>1977</c:v>
                </c:pt>
                <c:pt idx="16">
                  <c:v>1978</c:v>
                </c:pt>
                <c:pt idx="17">
                  <c:v>1979</c:v>
                </c:pt>
                <c:pt idx="18">
                  <c:v>1980</c:v>
                </c:pt>
                <c:pt idx="19">
                  <c:v>1981</c:v>
                </c:pt>
                <c:pt idx="20">
                  <c:v>1982</c:v>
                </c:pt>
                <c:pt idx="21">
                  <c:v>1983</c:v>
                </c:pt>
                <c:pt idx="22">
                  <c:v>1984</c:v>
                </c:pt>
                <c:pt idx="23">
                  <c:v>1985</c:v>
                </c:pt>
                <c:pt idx="24">
                  <c:v>1986</c:v>
                </c:pt>
                <c:pt idx="25">
                  <c:v>1987</c:v>
                </c:pt>
                <c:pt idx="26">
                  <c:v>1988</c:v>
                </c:pt>
                <c:pt idx="27">
                  <c:v>1989</c:v>
                </c:pt>
                <c:pt idx="28">
                  <c:v>1990</c:v>
                </c:pt>
                <c:pt idx="29">
                  <c:v>1991</c:v>
                </c:pt>
                <c:pt idx="30">
                  <c:v>1992</c:v>
                </c:pt>
                <c:pt idx="31">
                  <c:v>1993</c:v>
                </c:pt>
                <c:pt idx="32">
                  <c:v>1994</c:v>
                </c:pt>
                <c:pt idx="33">
                  <c:v>1995</c:v>
                </c:pt>
                <c:pt idx="34">
                  <c:v>1996</c:v>
                </c:pt>
                <c:pt idx="35">
                  <c:v>1997</c:v>
                </c:pt>
                <c:pt idx="36">
                  <c:v>1998</c:v>
                </c:pt>
                <c:pt idx="37">
                  <c:v>1999</c:v>
                </c:pt>
                <c:pt idx="38">
                  <c:v>2000</c:v>
                </c:pt>
                <c:pt idx="39">
                  <c:v>2001</c:v>
                </c:pt>
                <c:pt idx="40">
                  <c:v>2002</c:v>
                </c:pt>
                <c:pt idx="41">
                  <c:v>2003</c:v>
                </c:pt>
                <c:pt idx="42">
                  <c:v>2004</c:v>
                </c:pt>
              </c:numCache>
            </c:numRef>
          </c:cat>
          <c:val>
            <c:numRef>
              <c:f>'Mar09 PIN'!$H$257:$AX$257</c:f>
              <c:numCache>
                <c:formatCode>General</c:formatCode>
                <c:ptCount val="43"/>
                <c:pt idx="0">
                  <c:v>100</c:v>
                </c:pt>
                <c:pt idx="1">
                  <c:v>103.10077519379796</c:v>
                </c:pt>
                <c:pt idx="2">
                  <c:v>105.4263565891476</c:v>
                </c:pt>
                <c:pt idx="3">
                  <c:v>108.52713178294572</c:v>
                </c:pt>
                <c:pt idx="4">
                  <c:v>112.40310077519382</c:v>
                </c:pt>
                <c:pt idx="5">
                  <c:v>116.27906976744185</c:v>
                </c:pt>
                <c:pt idx="6">
                  <c:v>121.70542635658865</c:v>
                </c:pt>
                <c:pt idx="7">
                  <c:v>127.13178294573638</c:v>
                </c:pt>
                <c:pt idx="8">
                  <c:v>133.33333333333385</c:v>
                </c:pt>
                <c:pt idx="9">
                  <c:v>137.98449612403101</c:v>
                </c:pt>
                <c:pt idx="10">
                  <c:v>140.31007751937986</c:v>
                </c:pt>
                <c:pt idx="11">
                  <c:v>142.6356589147282</c:v>
                </c:pt>
                <c:pt idx="12">
                  <c:v>144.96124031007827</c:v>
                </c:pt>
                <c:pt idx="13">
                  <c:v>148.83720930232647</c:v>
                </c:pt>
                <c:pt idx="14">
                  <c:v>152.71317829457246</c:v>
                </c:pt>
                <c:pt idx="15">
                  <c:v>155.8139534883716</c:v>
                </c:pt>
                <c:pt idx="16">
                  <c:v>155.0387596899225</c:v>
                </c:pt>
                <c:pt idx="17">
                  <c:v>154.26356589147167</c:v>
                </c:pt>
                <c:pt idx="18">
                  <c:v>154.26356589147167</c:v>
                </c:pt>
                <c:pt idx="19">
                  <c:v>158.13953488372093</c:v>
                </c:pt>
                <c:pt idx="20">
                  <c:v>162.01550387596848</c:v>
                </c:pt>
                <c:pt idx="21">
                  <c:v>162.79069767441808</c:v>
                </c:pt>
                <c:pt idx="22">
                  <c:v>165.11627906976685</c:v>
                </c:pt>
                <c:pt idx="23">
                  <c:v>168.99224806201647</c:v>
                </c:pt>
                <c:pt idx="24">
                  <c:v>174.4186046511621</c:v>
                </c:pt>
                <c:pt idx="25">
                  <c:v>179.06976744185997</c:v>
                </c:pt>
                <c:pt idx="26">
                  <c:v>183.72093023255815</c:v>
                </c:pt>
                <c:pt idx="27">
                  <c:v>189.14728682170542</c:v>
                </c:pt>
                <c:pt idx="28">
                  <c:v>193.02325581395348</c:v>
                </c:pt>
                <c:pt idx="29">
                  <c:v>191.47286821705424</c:v>
                </c:pt>
                <c:pt idx="30">
                  <c:v>190.69767441860466</c:v>
                </c:pt>
                <c:pt idx="31">
                  <c:v>188.37209302325579</c:v>
                </c:pt>
                <c:pt idx="32">
                  <c:v>192.2480620155039</c:v>
                </c:pt>
                <c:pt idx="33">
                  <c:v>198.44961240310019</c:v>
                </c:pt>
                <c:pt idx="34">
                  <c:v>205.42635658914725</c:v>
                </c:pt>
                <c:pt idx="35">
                  <c:v>211.62790697674421</c:v>
                </c:pt>
                <c:pt idx="36">
                  <c:v>217.05426356589138</c:v>
                </c:pt>
                <c:pt idx="37">
                  <c:v>223.25581395348837</c:v>
                </c:pt>
                <c:pt idx="38">
                  <c:v>231.00775193798447</c:v>
                </c:pt>
                <c:pt idx="39">
                  <c:v>235.65891472868213</c:v>
                </c:pt>
                <c:pt idx="40">
                  <c:v>241.08527131783023</c:v>
                </c:pt>
                <c:pt idx="41">
                  <c:v>245.73643410852716</c:v>
                </c:pt>
                <c:pt idx="42">
                  <c:v>252.71317829457251</c:v>
                </c:pt>
              </c:numCache>
            </c:numRef>
          </c:val>
        </c:ser>
        <c:ser>
          <c:idx val="2"/>
          <c:order val="2"/>
          <c:tx>
            <c:strRef>
              <c:f>'Mar09 PIN'!$A$258</c:f>
              <c:strCache>
                <c:ptCount val="1"/>
                <c:pt idx="0">
                  <c:v>--Middle Africa</c:v>
                </c:pt>
              </c:strCache>
            </c:strRef>
          </c:tx>
          <c:cat>
            <c:numRef>
              <c:f>'Mar09 PIN'!$H$2:$AX$2</c:f>
              <c:numCache>
                <c:formatCode>General</c:formatCode>
                <c:ptCount val="43"/>
                <c:pt idx="0">
                  <c:v>1962</c:v>
                </c:pt>
                <c:pt idx="1">
                  <c:v>1963</c:v>
                </c:pt>
                <c:pt idx="2">
                  <c:v>1964</c:v>
                </c:pt>
                <c:pt idx="3">
                  <c:v>1965</c:v>
                </c:pt>
                <c:pt idx="4">
                  <c:v>1966</c:v>
                </c:pt>
                <c:pt idx="5">
                  <c:v>1967</c:v>
                </c:pt>
                <c:pt idx="6">
                  <c:v>1968</c:v>
                </c:pt>
                <c:pt idx="7">
                  <c:v>1969</c:v>
                </c:pt>
                <c:pt idx="8">
                  <c:v>1970</c:v>
                </c:pt>
                <c:pt idx="9">
                  <c:v>1971</c:v>
                </c:pt>
                <c:pt idx="10">
                  <c:v>1972</c:v>
                </c:pt>
                <c:pt idx="11">
                  <c:v>1973</c:v>
                </c:pt>
                <c:pt idx="12">
                  <c:v>1974</c:v>
                </c:pt>
                <c:pt idx="13">
                  <c:v>1975</c:v>
                </c:pt>
                <c:pt idx="14">
                  <c:v>1976</c:v>
                </c:pt>
                <c:pt idx="15">
                  <c:v>1977</c:v>
                </c:pt>
                <c:pt idx="16">
                  <c:v>1978</c:v>
                </c:pt>
                <c:pt idx="17">
                  <c:v>1979</c:v>
                </c:pt>
                <c:pt idx="18">
                  <c:v>1980</c:v>
                </c:pt>
                <c:pt idx="19">
                  <c:v>1981</c:v>
                </c:pt>
                <c:pt idx="20">
                  <c:v>1982</c:v>
                </c:pt>
                <c:pt idx="21">
                  <c:v>1983</c:v>
                </c:pt>
                <c:pt idx="22">
                  <c:v>1984</c:v>
                </c:pt>
                <c:pt idx="23">
                  <c:v>1985</c:v>
                </c:pt>
                <c:pt idx="24">
                  <c:v>1986</c:v>
                </c:pt>
                <c:pt idx="25">
                  <c:v>1987</c:v>
                </c:pt>
                <c:pt idx="26">
                  <c:v>1988</c:v>
                </c:pt>
                <c:pt idx="27">
                  <c:v>1989</c:v>
                </c:pt>
                <c:pt idx="28">
                  <c:v>1990</c:v>
                </c:pt>
                <c:pt idx="29">
                  <c:v>1991</c:v>
                </c:pt>
                <c:pt idx="30">
                  <c:v>1992</c:v>
                </c:pt>
                <c:pt idx="31">
                  <c:v>1993</c:v>
                </c:pt>
                <c:pt idx="32">
                  <c:v>1994</c:v>
                </c:pt>
                <c:pt idx="33">
                  <c:v>1995</c:v>
                </c:pt>
                <c:pt idx="34">
                  <c:v>1996</c:v>
                </c:pt>
                <c:pt idx="35">
                  <c:v>1997</c:v>
                </c:pt>
                <c:pt idx="36">
                  <c:v>1998</c:v>
                </c:pt>
                <c:pt idx="37">
                  <c:v>1999</c:v>
                </c:pt>
                <c:pt idx="38">
                  <c:v>2000</c:v>
                </c:pt>
                <c:pt idx="39">
                  <c:v>2001</c:v>
                </c:pt>
                <c:pt idx="40">
                  <c:v>2002</c:v>
                </c:pt>
                <c:pt idx="41">
                  <c:v>2003</c:v>
                </c:pt>
                <c:pt idx="42">
                  <c:v>2004</c:v>
                </c:pt>
              </c:numCache>
            </c:numRef>
          </c:cat>
          <c:val>
            <c:numRef>
              <c:f>'Mar09 PIN'!$H$258:$AX$258</c:f>
              <c:numCache>
                <c:formatCode>General</c:formatCode>
                <c:ptCount val="43"/>
                <c:pt idx="0">
                  <c:v>100</c:v>
                </c:pt>
                <c:pt idx="1">
                  <c:v>103.26797385620914</c:v>
                </c:pt>
                <c:pt idx="2">
                  <c:v>105.22875816993427</c:v>
                </c:pt>
                <c:pt idx="3">
                  <c:v>106.53594771241787</c:v>
                </c:pt>
                <c:pt idx="4">
                  <c:v>108.49673202614375</c:v>
                </c:pt>
                <c:pt idx="5">
                  <c:v>112.41830065359453</c:v>
                </c:pt>
                <c:pt idx="6">
                  <c:v>116.33986928104621</c:v>
                </c:pt>
                <c:pt idx="7">
                  <c:v>120.26143790849675</c:v>
                </c:pt>
                <c:pt idx="8">
                  <c:v>122.22222222222223</c:v>
                </c:pt>
                <c:pt idx="9">
                  <c:v>124.18300653594773</c:v>
                </c:pt>
                <c:pt idx="10">
                  <c:v>125.49019607843137</c:v>
                </c:pt>
                <c:pt idx="11">
                  <c:v>128.75816993464053</c:v>
                </c:pt>
                <c:pt idx="12">
                  <c:v>131.37254901960787</c:v>
                </c:pt>
                <c:pt idx="13">
                  <c:v>132.02614379084955</c:v>
                </c:pt>
                <c:pt idx="14">
                  <c:v>131.37254901960787</c:v>
                </c:pt>
                <c:pt idx="15">
                  <c:v>130.06535947712447</c:v>
                </c:pt>
                <c:pt idx="16">
                  <c:v>131.37254901960787</c:v>
                </c:pt>
                <c:pt idx="17">
                  <c:v>133.33333333333385</c:v>
                </c:pt>
                <c:pt idx="18">
                  <c:v>135.94771241830065</c:v>
                </c:pt>
                <c:pt idx="19">
                  <c:v>139.2156862745091</c:v>
                </c:pt>
                <c:pt idx="20">
                  <c:v>141.83006535947717</c:v>
                </c:pt>
                <c:pt idx="21">
                  <c:v>144.44444444444446</c:v>
                </c:pt>
                <c:pt idx="22">
                  <c:v>147.71241830065429</c:v>
                </c:pt>
                <c:pt idx="23">
                  <c:v>152.2875816993454</c:v>
                </c:pt>
                <c:pt idx="24">
                  <c:v>156.20915032679676</c:v>
                </c:pt>
                <c:pt idx="25">
                  <c:v>159.47712418300654</c:v>
                </c:pt>
                <c:pt idx="26">
                  <c:v>162.09150326797388</c:v>
                </c:pt>
                <c:pt idx="27">
                  <c:v>166.66666666666652</c:v>
                </c:pt>
                <c:pt idx="28">
                  <c:v>171.24183006535938</c:v>
                </c:pt>
                <c:pt idx="29">
                  <c:v>175.81699346405176</c:v>
                </c:pt>
                <c:pt idx="30">
                  <c:v>178.43137254901961</c:v>
                </c:pt>
                <c:pt idx="31">
                  <c:v>182.35294117647129</c:v>
                </c:pt>
                <c:pt idx="32">
                  <c:v>181.69934640522959</c:v>
                </c:pt>
                <c:pt idx="33">
                  <c:v>184.31372549019557</c:v>
                </c:pt>
                <c:pt idx="34">
                  <c:v>183.00653594771239</c:v>
                </c:pt>
                <c:pt idx="35">
                  <c:v>188.23529411764702</c:v>
                </c:pt>
                <c:pt idx="36">
                  <c:v>189.54248366013076</c:v>
                </c:pt>
                <c:pt idx="37">
                  <c:v>192.81045751634002</c:v>
                </c:pt>
                <c:pt idx="38">
                  <c:v>194.77124183006541</c:v>
                </c:pt>
                <c:pt idx="39">
                  <c:v>198.69281045751688</c:v>
                </c:pt>
                <c:pt idx="40">
                  <c:v>203.26797385620921</c:v>
                </c:pt>
                <c:pt idx="41">
                  <c:v>207.1895424836602</c:v>
                </c:pt>
                <c:pt idx="42">
                  <c:v>213.0718954248359</c:v>
                </c:pt>
              </c:numCache>
            </c:numRef>
          </c:val>
        </c:ser>
        <c:ser>
          <c:idx val="3"/>
          <c:order val="3"/>
          <c:tx>
            <c:strRef>
              <c:f>'Mar09 PIN'!$A$259</c:f>
              <c:strCache>
                <c:ptCount val="1"/>
                <c:pt idx="0">
                  <c:v>--Northern Africa</c:v>
                </c:pt>
              </c:strCache>
            </c:strRef>
          </c:tx>
          <c:cat>
            <c:numRef>
              <c:f>'Mar09 PIN'!$H$2:$AX$2</c:f>
              <c:numCache>
                <c:formatCode>General</c:formatCode>
                <c:ptCount val="43"/>
                <c:pt idx="0">
                  <c:v>1962</c:v>
                </c:pt>
                <c:pt idx="1">
                  <c:v>1963</c:v>
                </c:pt>
                <c:pt idx="2">
                  <c:v>1964</c:v>
                </c:pt>
                <c:pt idx="3">
                  <c:v>1965</c:v>
                </c:pt>
                <c:pt idx="4">
                  <c:v>1966</c:v>
                </c:pt>
                <c:pt idx="5">
                  <c:v>1967</c:v>
                </c:pt>
                <c:pt idx="6">
                  <c:v>1968</c:v>
                </c:pt>
                <c:pt idx="7">
                  <c:v>1969</c:v>
                </c:pt>
                <c:pt idx="8">
                  <c:v>1970</c:v>
                </c:pt>
                <c:pt idx="9">
                  <c:v>1971</c:v>
                </c:pt>
                <c:pt idx="10">
                  <c:v>1972</c:v>
                </c:pt>
                <c:pt idx="11">
                  <c:v>1973</c:v>
                </c:pt>
                <c:pt idx="12">
                  <c:v>1974</c:v>
                </c:pt>
                <c:pt idx="13">
                  <c:v>1975</c:v>
                </c:pt>
                <c:pt idx="14">
                  <c:v>1976</c:v>
                </c:pt>
                <c:pt idx="15">
                  <c:v>1977</c:v>
                </c:pt>
                <c:pt idx="16">
                  <c:v>1978</c:v>
                </c:pt>
                <c:pt idx="17">
                  <c:v>1979</c:v>
                </c:pt>
                <c:pt idx="18">
                  <c:v>1980</c:v>
                </c:pt>
                <c:pt idx="19">
                  <c:v>1981</c:v>
                </c:pt>
                <c:pt idx="20">
                  <c:v>1982</c:v>
                </c:pt>
                <c:pt idx="21">
                  <c:v>1983</c:v>
                </c:pt>
                <c:pt idx="22">
                  <c:v>1984</c:v>
                </c:pt>
                <c:pt idx="23">
                  <c:v>1985</c:v>
                </c:pt>
                <c:pt idx="24">
                  <c:v>1986</c:v>
                </c:pt>
                <c:pt idx="25">
                  <c:v>1987</c:v>
                </c:pt>
                <c:pt idx="26">
                  <c:v>1988</c:v>
                </c:pt>
                <c:pt idx="27">
                  <c:v>1989</c:v>
                </c:pt>
                <c:pt idx="28">
                  <c:v>1990</c:v>
                </c:pt>
                <c:pt idx="29">
                  <c:v>1991</c:v>
                </c:pt>
                <c:pt idx="30">
                  <c:v>1992</c:v>
                </c:pt>
                <c:pt idx="31">
                  <c:v>1993</c:v>
                </c:pt>
                <c:pt idx="32">
                  <c:v>1994</c:v>
                </c:pt>
                <c:pt idx="33">
                  <c:v>1995</c:v>
                </c:pt>
                <c:pt idx="34">
                  <c:v>1996</c:v>
                </c:pt>
                <c:pt idx="35">
                  <c:v>1997</c:v>
                </c:pt>
                <c:pt idx="36">
                  <c:v>1998</c:v>
                </c:pt>
                <c:pt idx="37">
                  <c:v>1999</c:v>
                </c:pt>
                <c:pt idx="38">
                  <c:v>2000</c:v>
                </c:pt>
                <c:pt idx="39">
                  <c:v>2001</c:v>
                </c:pt>
                <c:pt idx="40">
                  <c:v>2002</c:v>
                </c:pt>
                <c:pt idx="41">
                  <c:v>2003</c:v>
                </c:pt>
                <c:pt idx="42">
                  <c:v>2004</c:v>
                </c:pt>
              </c:numCache>
            </c:numRef>
          </c:cat>
          <c:val>
            <c:numRef>
              <c:f>'Mar09 PIN'!$H$259:$AX$259</c:f>
              <c:numCache>
                <c:formatCode>General</c:formatCode>
                <c:ptCount val="43"/>
                <c:pt idx="0">
                  <c:v>100</c:v>
                </c:pt>
                <c:pt idx="1">
                  <c:v>105</c:v>
                </c:pt>
                <c:pt idx="2">
                  <c:v>108</c:v>
                </c:pt>
                <c:pt idx="3">
                  <c:v>106</c:v>
                </c:pt>
                <c:pt idx="4">
                  <c:v>106</c:v>
                </c:pt>
                <c:pt idx="5">
                  <c:v>109</c:v>
                </c:pt>
                <c:pt idx="6">
                  <c:v>114</c:v>
                </c:pt>
                <c:pt idx="7">
                  <c:v>120</c:v>
                </c:pt>
                <c:pt idx="8">
                  <c:v>124.00000000000001</c:v>
                </c:pt>
                <c:pt idx="9">
                  <c:v>128</c:v>
                </c:pt>
                <c:pt idx="10">
                  <c:v>130</c:v>
                </c:pt>
                <c:pt idx="11">
                  <c:v>132</c:v>
                </c:pt>
                <c:pt idx="12">
                  <c:v>136</c:v>
                </c:pt>
                <c:pt idx="13">
                  <c:v>139.99999999999997</c:v>
                </c:pt>
                <c:pt idx="14">
                  <c:v>139</c:v>
                </c:pt>
                <c:pt idx="15">
                  <c:v>139</c:v>
                </c:pt>
                <c:pt idx="16">
                  <c:v>141</c:v>
                </c:pt>
                <c:pt idx="17">
                  <c:v>147</c:v>
                </c:pt>
                <c:pt idx="18">
                  <c:v>151</c:v>
                </c:pt>
                <c:pt idx="19">
                  <c:v>154</c:v>
                </c:pt>
                <c:pt idx="20">
                  <c:v>156</c:v>
                </c:pt>
                <c:pt idx="21">
                  <c:v>157.99999999999997</c:v>
                </c:pt>
                <c:pt idx="22">
                  <c:v>165</c:v>
                </c:pt>
                <c:pt idx="23">
                  <c:v>174</c:v>
                </c:pt>
                <c:pt idx="24">
                  <c:v>183</c:v>
                </c:pt>
                <c:pt idx="25">
                  <c:v>187</c:v>
                </c:pt>
                <c:pt idx="26">
                  <c:v>190</c:v>
                </c:pt>
                <c:pt idx="27">
                  <c:v>198</c:v>
                </c:pt>
                <c:pt idx="28">
                  <c:v>212</c:v>
                </c:pt>
                <c:pt idx="29">
                  <c:v>224</c:v>
                </c:pt>
                <c:pt idx="30">
                  <c:v>230.99999999999997</c:v>
                </c:pt>
                <c:pt idx="31">
                  <c:v>233.99999999999997</c:v>
                </c:pt>
                <c:pt idx="32">
                  <c:v>236.99999999999997</c:v>
                </c:pt>
                <c:pt idx="33">
                  <c:v>255.99999999999994</c:v>
                </c:pt>
                <c:pt idx="34">
                  <c:v>267</c:v>
                </c:pt>
                <c:pt idx="35">
                  <c:v>282.99999999999881</c:v>
                </c:pt>
                <c:pt idx="36">
                  <c:v>285.99999999999881</c:v>
                </c:pt>
                <c:pt idx="37">
                  <c:v>293</c:v>
                </c:pt>
                <c:pt idx="38">
                  <c:v>297.99999999999881</c:v>
                </c:pt>
                <c:pt idx="39">
                  <c:v>303.99999999999881</c:v>
                </c:pt>
                <c:pt idx="40">
                  <c:v>321.99999999999881</c:v>
                </c:pt>
                <c:pt idx="41">
                  <c:v>338</c:v>
                </c:pt>
                <c:pt idx="42">
                  <c:v>350</c:v>
                </c:pt>
              </c:numCache>
            </c:numRef>
          </c:val>
        </c:ser>
        <c:ser>
          <c:idx val="4"/>
          <c:order val="4"/>
          <c:tx>
            <c:strRef>
              <c:f>'Mar09 PIN'!$A$260</c:f>
              <c:strCache>
                <c:ptCount val="1"/>
                <c:pt idx="0">
                  <c:v>--Southern Africa</c:v>
                </c:pt>
              </c:strCache>
            </c:strRef>
          </c:tx>
          <c:cat>
            <c:numRef>
              <c:f>'Mar09 PIN'!$H$2:$AX$2</c:f>
              <c:numCache>
                <c:formatCode>General</c:formatCode>
                <c:ptCount val="43"/>
                <c:pt idx="0">
                  <c:v>1962</c:v>
                </c:pt>
                <c:pt idx="1">
                  <c:v>1963</c:v>
                </c:pt>
                <c:pt idx="2">
                  <c:v>1964</c:v>
                </c:pt>
                <c:pt idx="3">
                  <c:v>1965</c:v>
                </c:pt>
                <c:pt idx="4">
                  <c:v>1966</c:v>
                </c:pt>
                <c:pt idx="5">
                  <c:v>1967</c:v>
                </c:pt>
                <c:pt idx="6">
                  <c:v>1968</c:v>
                </c:pt>
                <c:pt idx="7">
                  <c:v>1969</c:v>
                </c:pt>
                <c:pt idx="8">
                  <c:v>1970</c:v>
                </c:pt>
                <c:pt idx="9">
                  <c:v>1971</c:v>
                </c:pt>
                <c:pt idx="10">
                  <c:v>1972</c:v>
                </c:pt>
                <c:pt idx="11">
                  <c:v>1973</c:v>
                </c:pt>
                <c:pt idx="12">
                  <c:v>1974</c:v>
                </c:pt>
                <c:pt idx="13">
                  <c:v>1975</c:v>
                </c:pt>
                <c:pt idx="14">
                  <c:v>1976</c:v>
                </c:pt>
                <c:pt idx="15">
                  <c:v>1977</c:v>
                </c:pt>
                <c:pt idx="16">
                  <c:v>1978</c:v>
                </c:pt>
                <c:pt idx="17">
                  <c:v>1979</c:v>
                </c:pt>
                <c:pt idx="18">
                  <c:v>1980</c:v>
                </c:pt>
                <c:pt idx="19">
                  <c:v>1981</c:v>
                </c:pt>
                <c:pt idx="20">
                  <c:v>1982</c:v>
                </c:pt>
                <c:pt idx="21">
                  <c:v>1983</c:v>
                </c:pt>
                <c:pt idx="22">
                  <c:v>1984</c:v>
                </c:pt>
                <c:pt idx="23">
                  <c:v>1985</c:v>
                </c:pt>
                <c:pt idx="24">
                  <c:v>1986</c:v>
                </c:pt>
                <c:pt idx="25">
                  <c:v>1987</c:v>
                </c:pt>
                <c:pt idx="26">
                  <c:v>1988</c:v>
                </c:pt>
                <c:pt idx="27">
                  <c:v>1989</c:v>
                </c:pt>
                <c:pt idx="28">
                  <c:v>1990</c:v>
                </c:pt>
                <c:pt idx="29">
                  <c:v>1991</c:v>
                </c:pt>
                <c:pt idx="30">
                  <c:v>1992</c:v>
                </c:pt>
                <c:pt idx="31">
                  <c:v>1993</c:v>
                </c:pt>
                <c:pt idx="32">
                  <c:v>1994</c:v>
                </c:pt>
                <c:pt idx="33">
                  <c:v>1995</c:v>
                </c:pt>
                <c:pt idx="34">
                  <c:v>1996</c:v>
                </c:pt>
                <c:pt idx="35">
                  <c:v>1997</c:v>
                </c:pt>
                <c:pt idx="36">
                  <c:v>1998</c:v>
                </c:pt>
                <c:pt idx="37">
                  <c:v>1999</c:v>
                </c:pt>
                <c:pt idx="38">
                  <c:v>2000</c:v>
                </c:pt>
                <c:pt idx="39">
                  <c:v>2001</c:v>
                </c:pt>
                <c:pt idx="40">
                  <c:v>2002</c:v>
                </c:pt>
                <c:pt idx="41">
                  <c:v>2003</c:v>
                </c:pt>
                <c:pt idx="42">
                  <c:v>2004</c:v>
                </c:pt>
              </c:numCache>
            </c:numRef>
          </c:cat>
          <c:val>
            <c:numRef>
              <c:f>'Mar09 PIN'!$H$260:$AX$260</c:f>
              <c:numCache>
                <c:formatCode>General</c:formatCode>
                <c:ptCount val="43"/>
                <c:pt idx="0">
                  <c:v>100</c:v>
                </c:pt>
                <c:pt idx="1">
                  <c:v>101.31578947368379</c:v>
                </c:pt>
                <c:pt idx="2">
                  <c:v>103.28947368421095</c:v>
                </c:pt>
                <c:pt idx="3">
                  <c:v>104.60526315789448</c:v>
                </c:pt>
                <c:pt idx="4">
                  <c:v>113.81578947368376</c:v>
                </c:pt>
                <c:pt idx="5">
                  <c:v>117.76315789473684</c:v>
                </c:pt>
                <c:pt idx="6">
                  <c:v>122.36842105263113</c:v>
                </c:pt>
                <c:pt idx="7">
                  <c:v>119.73684210526315</c:v>
                </c:pt>
                <c:pt idx="8">
                  <c:v>125.6578947368421</c:v>
                </c:pt>
                <c:pt idx="9">
                  <c:v>132.23684210526321</c:v>
                </c:pt>
                <c:pt idx="10">
                  <c:v>133.55263157894737</c:v>
                </c:pt>
                <c:pt idx="11">
                  <c:v>138.15789473684109</c:v>
                </c:pt>
                <c:pt idx="12">
                  <c:v>138.15789473684109</c:v>
                </c:pt>
                <c:pt idx="13">
                  <c:v>143.42105263157842</c:v>
                </c:pt>
                <c:pt idx="14">
                  <c:v>143.42105263157842</c:v>
                </c:pt>
                <c:pt idx="15">
                  <c:v>148.02631578947381</c:v>
                </c:pt>
                <c:pt idx="16">
                  <c:v>152.63157894736838</c:v>
                </c:pt>
                <c:pt idx="17">
                  <c:v>157.23684210526321</c:v>
                </c:pt>
                <c:pt idx="18">
                  <c:v>163.81578947368467</c:v>
                </c:pt>
                <c:pt idx="19">
                  <c:v>165.78947368421052</c:v>
                </c:pt>
                <c:pt idx="20">
                  <c:v>159.21052631578999</c:v>
                </c:pt>
                <c:pt idx="21">
                  <c:v>151.31578947368467</c:v>
                </c:pt>
                <c:pt idx="22">
                  <c:v>151.97368421052573</c:v>
                </c:pt>
                <c:pt idx="23">
                  <c:v>157.89473684210583</c:v>
                </c:pt>
                <c:pt idx="24">
                  <c:v>163.15789473684111</c:v>
                </c:pt>
                <c:pt idx="25">
                  <c:v>166.44736842105252</c:v>
                </c:pt>
                <c:pt idx="26">
                  <c:v>173.02631578947381</c:v>
                </c:pt>
                <c:pt idx="27">
                  <c:v>176.31578947368467</c:v>
                </c:pt>
                <c:pt idx="28">
                  <c:v>178.94736842105252</c:v>
                </c:pt>
                <c:pt idx="29">
                  <c:v>171.0526315789474</c:v>
                </c:pt>
                <c:pt idx="30">
                  <c:v>170.39473684210583</c:v>
                </c:pt>
                <c:pt idx="31">
                  <c:v>172.36842105263287</c:v>
                </c:pt>
                <c:pt idx="32">
                  <c:v>174.34210526315715</c:v>
                </c:pt>
                <c:pt idx="33">
                  <c:v>178.28947368421052</c:v>
                </c:pt>
                <c:pt idx="34">
                  <c:v>178.94736842105252</c:v>
                </c:pt>
                <c:pt idx="35">
                  <c:v>184.86842105263293</c:v>
                </c:pt>
                <c:pt idx="36">
                  <c:v>185.52631578947381</c:v>
                </c:pt>
                <c:pt idx="37">
                  <c:v>191.44736842105252</c:v>
                </c:pt>
                <c:pt idx="38">
                  <c:v>196.71052631579002</c:v>
                </c:pt>
                <c:pt idx="39">
                  <c:v>201.9736842105257</c:v>
                </c:pt>
                <c:pt idx="40">
                  <c:v>201.31578947368467</c:v>
                </c:pt>
                <c:pt idx="41">
                  <c:v>205.26315789473634</c:v>
                </c:pt>
                <c:pt idx="42">
                  <c:v>209.86842105263287</c:v>
                </c:pt>
              </c:numCache>
            </c:numRef>
          </c:val>
        </c:ser>
        <c:ser>
          <c:idx val="5"/>
          <c:order val="5"/>
          <c:tx>
            <c:strRef>
              <c:f>'Mar09 PIN'!$A$261</c:f>
              <c:strCache>
                <c:ptCount val="1"/>
                <c:pt idx="0">
                  <c:v>--Western Africa</c:v>
                </c:pt>
              </c:strCache>
            </c:strRef>
          </c:tx>
          <c:cat>
            <c:numRef>
              <c:f>'Mar09 PIN'!$H$2:$AX$2</c:f>
              <c:numCache>
                <c:formatCode>General</c:formatCode>
                <c:ptCount val="43"/>
                <c:pt idx="0">
                  <c:v>1962</c:v>
                </c:pt>
                <c:pt idx="1">
                  <c:v>1963</c:v>
                </c:pt>
                <c:pt idx="2">
                  <c:v>1964</c:v>
                </c:pt>
                <c:pt idx="3">
                  <c:v>1965</c:v>
                </c:pt>
                <c:pt idx="4">
                  <c:v>1966</c:v>
                </c:pt>
                <c:pt idx="5">
                  <c:v>1967</c:v>
                </c:pt>
                <c:pt idx="6">
                  <c:v>1968</c:v>
                </c:pt>
                <c:pt idx="7">
                  <c:v>1969</c:v>
                </c:pt>
                <c:pt idx="8">
                  <c:v>1970</c:v>
                </c:pt>
                <c:pt idx="9">
                  <c:v>1971</c:v>
                </c:pt>
                <c:pt idx="10">
                  <c:v>1972</c:v>
                </c:pt>
                <c:pt idx="11">
                  <c:v>1973</c:v>
                </c:pt>
                <c:pt idx="12">
                  <c:v>1974</c:v>
                </c:pt>
                <c:pt idx="13">
                  <c:v>1975</c:v>
                </c:pt>
                <c:pt idx="14">
                  <c:v>1976</c:v>
                </c:pt>
                <c:pt idx="15">
                  <c:v>1977</c:v>
                </c:pt>
                <c:pt idx="16">
                  <c:v>1978</c:v>
                </c:pt>
                <c:pt idx="17">
                  <c:v>1979</c:v>
                </c:pt>
                <c:pt idx="18">
                  <c:v>1980</c:v>
                </c:pt>
                <c:pt idx="19">
                  <c:v>1981</c:v>
                </c:pt>
                <c:pt idx="20">
                  <c:v>1982</c:v>
                </c:pt>
                <c:pt idx="21">
                  <c:v>1983</c:v>
                </c:pt>
                <c:pt idx="22">
                  <c:v>1984</c:v>
                </c:pt>
                <c:pt idx="23">
                  <c:v>1985</c:v>
                </c:pt>
                <c:pt idx="24">
                  <c:v>1986</c:v>
                </c:pt>
                <c:pt idx="25">
                  <c:v>1987</c:v>
                </c:pt>
                <c:pt idx="26">
                  <c:v>1988</c:v>
                </c:pt>
                <c:pt idx="27">
                  <c:v>1989</c:v>
                </c:pt>
                <c:pt idx="28">
                  <c:v>1990</c:v>
                </c:pt>
                <c:pt idx="29">
                  <c:v>1991</c:v>
                </c:pt>
                <c:pt idx="30">
                  <c:v>1992</c:v>
                </c:pt>
                <c:pt idx="31">
                  <c:v>1993</c:v>
                </c:pt>
                <c:pt idx="32">
                  <c:v>1994</c:v>
                </c:pt>
                <c:pt idx="33">
                  <c:v>1995</c:v>
                </c:pt>
                <c:pt idx="34">
                  <c:v>1996</c:v>
                </c:pt>
                <c:pt idx="35">
                  <c:v>1997</c:v>
                </c:pt>
                <c:pt idx="36">
                  <c:v>1998</c:v>
                </c:pt>
                <c:pt idx="37">
                  <c:v>1999</c:v>
                </c:pt>
                <c:pt idx="38">
                  <c:v>2000</c:v>
                </c:pt>
                <c:pt idx="39">
                  <c:v>2001</c:v>
                </c:pt>
                <c:pt idx="40">
                  <c:v>2002</c:v>
                </c:pt>
                <c:pt idx="41">
                  <c:v>2003</c:v>
                </c:pt>
                <c:pt idx="42">
                  <c:v>2004</c:v>
                </c:pt>
              </c:numCache>
            </c:numRef>
          </c:cat>
          <c:val>
            <c:numRef>
              <c:f>'Mar09 PIN'!$H$261:$AX$261</c:f>
              <c:numCache>
                <c:formatCode>General</c:formatCode>
                <c:ptCount val="43"/>
                <c:pt idx="0">
                  <c:v>100</c:v>
                </c:pt>
                <c:pt idx="1">
                  <c:v>104.25531914893617</c:v>
                </c:pt>
                <c:pt idx="2">
                  <c:v>108.51063829787236</c:v>
                </c:pt>
                <c:pt idx="3">
                  <c:v>110.63829787234035</c:v>
                </c:pt>
                <c:pt idx="4">
                  <c:v>113.8297872340423</c:v>
                </c:pt>
                <c:pt idx="5">
                  <c:v>115.95744680851065</c:v>
                </c:pt>
                <c:pt idx="6">
                  <c:v>121.27659574468085</c:v>
                </c:pt>
                <c:pt idx="7">
                  <c:v>126.59574468085107</c:v>
                </c:pt>
                <c:pt idx="8">
                  <c:v>130.85106382978725</c:v>
                </c:pt>
                <c:pt idx="9">
                  <c:v>127.65957446808511</c:v>
                </c:pt>
                <c:pt idx="10">
                  <c:v>122.3404255319149</c:v>
                </c:pt>
                <c:pt idx="11">
                  <c:v>123.40425531914919</c:v>
                </c:pt>
                <c:pt idx="12">
                  <c:v>128.72340425531917</c:v>
                </c:pt>
                <c:pt idx="13">
                  <c:v>131.91489361702131</c:v>
                </c:pt>
                <c:pt idx="14">
                  <c:v>128.72340425531917</c:v>
                </c:pt>
                <c:pt idx="15">
                  <c:v>126.59574468085107</c:v>
                </c:pt>
                <c:pt idx="16">
                  <c:v>126.59574468085107</c:v>
                </c:pt>
                <c:pt idx="17">
                  <c:v>128.72340425531917</c:v>
                </c:pt>
                <c:pt idx="18">
                  <c:v>131.91489361702131</c:v>
                </c:pt>
                <c:pt idx="19">
                  <c:v>135.10638297872347</c:v>
                </c:pt>
                <c:pt idx="20">
                  <c:v>137.2340425531915</c:v>
                </c:pt>
                <c:pt idx="21">
                  <c:v>139.36170212765961</c:v>
                </c:pt>
                <c:pt idx="22">
                  <c:v>144.68085106382978</c:v>
                </c:pt>
                <c:pt idx="23">
                  <c:v>153.19148936170214</c:v>
                </c:pt>
                <c:pt idx="24">
                  <c:v>160.63829787234044</c:v>
                </c:pt>
                <c:pt idx="25">
                  <c:v>170.21276595744678</c:v>
                </c:pt>
                <c:pt idx="26">
                  <c:v>180.85106382978722</c:v>
                </c:pt>
                <c:pt idx="27">
                  <c:v>192.55319148936172</c:v>
                </c:pt>
                <c:pt idx="28">
                  <c:v>207.44680851063882</c:v>
                </c:pt>
                <c:pt idx="29">
                  <c:v>221.27659574468012</c:v>
                </c:pt>
                <c:pt idx="30">
                  <c:v>236.17021276595685</c:v>
                </c:pt>
                <c:pt idx="31">
                  <c:v>244.68085106382978</c:v>
                </c:pt>
                <c:pt idx="32">
                  <c:v>254.25531914893671</c:v>
                </c:pt>
                <c:pt idx="33">
                  <c:v>264.89361702127536</c:v>
                </c:pt>
                <c:pt idx="34">
                  <c:v>275.53191489361694</c:v>
                </c:pt>
                <c:pt idx="35">
                  <c:v>288.2978723404255</c:v>
                </c:pt>
                <c:pt idx="36">
                  <c:v>301.06382978723394</c:v>
                </c:pt>
                <c:pt idx="37">
                  <c:v>311.70212765957399</c:v>
                </c:pt>
                <c:pt idx="38">
                  <c:v>317.02127659574467</c:v>
                </c:pt>
                <c:pt idx="39">
                  <c:v>322.34042553191603</c:v>
                </c:pt>
                <c:pt idx="40">
                  <c:v>334.04255319148939</c:v>
                </c:pt>
                <c:pt idx="41">
                  <c:v>347.872340425532</c:v>
                </c:pt>
                <c:pt idx="42">
                  <c:v>364.89361702127525</c:v>
                </c:pt>
              </c:numCache>
            </c:numRef>
          </c:val>
        </c:ser>
        <c:marker val="1"/>
        <c:axId val="40736256"/>
        <c:axId val="40737792"/>
      </c:lineChart>
      <c:catAx>
        <c:axId val="40736256"/>
        <c:scaling>
          <c:orientation val="minMax"/>
        </c:scaling>
        <c:axPos val="b"/>
        <c:numFmt formatCode="General" sourceLinked="1"/>
        <c:tickLblPos val="nextTo"/>
        <c:txPr>
          <a:bodyPr rot="-5400000" vert="horz"/>
          <a:lstStyle/>
          <a:p>
            <a:pPr>
              <a:defRPr lang="en-GB" sz="1000" b="0" i="0" u="none" strike="noStrike" baseline="0">
                <a:solidFill>
                  <a:srgbClr val="000000"/>
                </a:solidFill>
                <a:latin typeface="Calibri"/>
                <a:ea typeface="Calibri"/>
                <a:cs typeface="Calibri"/>
              </a:defRPr>
            </a:pPr>
            <a:endParaRPr lang="fr-FR"/>
          </a:p>
        </c:txPr>
        <c:crossAx val="40737792"/>
        <c:crosses val="autoZero"/>
        <c:auto val="1"/>
        <c:lblAlgn val="ctr"/>
        <c:lblOffset val="100"/>
        <c:tickLblSkip val="2"/>
        <c:tickMarkSkip val="1"/>
      </c:catAx>
      <c:valAx>
        <c:axId val="40737792"/>
        <c:scaling>
          <c:orientation val="minMax"/>
          <c:min val="100"/>
        </c:scaling>
        <c:axPos val="l"/>
        <c:majorGridlines/>
        <c:numFmt formatCode="General" sourceLinked="1"/>
        <c:tickLblPos val="nextTo"/>
        <c:txPr>
          <a:bodyPr rot="0" vert="horz"/>
          <a:lstStyle/>
          <a:p>
            <a:pPr>
              <a:defRPr lang="en-GB" sz="1000" b="0" i="0" u="none" strike="noStrike" baseline="0">
                <a:solidFill>
                  <a:srgbClr val="000000"/>
                </a:solidFill>
                <a:latin typeface="Calibri"/>
                <a:ea typeface="Calibri"/>
                <a:cs typeface="Calibri"/>
              </a:defRPr>
            </a:pPr>
            <a:endParaRPr lang="fr-FR"/>
          </a:p>
        </c:txPr>
        <c:crossAx val="40736256"/>
        <c:crosses val="autoZero"/>
        <c:crossBetween val="between"/>
      </c:valAx>
      <c:spPr>
        <a:solidFill>
          <a:schemeClr val="tx1"/>
        </a:solidFill>
      </c:spPr>
    </c:plotArea>
    <c:legend>
      <c:legendPos val="l"/>
      <c:layout>
        <c:manualLayout>
          <c:xMode val="edge"/>
          <c:yMode val="edge"/>
          <c:x val="9.7457775405193015E-2"/>
          <c:y val="0.10824769326514599"/>
          <c:w val="0.28640455753740346"/>
          <c:h val="0.45454418197725466"/>
        </c:manualLayout>
      </c:layout>
      <c:txPr>
        <a:bodyPr/>
        <a:lstStyle/>
        <a:p>
          <a:pPr>
            <a:defRPr lang="en-GB" sz="845" b="0" i="0" u="none" strike="noStrike" baseline="0">
              <a:solidFill>
                <a:srgbClr val="000000"/>
              </a:solidFill>
              <a:latin typeface="Calibri"/>
              <a:ea typeface="Calibri"/>
              <a:cs typeface="Calibri"/>
            </a:defRPr>
          </a:pPr>
          <a:endParaRPr lang="fr-FR"/>
        </a:p>
      </c:txPr>
    </c:legend>
    <c:plotVisOnly val="1"/>
    <c:dispBlanksAs val="gap"/>
  </c:chart>
  <c:spPr>
    <a:solidFill>
      <a:schemeClr val="tx1"/>
    </a:solidFill>
  </c:spPr>
  <c:txPr>
    <a:bodyPr/>
    <a:lstStyle/>
    <a:p>
      <a:pPr>
        <a:defRPr sz="1000" b="0" i="0" u="none" strike="noStrike" baseline="0">
          <a:solidFill>
            <a:srgbClr val="000000"/>
          </a:solidFill>
          <a:latin typeface="Calibri"/>
          <a:ea typeface="Calibri"/>
          <a:cs typeface="Calibri"/>
        </a:defRPr>
      </a:pPr>
      <a:endParaRPr lang="fr-FR"/>
    </a:p>
  </c:txPr>
  <c:externalData r:id="rId2"/>
  <c:userShapes r:id="rId3"/>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fr-BE"/>
  <c:clrMapOvr bg1="dk1" tx1="lt1" bg2="dk2" tx2="lt2" accent1="accent1" accent2="accent2" accent3="accent3" accent4="accent4" accent5="accent5" accent6="accent6" hlink="hlink" folHlink="folHlink"/>
  <c:chart>
    <c:title>
      <c:tx>
        <c:rich>
          <a:bodyPr/>
          <a:lstStyle/>
          <a:p>
            <a:pPr>
              <a:defRPr lang="en-GB"/>
            </a:pPr>
            <a:r>
              <a:rPr lang="en-US" dirty="0"/>
              <a:t>Africa NRA</a:t>
            </a:r>
          </a:p>
        </c:rich>
      </c:tx>
      <c:layout>
        <c:manualLayout>
          <c:xMode val="edge"/>
          <c:yMode val="edge"/>
          <c:x val="0.71171348884985119"/>
          <c:y val="8.8631688756823493E-2"/>
        </c:manualLayout>
      </c:layout>
      <c:overlay val="1"/>
    </c:title>
    <c:plotArea>
      <c:layout>
        <c:manualLayout>
          <c:layoutTarget val="inner"/>
          <c:xMode val="edge"/>
          <c:yMode val="edge"/>
          <c:x val="9.2988407699037615E-2"/>
          <c:y val="5.1400554097404488E-2"/>
          <c:w val="0.85905314960629919"/>
          <c:h val="0.89719889180519163"/>
        </c:manualLayout>
      </c:layout>
      <c:lineChart>
        <c:grouping val="standard"/>
        <c:ser>
          <c:idx val="0"/>
          <c:order val="0"/>
          <c:tx>
            <c:v>Import-competing</c:v>
          </c:tx>
          <c:marker>
            <c:symbol val="none"/>
          </c:marker>
          <c:cat>
            <c:strRef>
              <c:f>'Country estimates'!$B$3:$J$3</c:f>
              <c:strCache>
                <c:ptCount val="9"/>
                <c:pt idx="0">
                  <c:v>1960-64</c:v>
                </c:pt>
                <c:pt idx="1">
                  <c:v>1965-69</c:v>
                </c:pt>
                <c:pt idx="2">
                  <c:v>1970-74</c:v>
                </c:pt>
                <c:pt idx="3">
                  <c:v>1975-79</c:v>
                </c:pt>
                <c:pt idx="4">
                  <c:v>1980-84</c:v>
                </c:pt>
                <c:pt idx="5">
                  <c:v>1985-89</c:v>
                </c:pt>
                <c:pt idx="6">
                  <c:v>1990-94</c:v>
                </c:pt>
                <c:pt idx="7">
                  <c:v>1995-99</c:v>
                </c:pt>
                <c:pt idx="8">
                  <c:v>2000-04</c:v>
                </c:pt>
              </c:strCache>
            </c:strRef>
          </c:cat>
          <c:val>
            <c:numRef>
              <c:f>'Country estimates'!$B$5:$J$5</c:f>
              <c:numCache>
                <c:formatCode>0</c:formatCode>
                <c:ptCount val="9"/>
                <c:pt idx="0">
                  <c:v>12</c:v>
                </c:pt>
                <c:pt idx="1">
                  <c:v>4</c:v>
                </c:pt>
                <c:pt idx="2">
                  <c:v>-7</c:v>
                </c:pt>
                <c:pt idx="3">
                  <c:v>8</c:v>
                </c:pt>
                <c:pt idx="4">
                  <c:v>8</c:v>
                </c:pt>
                <c:pt idx="5">
                  <c:v>65</c:v>
                </c:pt>
                <c:pt idx="6">
                  <c:v>2</c:v>
                </c:pt>
                <c:pt idx="7">
                  <c:v>7</c:v>
                </c:pt>
                <c:pt idx="8">
                  <c:v>3</c:v>
                </c:pt>
              </c:numCache>
            </c:numRef>
          </c:val>
        </c:ser>
        <c:ser>
          <c:idx val="1"/>
          <c:order val="1"/>
          <c:tx>
            <c:v>Exported</c:v>
          </c:tx>
          <c:marker>
            <c:symbol val="none"/>
          </c:marker>
          <c:cat>
            <c:strRef>
              <c:f>'Country estimates'!$B$3:$J$3</c:f>
              <c:strCache>
                <c:ptCount val="9"/>
                <c:pt idx="0">
                  <c:v>1960-64</c:v>
                </c:pt>
                <c:pt idx="1">
                  <c:v>1965-69</c:v>
                </c:pt>
                <c:pt idx="2">
                  <c:v>1970-74</c:v>
                </c:pt>
                <c:pt idx="3">
                  <c:v>1975-79</c:v>
                </c:pt>
                <c:pt idx="4">
                  <c:v>1980-84</c:v>
                </c:pt>
                <c:pt idx="5">
                  <c:v>1985-89</c:v>
                </c:pt>
                <c:pt idx="6">
                  <c:v>1990-94</c:v>
                </c:pt>
                <c:pt idx="7">
                  <c:v>1995-99</c:v>
                </c:pt>
                <c:pt idx="8">
                  <c:v>2000-04</c:v>
                </c:pt>
              </c:strCache>
            </c:strRef>
          </c:cat>
          <c:val>
            <c:numRef>
              <c:f>'Country estimates'!$B$13:$J$13</c:f>
              <c:numCache>
                <c:formatCode>0</c:formatCode>
                <c:ptCount val="9"/>
                <c:pt idx="0">
                  <c:v>-31</c:v>
                </c:pt>
                <c:pt idx="1">
                  <c:v>-39</c:v>
                </c:pt>
                <c:pt idx="2">
                  <c:v>-44</c:v>
                </c:pt>
                <c:pt idx="3">
                  <c:v>-45</c:v>
                </c:pt>
                <c:pt idx="4">
                  <c:v>-36</c:v>
                </c:pt>
                <c:pt idx="5">
                  <c:v>-36</c:v>
                </c:pt>
                <c:pt idx="6">
                  <c:v>-39</c:v>
                </c:pt>
                <c:pt idx="7">
                  <c:v>-26</c:v>
                </c:pt>
                <c:pt idx="8">
                  <c:v>-28</c:v>
                </c:pt>
              </c:numCache>
            </c:numRef>
          </c:val>
        </c:ser>
        <c:ser>
          <c:idx val="2"/>
          <c:order val="2"/>
          <c:tx>
            <c:v>All covered farm products</c:v>
          </c:tx>
          <c:spPr>
            <a:ln w="63500"/>
          </c:spPr>
          <c:marker>
            <c:symbol val="none"/>
          </c:marker>
          <c:cat>
            <c:strRef>
              <c:f>'Country estimates'!$B$3:$J$3</c:f>
              <c:strCache>
                <c:ptCount val="9"/>
                <c:pt idx="0">
                  <c:v>1960-64</c:v>
                </c:pt>
                <c:pt idx="1">
                  <c:v>1965-69</c:v>
                </c:pt>
                <c:pt idx="2">
                  <c:v>1970-74</c:v>
                </c:pt>
                <c:pt idx="3">
                  <c:v>1975-79</c:v>
                </c:pt>
                <c:pt idx="4">
                  <c:v>1980-84</c:v>
                </c:pt>
                <c:pt idx="5">
                  <c:v>1985-89</c:v>
                </c:pt>
                <c:pt idx="6">
                  <c:v>1990-94</c:v>
                </c:pt>
                <c:pt idx="7">
                  <c:v>1995-99</c:v>
                </c:pt>
                <c:pt idx="8">
                  <c:v>2000-04</c:v>
                </c:pt>
              </c:strCache>
            </c:strRef>
          </c:cat>
          <c:val>
            <c:numRef>
              <c:f>'Country estimates'!$B$21:$J$21</c:f>
              <c:numCache>
                <c:formatCode>0</c:formatCode>
                <c:ptCount val="9"/>
                <c:pt idx="0">
                  <c:v>-13</c:v>
                </c:pt>
                <c:pt idx="1">
                  <c:v>-18</c:v>
                </c:pt>
                <c:pt idx="2">
                  <c:v>-22</c:v>
                </c:pt>
                <c:pt idx="3">
                  <c:v>-20</c:v>
                </c:pt>
                <c:pt idx="4">
                  <c:v>-12</c:v>
                </c:pt>
                <c:pt idx="5">
                  <c:v>1</c:v>
                </c:pt>
                <c:pt idx="6">
                  <c:v>-12</c:v>
                </c:pt>
                <c:pt idx="7">
                  <c:v>-7</c:v>
                </c:pt>
                <c:pt idx="8">
                  <c:v>-9</c:v>
                </c:pt>
              </c:numCache>
            </c:numRef>
          </c:val>
        </c:ser>
        <c:marker val="1"/>
        <c:axId val="40861696"/>
        <c:axId val="40863232"/>
      </c:lineChart>
      <c:catAx>
        <c:axId val="40861696"/>
        <c:scaling>
          <c:orientation val="minMax"/>
        </c:scaling>
        <c:axPos val="b"/>
        <c:tickLblPos val="nextTo"/>
        <c:txPr>
          <a:bodyPr rot="-5400000" vert="horz"/>
          <a:lstStyle/>
          <a:p>
            <a:pPr>
              <a:defRPr lang="en-GB"/>
            </a:pPr>
            <a:endParaRPr lang="fr-FR"/>
          </a:p>
        </c:txPr>
        <c:crossAx val="40863232"/>
        <c:crosses val="autoZero"/>
        <c:auto val="1"/>
        <c:lblAlgn val="ctr"/>
        <c:lblOffset val="100"/>
      </c:catAx>
      <c:valAx>
        <c:axId val="40863232"/>
        <c:scaling>
          <c:orientation val="minMax"/>
          <c:max val="75"/>
          <c:min val="-50"/>
        </c:scaling>
        <c:axPos val="l"/>
        <c:majorGridlines/>
        <c:numFmt formatCode="0" sourceLinked="1"/>
        <c:tickLblPos val="nextTo"/>
        <c:txPr>
          <a:bodyPr/>
          <a:lstStyle/>
          <a:p>
            <a:pPr>
              <a:defRPr lang="en-GB" sz="1600"/>
            </a:pPr>
            <a:endParaRPr lang="fr-FR"/>
          </a:p>
        </c:txPr>
        <c:crossAx val="40861696"/>
        <c:crosses val="autoZero"/>
        <c:crossBetween val="between"/>
        <c:majorUnit val="25"/>
      </c:valAx>
      <c:spPr>
        <a:solidFill>
          <a:schemeClr val="bg1"/>
        </a:solidFill>
      </c:spPr>
    </c:plotArea>
    <c:legend>
      <c:legendPos val="r"/>
      <c:layout>
        <c:manualLayout>
          <c:xMode val="edge"/>
          <c:yMode val="edge"/>
          <c:x val="0.10759711286089239"/>
          <c:y val="4.9774351122776513E-2"/>
          <c:w val="0.33883468513804543"/>
          <c:h val="0.30093386425363633"/>
        </c:manualLayout>
      </c:layout>
      <c:txPr>
        <a:bodyPr/>
        <a:lstStyle/>
        <a:p>
          <a:pPr>
            <a:defRPr lang="en-GB"/>
          </a:pPr>
          <a:endParaRPr lang="fr-FR"/>
        </a:p>
      </c:txPr>
    </c:legend>
    <c:plotVisOnly val="1"/>
    <c:dispBlanksAs val="gap"/>
  </c:chart>
  <c:externalData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fr-BE"/>
  <c:clrMapOvr bg1="dk1" tx1="lt1" bg2="dk2" tx2="lt2" accent1="accent1" accent2="accent2" accent3="accent3" accent4="accent4" accent5="accent5" accent6="accent6" hlink="hlink" folHlink="folHlink"/>
  <c:chart>
    <c:plotArea>
      <c:layout>
        <c:manualLayout>
          <c:layoutTarget val="inner"/>
          <c:xMode val="edge"/>
          <c:yMode val="edge"/>
          <c:x val="0.21165583328929521"/>
          <c:y val="5.8968058968058956E-2"/>
          <c:w val="0.75572847957027911"/>
          <c:h val="0.8501228501228506"/>
        </c:manualLayout>
      </c:layout>
      <c:barChart>
        <c:barDir val="bar"/>
        <c:grouping val="clustered"/>
        <c:ser>
          <c:idx val="0"/>
          <c:order val="0"/>
          <c:spPr>
            <a:solidFill>
              <a:srgbClr val="99CC00"/>
            </a:solidFill>
            <a:ln w="12700">
              <a:solidFill>
                <a:srgbClr val="000000"/>
              </a:solidFill>
              <a:prstDash val="solid"/>
            </a:ln>
            <a:effectLst>
              <a:outerShdw blurRad="50800" dist="38100" dir="2700000" algn="tl" rotWithShape="0">
                <a:prstClr val="black">
                  <a:alpha val="40000"/>
                </a:prstClr>
              </a:outerShdw>
            </a:effectLst>
          </c:spPr>
          <c:dPt>
            <c:idx val="1"/>
            <c:spPr>
              <a:solidFill>
                <a:srgbClr val="FF0000"/>
              </a:solidFill>
              <a:ln w="12700">
                <a:solidFill>
                  <a:srgbClr val="000000"/>
                </a:solidFill>
                <a:prstDash val="solid"/>
              </a:ln>
              <a:effectLst>
                <a:outerShdw blurRad="50800" dist="38100" dir="2700000" algn="tl" rotWithShape="0">
                  <a:prstClr val="black">
                    <a:alpha val="40000"/>
                  </a:prstClr>
                </a:outerShdw>
              </a:effectLst>
            </c:spPr>
          </c:dPt>
          <c:dPt>
            <c:idx val="5"/>
            <c:spPr>
              <a:solidFill>
                <a:srgbClr val="FF0000"/>
              </a:solidFill>
              <a:ln w="12700">
                <a:solidFill>
                  <a:srgbClr val="000000"/>
                </a:solidFill>
                <a:prstDash val="solid"/>
              </a:ln>
              <a:effectLst>
                <a:outerShdw blurRad="50800" dist="38100" dir="2700000" algn="tl" rotWithShape="0">
                  <a:prstClr val="black">
                    <a:alpha val="40000"/>
                  </a:prstClr>
                </a:outerShdw>
              </a:effectLst>
            </c:spPr>
          </c:dPt>
          <c:dPt>
            <c:idx val="8"/>
            <c:spPr>
              <a:solidFill>
                <a:srgbClr val="FF0000"/>
              </a:solidFill>
              <a:ln w="12700">
                <a:solidFill>
                  <a:srgbClr val="000000"/>
                </a:solidFill>
                <a:prstDash val="solid"/>
              </a:ln>
              <a:effectLst>
                <a:outerShdw blurRad="50800" dist="38100" dir="2700000" algn="tl" rotWithShape="0">
                  <a:prstClr val="black">
                    <a:alpha val="40000"/>
                  </a:prstClr>
                </a:outerShdw>
              </a:effectLst>
            </c:spPr>
          </c:dPt>
          <c:dPt>
            <c:idx val="10"/>
            <c:spPr>
              <a:solidFill>
                <a:srgbClr val="FF0000"/>
              </a:solidFill>
              <a:ln w="12700">
                <a:solidFill>
                  <a:srgbClr val="000000"/>
                </a:solidFill>
                <a:prstDash val="solid"/>
              </a:ln>
              <a:effectLst>
                <a:outerShdw blurRad="50800" dist="38100" dir="2700000" algn="tl" rotWithShape="0">
                  <a:prstClr val="black">
                    <a:alpha val="40000"/>
                  </a:prstClr>
                </a:outerShdw>
              </a:effectLst>
            </c:spPr>
          </c:dPt>
          <c:dPt>
            <c:idx val="11"/>
            <c:spPr>
              <a:solidFill>
                <a:srgbClr val="FF0000"/>
              </a:solidFill>
              <a:ln w="12700">
                <a:solidFill>
                  <a:srgbClr val="000000"/>
                </a:solidFill>
                <a:prstDash val="solid"/>
              </a:ln>
              <a:effectLst>
                <a:outerShdw blurRad="50800" dist="38100" dir="2700000" algn="tl" rotWithShape="0">
                  <a:prstClr val="black">
                    <a:alpha val="40000"/>
                  </a:prstClr>
                </a:outerShdw>
              </a:effectLst>
            </c:spPr>
          </c:dPt>
          <c:dPt>
            <c:idx val="13"/>
            <c:spPr>
              <a:solidFill>
                <a:srgbClr val="FF0000"/>
              </a:solidFill>
              <a:ln w="12700">
                <a:solidFill>
                  <a:srgbClr val="000000"/>
                </a:solidFill>
                <a:prstDash val="solid"/>
              </a:ln>
              <a:effectLst>
                <a:outerShdw blurRad="50800" dist="38100" dir="2700000" algn="tl" rotWithShape="0">
                  <a:prstClr val="black">
                    <a:alpha val="40000"/>
                  </a:prstClr>
                </a:outerShdw>
              </a:effectLst>
            </c:spPr>
          </c:dPt>
          <c:dPt>
            <c:idx val="14"/>
            <c:spPr>
              <a:solidFill>
                <a:srgbClr val="FF0000"/>
              </a:solidFill>
              <a:ln w="12700">
                <a:solidFill>
                  <a:srgbClr val="000000"/>
                </a:solidFill>
                <a:prstDash val="solid"/>
              </a:ln>
              <a:effectLst>
                <a:outerShdw blurRad="50800" dist="38100" dir="2700000" algn="tl" rotWithShape="0">
                  <a:prstClr val="black">
                    <a:alpha val="40000"/>
                  </a:prstClr>
                </a:outerShdw>
              </a:effectLst>
            </c:spPr>
          </c:dPt>
          <c:dPt>
            <c:idx val="15"/>
            <c:spPr>
              <a:solidFill>
                <a:srgbClr val="FF0000"/>
              </a:solidFill>
              <a:ln w="12700">
                <a:solidFill>
                  <a:srgbClr val="000000"/>
                </a:solidFill>
                <a:prstDash val="solid"/>
              </a:ln>
              <a:effectLst>
                <a:outerShdw blurRad="50800" dist="38100" dir="2700000" algn="tl" rotWithShape="0">
                  <a:prstClr val="black">
                    <a:alpha val="40000"/>
                  </a:prstClr>
                </a:outerShdw>
              </a:effectLst>
            </c:spPr>
          </c:dPt>
          <c:dPt>
            <c:idx val="16"/>
            <c:spPr>
              <a:solidFill>
                <a:srgbClr val="3366FF"/>
              </a:solidFill>
              <a:ln w="12700">
                <a:solidFill>
                  <a:srgbClr val="000000"/>
                </a:solidFill>
                <a:prstDash val="solid"/>
              </a:ln>
              <a:effectLst>
                <a:outerShdw blurRad="50800" dist="38100" dir="2700000" algn="tl" rotWithShape="0">
                  <a:prstClr val="black">
                    <a:alpha val="40000"/>
                  </a:prstClr>
                </a:outerShdw>
              </a:effectLst>
            </c:spPr>
          </c:dPt>
          <c:dPt>
            <c:idx val="18"/>
            <c:spPr>
              <a:solidFill>
                <a:srgbClr val="FF0000"/>
              </a:solidFill>
              <a:ln w="12700">
                <a:solidFill>
                  <a:srgbClr val="000000"/>
                </a:solidFill>
                <a:prstDash val="solid"/>
              </a:ln>
              <a:effectLst>
                <a:outerShdw blurRad="50800" dist="38100" dir="2700000" algn="tl" rotWithShape="0">
                  <a:prstClr val="black">
                    <a:alpha val="40000"/>
                  </a:prstClr>
                </a:outerShdw>
              </a:effectLst>
            </c:spPr>
          </c:dPt>
          <c:dPt>
            <c:idx val="19"/>
            <c:spPr>
              <a:solidFill>
                <a:srgbClr val="FF0000"/>
              </a:solidFill>
              <a:ln w="12700">
                <a:solidFill>
                  <a:srgbClr val="000000"/>
                </a:solidFill>
                <a:prstDash val="solid"/>
              </a:ln>
              <a:effectLst>
                <a:outerShdw blurRad="50800" dist="38100" dir="2700000" algn="tl" rotWithShape="0">
                  <a:prstClr val="black">
                    <a:alpha val="40000"/>
                  </a:prstClr>
                </a:outerShdw>
              </a:effectLst>
            </c:spPr>
          </c:dPt>
          <c:cat>
            <c:strRef>
              <c:f>'Ranking Charts'!$I$8:$I$27</c:f>
              <c:strCache>
                <c:ptCount val="20"/>
                <c:pt idx="0">
                  <c:v>Kuwait</c:v>
                </c:pt>
                <c:pt idx="1">
                  <c:v>Angola</c:v>
                </c:pt>
                <c:pt idx="2">
                  <c:v>Myanmar</c:v>
                </c:pt>
                <c:pt idx="3">
                  <c:v>Peru</c:v>
                </c:pt>
                <c:pt idx="4">
                  <c:v>Viet Nam</c:v>
                </c:pt>
                <c:pt idx="5">
                  <c:v>Ghana</c:v>
                </c:pt>
                <c:pt idx="6">
                  <c:v>Honduras</c:v>
                </c:pt>
                <c:pt idx="7">
                  <c:v>Cambodia</c:v>
                </c:pt>
                <c:pt idx="8">
                  <c:v>Mozambique</c:v>
                </c:pt>
                <c:pt idx="9">
                  <c:v>China</c:v>
                </c:pt>
                <c:pt idx="10">
                  <c:v>Benin</c:v>
                </c:pt>
                <c:pt idx="11">
                  <c:v>Burkina Faso</c:v>
                </c:pt>
                <c:pt idx="12">
                  <c:v>Nicaragua</c:v>
                </c:pt>
                <c:pt idx="13">
                  <c:v>Côte d'Ivoire</c:v>
                </c:pt>
                <c:pt idx="14">
                  <c:v>Sudan</c:v>
                </c:pt>
                <c:pt idx="15">
                  <c:v>Nigeria</c:v>
                </c:pt>
                <c:pt idx="16">
                  <c:v>Brazil</c:v>
                </c:pt>
                <c:pt idx="17">
                  <c:v>Bolivia</c:v>
                </c:pt>
                <c:pt idx="18">
                  <c:v>Ethiopia</c:v>
                </c:pt>
                <c:pt idx="19">
                  <c:v>Egypt</c:v>
                </c:pt>
              </c:strCache>
            </c:strRef>
          </c:cat>
          <c:val>
            <c:numRef>
              <c:f>'Ranking Charts'!$J$8:$J$27</c:f>
              <c:numCache>
                <c:formatCode>#,##0.00</c:formatCode>
                <c:ptCount val="20"/>
                <c:pt idx="0">
                  <c:v>3.0267414679756888</c:v>
                </c:pt>
                <c:pt idx="1">
                  <c:v>2.2236154119498437</c:v>
                </c:pt>
                <c:pt idx="2">
                  <c:v>2.1434058206210111</c:v>
                </c:pt>
                <c:pt idx="3">
                  <c:v>2.1116809773526191</c:v>
                </c:pt>
                <c:pt idx="4">
                  <c:v>2.1079804379237532</c:v>
                </c:pt>
                <c:pt idx="5">
                  <c:v>2.0900443195330167</c:v>
                </c:pt>
                <c:pt idx="6">
                  <c:v>1.97728709283216</c:v>
                </c:pt>
                <c:pt idx="7">
                  <c:v>1.9738661785641634</c:v>
                </c:pt>
                <c:pt idx="8">
                  <c:v>1.9734008554992859</c:v>
                </c:pt>
                <c:pt idx="9">
                  <c:v>1.93632348301609</c:v>
                </c:pt>
                <c:pt idx="10">
                  <c:v>1.8609472349341123</c:v>
                </c:pt>
                <c:pt idx="11">
                  <c:v>1.8588973924201402</c:v>
                </c:pt>
                <c:pt idx="12">
                  <c:v>1.8145274693303601</c:v>
                </c:pt>
                <c:pt idx="13">
                  <c:v>1.7842764030685827</c:v>
                </c:pt>
                <c:pt idx="14">
                  <c:v>1.7826154403019825</c:v>
                </c:pt>
                <c:pt idx="15">
                  <c:v>1.7742044521705538</c:v>
                </c:pt>
                <c:pt idx="16">
                  <c:v>1.7694772030829218</c:v>
                </c:pt>
                <c:pt idx="17">
                  <c:v>1.7551010202040398</c:v>
                </c:pt>
                <c:pt idx="18">
                  <c:v>1.7491380874614355</c:v>
                </c:pt>
                <c:pt idx="19">
                  <c:v>1.6748514462505584</c:v>
                </c:pt>
              </c:numCache>
            </c:numRef>
          </c:val>
        </c:ser>
        <c:axId val="38508800"/>
        <c:axId val="38522880"/>
      </c:barChart>
      <c:catAx>
        <c:axId val="38508800"/>
        <c:scaling>
          <c:orientation val="maxMin"/>
        </c:scaling>
        <c:axPos val="l"/>
        <c:numFmt formatCode="General" sourceLinked="1"/>
        <c:tickLblPos val="low"/>
        <c:spPr>
          <a:ln w="3175">
            <a:solidFill>
              <a:srgbClr val="000000"/>
            </a:solidFill>
            <a:prstDash val="solid"/>
          </a:ln>
        </c:spPr>
        <c:txPr>
          <a:bodyPr rot="0" vert="horz"/>
          <a:lstStyle/>
          <a:p>
            <a:pPr rtl="0">
              <a:defRPr lang="en-GB" sz="925" b="0" i="0" u="none" strike="noStrike" baseline="0">
                <a:solidFill>
                  <a:srgbClr val="000000"/>
                </a:solidFill>
                <a:latin typeface="Gill Sans MT"/>
                <a:ea typeface="Gill Sans MT"/>
                <a:cs typeface="Gill Sans MT"/>
              </a:defRPr>
            </a:pPr>
            <a:endParaRPr lang="fr-FR"/>
          </a:p>
        </c:txPr>
        <c:crossAx val="38522880"/>
        <c:crosses val="autoZero"/>
        <c:auto val="1"/>
        <c:lblAlgn val="ctr"/>
        <c:lblOffset val="100"/>
        <c:tickLblSkip val="1"/>
        <c:tickMarkSkip val="1"/>
      </c:catAx>
      <c:valAx>
        <c:axId val="38522880"/>
        <c:scaling>
          <c:orientation val="minMax"/>
          <c:max val="3"/>
          <c:min val="1.5"/>
        </c:scaling>
        <c:axPos val="b"/>
        <c:majorGridlines>
          <c:spPr>
            <a:ln w="3175">
              <a:solidFill>
                <a:srgbClr val="000000"/>
              </a:solidFill>
              <a:prstDash val="solid"/>
            </a:ln>
          </c:spPr>
        </c:majorGridlines>
        <c:numFmt formatCode="#,##0.0" sourceLinked="0"/>
        <c:tickLblPos val="nextTo"/>
        <c:spPr>
          <a:ln w="3175">
            <a:solidFill>
              <a:srgbClr val="000000"/>
            </a:solidFill>
            <a:prstDash val="solid"/>
          </a:ln>
        </c:spPr>
        <c:txPr>
          <a:bodyPr rot="0" vert="horz"/>
          <a:lstStyle/>
          <a:p>
            <a:pPr>
              <a:defRPr lang="en-GB" sz="1000" b="0" i="0" u="none" strike="noStrike" baseline="0">
                <a:solidFill>
                  <a:srgbClr val="000000"/>
                </a:solidFill>
                <a:latin typeface="Gill Sans MT"/>
                <a:ea typeface="Gill Sans MT"/>
                <a:cs typeface="Gill Sans MT"/>
              </a:defRPr>
            </a:pPr>
            <a:endParaRPr lang="fr-FR"/>
          </a:p>
        </c:txPr>
        <c:crossAx val="38508800"/>
        <c:crosses val="max"/>
        <c:crossBetween val="between"/>
        <c:majorUnit val="0.5"/>
      </c:valAx>
      <c:spPr>
        <a:solidFill>
          <a:srgbClr val="FFFF99"/>
        </a:solidFill>
        <a:ln w="12700">
          <a:solidFill>
            <a:srgbClr val="808080"/>
          </a:solidFill>
          <a:prstDash val="solid"/>
        </a:ln>
      </c:spPr>
    </c:plotArea>
    <c:plotVisOnly val="1"/>
    <c:dispBlanksAs val="gap"/>
  </c:chart>
  <c:spPr>
    <a:solidFill>
      <a:srgbClr val="FFFFFF"/>
    </a:solidFill>
    <a:ln w="3175">
      <a:solidFill>
        <a:srgbClr val="000000"/>
      </a:solidFill>
      <a:prstDash val="solid"/>
    </a:ln>
  </c:spPr>
  <c:txPr>
    <a:bodyPr/>
    <a:lstStyle/>
    <a:p>
      <a:pPr>
        <a:defRPr sz="925" b="0" i="0" u="none" strike="noStrike" baseline="0">
          <a:solidFill>
            <a:srgbClr val="000000"/>
          </a:solidFill>
          <a:latin typeface="Gill Sans MT"/>
          <a:ea typeface="Gill Sans MT"/>
          <a:cs typeface="Gill Sans MT"/>
        </a:defRPr>
      </a:pPr>
      <a:endParaRPr lang="fr-FR"/>
    </a:p>
  </c:txPr>
  <c:externalData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fr-BE"/>
  <c:clrMapOvr bg1="dk1" tx1="lt1" bg2="dk2" tx2="lt2" accent1="accent1" accent2="accent2" accent3="accent3" accent4="accent4" accent5="accent5" accent6="accent6" hlink="hlink" folHlink="folHlink"/>
  <c:chart>
    <c:plotArea>
      <c:layout>
        <c:manualLayout>
          <c:layoutTarget val="inner"/>
          <c:xMode val="edge"/>
          <c:yMode val="edge"/>
          <c:x val="7.5703097112861592E-2"/>
          <c:y val="5.1400554097404488E-2"/>
          <c:w val="0.88817956955380573"/>
          <c:h val="0.83051054897975596"/>
        </c:manualLayout>
      </c:layout>
      <c:lineChart>
        <c:grouping val="standard"/>
        <c:ser>
          <c:idx val="0"/>
          <c:order val="0"/>
          <c:tx>
            <c:strRef>
              <c:f>FoodOc09!$A$61</c:f>
              <c:strCache>
                <c:ptCount val="1"/>
                <c:pt idx="0">
                  <c:v>Africa</c:v>
                </c:pt>
              </c:strCache>
            </c:strRef>
          </c:tx>
          <c:spPr>
            <a:ln w="50800"/>
          </c:spPr>
          <c:marker>
            <c:symbol val="none"/>
          </c:marker>
          <c:cat>
            <c:numRef>
              <c:f>FoodOc09!$AC$2:$AZ$2</c:f>
              <c:numCache>
                <c:formatCode>General</c:formatCode>
                <c:ptCount val="24"/>
                <c:pt idx="0">
                  <c:v>1983</c:v>
                </c:pt>
                <c:pt idx="1">
                  <c:v>1984</c:v>
                </c:pt>
                <c:pt idx="2">
                  <c:v>1985</c:v>
                </c:pt>
                <c:pt idx="3">
                  <c:v>1986</c:v>
                </c:pt>
                <c:pt idx="4">
                  <c:v>1987</c:v>
                </c:pt>
                <c:pt idx="5">
                  <c:v>1988</c:v>
                </c:pt>
                <c:pt idx="6">
                  <c:v>1989</c:v>
                </c:pt>
                <c:pt idx="7">
                  <c:v>1990</c:v>
                </c:pt>
                <c:pt idx="8">
                  <c:v>1991</c:v>
                </c:pt>
                <c:pt idx="9">
                  <c:v>1992</c:v>
                </c:pt>
                <c:pt idx="10">
                  <c:v>1993</c:v>
                </c:pt>
                <c:pt idx="11">
                  <c:v>1994</c:v>
                </c:pt>
                <c:pt idx="12">
                  <c:v>1995</c:v>
                </c:pt>
                <c:pt idx="13">
                  <c:v>1996</c:v>
                </c:pt>
                <c:pt idx="14">
                  <c:v>1997</c:v>
                </c:pt>
                <c:pt idx="15">
                  <c:v>1998</c:v>
                </c:pt>
                <c:pt idx="16">
                  <c:v>1999</c:v>
                </c:pt>
                <c:pt idx="17">
                  <c:v>2000</c:v>
                </c:pt>
                <c:pt idx="18">
                  <c:v>2001</c:v>
                </c:pt>
                <c:pt idx="19">
                  <c:v>2002</c:v>
                </c:pt>
                <c:pt idx="20">
                  <c:v>2003</c:v>
                </c:pt>
                <c:pt idx="21">
                  <c:v>2004</c:v>
                </c:pt>
                <c:pt idx="22">
                  <c:v>2005</c:v>
                </c:pt>
                <c:pt idx="23">
                  <c:v>2006</c:v>
                </c:pt>
              </c:numCache>
            </c:numRef>
          </c:cat>
          <c:val>
            <c:numRef>
              <c:f>FoodOc09!$AC$61:$AZ$61</c:f>
              <c:numCache>
                <c:formatCode>_-* #,##0.0_-;\-* #,##0.0_-;_-* "-"??_-;_-@_-</c:formatCode>
                <c:ptCount val="24"/>
                <c:pt idx="0">
                  <c:v>100</c:v>
                </c:pt>
                <c:pt idx="1">
                  <c:v>99.622641509433066</c:v>
                </c:pt>
                <c:pt idx="2">
                  <c:v>101.13207547169795</c:v>
                </c:pt>
                <c:pt idx="3">
                  <c:v>102.64150943396272</c:v>
                </c:pt>
                <c:pt idx="4">
                  <c:v>103.39622641509433</c:v>
                </c:pt>
                <c:pt idx="5">
                  <c:v>103.7735849056604</c:v>
                </c:pt>
                <c:pt idx="6">
                  <c:v>105.28301886792403</c:v>
                </c:pt>
                <c:pt idx="7">
                  <c:v>107.54716981132127</c:v>
                </c:pt>
                <c:pt idx="8">
                  <c:v>107.92452830188678</c:v>
                </c:pt>
                <c:pt idx="9">
                  <c:v>108.30188679245204</c:v>
                </c:pt>
                <c:pt idx="10">
                  <c:v>107.16981132075385</c:v>
                </c:pt>
                <c:pt idx="11">
                  <c:v>107.16981132075385</c:v>
                </c:pt>
                <c:pt idx="12">
                  <c:v>109.05660377358438</c:v>
                </c:pt>
                <c:pt idx="13">
                  <c:v>109.81132075471699</c:v>
                </c:pt>
                <c:pt idx="14">
                  <c:v>111.69811320754719</c:v>
                </c:pt>
                <c:pt idx="15">
                  <c:v>111.69811320754719</c:v>
                </c:pt>
                <c:pt idx="16">
                  <c:v>112.45283018867885</c:v>
                </c:pt>
                <c:pt idx="17">
                  <c:v>112.45283018867885</c:v>
                </c:pt>
                <c:pt idx="18">
                  <c:v>112.45283018867885</c:v>
                </c:pt>
                <c:pt idx="19">
                  <c:v>113.96226415094362</c:v>
                </c:pt>
                <c:pt idx="20">
                  <c:v>115.84905660377359</c:v>
                </c:pt>
                <c:pt idx="21">
                  <c:v>117.73584905660327</c:v>
                </c:pt>
                <c:pt idx="22">
                  <c:v>119.24528301886792</c:v>
                </c:pt>
                <c:pt idx="23">
                  <c:v>118.11320754716981</c:v>
                </c:pt>
              </c:numCache>
            </c:numRef>
          </c:val>
        </c:ser>
        <c:ser>
          <c:idx val="1"/>
          <c:order val="1"/>
          <c:tx>
            <c:strRef>
              <c:f>FoodOc09!$A$62</c:f>
              <c:strCache>
                <c:ptCount val="1"/>
                <c:pt idx="0">
                  <c:v>Eastern Africa</c:v>
                </c:pt>
              </c:strCache>
            </c:strRef>
          </c:tx>
          <c:marker>
            <c:symbol val="none"/>
          </c:marker>
          <c:cat>
            <c:numRef>
              <c:f>FoodOc09!$AC$2:$AZ$2</c:f>
              <c:numCache>
                <c:formatCode>General</c:formatCode>
                <c:ptCount val="24"/>
                <c:pt idx="0">
                  <c:v>1983</c:v>
                </c:pt>
                <c:pt idx="1">
                  <c:v>1984</c:v>
                </c:pt>
                <c:pt idx="2">
                  <c:v>1985</c:v>
                </c:pt>
                <c:pt idx="3">
                  <c:v>1986</c:v>
                </c:pt>
                <c:pt idx="4">
                  <c:v>1987</c:v>
                </c:pt>
                <c:pt idx="5">
                  <c:v>1988</c:v>
                </c:pt>
                <c:pt idx="6">
                  <c:v>1989</c:v>
                </c:pt>
                <c:pt idx="7">
                  <c:v>1990</c:v>
                </c:pt>
                <c:pt idx="8">
                  <c:v>1991</c:v>
                </c:pt>
                <c:pt idx="9">
                  <c:v>1992</c:v>
                </c:pt>
                <c:pt idx="10">
                  <c:v>1993</c:v>
                </c:pt>
                <c:pt idx="11">
                  <c:v>1994</c:v>
                </c:pt>
                <c:pt idx="12">
                  <c:v>1995</c:v>
                </c:pt>
                <c:pt idx="13">
                  <c:v>1996</c:v>
                </c:pt>
                <c:pt idx="14">
                  <c:v>1997</c:v>
                </c:pt>
                <c:pt idx="15">
                  <c:v>1998</c:v>
                </c:pt>
                <c:pt idx="16">
                  <c:v>1999</c:v>
                </c:pt>
                <c:pt idx="17">
                  <c:v>2000</c:v>
                </c:pt>
                <c:pt idx="18">
                  <c:v>2001</c:v>
                </c:pt>
                <c:pt idx="19">
                  <c:v>2002</c:v>
                </c:pt>
                <c:pt idx="20">
                  <c:v>2003</c:v>
                </c:pt>
                <c:pt idx="21">
                  <c:v>2004</c:v>
                </c:pt>
                <c:pt idx="22">
                  <c:v>2005</c:v>
                </c:pt>
                <c:pt idx="23">
                  <c:v>2006</c:v>
                </c:pt>
              </c:numCache>
            </c:numRef>
          </c:cat>
          <c:val>
            <c:numRef>
              <c:f>FoodOc09!$AC$62:$AZ$62</c:f>
              <c:numCache>
                <c:formatCode>_-* #,##0.0_-;\-* #,##0.0_-;_-* "-"??_-;_-@_-</c:formatCode>
                <c:ptCount val="24"/>
                <c:pt idx="0">
                  <c:v>100</c:v>
                </c:pt>
                <c:pt idx="1">
                  <c:v>98.240469208211934</c:v>
                </c:pt>
                <c:pt idx="2">
                  <c:v>97.067448680351887</c:v>
                </c:pt>
                <c:pt idx="3">
                  <c:v>97.067448680351887</c:v>
                </c:pt>
                <c:pt idx="4">
                  <c:v>96.774193548387686</c:v>
                </c:pt>
                <c:pt idx="5">
                  <c:v>96.187683284457464</c:v>
                </c:pt>
                <c:pt idx="6">
                  <c:v>96.187683284457464</c:v>
                </c:pt>
                <c:pt idx="7">
                  <c:v>95.014662756598241</c:v>
                </c:pt>
                <c:pt idx="8">
                  <c:v>91.788856304985288</c:v>
                </c:pt>
                <c:pt idx="9">
                  <c:v>89.149560117302045</c:v>
                </c:pt>
                <c:pt idx="10">
                  <c:v>85.630498533723127</c:v>
                </c:pt>
                <c:pt idx="11">
                  <c:v>84.750733137828874</c:v>
                </c:pt>
                <c:pt idx="12">
                  <c:v>84.457478005865099</c:v>
                </c:pt>
                <c:pt idx="13">
                  <c:v>85.337243401759522</c:v>
                </c:pt>
                <c:pt idx="14">
                  <c:v>85.630498533723127</c:v>
                </c:pt>
                <c:pt idx="15">
                  <c:v>86.217008797653918</c:v>
                </c:pt>
                <c:pt idx="16">
                  <c:v>86.510263929619768</c:v>
                </c:pt>
                <c:pt idx="17">
                  <c:v>87.68328445747801</c:v>
                </c:pt>
                <c:pt idx="18">
                  <c:v>88.269794721407607</c:v>
                </c:pt>
                <c:pt idx="19">
                  <c:v>88.563049853372462</c:v>
                </c:pt>
                <c:pt idx="20">
                  <c:v>88.856304985337857</c:v>
                </c:pt>
                <c:pt idx="21">
                  <c:v>88.563049853372462</c:v>
                </c:pt>
                <c:pt idx="22">
                  <c:v>89.73607038123167</c:v>
                </c:pt>
                <c:pt idx="23">
                  <c:v>89.442815249267667</c:v>
                </c:pt>
              </c:numCache>
            </c:numRef>
          </c:val>
        </c:ser>
        <c:ser>
          <c:idx val="2"/>
          <c:order val="2"/>
          <c:tx>
            <c:strRef>
              <c:f>FoodOc09!$A$63</c:f>
              <c:strCache>
                <c:ptCount val="1"/>
                <c:pt idx="0">
                  <c:v>Middle Africa</c:v>
                </c:pt>
              </c:strCache>
            </c:strRef>
          </c:tx>
          <c:marker>
            <c:symbol val="none"/>
          </c:marker>
          <c:cat>
            <c:numRef>
              <c:f>FoodOc09!$AC$2:$AZ$2</c:f>
              <c:numCache>
                <c:formatCode>General</c:formatCode>
                <c:ptCount val="24"/>
                <c:pt idx="0">
                  <c:v>1983</c:v>
                </c:pt>
                <c:pt idx="1">
                  <c:v>1984</c:v>
                </c:pt>
                <c:pt idx="2">
                  <c:v>1985</c:v>
                </c:pt>
                <c:pt idx="3">
                  <c:v>1986</c:v>
                </c:pt>
                <c:pt idx="4">
                  <c:v>1987</c:v>
                </c:pt>
                <c:pt idx="5">
                  <c:v>1988</c:v>
                </c:pt>
                <c:pt idx="6">
                  <c:v>1989</c:v>
                </c:pt>
                <c:pt idx="7">
                  <c:v>1990</c:v>
                </c:pt>
                <c:pt idx="8">
                  <c:v>1991</c:v>
                </c:pt>
                <c:pt idx="9">
                  <c:v>1992</c:v>
                </c:pt>
                <c:pt idx="10">
                  <c:v>1993</c:v>
                </c:pt>
                <c:pt idx="11">
                  <c:v>1994</c:v>
                </c:pt>
                <c:pt idx="12">
                  <c:v>1995</c:v>
                </c:pt>
                <c:pt idx="13">
                  <c:v>1996</c:v>
                </c:pt>
                <c:pt idx="14">
                  <c:v>1997</c:v>
                </c:pt>
                <c:pt idx="15">
                  <c:v>1998</c:v>
                </c:pt>
                <c:pt idx="16">
                  <c:v>1999</c:v>
                </c:pt>
                <c:pt idx="17">
                  <c:v>2000</c:v>
                </c:pt>
                <c:pt idx="18">
                  <c:v>2001</c:v>
                </c:pt>
                <c:pt idx="19">
                  <c:v>2002</c:v>
                </c:pt>
                <c:pt idx="20">
                  <c:v>2003</c:v>
                </c:pt>
                <c:pt idx="21">
                  <c:v>2004</c:v>
                </c:pt>
                <c:pt idx="22">
                  <c:v>2005</c:v>
                </c:pt>
                <c:pt idx="23">
                  <c:v>2006</c:v>
                </c:pt>
              </c:numCache>
            </c:numRef>
          </c:cat>
          <c:val>
            <c:numRef>
              <c:f>FoodOc09!$AC$63:$AZ$63</c:f>
              <c:numCache>
                <c:formatCode>_-* #,##0.0_-;\-* #,##0.0_-;_-* "-"??_-;_-@_-</c:formatCode>
                <c:ptCount val="24"/>
                <c:pt idx="0">
                  <c:v>100</c:v>
                </c:pt>
                <c:pt idx="1">
                  <c:v>99.441340782122921</c:v>
                </c:pt>
                <c:pt idx="2">
                  <c:v>99.162011173183288</c:v>
                </c:pt>
                <c:pt idx="3">
                  <c:v>99.162011173183288</c:v>
                </c:pt>
                <c:pt idx="4">
                  <c:v>98.324022346368679</c:v>
                </c:pt>
                <c:pt idx="5">
                  <c:v>97.206703910614479</c:v>
                </c:pt>
                <c:pt idx="6">
                  <c:v>96.927374301675982</c:v>
                </c:pt>
                <c:pt idx="7">
                  <c:v>96.927374301675982</c:v>
                </c:pt>
                <c:pt idx="8">
                  <c:v>96.648044692737429</c:v>
                </c:pt>
                <c:pt idx="9">
                  <c:v>95.530726256983158</c:v>
                </c:pt>
                <c:pt idx="10">
                  <c:v>94.413407821229072</c:v>
                </c:pt>
                <c:pt idx="11">
                  <c:v>91.061452513966458</c:v>
                </c:pt>
                <c:pt idx="12">
                  <c:v>88.826815642458058</c:v>
                </c:pt>
                <c:pt idx="13">
                  <c:v>85.47486033519553</c:v>
                </c:pt>
                <c:pt idx="14">
                  <c:v>85.47486033519553</c:v>
                </c:pt>
                <c:pt idx="15">
                  <c:v>84.636871508379329</c:v>
                </c:pt>
                <c:pt idx="16">
                  <c:v>84.357541899441358</c:v>
                </c:pt>
                <c:pt idx="17">
                  <c:v>83.519553072625712</c:v>
                </c:pt>
                <c:pt idx="18">
                  <c:v>83.24022346368811</c:v>
                </c:pt>
                <c:pt idx="19">
                  <c:v>83.24022346368811</c:v>
                </c:pt>
                <c:pt idx="20">
                  <c:v>82.68156424581079</c:v>
                </c:pt>
                <c:pt idx="21">
                  <c:v>82.402234636871498</c:v>
                </c:pt>
                <c:pt idx="22">
                  <c:v>81.843575418994419</c:v>
                </c:pt>
                <c:pt idx="23">
                  <c:v>79.888268156423251</c:v>
                </c:pt>
              </c:numCache>
            </c:numRef>
          </c:val>
        </c:ser>
        <c:ser>
          <c:idx val="3"/>
          <c:order val="3"/>
          <c:tx>
            <c:strRef>
              <c:f>FoodOc09!$A$64</c:f>
              <c:strCache>
                <c:ptCount val="1"/>
                <c:pt idx="0">
                  <c:v>Northern Africa</c:v>
                </c:pt>
              </c:strCache>
            </c:strRef>
          </c:tx>
          <c:marker>
            <c:symbol val="none"/>
          </c:marker>
          <c:cat>
            <c:numRef>
              <c:f>FoodOc09!$AC$2:$AZ$2</c:f>
              <c:numCache>
                <c:formatCode>General</c:formatCode>
                <c:ptCount val="24"/>
                <c:pt idx="0">
                  <c:v>1983</c:v>
                </c:pt>
                <c:pt idx="1">
                  <c:v>1984</c:v>
                </c:pt>
                <c:pt idx="2">
                  <c:v>1985</c:v>
                </c:pt>
                <c:pt idx="3">
                  <c:v>1986</c:v>
                </c:pt>
                <c:pt idx="4">
                  <c:v>1987</c:v>
                </c:pt>
                <c:pt idx="5">
                  <c:v>1988</c:v>
                </c:pt>
                <c:pt idx="6">
                  <c:v>1989</c:v>
                </c:pt>
                <c:pt idx="7">
                  <c:v>1990</c:v>
                </c:pt>
                <c:pt idx="8">
                  <c:v>1991</c:v>
                </c:pt>
                <c:pt idx="9">
                  <c:v>1992</c:v>
                </c:pt>
                <c:pt idx="10">
                  <c:v>1993</c:v>
                </c:pt>
                <c:pt idx="11">
                  <c:v>1994</c:v>
                </c:pt>
                <c:pt idx="12">
                  <c:v>1995</c:v>
                </c:pt>
                <c:pt idx="13">
                  <c:v>1996</c:v>
                </c:pt>
                <c:pt idx="14">
                  <c:v>1997</c:v>
                </c:pt>
                <c:pt idx="15">
                  <c:v>1998</c:v>
                </c:pt>
                <c:pt idx="16">
                  <c:v>1999</c:v>
                </c:pt>
                <c:pt idx="17">
                  <c:v>2000</c:v>
                </c:pt>
                <c:pt idx="18">
                  <c:v>2001</c:v>
                </c:pt>
                <c:pt idx="19">
                  <c:v>2002</c:v>
                </c:pt>
                <c:pt idx="20">
                  <c:v>2003</c:v>
                </c:pt>
                <c:pt idx="21">
                  <c:v>2004</c:v>
                </c:pt>
                <c:pt idx="22">
                  <c:v>2005</c:v>
                </c:pt>
                <c:pt idx="23">
                  <c:v>2006</c:v>
                </c:pt>
              </c:numCache>
            </c:numRef>
          </c:cat>
          <c:val>
            <c:numRef>
              <c:f>FoodOc09!$AC$64:$AZ$64</c:f>
              <c:numCache>
                <c:formatCode>_-* #,##0.0_-;\-* #,##0.0_-;_-* "-"??_-;_-@_-</c:formatCode>
                <c:ptCount val="24"/>
                <c:pt idx="0">
                  <c:v>100</c:v>
                </c:pt>
                <c:pt idx="1">
                  <c:v>101.85185185185102</c:v>
                </c:pt>
                <c:pt idx="2">
                  <c:v>104.62962962962962</c:v>
                </c:pt>
                <c:pt idx="3">
                  <c:v>108.33333333333285</c:v>
                </c:pt>
                <c:pt idx="4">
                  <c:v>109.25925925925932</c:v>
                </c:pt>
                <c:pt idx="5">
                  <c:v>109.25925925925932</c:v>
                </c:pt>
                <c:pt idx="6">
                  <c:v>111.57407407407408</c:v>
                </c:pt>
                <c:pt idx="7">
                  <c:v>117.12962962962962</c:v>
                </c:pt>
                <c:pt idx="8">
                  <c:v>121.29629629629629</c:v>
                </c:pt>
                <c:pt idx="9">
                  <c:v>122.68518518518515</c:v>
                </c:pt>
                <c:pt idx="10">
                  <c:v>121.29629629629629</c:v>
                </c:pt>
                <c:pt idx="11">
                  <c:v>120.83333333333285</c:v>
                </c:pt>
                <c:pt idx="12">
                  <c:v>128.7037037037019</c:v>
                </c:pt>
                <c:pt idx="13">
                  <c:v>131.94444444444446</c:v>
                </c:pt>
                <c:pt idx="14">
                  <c:v>137.96296296296293</c:v>
                </c:pt>
                <c:pt idx="15">
                  <c:v>137.03703703703843</c:v>
                </c:pt>
                <c:pt idx="16">
                  <c:v>138.88888888889082</c:v>
                </c:pt>
                <c:pt idx="17">
                  <c:v>138.42592592592601</c:v>
                </c:pt>
                <c:pt idx="18">
                  <c:v>138.42592592592601</c:v>
                </c:pt>
                <c:pt idx="19">
                  <c:v>143.98148148148289</c:v>
                </c:pt>
                <c:pt idx="20">
                  <c:v>149.07407407407302</c:v>
                </c:pt>
                <c:pt idx="21">
                  <c:v>152.77777777777752</c:v>
                </c:pt>
                <c:pt idx="22">
                  <c:v>154.16666666666652</c:v>
                </c:pt>
                <c:pt idx="23">
                  <c:v>152.31481481481478</c:v>
                </c:pt>
              </c:numCache>
            </c:numRef>
          </c:val>
        </c:ser>
        <c:ser>
          <c:idx val="4"/>
          <c:order val="4"/>
          <c:tx>
            <c:strRef>
              <c:f>FoodOc09!$A$65</c:f>
              <c:strCache>
                <c:ptCount val="1"/>
                <c:pt idx="0">
                  <c:v>Southern Africa</c:v>
                </c:pt>
              </c:strCache>
            </c:strRef>
          </c:tx>
          <c:marker>
            <c:symbol val="none"/>
          </c:marker>
          <c:cat>
            <c:numRef>
              <c:f>FoodOc09!$AC$2:$AZ$2</c:f>
              <c:numCache>
                <c:formatCode>General</c:formatCode>
                <c:ptCount val="24"/>
                <c:pt idx="0">
                  <c:v>1983</c:v>
                </c:pt>
                <c:pt idx="1">
                  <c:v>1984</c:v>
                </c:pt>
                <c:pt idx="2">
                  <c:v>1985</c:v>
                </c:pt>
                <c:pt idx="3">
                  <c:v>1986</c:v>
                </c:pt>
                <c:pt idx="4">
                  <c:v>1987</c:v>
                </c:pt>
                <c:pt idx="5">
                  <c:v>1988</c:v>
                </c:pt>
                <c:pt idx="6">
                  <c:v>1989</c:v>
                </c:pt>
                <c:pt idx="7">
                  <c:v>1990</c:v>
                </c:pt>
                <c:pt idx="8">
                  <c:v>1991</c:v>
                </c:pt>
                <c:pt idx="9">
                  <c:v>1992</c:v>
                </c:pt>
                <c:pt idx="10">
                  <c:v>1993</c:v>
                </c:pt>
                <c:pt idx="11">
                  <c:v>1994</c:v>
                </c:pt>
                <c:pt idx="12">
                  <c:v>1995</c:v>
                </c:pt>
                <c:pt idx="13">
                  <c:v>1996</c:v>
                </c:pt>
                <c:pt idx="14">
                  <c:v>1997</c:v>
                </c:pt>
                <c:pt idx="15">
                  <c:v>1998</c:v>
                </c:pt>
                <c:pt idx="16">
                  <c:v>1999</c:v>
                </c:pt>
                <c:pt idx="17">
                  <c:v>2000</c:v>
                </c:pt>
                <c:pt idx="18">
                  <c:v>2001</c:v>
                </c:pt>
                <c:pt idx="19">
                  <c:v>2002</c:v>
                </c:pt>
                <c:pt idx="20">
                  <c:v>2003</c:v>
                </c:pt>
                <c:pt idx="21">
                  <c:v>2004</c:v>
                </c:pt>
                <c:pt idx="22">
                  <c:v>2005</c:v>
                </c:pt>
                <c:pt idx="23">
                  <c:v>2006</c:v>
                </c:pt>
              </c:numCache>
            </c:numRef>
          </c:cat>
          <c:val>
            <c:numRef>
              <c:f>FoodOc09!$AC$65:$AZ$65</c:f>
              <c:numCache>
                <c:formatCode>_-* #,##0.0_-;\-* #,##0.0_-;_-* "-"??_-;_-@_-</c:formatCode>
                <c:ptCount val="24"/>
                <c:pt idx="0">
                  <c:v>100</c:v>
                </c:pt>
                <c:pt idx="1">
                  <c:v>97.575757575756555</c:v>
                </c:pt>
                <c:pt idx="2">
                  <c:v>99.090909090909093</c:v>
                </c:pt>
                <c:pt idx="3">
                  <c:v>100</c:v>
                </c:pt>
                <c:pt idx="4">
                  <c:v>100</c:v>
                </c:pt>
                <c:pt idx="5">
                  <c:v>101.51515151515135</c:v>
                </c:pt>
                <c:pt idx="6">
                  <c:v>101.21212121212118</c:v>
                </c:pt>
                <c:pt idx="7">
                  <c:v>100.60606060606061</c:v>
                </c:pt>
                <c:pt idx="8">
                  <c:v>94.545454545454518</c:v>
                </c:pt>
                <c:pt idx="9">
                  <c:v>92.121212121212125</c:v>
                </c:pt>
                <c:pt idx="10">
                  <c:v>90.909090909090907</c:v>
                </c:pt>
                <c:pt idx="11">
                  <c:v>90</c:v>
                </c:pt>
                <c:pt idx="12">
                  <c:v>90</c:v>
                </c:pt>
                <c:pt idx="13">
                  <c:v>88.484848484848527</c:v>
                </c:pt>
                <c:pt idx="14">
                  <c:v>89.696969696969703</c:v>
                </c:pt>
                <c:pt idx="15">
                  <c:v>88.181818181818187</c:v>
                </c:pt>
                <c:pt idx="16">
                  <c:v>89.393939393939348</c:v>
                </c:pt>
                <c:pt idx="17">
                  <c:v>90.303030303029487</c:v>
                </c:pt>
                <c:pt idx="18">
                  <c:v>91.818181818180875</c:v>
                </c:pt>
                <c:pt idx="19">
                  <c:v>90.606060606060609</c:v>
                </c:pt>
                <c:pt idx="20">
                  <c:v>91.818181818180875</c:v>
                </c:pt>
                <c:pt idx="21">
                  <c:v>93.030303030303017</c:v>
                </c:pt>
                <c:pt idx="22">
                  <c:v>93.63636363636364</c:v>
                </c:pt>
                <c:pt idx="23">
                  <c:v>93.63636363636364</c:v>
                </c:pt>
              </c:numCache>
            </c:numRef>
          </c:val>
        </c:ser>
        <c:ser>
          <c:idx val="5"/>
          <c:order val="5"/>
          <c:tx>
            <c:strRef>
              <c:f>FoodOc09!$A$66</c:f>
              <c:strCache>
                <c:ptCount val="1"/>
                <c:pt idx="0">
                  <c:v>Western Africa</c:v>
                </c:pt>
              </c:strCache>
            </c:strRef>
          </c:tx>
          <c:marker>
            <c:symbol val="none"/>
          </c:marker>
          <c:cat>
            <c:numRef>
              <c:f>FoodOc09!$AC$2:$AZ$2</c:f>
              <c:numCache>
                <c:formatCode>General</c:formatCode>
                <c:ptCount val="24"/>
                <c:pt idx="0">
                  <c:v>1983</c:v>
                </c:pt>
                <c:pt idx="1">
                  <c:v>1984</c:v>
                </c:pt>
                <c:pt idx="2">
                  <c:v>1985</c:v>
                </c:pt>
                <c:pt idx="3">
                  <c:v>1986</c:v>
                </c:pt>
                <c:pt idx="4">
                  <c:v>1987</c:v>
                </c:pt>
                <c:pt idx="5">
                  <c:v>1988</c:v>
                </c:pt>
                <c:pt idx="6">
                  <c:v>1989</c:v>
                </c:pt>
                <c:pt idx="7">
                  <c:v>1990</c:v>
                </c:pt>
                <c:pt idx="8">
                  <c:v>1991</c:v>
                </c:pt>
                <c:pt idx="9">
                  <c:v>1992</c:v>
                </c:pt>
                <c:pt idx="10">
                  <c:v>1993</c:v>
                </c:pt>
                <c:pt idx="11">
                  <c:v>1994</c:v>
                </c:pt>
                <c:pt idx="12">
                  <c:v>1995</c:v>
                </c:pt>
                <c:pt idx="13">
                  <c:v>1996</c:v>
                </c:pt>
                <c:pt idx="14">
                  <c:v>1997</c:v>
                </c:pt>
                <c:pt idx="15">
                  <c:v>1998</c:v>
                </c:pt>
                <c:pt idx="16">
                  <c:v>1999</c:v>
                </c:pt>
                <c:pt idx="17">
                  <c:v>2000</c:v>
                </c:pt>
                <c:pt idx="18">
                  <c:v>2001</c:v>
                </c:pt>
                <c:pt idx="19">
                  <c:v>2002</c:v>
                </c:pt>
                <c:pt idx="20">
                  <c:v>2003</c:v>
                </c:pt>
                <c:pt idx="21">
                  <c:v>2004</c:v>
                </c:pt>
                <c:pt idx="22">
                  <c:v>2005</c:v>
                </c:pt>
                <c:pt idx="23">
                  <c:v>2006</c:v>
                </c:pt>
              </c:numCache>
            </c:numRef>
          </c:cat>
          <c:val>
            <c:numRef>
              <c:f>FoodOc09!$AC$66:$AZ$66</c:f>
              <c:numCache>
                <c:formatCode>_-* #,##0.0_-;\-* #,##0.0_-;_-* "-"??_-;_-@_-</c:formatCode>
                <c:ptCount val="24"/>
                <c:pt idx="0">
                  <c:v>100</c:v>
                </c:pt>
                <c:pt idx="1">
                  <c:v>100.46511627906976</c:v>
                </c:pt>
                <c:pt idx="2">
                  <c:v>103.25581395348786</c:v>
                </c:pt>
                <c:pt idx="3">
                  <c:v>104.65116279069767</c:v>
                </c:pt>
                <c:pt idx="4">
                  <c:v>107.44186046511761</c:v>
                </c:pt>
                <c:pt idx="5">
                  <c:v>110.69767441860461</c:v>
                </c:pt>
                <c:pt idx="6">
                  <c:v>114.41860465116368</c:v>
                </c:pt>
                <c:pt idx="7">
                  <c:v>119.53488372093032</c:v>
                </c:pt>
                <c:pt idx="8">
                  <c:v>123.72093023255727</c:v>
                </c:pt>
                <c:pt idx="9">
                  <c:v>128.83720930232721</c:v>
                </c:pt>
                <c:pt idx="10">
                  <c:v>130.23255813953475</c:v>
                </c:pt>
                <c:pt idx="11">
                  <c:v>131.62790697674421</c:v>
                </c:pt>
                <c:pt idx="12">
                  <c:v>133.02325581395345</c:v>
                </c:pt>
                <c:pt idx="13">
                  <c:v>133.95348837209517</c:v>
                </c:pt>
                <c:pt idx="14">
                  <c:v>136.27906976744009</c:v>
                </c:pt>
                <c:pt idx="15">
                  <c:v>138.13953488372093</c:v>
                </c:pt>
                <c:pt idx="16">
                  <c:v>139.53488372092932</c:v>
                </c:pt>
                <c:pt idx="17">
                  <c:v>138.60465116278959</c:v>
                </c:pt>
                <c:pt idx="18">
                  <c:v>137.67441860465118</c:v>
                </c:pt>
                <c:pt idx="19">
                  <c:v>139.06976744185945</c:v>
                </c:pt>
                <c:pt idx="20">
                  <c:v>141.39534883721163</c:v>
                </c:pt>
                <c:pt idx="21">
                  <c:v>144.65116279069758</c:v>
                </c:pt>
                <c:pt idx="22">
                  <c:v>147.90697674418598</c:v>
                </c:pt>
                <c:pt idx="23">
                  <c:v>146.51162790697674</c:v>
                </c:pt>
              </c:numCache>
            </c:numRef>
          </c:val>
        </c:ser>
        <c:ser>
          <c:idx val="6"/>
          <c:order val="6"/>
          <c:tx>
            <c:strRef>
              <c:f>FoodOc09!$A$67</c:f>
              <c:strCache>
                <c:ptCount val="1"/>
                <c:pt idx="0">
                  <c:v>Asia</c:v>
                </c:pt>
              </c:strCache>
            </c:strRef>
          </c:tx>
          <c:spPr>
            <a:ln>
              <a:prstDash val="sysDash"/>
            </a:ln>
          </c:spPr>
          <c:marker>
            <c:symbol val="none"/>
          </c:marker>
          <c:cat>
            <c:numRef>
              <c:f>FoodOc09!$AC$2:$AZ$2</c:f>
              <c:numCache>
                <c:formatCode>General</c:formatCode>
                <c:ptCount val="24"/>
                <c:pt idx="0">
                  <c:v>1983</c:v>
                </c:pt>
                <c:pt idx="1">
                  <c:v>1984</c:v>
                </c:pt>
                <c:pt idx="2">
                  <c:v>1985</c:v>
                </c:pt>
                <c:pt idx="3">
                  <c:v>1986</c:v>
                </c:pt>
                <c:pt idx="4">
                  <c:v>1987</c:v>
                </c:pt>
                <c:pt idx="5">
                  <c:v>1988</c:v>
                </c:pt>
                <c:pt idx="6">
                  <c:v>1989</c:v>
                </c:pt>
                <c:pt idx="7">
                  <c:v>1990</c:v>
                </c:pt>
                <c:pt idx="8">
                  <c:v>1991</c:v>
                </c:pt>
                <c:pt idx="9">
                  <c:v>1992</c:v>
                </c:pt>
                <c:pt idx="10">
                  <c:v>1993</c:v>
                </c:pt>
                <c:pt idx="11">
                  <c:v>1994</c:v>
                </c:pt>
                <c:pt idx="12">
                  <c:v>1995</c:v>
                </c:pt>
                <c:pt idx="13">
                  <c:v>1996</c:v>
                </c:pt>
                <c:pt idx="14">
                  <c:v>1997</c:v>
                </c:pt>
                <c:pt idx="15">
                  <c:v>1998</c:v>
                </c:pt>
                <c:pt idx="16">
                  <c:v>1999</c:v>
                </c:pt>
                <c:pt idx="17">
                  <c:v>2000</c:v>
                </c:pt>
                <c:pt idx="18">
                  <c:v>2001</c:v>
                </c:pt>
                <c:pt idx="19">
                  <c:v>2002</c:v>
                </c:pt>
                <c:pt idx="20">
                  <c:v>2003</c:v>
                </c:pt>
                <c:pt idx="21">
                  <c:v>2004</c:v>
                </c:pt>
                <c:pt idx="22">
                  <c:v>2005</c:v>
                </c:pt>
                <c:pt idx="23">
                  <c:v>2006</c:v>
                </c:pt>
              </c:numCache>
            </c:numRef>
          </c:cat>
          <c:val>
            <c:numRef>
              <c:f>FoodOc09!$AC$67:$AZ$67</c:f>
              <c:numCache>
                <c:formatCode>_-* #,##0.0_-;\-* #,##0.0_-;_-* "-"??_-;_-@_-</c:formatCode>
                <c:ptCount val="24"/>
                <c:pt idx="0">
                  <c:v>100</c:v>
                </c:pt>
                <c:pt idx="1">
                  <c:v>102.35849056603755</c:v>
                </c:pt>
                <c:pt idx="2">
                  <c:v>103.77358490566037</c:v>
                </c:pt>
                <c:pt idx="3">
                  <c:v>104.24528301886792</c:v>
                </c:pt>
                <c:pt idx="4">
                  <c:v>105.66037735848917</c:v>
                </c:pt>
                <c:pt idx="5">
                  <c:v>107.07547169811318</c:v>
                </c:pt>
                <c:pt idx="6">
                  <c:v>109.90566037735849</c:v>
                </c:pt>
                <c:pt idx="7">
                  <c:v>111.79245283018805</c:v>
                </c:pt>
                <c:pt idx="8">
                  <c:v>115.0943396226415</c:v>
                </c:pt>
                <c:pt idx="9">
                  <c:v>117.92452830188677</c:v>
                </c:pt>
                <c:pt idx="10">
                  <c:v>121.69811320754719</c:v>
                </c:pt>
                <c:pt idx="11">
                  <c:v>125</c:v>
                </c:pt>
                <c:pt idx="12">
                  <c:v>128.30188679245285</c:v>
                </c:pt>
                <c:pt idx="13">
                  <c:v>131.13207547169813</c:v>
                </c:pt>
                <c:pt idx="14">
                  <c:v>133.49056603773587</c:v>
                </c:pt>
                <c:pt idx="15">
                  <c:v>135.84905660377356</c:v>
                </c:pt>
                <c:pt idx="16">
                  <c:v>138.67924528301776</c:v>
                </c:pt>
                <c:pt idx="17">
                  <c:v>140.56603773584902</c:v>
                </c:pt>
                <c:pt idx="18">
                  <c:v>141.98113207547289</c:v>
                </c:pt>
                <c:pt idx="19">
                  <c:v>143.39622641509681</c:v>
                </c:pt>
                <c:pt idx="20">
                  <c:v>145.75471698113208</c:v>
                </c:pt>
                <c:pt idx="21">
                  <c:v>149.05660377358478</c:v>
                </c:pt>
                <c:pt idx="22">
                  <c:v>152.35849056603877</c:v>
                </c:pt>
                <c:pt idx="23">
                  <c:v>155.18867924528405</c:v>
                </c:pt>
              </c:numCache>
            </c:numRef>
          </c:val>
        </c:ser>
        <c:marker val="1"/>
        <c:axId val="38982784"/>
        <c:axId val="38984320"/>
      </c:lineChart>
      <c:catAx>
        <c:axId val="38982784"/>
        <c:scaling>
          <c:orientation val="minMax"/>
        </c:scaling>
        <c:axPos val="b"/>
        <c:numFmt formatCode="General" sourceLinked="1"/>
        <c:tickLblPos val="nextTo"/>
        <c:txPr>
          <a:bodyPr rot="-5400000" vert="horz"/>
          <a:lstStyle/>
          <a:p>
            <a:pPr>
              <a:defRPr lang="en-GB"/>
            </a:pPr>
            <a:endParaRPr lang="fr-FR"/>
          </a:p>
        </c:txPr>
        <c:crossAx val="38984320"/>
        <c:crosses val="autoZero"/>
        <c:auto val="1"/>
        <c:lblAlgn val="ctr"/>
        <c:lblOffset val="100"/>
      </c:catAx>
      <c:valAx>
        <c:axId val="38984320"/>
        <c:scaling>
          <c:orientation val="minMax"/>
          <c:max val="175"/>
          <c:min val="75"/>
        </c:scaling>
        <c:axPos val="l"/>
        <c:majorGridlines/>
        <c:numFmt formatCode="#,##0" sourceLinked="0"/>
        <c:tickLblPos val="nextTo"/>
        <c:txPr>
          <a:bodyPr/>
          <a:lstStyle/>
          <a:p>
            <a:pPr>
              <a:defRPr lang="en-GB"/>
            </a:pPr>
            <a:endParaRPr lang="fr-FR"/>
          </a:p>
        </c:txPr>
        <c:crossAx val="38982784"/>
        <c:crosses val="autoZero"/>
        <c:crossBetween val="between"/>
        <c:majorUnit val="25"/>
      </c:valAx>
      <c:spPr>
        <a:solidFill>
          <a:schemeClr val="bg1"/>
        </a:solidFill>
      </c:spPr>
    </c:plotArea>
    <c:legend>
      <c:legendPos val="r"/>
      <c:layout>
        <c:manualLayout>
          <c:xMode val="edge"/>
          <c:yMode val="edge"/>
          <c:x val="8.5863615529889567E-2"/>
          <c:y val="1.4630216321616938E-2"/>
          <c:w val="0.36150159539962018"/>
          <c:h val="0.30395071635153881"/>
        </c:manualLayout>
      </c:layout>
      <c:txPr>
        <a:bodyPr/>
        <a:lstStyle/>
        <a:p>
          <a:pPr>
            <a:defRPr lang="en-GB"/>
          </a:pPr>
          <a:endParaRPr lang="fr-FR"/>
        </a:p>
      </c:txPr>
    </c:legend>
    <c:plotVisOnly val="1"/>
    <c:dispBlanksAs val="gap"/>
  </c:chart>
  <c:externalData r:id="rId2"/>
  <c:userShapes r:id="rId3"/>
</c:chartSpace>
</file>

<file path=ppt/charts/chart4.xml><?xml version="1.0" encoding="utf-8"?>
<c:chartSpace xmlns:c="http://schemas.openxmlformats.org/drawingml/2006/chart" xmlns:a="http://schemas.openxmlformats.org/drawingml/2006/main" xmlns:r="http://schemas.openxmlformats.org/officeDocument/2006/relationships">
  <c:date1904 val="1"/>
  <c:lang val="fr-BE"/>
  <c:clrMapOvr bg1="lt1" tx1="dk1" bg2="lt2" tx2="dk2" accent1="accent1" accent2="accent2" accent3="accent3" accent4="accent4" accent5="accent5" accent6="accent6" hlink="hlink" folHlink="folHlink"/>
  <c:chart>
    <c:title>
      <c:tx>
        <c:rich>
          <a:bodyPr/>
          <a:lstStyle/>
          <a:p>
            <a:pPr>
              <a:defRPr lang="en-GB"/>
            </a:pPr>
            <a:r>
              <a:rPr lang="en-GB"/>
              <a:t>Agro-industry  % total manufacturing value-added </a:t>
            </a:r>
          </a:p>
          <a:p>
            <a:pPr>
              <a:defRPr lang="en-GB"/>
            </a:pPr>
            <a:r>
              <a:rPr lang="en-GB"/>
              <a:t>(%, selected countries, most recent year) </a:t>
            </a:r>
          </a:p>
        </c:rich>
      </c:tx>
    </c:title>
    <c:plotArea>
      <c:layout>
        <c:manualLayout>
          <c:layoutTarget val="inner"/>
          <c:xMode val="edge"/>
          <c:yMode val="edge"/>
          <c:x val="9.3995315458985568E-2"/>
          <c:y val="0.17253860654898492"/>
          <c:w val="0.88223362902421809"/>
          <c:h val="0.65606289265248152"/>
        </c:manualLayout>
      </c:layout>
      <c:barChart>
        <c:barDir val="col"/>
        <c:grouping val="clustered"/>
        <c:ser>
          <c:idx val="0"/>
          <c:order val="0"/>
          <c:tx>
            <c:strRef>
              <c:f>Sheet1!$A$59</c:f>
              <c:strCache>
                <c:ptCount val="1"/>
                <c:pt idx="0">
                  <c:v>Percentage</c:v>
                </c:pt>
              </c:strCache>
            </c:strRef>
          </c:tx>
          <c:cat>
            <c:strRef>
              <c:f>Sheet1!$B$58:$J$58</c:f>
              <c:strCache>
                <c:ptCount val="9"/>
                <c:pt idx="0">
                  <c:v>Senegal (2002)</c:v>
                </c:pt>
                <c:pt idx="1">
                  <c:v>Madagascar (2006)</c:v>
                </c:pt>
                <c:pt idx="2">
                  <c:v>Ethiopia (2006)</c:v>
                </c:pt>
                <c:pt idx="3">
                  <c:v>Ghana       (2003)</c:v>
                </c:pt>
                <c:pt idx="4">
                  <c:v>Morocco (2006)</c:v>
                </c:pt>
                <c:pt idx="5">
                  <c:v>Mauritius (2004)</c:v>
                </c:pt>
                <c:pt idx="6">
                  <c:v>Kenya      (2006)</c:v>
                </c:pt>
                <c:pt idx="7">
                  <c:v>Botswana (2006)</c:v>
                </c:pt>
                <c:pt idx="8">
                  <c:v>South Africa (2006)</c:v>
                </c:pt>
              </c:strCache>
            </c:strRef>
          </c:cat>
          <c:val>
            <c:numRef>
              <c:f>Sheet1!$B$59:$J$59</c:f>
              <c:numCache>
                <c:formatCode>General</c:formatCode>
                <c:ptCount val="9"/>
                <c:pt idx="0">
                  <c:v>58.37</c:v>
                </c:pt>
                <c:pt idx="1">
                  <c:v>57.773122964832353</c:v>
                </c:pt>
                <c:pt idx="2">
                  <c:v>53.680176483972176</c:v>
                </c:pt>
                <c:pt idx="3">
                  <c:v>51.944381090901096</c:v>
                </c:pt>
                <c:pt idx="4">
                  <c:v>41.860397201320886</c:v>
                </c:pt>
                <c:pt idx="5">
                  <c:v>35.931499564312936</c:v>
                </c:pt>
                <c:pt idx="6">
                  <c:v>32.902246937644144</c:v>
                </c:pt>
                <c:pt idx="7">
                  <c:v>26.616446700705989</c:v>
                </c:pt>
                <c:pt idx="8">
                  <c:v>21.383293365714888</c:v>
                </c:pt>
              </c:numCache>
            </c:numRef>
          </c:val>
        </c:ser>
        <c:axId val="35128448"/>
        <c:axId val="35129984"/>
      </c:barChart>
      <c:catAx>
        <c:axId val="35128448"/>
        <c:scaling>
          <c:orientation val="minMax"/>
        </c:scaling>
        <c:axPos val="b"/>
        <c:numFmt formatCode="General" sourceLinked="1"/>
        <c:tickLblPos val="nextTo"/>
        <c:txPr>
          <a:bodyPr/>
          <a:lstStyle/>
          <a:p>
            <a:pPr>
              <a:defRPr lang="en-GB"/>
            </a:pPr>
            <a:endParaRPr lang="fr-FR"/>
          </a:p>
        </c:txPr>
        <c:crossAx val="35129984"/>
        <c:crosses val="autoZero"/>
        <c:auto val="1"/>
        <c:lblAlgn val="ctr"/>
        <c:lblOffset val="100"/>
      </c:catAx>
      <c:valAx>
        <c:axId val="35129984"/>
        <c:scaling>
          <c:orientation val="minMax"/>
          <c:max val="60"/>
        </c:scaling>
        <c:axPos val="l"/>
        <c:majorGridlines/>
        <c:title>
          <c:tx>
            <c:rich>
              <a:bodyPr rot="-5400000" vert="horz"/>
              <a:lstStyle/>
              <a:p>
                <a:pPr>
                  <a:defRPr lang="en-GB"/>
                </a:pPr>
                <a:r>
                  <a:rPr lang="en-US"/>
                  <a:t>Percentage (%)</a:t>
                </a:r>
              </a:p>
            </c:rich>
          </c:tx>
        </c:title>
        <c:numFmt formatCode="General" sourceLinked="1"/>
        <c:tickLblPos val="nextTo"/>
        <c:txPr>
          <a:bodyPr/>
          <a:lstStyle/>
          <a:p>
            <a:pPr>
              <a:defRPr lang="en-GB" sz="1600"/>
            </a:pPr>
            <a:endParaRPr lang="fr-FR"/>
          </a:p>
        </c:txPr>
        <c:crossAx val="35128448"/>
        <c:crosses val="autoZero"/>
        <c:crossBetween val="between"/>
      </c:valAx>
      <c:spPr>
        <a:solidFill>
          <a:sysClr val="window" lastClr="FFFFFF"/>
        </a:solidFill>
      </c:spPr>
    </c:plotArea>
    <c:plotVisOnly val="1"/>
    <c:dispBlanksAs val="gap"/>
  </c:chart>
  <c:txPr>
    <a:bodyPr/>
    <a:lstStyle/>
    <a:p>
      <a:pPr>
        <a:defRPr sz="1050">
          <a:solidFill>
            <a:srgbClr val="FFFF66"/>
          </a:solidFill>
        </a:defRPr>
      </a:pPr>
      <a:endParaRPr lang="fr-FR"/>
    </a:p>
  </c:txPr>
  <c:externalData r:id="rId2"/>
</c:chartSpace>
</file>

<file path=ppt/charts/chart5.xml><?xml version="1.0" encoding="utf-8"?>
<c:chartSpace xmlns:c="http://schemas.openxmlformats.org/drawingml/2006/chart" xmlns:a="http://schemas.openxmlformats.org/drawingml/2006/main" xmlns:r="http://schemas.openxmlformats.org/officeDocument/2006/relationships">
  <c:date1904 val="1"/>
  <c:lang val="fr-BE"/>
  <c:chart>
    <c:title>
      <c:tx>
        <c:rich>
          <a:bodyPr/>
          <a:lstStyle/>
          <a:p>
            <a:pPr>
              <a:defRPr lang="en-GB"/>
            </a:pPr>
            <a:r>
              <a:rPr lang="en-US"/>
              <a:t>Ghana NRA Total</a:t>
            </a:r>
          </a:p>
        </c:rich>
      </c:tx>
      <c:layout>
        <c:manualLayout>
          <c:xMode val="edge"/>
          <c:yMode val="edge"/>
          <c:x val="0.68517871574076017"/>
          <c:y val="0.55492246815531532"/>
        </c:manualLayout>
      </c:layout>
    </c:title>
    <c:plotArea>
      <c:layout>
        <c:manualLayout>
          <c:layoutTarget val="inner"/>
          <c:xMode val="edge"/>
          <c:yMode val="edge"/>
          <c:x val="0.11408573928258989"/>
          <c:y val="5.1400554097404488E-2"/>
          <c:w val="0.84833617672790773"/>
          <c:h val="0.82525936455844162"/>
        </c:manualLayout>
      </c:layout>
      <c:lineChart>
        <c:grouping val="standard"/>
        <c:ser>
          <c:idx val="0"/>
          <c:order val="0"/>
          <c:tx>
            <c:v>NRA Total</c:v>
          </c:tx>
          <c:spPr>
            <a:ln w="85725">
              <a:solidFill>
                <a:srgbClr val="FF0000"/>
              </a:solidFill>
            </a:ln>
          </c:spPr>
          <c:marker>
            <c:symbol val="none"/>
          </c:marker>
          <c:cat>
            <c:numRef>
              <c:f>'GHan NRA data'!$D$3:$D$52</c:f>
              <c:numCache>
                <c:formatCode>General</c:formatCode>
                <c:ptCount val="50"/>
                <c:pt idx="0">
                  <c:v>1955</c:v>
                </c:pt>
                <c:pt idx="1">
                  <c:v>1956</c:v>
                </c:pt>
                <c:pt idx="2">
                  <c:v>1957</c:v>
                </c:pt>
                <c:pt idx="3">
                  <c:v>1958</c:v>
                </c:pt>
                <c:pt idx="4">
                  <c:v>1959</c:v>
                </c:pt>
                <c:pt idx="5">
                  <c:v>1960</c:v>
                </c:pt>
                <c:pt idx="6">
                  <c:v>1961</c:v>
                </c:pt>
                <c:pt idx="7">
                  <c:v>1962</c:v>
                </c:pt>
                <c:pt idx="8">
                  <c:v>1963</c:v>
                </c:pt>
                <c:pt idx="9">
                  <c:v>1964</c:v>
                </c:pt>
                <c:pt idx="10">
                  <c:v>1965</c:v>
                </c:pt>
                <c:pt idx="11">
                  <c:v>1966</c:v>
                </c:pt>
                <c:pt idx="12">
                  <c:v>1967</c:v>
                </c:pt>
                <c:pt idx="13">
                  <c:v>1968</c:v>
                </c:pt>
                <c:pt idx="14">
                  <c:v>1969</c:v>
                </c:pt>
                <c:pt idx="15">
                  <c:v>1970</c:v>
                </c:pt>
                <c:pt idx="16">
                  <c:v>1971</c:v>
                </c:pt>
                <c:pt idx="17">
                  <c:v>1972</c:v>
                </c:pt>
                <c:pt idx="18">
                  <c:v>1973</c:v>
                </c:pt>
                <c:pt idx="19">
                  <c:v>1974</c:v>
                </c:pt>
                <c:pt idx="20">
                  <c:v>1975</c:v>
                </c:pt>
                <c:pt idx="21">
                  <c:v>1976</c:v>
                </c:pt>
                <c:pt idx="22">
                  <c:v>1977</c:v>
                </c:pt>
                <c:pt idx="23">
                  <c:v>1978</c:v>
                </c:pt>
                <c:pt idx="24">
                  <c:v>1979</c:v>
                </c:pt>
                <c:pt idx="25">
                  <c:v>1980</c:v>
                </c:pt>
                <c:pt idx="26">
                  <c:v>1981</c:v>
                </c:pt>
                <c:pt idx="27">
                  <c:v>1982</c:v>
                </c:pt>
                <c:pt idx="28">
                  <c:v>1983</c:v>
                </c:pt>
                <c:pt idx="29">
                  <c:v>1984</c:v>
                </c:pt>
                <c:pt idx="30">
                  <c:v>1985</c:v>
                </c:pt>
                <c:pt idx="31">
                  <c:v>1986</c:v>
                </c:pt>
                <c:pt idx="32">
                  <c:v>1987</c:v>
                </c:pt>
                <c:pt idx="33">
                  <c:v>1988</c:v>
                </c:pt>
                <c:pt idx="34">
                  <c:v>1989</c:v>
                </c:pt>
                <c:pt idx="35">
                  <c:v>1990</c:v>
                </c:pt>
                <c:pt idx="36">
                  <c:v>1991</c:v>
                </c:pt>
                <c:pt idx="37">
                  <c:v>1992</c:v>
                </c:pt>
                <c:pt idx="38">
                  <c:v>1993</c:v>
                </c:pt>
                <c:pt idx="39">
                  <c:v>1994</c:v>
                </c:pt>
                <c:pt idx="40">
                  <c:v>1995</c:v>
                </c:pt>
                <c:pt idx="41">
                  <c:v>1996</c:v>
                </c:pt>
                <c:pt idx="42">
                  <c:v>1997</c:v>
                </c:pt>
                <c:pt idx="43">
                  <c:v>1998</c:v>
                </c:pt>
                <c:pt idx="44">
                  <c:v>1999</c:v>
                </c:pt>
                <c:pt idx="45">
                  <c:v>2000</c:v>
                </c:pt>
                <c:pt idx="46">
                  <c:v>2001</c:v>
                </c:pt>
                <c:pt idx="47">
                  <c:v>2002</c:v>
                </c:pt>
                <c:pt idx="48">
                  <c:v>2003</c:v>
                </c:pt>
                <c:pt idx="49">
                  <c:v>2004</c:v>
                </c:pt>
              </c:numCache>
            </c:numRef>
          </c:cat>
          <c:val>
            <c:numRef>
              <c:f>'GHan NRA data'!$AD$3:$AD$52</c:f>
              <c:numCache>
                <c:formatCode>General</c:formatCode>
                <c:ptCount val="50"/>
                <c:pt idx="0">
                  <c:v>-1.4953800000000001E-2</c:v>
                </c:pt>
                <c:pt idx="1">
                  <c:v>-6.8129000000000002E-3</c:v>
                </c:pt>
                <c:pt idx="2">
                  <c:v>-1.77673E-2</c:v>
                </c:pt>
                <c:pt idx="3">
                  <c:v>-9.9522100000000169E-2</c:v>
                </c:pt>
                <c:pt idx="4">
                  <c:v>-7.8684400000000002E-2</c:v>
                </c:pt>
                <c:pt idx="5">
                  <c:v>-5.34508E-2</c:v>
                </c:pt>
                <c:pt idx="6">
                  <c:v>7.0906000000000111E-3</c:v>
                </c:pt>
                <c:pt idx="7">
                  <c:v>-9.1769000000000003E-2</c:v>
                </c:pt>
                <c:pt idx="8">
                  <c:v>-0.1446306</c:v>
                </c:pt>
                <c:pt idx="9">
                  <c:v>-0.16495750000000001</c:v>
                </c:pt>
                <c:pt idx="10">
                  <c:v>-0.15125259999999999</c:v>
                </c:pt>
                <c:pt idx="11">
                  <c:v>-0.17278920000000025</c:v>
                </c:pt>
                <c:pt idx="12">
                  <c:v>-0.21522540000000032</c:v>
                </c:pt>
                <c:pt idx="13">
                  <c:v>-0.2273249</c:v>
                </c:pt>
                <c:pt idx="14">
                  <c:v>-0.22201330000000022</c:v>
                </c:pt>
                <c:pt idx="15">
                  <c:v>-0.18681450000000022</c:v>
                </c:pt>
                <c:pt idx="16">
                  <c:v>-3.1786099999999998E-2</c:v>
                </c:pt>
                <c:pt idx="17">
                  <c:v>-0.11912280000000011</c:v>
                </c:pt>
                <c:pt idx="18">
                  <c:v>-0.1981308</c:v>
                </c:pt>
                <c:pt idx="19">
                  <c:v>-0.20952999999999999</c:v>
                </c:pt>
                <c:pt idx="20">
                  <c:v>-0.17941130000000044</c:v>
                </c:pt>
                <c:pt idx="21">
                  <c:v>-0.27415100000000003</c:v>
                </c:pt>
                <c:pt idx="22">
                  <c:v>-0.30325040000000031</c:v>
                </c:pt>
                <c:pt idx="23">
                  <c:v>-0.21976810000000038</c:v>
                </c:pt>
                <c:pt idx="24">
                  <c:v>-0.30255670000000051</c:v>
                </c:pt>
                <c:pt idx="25">
                  <c:v>-0.13669419999999999</c:v>
                </c:pt>
                <c:pt idx="26">
                  <c:v>-0.32111190000000051</c:v>
                </c:pt>
                <c:pt idx="27">
                  <c:v>-0.38414530000000002</c:v>
                </c:pt>
                <c:pt idx="29">
                  <c:v>-5.3107000000000024E-3</c:v>
                </c:pt>
                <c:pt idx="30">
                  <c:v>-0.14247360000000001</c:v>
                </c:pt>
                <c:pt idx="31">
                  <c:v>-0.15470920000000038</c:v>
                </c:pt>
                <c:pt idx="32">
                  <c:v>2.6980000000000049E-4</c:v>
                </c:pt>
                <c:pt idx="33">
                  <c:v>-1.7128000000000017E-3</c:v>
                </c:pt>
                <c:pt idx="34">
                  <c:v>-1.6774100000000021E-2</c:v>
                </c:pt>
                <c:pt idx="35">
                  <c:v>-2.3966599999999959E-2</c:v>
                </c:pt>
                <c:pt idx="36">
                  <c:v>1.6743100000000032E-2</c:v>
                </c:pt>
                <c:pt idx="37">
                  <c:v>1.5173000000000001E-3</c:v>
                </c:pt>
                <c:pt idx="38">
                  <c:v>-1.74062E-2</c:v>
                </c:pt>
                <c:pt idx="39">
                  <c:v>-6.4111100000000004E-2</c:v>
                </c:pt>
                <c:pt idx="40">
                  <c:v>-3.7318999999999998E-2</c:v>
                </c:pt>
                <c:pt idx="41">
                  <c:v>-5.3496000000000085E-2</c:v>
                </c:pt>
                <c:pt idx="42">
                  <c:v>-2.3825200000000001E-2</c:v>
                </c:pt>
                <c:pt idx="43">
                  <c:v>-1.6978400000000001E-2</c:v>
                </c:pt>
                <c:pt idx="44">
                  <c:v>-1.7136700000000001E-2</c:v>
                </c:pt>
                <c:pt idx="45">
                  <c:v>-4.9675999999999998E-2</c:v>
                </c:pt>
                <c:pt idx="46">
                  <c:v>1.5051800000000001E-2</c:v>
                </c:pt>
                <c:pt idx="47">
                  <c:v>1.0316599999999999E-2</c:v>
                </c:pt>
                <c:pt idx="48">
                  <c:v>-3.7030700000000062E-2</c:v>
                </c:pt>
                <c:pt idx="49">
                  <c:v>-6.1958000000000004E-3</c:v>
                </c:pt>
              </c:numCache>
            </c:numRef>
          </c:val>
        </c:ser>
        <c:marker val="1"/>
        <c:axId val="39101184"/>
        <c:axId val="39102720"/>
      </c:lineChart>
      <c:catAx>
        <c:axId val="39101184"/>
        <c:scaling>
          <c:orientation val="minMax"/>
        </c:scaling>
        <c:axPos val="b"/>
        <c:numFmt formatCode="General" sourceLinked="1"/>
        <c:tickLblPos val="nextTo"/>
        <c:txPr>
          <a:bodyPr rot="-5400000" vert="horz"/>
          <a:lstStyle/>
          <a:p>
            <a:pPr>
              <a:defRPr lang="en-GB"/>
            </a:pPr>
            <a:endParaRPr lang="fr-FR"/>
          </a:p>
        </c:txPr>
        <c:crossAx val="39102720"/>
        <c:crossesAt val="-0.4"/>
        <c:auto val="1"/>
        <c:lblAlgn val="ctr"/>
        <c:lblOffset val="100"/>
      </c:catAx>
      <c:valAx>
        <c:axId val="39102720"/>
        <c:scaling>
          <c:orientation val="minMax"/>
          <c:min val="-0.4"/>
        </c:scaling>
        <c:axPos val="l"/>
        <c:majorGridlines/>
        <c:numFmt formatCode="General" sourceLinked="1"/>
        <c:tickLblPos val="nextTo"/>
        <c:txPr>
          <a:bodyPr/>
          <a:lstStyle/>
          <a:p>
            <a:pPr>
              <a:defRPr lang="en-GB"/>
            </a:pPr>
            <a:endParaRPr lang="fr-FR"/>
          </a:p>
        </c:txPr>
        <c:crossAx val="39101184"/>
        <c:crosses val="autoZero"/>
        <c:crossBetween val="between"/>
      </c:valAx>
      <c:spPr>
        <a:solidFill>
          <a:schemeClr val="bg2">
            <a:lumMod val="75000"/>
          </a:schemeClr>
        </a:solidFill>
      </c:spPr>
    </c:plotArea>
    <c:legend>
      <c:legendPos val="r"/>
      <c:layout>
        <c:manualLayout>
          <c:xMode val="edge"/>
          <c:yMode val="edge"/>
          <c:x val="0.15470822397200376"/>
          <c:y val="0.59703011081948099"/>
          <c:w val="0.13260936328800488"/>
          <c:h val="5.9130716441729132E-2"/>
        </c:manualLayout>
      </c:layout>
      <c:txPr>
        <a:bodyPr/>
        <a:lstStyle/>
        <a:p>
          <a:pPr>
            <a:defRPr lang="en-GB"/>
          </a:pPr>
          <a:endParaRPr lang="fr-FR"/>
        </a:p>
      </c:txPr>
    </c:legend>
    <c:plotVisOnly val="1"/>
    <c:dispBlanksAs val="gap"/>
  </c:chart>
  <c:txPr>
    <a:bodyPr/>
    <a:lstStyle/>
    <a:p>
      <a:pPr>
        <a:defRPr sz="1100"/>
      </a:pPr>
      <a:endParaRPr lang="fr-FR"/>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fr-BE"/>
  <c:clrMapOvr bg1="dk1" tx1="lt1" bg2="dk2" tx2="lt2" accent1="accent1" accent2="accent2" accent3="accent3" accent4="accent4" accent5="accent5" accent6="accent6" hlink="hlink" folHlink="folHlink"/>
  <c:chart>
    <c:title>
      <c:tx>
        <c:rich>
          <a:bodyPr/>
          <a:lstStyle/>
          <a:p>
            <a:pPr>
              <a:defRPr lang="en-GB" sz="1200" b="1" i="0" u="none" strike="noStrike" baseline="0">
                <a:solidFill>
                  <a:srgbClr val="000000"/>
                </a:solidFill>
                <a:latin typeface="Gill Sans MT"/>
                <a:ea typeface="Gill Sans MT"/>
                <a:cs typeface="Gill Sans MT"/>
              </a:defRPr>
            </a:pPr>
            <a:r>
              <a:rPr lang="en-GB"/>
              <a:t>South Asia</a:t>
            </a:r>
          </a:p>
        </c:rich>
      </c:tx>
      <c:layout>
        <c:manualLayout>
          <c:xMode val="edge"/>
          <c:yMode val="edge"/>
          <c:x val="0.45564516129032256"/>
          <c:y val="3.0732931471934812E-2"/>
        </c:manualLayout>
      </c:layout>
      <c:spPr>
        <a:noFill/>
        <a:ln w="25400">
          <a:noFill/>
        </a:ln>
      </c:spPr>
    </c:title>
    <c:plotArea>
      <c:layout>
        <c:manualLayout>
          <c:layoutTarget val="inner"/>
          <c:xMode val="edge"/>
          <c:yMode val="edge"/>
          <c:x val="8.8709677419354829E-2"/>
          <c:y val="9.929100937086667E-2"/>
          <c:w val="0.87701612903225423"/>
          <c:h val="0.7092214955061894"/>
        </c:manualLayout>
      </c:layout>
      <c:barChart>
        <c:barDir val="col"/>
        <c:grouping val="clustered"/>
        <c:ser>
          <c:idx val="0"/>
          <c:order val="0"/>
          <c:tx>
            <c:v>Manufacturing</c:v>
          </c:tx>
          <c:spPr>
            <a:solidFill>
              <a:srgbClr val="800000"/>
            </a:solidFill>
            <a:ln w="12700">
              <a:solidFill>
                <a:srgbClr val="000000"/>
              </a:solidFill>
              <a:prstDash val="solid"/>
            </a:ln>
            <a:effectLst>
              <a:outerShdw dist="35921" dir="2700000" algn="br">
                <a:srgbClr val="000000"/>
              </a:outerShdw>
            </a:effectLst>
          </c:spPr>
          <c:cat>
            <c:numRef>
              <c:f>'fao3087'!$G$1:$AR$1</c:f>
              <c:numCache>
                <c:formatCode>General</c:formatCode>
                <c:ptCount val="38"/>
                <c:pt idx="0">
                  <c:v>1964</c:v>
                </c:pt>
                <c:pt idx="1">
                  <c:v>1965</c:v>
                </c:pt>
                <c:pt idx="2">
                  <c:v>1966</c:v>
                </c:pt>
                <c:pt idx="3">
                  <c:v>1967</c:v>
                </c:pt>
                <c:pt idx="4">
                  <c:v>1968</c:v>
                </c:pt>
                <c:pt idx="5">
                  <c:v>1969</c:v>
                </c:pt>
                <c:pt idx="6">
                  <c:v>1970</c:v>
                </c:pt>
                <c:pt idx="7">
                  <c:v>1971</c:v>
                </c:pt>
                <c:pt idx="8">
                  <c:v>1972</c:v>
                </c:pt>
                <c:pt idx="9">
                  <c:v>1973</c:v>
                </c:pt>
                <c:pt idx="10">
                  <c:v>1974</c:v>
                </c:pt>
                <c:pt idx="11">
                  <c:v>1975</c:v>
                </c:pt>
                <c:pt idx="12">
                  <c:v>1976</c:v>
                </c:pt>
                <c:pt idx="13">
                  <c:v>1977</c:v>
                </c:pt>
                <c:pt idx="14">
                  <c:v>1978</c:v>
                </c:pt>
                <c:pt idx="15">
                  <c:v>1979</c:v>
                </c:pt>
                <c:pt idx="16">
                  <c:v>1980</c:v>
                </c:pt>
                <c:pt idx="17">
                  <c:v>1981</c:v>
                </c:pt>
                <c:pt idx="18">
                  <c:v>1982</c:v>
                </c:pt>
                <c:pt idx="19">
                  <c:v>1983</c:v>
                </c:pt>
                <c:pt idx="20">
                  <c:v>1984</c:v>
                </c:pt>
                <c:pt idx="21">
                  <c:v>1985</c:v>
                </c:pt>
                <c:pt idx="22">
                  <c:v>1986</c:v>
                </c:pt>
                <c:pt idx="23">
                  <c:v>1987</c:v>
                </c:pt>
                <c:pt idx="24">
                  <c:v>1988</c:v>
                </c:pt>
                <c:pt idx="25">
                  <c:v>1989</c:v>
                </c:pt>
                <c:pt idx="26">
                  <c:v>1990</c:v>
                </c:pt>
                <c:pt idx="27">
                  <c:v>1991</c:v>
                </c:pt>
                <c:pt idx="28">
                  <c:v>1992</c:v>
                </c:pt>
                <c:pt idx="29">
                  <c:v>1993</c:v>
                </c:pt>
                <c:pt idx="30">
                  <c:v>1994</c:v>
                </c:pt>
                <c:pt idx="31">
                  <c:v>1995</c:v>
                </c:pt>
                <c:pt idx="32">
                  <c:v>1996</c:v>
                </c:pt>
                <c:pt idx="33">
                  <c:v>1997</c:v>
                </c:pt>
                <c:pt idx="34">
                  <c:v>1998</c:v>
                </c:pt>
                <c:pt idx="35">
                  <c:v>1999</c:v>
                </c:pt>
                <c:pt idx="36">
                  <c:v>2000</c:v>
                </c:pt>
                <c:pt idx="37">
                  <c:v>2001</c:v>
                </c:pt>
              </c:numCache>
            </c:numRef>
          </c:cat>
          <c:val>
            <c:numRef>
              <c:f>'fao3087'!$G$119:$AR$119</c:f>
              <c:numCache>
                <c:formatCode>General</c:formatCode>
                <c:ptCount val="38"/>
                <c:pt idx="0">
                  <c:v>5.6690944501866447</c:v>
                </c:pt>
                <c:pt idx="1">
                  <c:v>4.3273063182338145</c:v>
                </c:pt>
                <c:pt idx="2">
                  <c:v>3.8650455987704362</c:v>
                </c:pt>
                <c:pt idx="3">
                  <c:v>4.3646697761451945</c:v>
                </c:pt>
                <c:pt idx="4">
                  <c:v>4.6371859840691565</c:v>
                </c:pt>
                <c:pt idx="5">
                  <c:v>4.4646556206626125</c:v>
                </c:pt>
                <c:pt idx="6">
                  <c:v>4.0521397173859599</c:v>
                </c:pt>
                <c:pt idx="7">
                  <c:v>4.2650585850323521</c:v>
                </c:pt>
                <c:pt idx="8">
                  <c:v>3.6010003902574552</c:v>
                </c:pt>
                <c:pt idx="9">
                  <c:v>3.0126571634962485</c:v>
                </c:pt>
                <c:pt idx="10">
                  <c:v>4.0916421303517021</c:v>
                </c:pt>
                <c:pt idx="11">
                  <c:v>5.5042291518845445</c:v>
                </c:pt>
                <c:pt idx="12">
                  <c:v>6.1204101379557088</c:v>
                </c:pt>
                <c:pt idx="13">
                  <c:v>4.7603390626343423</c:v>
                </c:pt>
                <c:pt idx="14">
                  <c:v>4.9522204287977294</c:v>
                </c:pt>
                <c:pt idx="15">
                  <c:v>5.1735562553020653</c:v>
                </c:pt>
                <c:pt idx="16">
                  <c:v>5.3900583033099965</c:v>
                </c:pt>
                <c:pt idx="17">
                  <c:v>4.9730572510342492</c:v>
                </c:pt>
                <c:pt idx="18">
                  <c:v>6.5091411848051548</c:v>
                </c:pt>
                <c:pt idx="19">
                  <c:v>7.1499531296564856</c:v>
                </c:pt>
                <c:pt idx="20">
                  <c:v>6.9887790876152724</c:v>
                </c:pt>
                <c:pt idx="21">
                  <c:v>7.0449204686121449</c:v>
                </c:pt>
                <c:pt idx="22">
                  <c:v>6.9181346828790176</c:v>
                </c:pt>
                <c:pt idx="23">
                  <c:v>7.4238925326483116</c:v>
                </c:pt>
                <c:pt idx="24">
                  <c:v>7.7143677642987951</c:v>
                </c:pt>
                <c:pt idx="25">
                  <c:v>5.9799107174230084</c:v>
                </c:pt>
                <c:pt idx="26">
                  <c:v>5.5279627135495684</c:v>
                </c:pt>
                <c:pt idx="27">
                  <c:v>5.4716824083173918</c:v>
                </c:pt>
                <c:pt idx="28">
                  <c:v>5.6379211108459364</c:v>
                </c:pt>
                <c:pt idx="29">
                  <c:v>6.9123470946816248</c:v>
                </c:pt>
                <c:pt idx="30">
                  <c:v>8.9307954171753217</c:v>
                </c:pt>
                <c:pt idx="31">
                  <c:v>8.2715329459724316</c:v>
                </c:pt>
                <c:pt idx="32">
                  <c:v>7.4441403490041482</c:v>
                </c:pt>
                <c:pt idx="33">
                  <c:v>6.1393078329950663</c:v>
                </c:pt>
                <c:pt idx="34">
                  <c:v>4.9263516329947734</c:v>
                </c:pt>
                <c:pt idx="35">
                  <c:v>4.0783936436427144</c:v>
                </c:pt>
                <c:pt idx="36">
                  <c:v>4.8692192054385703</c:v>
                </c:pt>
                <c:pt idx="37">
                  <c:v>5.5195308516142685</c:v>
                </c:pt>
              </c:numCache>
            </c:numRef>
          </c:val>
        </c:ser>
        <c:ser>
          <c:idx val="1"/>
          <c:order val="1"/>
          <c:tx>
            <c:v>Agriculture</c:v>
          </c:tx>
          <c:spPr>
            <a:solidFill>
              <a:srgbClr val="99CC00"/>
            </a:solidFill>
            <a:ln w="12700">
              <a:solidFill>
                <a:srgbClr val="000000"/>
              </a:solidFill>
              <a:prstDash val="solid"/>
            </a:ln>
            <a:effectLst>
              <a:outerShdw dist="35921" dir="2700000" algn="br">
                <a:srgbClr val="000000"/>
              </a:outerShdw>
            </a:effectLst>
          </c:spPr>
          <c:cat>
            <c:numRef>
              <c:f>'fao3087'!$G$1:$AR$1</c:f>
              <c:numCache>
                <c:formatCode>General</c:formatCode>
                <c:ptCount val="38"/>
                <c:pt idx="0">
                  <c:v>1964</c:v>
                </c:pt>
                <c:pt idx="1">
                  <c:v>1965</c:v>
                </c:pt>
                <c:pt idx="2">
                  <c:v>1966</c:v>
                </c:pt>
                <c:pt idx="3">
                  <c:v>1967</c:v>
                </c:pt>
                <c:pt idx="4">
                  <c:v>1968</c:v>
                </c:pt>
                <c:pt idx="5">
                  <c:v>1969</c:v>
                </c:pt>
                <c:pt idx="6">
                  <c:v>1970</c:v>
                </c:pt>
                <c:pt idx="7">
                  <c:v>1971</c:v>
                </c:pt>
                <c:pt idx="8">
                  <c:v>1972</c:v>
                </c:pt>
                <c:pt idx="9">
                  <c:v>1973</c:v>
                </c:pt>
                <c:pt idx="10">
                  <c:v>1974</c:v>
                </c:pt>
                <c:pt idx="11">
                  <c:v>1975</c:v>
                </c:pt>
                <c:pt idx="12">
                  <c:v>1976</c:v>
                </c:pt>
                <c:pt idx="13">
                  <c:v>1977</c:v>
                </c:pt>
                <c:pt idx="14">
                  <c:v>1978</c:v>
                </c:pt>
                <c:pt idx="15">
                  <c:v>1979</c:v>
                </c:pt>
                <c:pt idx="16">
                  <c:v>1980</c:v>
                </c:pt>
                <c:pt idx="17">
                  <c:v>1981</c:v>
                </c:pt>
                <c:pt idx="18">
                  <c:v>1982</c:v>
                </c:pt>
                <c:pt idx="19">
                  <c:v>1983</c:v>
                </c:pt>
                <c:pt idx="20">
                  <c:v>1984</c:v>
                </c:pt>
                <c:pt idx="21">
                  <c:v>1985</c:v>
                </c:pt>
                <c:pt idx="22">
                  <c:v>1986</c:v>
                </c:pt>
                <c:pt idx="23">
                  <c:v>1987</c:v>
                </c:pt>
                <c:pt idx="24">
                  <c:v>1988</c:v>
                </c:pt>
                <c:pt idx="25">
                  <c:v>1989</c:v>
                </c:pt>
                <c:pt idx="26">
                  <c:v>1990</c:v>
                </c:pt>
                <c:pt idx="27">
                  <c:v>1991</c:v>
                </c:pt>
                <c:pt idx="28">
                  <c:v>1992</c:v>
                </c:pt>
                <c:pt idx="29">
                  <c:v>1993</c:v>
                </c:pt>
                <c:pt idx="30">
                  <c:v>1994</c:v>
                </c:pt>
                <c:pt idx="31">
                  <c:v>1995</c:v>
                </c:pt>
                <c:pt idx="32">
                  <c:v>1996</c:v>
                </c:pt>
                <c:pt idx="33">
                  <c:v>1997</c:v>
                </c:pt>
                <c:pt idx="34">
                  <c:v>1998</c:v>
                </c:pt>
                <c:pt idx="35">
                  <c:v>1999</c:v>
                </c:pt>
                <c:pt idx="36">
                  <c:v>2000</c:v>
                </c:pt>
                <c:pt idx="37">
                  <c:v>2001</c:v>
                </c:pt>
              </c:numCache>
            </c:numRef>
          </c:cat>
          <c:val>
            <c:numRef>
              <c:f>'fao3087'!$G$126:$AR$126</c:f>
              <c:numCache>
                <c:formatCode>#,##0.0_ ;[Red]\-#,##0.0\ </c:formatCode>
                <c:ptCount val="38"/>
                <c:pt idx="0">
                  <c:v>0.46083906440488331</c:v>
                </c:pt>
                <c:pt idx="1">
                  <c:v>0.31544830652094796</c:v>
                </c:pt>
                <c:pt idx="2">
                  <c:v>1.8155109445866222</c:v>
                </c:pt>
                <c:pt idx="3">
                  <c:v>1.954637535908037</c:v>
                </c:pt>
                <c:pt idx="4">
                  <c:v>2.3191799908488866</c:v>
                </c:pt>
                <c:pt idx="5">
                  <c:v>3.8536781581493371</c:v>
                </c:pt>
                <c:pt idx="6">
                  <c:v>4.1814109070738636</c:v>
                </c:pt>
                <c:pt idx="7">
                  <c:v>2.0225285892478637</c:v>
                </c:pt>
                <c:pt idx="8">
                  <c:v>2.6324615760866266</c:v>
                </c:pt>
                <c:pt idx="9">
                  <c:v>1.4002920342394696</c:v>
                </c:pt>
                <c:pt idx="10">
                  <c:v>2.3898844466602864</c:v>
                </c:pt>
                <c:pt idx="11">
                  <c:v>1.9444719258237395</c:v>
                </c:pt>
                <c:pt idx="12">
                  <c:v>4.1707572309735026</c:v>
                </c:pt>
                <c:pt idx="13">
                  <c:v>3.3494341864017247</c:v>
                </c:pt>
                <c:pt idx="14">
                  <c:v>3.3966191299689279</c:v>
                </c:pt>
                <c:pt idx="15">
                  <c:v>2.1989602633582961</c:v>
                </c:pt>
                <c:pt idx="16">
                  <c:v>3.6787531833089577</c:v>
                </c:pt>
                <c:pt idx="17">
                  <c:v>2.0793705776798381</c:v>
                </c:pt>
                <c:pt idx="18">
                  <c:v>3.2997129856027048</c:v>
                </c:pt>
                <c:pt idx="19">
                  <c:v>4.3601115064123901</c:v>
                </c:pt>
                <c:pt idx="20">
                  <c:v>4.4605904621629389</c:v>
                </c:pt>
                <c:pt idx="21">
                  <c:v>3.3772761129795184</c:v>
                </c:pt>
                <c:pt idx="22">
                  <c:v>3.2963605878275519</c:v>
                </c:pt>
                <c:pt idx="23">
                  <c:v>3.1730737758616692</c:v>
                </c:pt>
                <c:pt idx="24">
                  <c:v>3.985350377268535</c:v>
                </c:pt>
                <c:pt idx="25">
                  <c:v>3.5019958622920044</c:v>
                </c:pt>
                <c:pt idx="26">
                  <c:v>3.6466910038784222</c:v>
                </c:pt>
                <c:pt idx="27">
                  <c:v>4.3936559953852585</c:v>
                </c:pt>
                <c:pt idx="28">
                  <c:v>3.2480566732964311</c:v>
                </c:pt>
                <c:pt idx="29">
                  <c:v>2.4531350961256004</c:v>
                </c:pt>
                <c:pt idx="30">
                  <c:v>2.9823283197291821</c:v>
                </c:pt>
                <c:pt idx="31">
                  <c:v>3.3765656064635503</c:v>
                </c:pt>
                <c:pt idx="32">
                  <c:v>3.0555076732932767</c:v>
                </c:pt>
                <c:pt idx="33">
                  <c:v>3.0779160911460592</c:v>
                </c:pt>
                <c:pt idx="34">
                  <c:v>3.5153127925304082</c:v>
                </c:pt>
                <c:pt idx="35">
                  <c:v>2.9274533627900752</c:v>
                </c:pt>
                <c:pt idx="36">
                  <c:v>2.5321635014056194</c:v>
                </c:pt>
                <c:pt idx="37">
                  <c:v>1.4446767086206498</c:v>
                </c:pt>
              </c:numCache>
            </c:numRef>
          </c:val>
        </c:ser>
        <c:axId val="41124608"/>
        <c:axId val="41126144"/>
      </c:barChart>
      <c:catAx>
        <c:axId val="41124608"/>
        <c:scaling>
          <c:orientation val="minMax"/>
        </c:scaling>
        <c:axPos val="b"/>
        <c:numFmt formatCode="General" sourceLinked="1"/>
        <c:tickLblPos val="nextTo"/>
        <c:spPr>
          <a:ln w="3175">
            <a:solidFill>
              <a:srgbClr val="000000"/>
            </a:solidFill>
            <a:prstDash val="solid"/>
          </a:ln>
        </c:spPr>
        <c:txPr>
          <a:bodyPr rot="-2700000" vert="horz"/>
          <a:lstStyle/>
          <a:p>
            <a:pPr>
              <a:defRPr lang="en-GB" sz="1200" b="0" i="0" u="none" strike="noStrike" baseline="0">
                <a:solidFill>
                  <a:srgbClr val="000000"/>
                </a:solidFill>
                <a:latin typeface="gill sans MT"/>
                <a:ea typeface="gill sans MT"/>
                <a:cs typeface="gill sans MT"/>
              </a:defRPr>
            </a:pPr>
            <a:endParaRPr lang="fr-FR"/>
          </a:p>
        </c:txPr>
        <c:crossAx val="41126144"/>
        <c:crosses val="autoZero"/>
        <c:auto val="1"/>
        <c:lblAlgn val="ctr"/>
        <c:lblOffset val="100"/>
        <c:tickLblSkip val="2"/>
        <c:tickMarkSkip val="1"/>
      </c:catAx>
      <c:valAx>
        <c:axId val="41126144"/>
        <c:scaling>
          <c:orientation val="minMax"/>
          <c:max val="10"/>
          <c:min val="0"/>
        </c:scaling>
        <c:axPos val="l"/>
        <c:majorGridlines>
          <c:spPr>
            <a:ln w="3175">
              <a:solidFill>
                <a:srgbClr val="000000"/>
              </a:solidFill>
              <a:prstDash val="solid"/>
            </a:ln>
          </c:spPr>
        </c:majorGridlines>
        <c:title>
          <c:tx>
            <c:rich>
              <a:bodyPr/>
              <a:lstStyle/>
              <a:p>
                <a:pPr>
                  <a:defRPr lang="en-GB" sz="1200" b="1" i="0" u="none" strike="noStrike" baseline="0">
                    <a:solidFill>
                      <a:srgbClr val="000000"/>
                    </a:solidFill>
                    <a:latin typeface="Gill Sans MT"/>
                    <a:ea typeface="Gill Sans MT"/>
                    <a:cs typeface="Gill Sans MT"/>
                  </a:defRPr>
                </a:pPr>
                <a:r>
                  <a:rPr lang="en-GB"/>
                  <a:t>5 Yr Mov Ave Growth Rates % pa</a:t>
                </a:r>
              </a:p>
            </c:rich>
          </c:tx>
          <c:layout>
            <c:manualLayout>
              <c:xMode val="edge"/>
              <c:yMode val="edge"/>
              <c:x val="1.4112903225806448E-2"/>
              <c:y val="0.15366465735967363"/>
            </c:manualLayout>
          </c:layout>
          <c:spPr>
            <a:noFill/>
            <a:ln w="25400">
              <a:noFill/>
            </a:ln>
          </c:spPr>
        </c:title>
        <c:numFmt formatCode="General" sourceLinked="1"/>
        <c:tickLblPos val="nextTo"/>
        <c:spPr>
          <a:ln w="3175">
            <a:solidFill>
              <a:srgbClr val="000000"/>
            </a:solidFill>
            <a:prstDash val="solid"/>
          </a:ln>
        </c:spPr>
        <c:txPr>
          <a:bodyPr rot="0" vert="horz"/>
          <a:lstStyle/>
          <a:p>
            <a:pPr>
              <a:defRPr lang="en-GB" sz="1200" b="0" i="0" u="none" strike="noStrike" baseline="0">
                <a:solidFill>
                  <a:srgbClr val="000000"/>
                </a:solidFill>
                <a:latin typeface="gill sans MT"/>
                <a:ea typeface="gill sans MT"/>
                <a:cs typeface="gill sans MT"/>
              </a:defRPr>
            </a:pPr>
            <a:endParaRPr lang="fr-FR"/>
          </a:p>
        </c:txPr>
        <c:crossAx val="41124608"/>
        <c:crosses val="autoZero"/>
        <c:crossBetween val="between"/>
        <c:majorUnit val="2"/>
      </c:valAx>
      <c:spPr>
        <a:solidFill>
          <a:srgbClr val="FFFF99"/>
        </a:solidFill>
        <a:ln w="12700">
          <a:solidFill>
            <a:srgbClr val="808080"/>
          </a:solidFill>
          <a:prstDash val="solid"/>
        </a:ln>
      </c:spPr>
    </c:plotArea>
    <c:legend>
      <c:legendPos val="r"/>
      <c:layout>
        <c:manualLayout>
          <c:xMode val="edge"/>
          <c:yMode val="edge"/>
          <c:x val="0.24092741935483891"/>
          <c:y val="0.13238801249448806"/>
          <c:w val="0.10584677419354839"/>
          <c:h val="0.13475208414617604"/>
        </c:manualLayout>
      </c:layout>
      <c:spPr>
        <a:solidFill>
          <a:srgbClr val="FFFFFF"/>
        </a:solidFill>
        <a:ln w="3175">
          <a:solidFill>
            <a:srgbClr val="000000"/>
          </a:solidFill>
          <a:prstDash val="solid"/>
        </a:ln>
      </c:spPr>
      <c:txPr>
        <a:bodyPr/>
        <a:lstStyle/>
        <a:p>
          <a:pPr>
            <a:defRPr lang="en-GB" sz="965" b="0" i="0" u="none" strike="noStrike" baseline="0">
              <a:solidFill>
                <a:srgbClr val="000000"/>
              </a:solidFill>
              <a:latin typeface="Gill Sans MT"/>
              <a:ea typeface="Gill Sans MT"/>
              <a:cs typeface="Gill Sans MT"/>
            </a:defRPr>
          </a:pPr>
          <a:endParaRPr lang="fr-FR"/>
        </a:p>
      </c:txPr>
    </c:legend>
    <c:plotVisOnly val="1"/>
    <c:dispBlanksAs val="gap"/>
  </c:chart>
  <c:spPr>
    <a:solidFill>
      <a:srgbClr val="FFFFFF"/>
    </a:solidFill>
    <a:ln w="3175">
      <a:solidFill>
        <a:srgbClr val="000000"/>
      </a:solidFill>
      <a:prstDash val="solid"/>
    </a:ln>
  </c:spPr>
  <c:txPr>
    <a:bodyPr/>
    <a:lstStyle/>
    <a:p>
      <a:pPr>
        <a:defRPr sz="1050" b="0" i="0" u="none" strike="noStrike" baseline="0">
          <a:solidFill>
            <a:srgbClr val="000000"/>
          </a:solidFill>
          <a:latin typeface="Gill Sans MT"/>
          <a:ea typeface="Gill Sans MT"/>
          <a:cs typeface="Gill Sans MT"/>
        </a:defRPr>
      </a:pPr>
      <a:endParaRPr lang="fr-FR"/>
    </a:p>
  </c:txPr>
  <c:externalData r:id="rId2"/>
</c:chartSpace>
</file>

<file path=ppt/charts/chart7.xml><?xml version="1.0" encoding="utf-8"?>
<c:chartSpace xmlns:c="http://schemas.openxmlformats.org/drawingml/2006/chart" xmlns:a="http://schemas.openxmlformats.org/drawingml/2006/main" xmlns:r="http://schemas.openxmlformats.org/officeDocument/2006/relationships">
  <c:date1904 val="1"/>
  <c:lang val="fr-BE"/>
  <c:clrMapOvr bg1="dk1" tx1="lt1" bg2="dk2" tx2="lt2" accent1="accent1" accent2="accent2" accent3="accent3" accent4="accent4" accent5="accent5" accent6="accent6" hlink="hlink" folHlink="folHlink"/>
  <c:chart>
    <c:title>
      <c:tx>
        <c:rich>
          <a:bodyPr/>
          <a:lstStyle/>
          <a:p>
            <a:pPr>
              <a:defRPr lang="en-GB" sz="1400" b="1" i="0" u="none" strike="noStrike" baseline="0">
                <a:solidFill>
                  <a:srgbClr val="000000"/>
                </a:solidFill>
                <a:latin typeface="Gill Sans MT"/>
                <a:ea typeface="Gill Sans MT"/>
                <a:cs typeface="Gill Sans MT"/>
              </a:defRPr>
            </a:pPr>
            <a:r>
              <a:rPr lang="en-GB"/>
              <a:t>Figure 1: Sub-Saharan Africa: Growth of Agriculture and Manufacturing</a:t>
            </a:r>
          </a:p>
        </c:rich>
      </c:tx>
      <c:layout>
        <c:manualLayout>
          <c:xMode val="edge"/>
          <c:yMode val="edge"/>
          <c:x val="0.19400537383419991"/>
          <c:y val="8.8283828382838297E-2"/>
        </c:manualLayout>
      </c:layout>
      <c:spPr>
        <a:noFill/>
        <a:ln w="25400">
          <a:noFill/>
        </a:ln>
      </c:spPr>
    </c:title>
    <c:plotArea>
      <c:layout>
        <c:manualLayout>
          <c:layoutTarget val="inner"/>
          <c:xMode val="edge"/>
          <c:yMode val="edge"/>
          <c:x val="7.3122529644268783E-2"/>
          <c:y val="5.4455445544554455E-2"/>
          <c:w val="0.91501976284584952"/>
          <c:h val="0.8613861386138616"/>
        </c:manualLayout>
      </c:layout>
      <c:barChart>
        <c:barDir val="col"/>
        <c:grouping val="clustered"/>
        <c:ser>
          <c:idx val="0"/>
          <c:order val="0"/>
          <c:tx>
            <c:v>Manufacturing</c:v>
          </c:tx>
          <c:spPr>
            <a:solidFill>
              <a:srgbClr val="800000"/>
            </a:solidFill>
            <a:ln w="12700">
              <a:solidFill>
                <a:srgbClr val="800000"/>
              </a:solidFill>
              <a:prstDash val="solid"/>
            </a:ln>
            <a:effectLst>
              <a:outerShdw dist="35921" dir="2700000" algn="br">
                <a:srgbClr val="000000"/>
              </a:outerShdw>
            </a:effectLst>
          </c:spPr>
          <c:invertIfNegative val="1"/>
          <c:cat>
            <c:numRef>
              <c:f>fao3087!$G$1:$AQ$1</c:f>
              <c:numCache>
                <c:formatCode>General</c:formatCode>
                <c:ptCount val="37"/>
                <c:pt idx="0">
                  <c:v>1964</c:v>
                </c:pt>
                <c:pt idx="1">
                  <c:v>1965</c:v>
                </c:pt>
                <c:pt idx="2">
                  <c:v>1966</c:v>
                </c:pt>
                <c:pt idx="3">
                  <c:v>1967</c:v>
                </c:pt>
                <c:pt idx="4">
                  <c:v>1968</c:v>
                </c:pt>
                <c:pt idx="5">
                  <c:v>1969</c:v>
                </c:pt>
                <c:pt idx="6">
                  <c:v>1970</c:v>
                </c:pt>
                <c:pt idx="7">
                  <c:v>1971</c:v>
                </c:pt>
                <c:pt idx="8">
                  <c:v>1972</c:v>
                </c:pt>
                <c:pt idx="9">
                  <c:v>1973</c:v>
                </c:pt>
                <c:pt idx="10">
                  <c:v>1974</c:v>
                </c:pt>
                <c:pt idx="11">
                  <c:v>1975</c:v>
                </c:pt>
                <c:pt idx="12">
                  <c:v>1976</c:v>
                </c:pt>
                <c:pt idx="13">
                  <c:v>1977</c:v>
                </c:pt>
                <c:pt idx="14">
                  <c:v>1978</c:v>
                </c:pt>
                <c:pt idx="15">
                  <c:v>1979</c:v>
                </c:pt>
                <c:pt idx="16">
                  <c:v>1980</c:v>
                </c:pt>
                <c:pt idx="17">
                  <c:v>1981</c:v>
                </c:pt>
                <c:pt idx="18">
                  <c:v>1982</c:v>
                </c:pt>
                <c:pt idx="19">
                  <c:v>1983</c:v>
                </c:pt>
                <c:pt idx="20">
                  <c:v>1984</c:v>
                </c:pt>
                <c:pt idx="21">
                  <c:v>1985</c:v>
                </c:pt>
                <c:pt idx="22">
                  <c:v>1986</c:v>
                </c:pt>
                <c:pt idx="23">
                  <c:v>1987</c:v>
                </c:pt>
                <c:pt idx="24">
                  <c:v>1988</c:v>
                </c:pt>
                <c:pt idx="25">
                  <c:v>1989</c:v>
                </c:pt>
                <c:pt idx="26">
                  <c:v>1990</c:v>
                </c:pt>
                <c:pt idx="27">
                  <c:v>1991</c:v>
                </c:pt>
                <c:pt idx="28">
                  <c:v>1992</c:v>
                </c:pt>
                <c:pt idx="29">
                  <c:v>1993</c:v>
                </c:pt>
                <c:pt idx="30">
                  <c:v>1994</c:v>
                </c:pt>
                <c:pt idx="31">
                  <c:v>1995</c:v>
                </c:pt>
                <c:pt idx="32">
                  <c:v>1996</c:v>
                </c:pt>
                <c:pt idx="33">
                  <c:v>1997</c:v>
                </c:pt>
                <c:pt idx="34">
                  <c:v>1998</c:v>
                </c:pt>
                <c:pt idx="35">
                  <c:v>1999</c:v>
                </c:pt>
                <c:pt idx="36">
                  <c:v>2000</c:v>
                </c:pt>
              </c:numCache>
            </c:numRef>
          </c:cat>
          <c:val>
            <c:numRef>
              <c:f>fao3087!$G$86:$AQ$86</c:f>
              <c:numCache>
                <c:formatCode>General</c:formatCode>
                <c:ptCount val="37"/>
                <c:pt idx="0">
                  <c:v>10.3883692</c:v>
                </c:pt>
                <c:pt idx="1">
                  <c:v>10.455347600000024</c:v>
                </c:pt>
                <c:pt idx="2">
                  <c:v>8.786748600000001</c:v>
                </c:pt>
                <c:pt idx="3">
                  <c:v>7.8891966</c:v>
                </c:pt>
                <c:pt idx="4">
                  <c:v>7.8371261999999975</c:v>
                </c:pt>
                <c:pt idx="5">
                  <c:v>7.3793602000000034</c:v>
                </c:pt>
                <c:pt idx="6">
                  <c:v>6.8329635999999985</c:v>
                </c:pt>
                <c:pt idx="7">
                  <c:v>7.5225555999999738</c:v>
                </c:pt>
                <c:pt idx="8">
                  <c:v>6.5480857999999955</c:v>
                </c:pt>
                <c:pt idx="9">
                  <c:v>5.9807127999999992</c:v>
                </c:pt>
                <c:pt idx="10">
                  <c:v>5.4000239999999993</c:v>
                </c:pt>
                <c:pt idx="11">
                  <c:v>3.6503818000000012</c:v>
                </c:pt>
                <c:pt idx="12">
                  <c:v>3.0329087999999977</c:v>
                </c:pt>
                <c:pt idx="13">
                  <c:v>3.4204732000000009</c:v>
                </c:pt>
                <c:pt idx="14">
                  <c:v>4.2222397999999997</c:v>
                </c:pt>
                <c:pt idx="15">
                  <c:v>5.3945455999999767</c:v>
                </c:pt>
                <c:pt idx="16">
                  <c:v>5.5028430000000004</c:v>
                </c:pt>
                <c:pt idx="17">
                  <c:v>3.7890392000000075</c:v>
                </c:pt>
                <c:pt idx="18">
                  <c:v>3.2300783999999987</c:v>
                </c:pt>
                <c:pt idx="19">
                  <c:v>1.6245400800000003</c:v>
                </c:pt>
                <c:pt idx="20">
                  <c:v>5.0074220000000114E-2</c:v>
                </c:pt>
                <c:pt idx="21">
                  <c:v>1.2167574200000038</c:v>
                </c:pt>
                <c:pt idx="22">
                  <c:v>2.9197568199999977</c:v>
                </c:pt>
                <c:pt idx="23">
                  <c:v>2.3352530199999917</c:v>
                </c:pt>
                <c:pt idx="24">
                  <c:v>2.1154649999999977</c:v>
                </c:pt>
                <c:pt idx="25">
                  <c:v>1.4555288599999952</c:v>
                </c:pt>
                <c:pt idx="26">
                  <c:v>0.5936000600000001</c:v>
                </c:pt>
                <c:pt idx="27">
                  <c:v>-1.0297823399999999</c:v>
                </c:pt>
                <c:pt idx="28">
                  <c:v>-0.96787033999999994</c:v>
                </c:pt>
                <c:pt idx="29">
                  <c:v>0.29847180000000106</c:v>
                </c:pt>
                <c:pt idx="30">
                  <c:v>1.3988590000000003</c:v>
                </c:pt>
                <c:pt idx="31">
                  <c:v>2.4943407999999998</c:v>
                </c:pt>
                <c:pt idx="32">
                  <c:v>2.8604798199999997</c:v>
                </c:pt>
                <c:pt idx="33">
                  <c:v>2.6176610200000003</c:v>
                </c:pt>
                <c:pt idx="34">
                  <c:v>2.1472740200000002</c:v>
                </c:pt>
              </c:numCache>
            </c:numRef>
          </c:val>
          <c:extLst>
            <c:ext xmlns:c14="http://schemas.microsoft.com/office/drawing/2007/8/2/chart" uri="{6F2FDCE9-48DA-4B69-8628-5D25D57E5C99}">
              <c14:invertSolidFillFmt>
                <c14:spPr xmlns:c14="http://schemas.microsoft.com/office/drawing/2007/8/2/chart">
                  <a:solidFill>
                    <a:srgbClr xmlns:mc="http://schemas.openxmlformats.org/markup-compatibility/2006" xmlns:a14="http://schemas.microsoft.com/office/drawing/2010/main" val="FFFFFF" mc:Ignorable=""/>
                  </a:solidFill>
                  <a:ln w="12700">
                    <a:solidFill>
                      <a:srgbClr xmlns:mc="http://schemas.openxmlformats.org/markup-compatibility/2006" xmlns:a14="http://schemas.microsoft.com/office/drawing/2010/main" val="800000" mc:Ignorable=""/>
                    </a:solidFill>
                    <a:prstDash val="solid"/>
                  </a:ln>
                  <a:effectLst>
                    <a:outerShdw dist="35921" dir="2700000" algn="br">
                      <a:srgbClr xmlns:mc="http://schemas.openxmlformats.org/markup-compatibility/2006" xmlns:a14="http://schemas.microsoft.com/office/drawing/2010/main" val="000000" mc:Ignorable=""/>
                    </a:outerShdw>
                  </a:effectLst>
                </c14:spPr>
              </c14:invertSolidFillFmt>
            </c:ext>
          </c:extLst>
        </c:ser>
        <c:ser>
          <c:idx val="1"/>
          <c:order val="1"/>
          <c:tx>
            <c:v>Agriculture</c:v>
          </c:tx>
          <c:spPr>
            <a:solidFill>
              <a:srgbClr val="99CC00"/>
            </a:solidFill>
            <a:ln w="12700">
              <a:solidFill>
                <a:srgbClr val="000000"/>
              </a:solidFill>
              <a:prstDash val="solid"/>
            </a:ln>
            <a:effectLst>
              <a:outerShdw dist="35921" dir="2700000" algn="br">
                <a:srgbClr val="000000"/>
              </a:outerShdw>
            </a:effectLst>
          </c:spPr>
          <c:invertIfNegative val="1"/>
          <c:cat>
            <c:numRef>
              <c:f>fao3087!$G$1:$AQ$1</c:f>
              <c:numCache>
                <c:formatCode>General</c:formatCode>
                <c:ptCount val="37"/>
                <c:pt idx="0">
                  <c:v>1964</c:v>
                </c:pt>
                <c:pt idx="1">
                  <c:v>1965</c:v>
                </c:pt>
                <c:pt idx="2">
                  <c:v>1966</c:v>
                </c:pt>
                <c:pt idx="3">
                  <c:v>1967</c:v>
                </c:pt>
                <c:pt idx="4">
                  <c:v>1968</c:v>
                </c:pt>
                <c:pt idx="5">
                  <c:v>1969</c:v>
                </c:pt>
                <c:pt idx="6">
                  <c:v>1970</c:v>
                </c:pt>
                <c:pt idx="7">
                  <c:v>1971</c:v>
                </c:pt>
                <c:pt idx="8">
                  <c:v>1972</c:v>
                </c:pt>
                <c:pt idx="9">
                  <c:v>1973</c:v>
                </c:pt>
                <c:pt idx="10">
                  <c:v>1974</c:v>
                </c:pt>
                <c:pt idx="11">
                  <c:v>1975</c:v>
                </c:pt>
                <c:pt idx="12">
                  <c:v>1976</c:v>
                </c:pt>
                <c:pt idx="13">
                  <c:v>1977</c:v>
                </c:pt>
                <c:pt idx="14">
                  <c:v>1978</c:v>
                </c:pt>
                <c:pt idx="15">
                  <c:v>1979</c:v>
                </c:pt>
                <c:pt idx="16">
                  <c:v>1980</c:v>
                </c:pt>
                <c:pt idx="17">
                  <c:v>1981</c:v>
                </c:pt>
                <c:pt idx="18">
                  <c:v>1982</c:v>
                </c:pt>
                <c:pt idx="19">
                  <c:v>1983</c:v>
                </c:pt>
                <c:pt idx="20">
                  <c:v>1984</c:v>
                </c:pt>
                <c:pt idx="21">
                  <c:v>1985</c:v>
                </c:pt>
                <c:pt idx="22">
                  <c:v>1986</c:v>
                </c:pt>
                <c:pt idx="23">
                  <c:v>1987</c:v>
                </c:pt>
                <c:pt idx="24">
                  <c:v>1988</c:v>
                </c:pt>
                <c:pt idx="25">
                  <c:v>1989</c:v>
                </c:pt>
                <c:pt idx="26">
                  <c:v>1990</c:v>
                </c:pt>
                <c:pt idx="27">
                  <c:v>1991</c:v>
                </c:pt>
                <c:pt idx="28">
                  <c:v>1992</c:v>
                </c:pt>
                <c:pt idx="29">
                  <c:v>1993</c:v>
                </c:pt>
                <c:pt idx="30">
                  <c:v>1994</c:v>
                </c:pt>
                <c:pt idx="31">
                  <c:v>1995</c:v>
                </c:pt>
                <c:pt idx="32">
                  <c:v>1996</c:v>
                </c:pt>
                <c:pt idx="33">
                  <c:v>1997</c:v>
                </c:pt>
                <c:pt idx="34">
                  <c:v>1998</c:v>
                </c:pt>
                <c:pt idx="35">
                  <c:v>1999</c:v>
                </c:pt>
                <c:pt idx="36">
                  <c:v>2000</c:v>
                </c:pt>
              </c:numCache>
            </c:numRef>
          </c:cat>
          <c:val>
            <c:numRef>
              <c:f>fao3087!$G$8:$AQ$8</c:f>
              <c:numCache>
                <c:formatCode>#,##0.0_ ;[Red]\-#,##0.0\ </c:formatCode>
                <c:ptCount val="37"/>
                <c:pt idx="0">
                  <c:v>2.5466558179875731</c:v>
                </c:pt>
                <c:pt idx="1">
                  <c:v>3.0244078107229271</c:v>
                </c:pt>
                <c:pt idx="2">
                  <c:v>2.5836288874697688</c:v>
                </c:pt>
                <c:pt idx="3">
                  <c:v>3.2992676539895931</c:v>
                </c:pt>
                <c:pt idx="4">
                  <c:v>4.0540166617527307</c:v>
                </c:pt>
                <c:pt idx="5">
                  <c:v>3.6789151681444898</c:v>
                </c:pt>
                <c:pt idx="6">
                  <c:v>1.9791272927397774</c:v>
                </c:pt>
                <c:pt idx="7">
                  <c:v>1.9629656765781607</c:v>
                </c:pt>
                <c:pt idx="8">
                  <c:v>1.9199722006395035</c:v>
                </c:pt>
                <c:pt idx="9">
                  <c:v>1.1594885172041138</c:v>
                </c:pt>
                <c:pt idx="10">
                  <c:v>1.0871267523688461</c:v>
                </c:pt>
                <c:pt idx="11">
                  <c:v>1.5979527169545404</c:v>
                </c:pt>
                <c:pt idx="12">
                  <c:v>1.7354019758991208</c:v>
                </c:pt>
                <c:pt idx="13">
                  <c:v>0.22859462270285788</c:v>
                </c:pt>
                <c:pt idx="14">
                  <c:v>0.41237190978673732</c:v>
                </c:pt>
                <c:pt idx="15">
                  <c:v>1.2175344102964627</c:v>
                </c:pt>
                <c:pt idx="16">
                  <c:v>1.3917214384160759</c:v>
                </c:pt>
                <c:pt idx="17">
                  <c:v>1.2322720737017598</c:v>
                </c:pt>
                <c:pt idx="18">
                  <c:v>1.4164341363168553</c:v>
                </c:pt>
                <c:pt idx="19">
                  <c:v>2.4658307719079553</c:v>
                </c:pt>
                <c:pt idx="20">
                  <c:v>2.6138240631936993</c:v>
                </c:pt>
                <c:pt idx="21">
                  <c:v>2.2779602490690212</c:v>
                </c:pt>
                <c:pt idx="22">
                  <c:v>3.7320941932225877</c:v>
                </c:pt>
                <c:pt idx="23">
                  <c:v>4.3399089544382177</c:v>
                </c:pt>
                <c:pt idx="24">
                  <c:v>3.2839336462770761</c:v>
                </c:pt>
                <c:pt idx="25">
                  <c:v>3.9045786635742368</c:v>
                </c:pt>
                <c:pt idx="26">
                  <c:v>4.2344577930509963</c:v>
                </c:pt>
                <c:pt idx="27">
                  <c:v>3.0987230602265807</c:v>
                </c:pt>
                <c:pt idx="28">
                  <c:v>3.0132963587124464</c:v>
                </c:pt>
                <c:pt idx="29">
                  <c:v>3.3511581224168907</c:v>
                </c:pt>
                <c:pt idx="30">
                  <c:v>3.130306955494504</c:v>
                </c:pt>
                <c:pt idx="31">
                  <c:v>3.0790064450402577</c:v>
                </c:pt>
                <c:pt idx="32">
                  <c:v>3.5619102150638065</c:v>
                </c:pt>
                <c:pt idx="33">
                  <c:v>3.6664814030112147</c:v>
                </c:pt>
                <c:pt idx="34">
                  <c:v>3.0850316470933832</c:v>
                </c:pt>
                <c:pt idx="35">
                  <c:v>2.4077614819325652</c:v>
                </c:pt>
                <c:pt idx="36">
                  <c:v>2.3121723811633768</c:v>
                </c:pt>
              </c:numCache>
            </c:numRef>
          </c:val>
          <c:extLst>
            <c:ext xmlns:c14="http://schemas.microsoft.com/office/drawing/2007/8/2/chart" uri="{6F2FDCE9-48DA-4B69-8628-5D25D57E5C99}">
              <c14:invertSolidFillFmt>
                <c14:spPr xmlns:c14="http://schemas.microsoft.com/office/drawing/2007/8/2/chart">
                  <a:solidFill>
                    <a:srgbClr xmlns:mc="http://schemas.openxmlformats.org/markup-compatibility/2006" xmlns:a14="http://schemas.microsoft.com/office/drawing/2010/main" val="FFFFFF" mc:Ignorable=""/>
                  </a:solidFill>
                  <a:ln w="12700">
                    <a:solidFill>
                      <a:srgbClr xmlns:mc="http://schemas.openxmlformats.org/markup-compatibility/2006" xmlns:a14="http://schemas.microsoft.com/office/drawing/2010/main" val="000000" mc:Ignorable=""/>
                    </a:solidFill>
                    <a:prstDash val="solid"/>
                  </a:ln>
                  <a:effectLst>
                    <a:outerShdw dist="35921" dir="2700000" algn="br">
                      <a:srgbClr xmlns:mc="http://schemas.openxmlformats.org/markup-compatibility/2006" xmlns:a14="http://schemas.microsoft.com/office/drawing/2010/main" val="000000" mc:Ignorable=""/>
                    </a:outerShdw>
                  </a:effectLst>
                </c14:spPr>
              </c14:invertSolidFillFmt>
            </c:ext>
          </c:extLst>
        </c:ser>
        <c:axId val="36776960"/>
        <c:axId val="36848384"/>
      </c:barChart>
      <c:catAx>
        <c:axId val="36776960"/>
        <c:scaling>
          <c:orientation val="minMax"/>
        </c:scaling>
        <c:axPos val="b"/>
        <c:numFmt formatCode="General" sourceLinked="1"/>
        <c:tickLblPos val="nextTo"/>
        <c:spPr>
          <a:ln w="3175">
            <a:solidFill>
              <a:srgbClr val="000000"/>
            </a:solidFill>
            <a:prstDash val="solid"/>
          </a:ln>
        </c:spPr>
        <c:txPr>
          <a:bodyPr rot="-2700000" vert="horz"/>
          <a:lstStyle/>
          <a:p>
            <a:pPr>
              <a:defRPr lang="en-GB" sz="1050" b="1" i="0" u="none" strike="noStrike" baseline="0">
                <a:solidFill>
                  <a:srgbClr val="000000"/>
                </a:solidFill>
                <a:latin typeface="Gill Sans MT"/>
                <a:ea typeface="Gill Sans MT"/>
                <a:cs typeface="Gill Sans MT"/>
              </a:defRPr>
            </a:pPr>
            <a:endParaRPr lang="fr-FR"/>
          </a:p>
        </c:txPr>
        <c:crossAx val="36848384"/>
        <c:crosses val="autoZero"/>
        <c:auto val="1"/>
        <c:lblAlgn val="ctr"/>
        <c:lblOffset val="100"/>
        <c:tickLblSkip val="2"/>
        <c:tickMarkSkip val="1"/>
      </c:catAx>
      <c:valAx>
        <c:axId val="36848384"/>
        <c:scaling>
          <c:orientation val="minMax"/>
          <c:max val="10"/>
          <c:min val="-2"/>
        </c:scaling>
        <c:axPos val="l"/>
        <c:majorGridlines>
          <c:spPr>
            <a:ln w="3175">
              <a:solidFill>
                <a:srgbClr val="000000"/>
              </a:solidFill>
              <a:prstDash val="solid"/>
            </a:ln>
          </c:spPr>
        </c:majorGridlines>
        <c:title>
          <c:tx>
            <c:rich>
              <a:bodyPr/>
              <a:lstStyle/>
              <a:p>
                <a:pPr>
                  <a:defRPr lang="en-GB" sz="1225" b="1" i="0" u="none" strike="noStrike" baseline="0">
                    <a:solidFill>
                      <a:srgbClr val="000000"/>
                    </a:solidFill>
                    <a:latin typeface="Gill Sans MT"/>
                    <a:ea typeface="Gill Sans MT"/>
                    <a:cs typeface="Gill Sans MT"/>
                  </a:defRPr>
                </a:pPr>
                <a:r>
                  <a:rPr lang="en-GB"/>
                  <a:t>5 Yr Mov Ave Growth Rates % pa</a:t>
                </a:r>
              </a:p>
            </c:rich>
          </c:tx>
          <c:layout>
            <c:manualLayout>
              <c:xMode val="edge"/>
              <c:yMode val="edge"/>
              <c:x val="2.0750988142292467E-2"/>
              <c:y val="0.16831683168316841"/>
            </c:manualLayout>
          </c:layout>
          <c:spPr>
            <a:noFill/>
            <a:ln w="25400">
              <a:noFill/>
            </a:ln>
          </c:spPr>
        </c:title>
        <c:numFmt formatCode="General" sourceLinked="1"/>
        <c:tickLblPos val="nextTo"/>
        <c:spPr>
          <a:ln w="3175">
            <a:solidFill>
              <a:srgbClr val="000000"/>
            </a:solidFill>
            <a:prstDash val="solid"/>
          </a:ln>
        </c:spPr>
        <c:txPr>
          <a:bodyPr rot="0" vert="horz"/>
          <a:lstStyle/>
          <a:p>
            <a:pPr>
              <a:defRPr lang="en-GB" sz="1075" b="0" i="0" u="none" strike="noStrike" baseline="0">
                <a:solidFill>
                  <a:srgbClr val="000000"/>
                </a:solidFill>
                <a:latin typeface="Gill Sans MT"/>
                <a:ea typeface="Gill Sans MT"/>
                <a:cs typeface="Gill Sans MT"/>
              </a:defRPr>
            </a:pPr>
            <a:endParaRPr lang="fr-FR"/>
          </a:p>
        </c:txPr>
        <c:crossAx val="36776960"/>
        <c:crosses val="autoZero"/>
        <c:crossBetween val="between"/>
        <c:majorUnit val="2"/>
      </c:valAx>
      <c:spPr>
        <a:solidFill>
          <a:srgbClr val="FFFF99"/>
        </a:solidFill>
        <a:ln w="12700">
          <a:solidFill>
            <a:srgbClr val="FFFF99"/>
          </a:solidFill>
          <a:prstDash val="solid"/>
        </a:ln>
      </c:spPr>
    </c:plotArea>
    <c:legend>
      <c:legendPos val="r"/>
      <c:layout>
        <c:manualLayout>
          <c:xMode val="edge"/>
          <c:yMode val="edge"/>
          <c:x val="0.7628462647702634"/>
          <c:y val="0.2797029702970309"/>
          <c:w val="9.7826086956521729E-2"/>
          <c:h val="0.11633663366336633"/>
        </c:manualLayout>
      </c:layout>
      <c:spPr>
        <a:solidFill>
          <a:srgbClr val="FFFFFF"/>
        </a:solidFill>
        <a:ln w="3175">
          <a:solidFill>
            <a:srgbClr val="000000"/>
          </a:solidFill>
          <a:prstDash val="solid"/>
        </a:ln>
      </c:spPr>
      <c:txPr>
        <a:bodyPr/>
        <a:lstStyle/>
        <a:p>
          <a:pPr>
            <a:defRPr lang="en-GB" sz="920" b="0" i="0" u="none" strike="noStrike" baseline="0">
              <a:solidFill>
                <a:srgbClr val="000000"/>
              </a:solidFill>
              <a:latin typeface="Gill Sans MT"/>
              <a:ea typeface="Gill Sans MT"/>
              <a:cs typeface="Gill Sans MT"/>
            </a:defRPr>
          </a:pPr>
          <a:endParaRPr lang="fr-FR"/>
        </a:p>
      </c:txPr>
    </c:legend>
    <c:plotVisOnly val="1"/>
    <c:dispBlanksAs val="gap"/>
  </c:chart>
  <c:spPr>
    <a:solidFill>
      <a:srgbClr val="FFFFFF"/>
    </a:solidFill>
    <a:ln w="3175">
      <a:solidFill>
        <a:srgbClr val="000000"/>
      </a:solidFill>
      <a:prstDash val="solid"/>
    </a:ln>
  </c:spPr>
  <c:txPr>
    <a:bodyPr/>
    <a:lstStyle/>
    <a:p>
      <a:pPr>
        <a:defRPr sz="1000" b="0" i="0" u="none" strike="noStrike" baseline="0">
          <a:solidFill>
            <a:srgbClr val="000000"/>
          </a:solidFill>
          <a:latin typeface="Gill Sans MT"/>
          <a:ea typeface="Gill Sans MT"/>
          <a:cs typeface="Gill Sans MT"/>
        </a:defRPr>
      </a:pPr>
      <a:endParaRPr lang="fr-FR"/>
    </a:p>
  </c:txPr>
  <c:externalData r:id="rId2"/>
</c:chartSpace>
</file>

<file path=ppt/charts/chart8.xml><?xml version="1.0" encoding="utf-8"?>
<c:chartSpace xmlns:c="http://schemas.openxmlformats.org/drawingml/2006/chart" xmlns:a="http://schemas.openxmlformats.org/drawingml/2006/main" xmlns:r="http://schemas.openxmlformats.org/officeDocument/2006/relationships">
  <c:date1904 val="1"/>
  <c:lang val="fr-BE"/>
  <c:style val="4"/>
  <c:clrMapOvr bg1="dk1" tx1="lt1" bg2="dk2" tx2="lt2" accent1="accent1" accent2="accent2" accent3="accent3" accent4="accent4" accent5="accent5" accent6="accent6" hlink="hlink" folHlink="folHlink"/>
  <c:chart>
    <c:plotArea>
      <c:layout>
        <c:manualLayout>
          <c:layoutTarget val="inner"/>
          <c:xMode val="edge"/>
          <c:yMode val="edge"/>
          <c:x val="0.15291907261592419"/>
          <c:y val="5.1400554097404488E-2"/>
          <c:w val="0.67961001749781846"/>
          <c:h val="0.64908172936716269"/>
        </c:manualLayout>
      </c:layout>
      <c:barChart>
        <c:barDir val="col"/>
        <c:grouping val="clustered"/>
        <c:ser>
          <c:idx val="0"/>
          <c:order val="0"/>
          <c:tx>
            <c:v>Production</c:v>
          </c:tx>
          <c:cat>
            <c:strRef>
              <c:f>USDAdata!$D$2:$W$2</c:f>
              <c:strCache>
                <c:ptCount val="20"/>
                <c:pt idx="0">
                  <c:v>1990/1991</c:v>
                </c:pt>
                <c:pt idx="1">
                  <c:v>1991/1992</c:v>
                </c:pt>
                <c:pt idx="2">
                  <c:v>1992/1993</c:v>
                </c:pt>
                <c:pt idx="3">
                  <c:v>1993/1994</c:v>
                </c:pt>
                <c:pt idx="4">
                  <c:v>1994/1995</c:v>
                </c:pt>
                <c:pt idx="5">
                  <c:v>1995/1996</c:v>
                </c:pt>
                <c:pt idx="6">
                  <c:v>1996/1997</c:v>
                </c:pt>
                <c:pt idx="7">
                  <c:v>1997/1998</c:v>
                </c:pt>
                <c:pt idx="8">
                  <c:v>1998/1999</c:v>
                </c:pt>
                <c:pt idx="9">
                  <c:v>1999/2000</c:v>
                </c:pt>
                <c:pt idx="10">
                  <c:v>2000/2001</c:v>
                </c:pt>
                <c:pt idx="11">
                  <c:v>2001/2002</c:v>
                </c:pt>
                <c:pt idx="12">
                  <c:v>2002/2003</c:v>
                </c:pt>
                <c:pt idx="13">
                  <c:v>2003/2004</c:v>
                </c:pt>
                <c:pt idx="14">
                  <c:v>2004/2005</c:v>
                </c:pt>
                <c:pt idx="15">
                  <c:v>2005/2006</c:v>
                </c:pt>
                <c:pt idx="16">
                  <c:v>2006/2007</c:v>
                </c:pt>
                <c:pt idx="17">
                  <c:v>2007/2008</c:v>
                </c:pt>
                <c:pt idx="18">
                  <c:v>2008/2009</c:v>
                </c:pt>
                <c:pt idx="19">
                  <c:v>2009/2010</c:v>
                </c:pt>
              </c:strCache>
            </c:strRef>
          </c:cat>
          <c:val>
            <c:numRef>
              <c:f>USDAdata!$D$4:$W$4</c:f>
              <c:numCache>
                <c:formatCode>#,##0</c:formatCode>
                <c:ptCount val="20"/>
                <c:pt idx="0">
                  <c:v>1343</c:v>
                </c:pt>
                <c:pt idx="1">
                  <c:v>1600</c:v>
                </c:pt>
                <c:pt idx="2" formatCode="General">
                  <c:v>660</c:v>
                </c:pt>
                <c:pt idx="3" formatCode="General">
                  <c:v>200</c:v>
                </c:pt>
                <c:pt idx="4">
                  <c:v>1050</c:v>
                </c:pt>
                <c:pt idx="5">
                  <c:v>1600</c:v>
                </c:pt>
                <c:pt idx="6">
                  <c:v>1800</c:v>
                </c:pt>
                <c:pt idx="7">
                  <c:v>1225</c:v>
                </c:pt>
                <c:pt idx="8">
                  <c:v>1775</c:v>
                </c:pt>
                <c:pt idx="9">
                  <c:v>2480</c:v>
                </c:pt>
                <c:pt idx="10">
                  <c:v>2500</c:v>
                </c:pt>
                <c:pt idx="11">
                  <c:v>1590</c:v>
                </c:pt>
                <c:pt idx="12">
                  <c:v>1560</c:v>
                </c:pt>
                <c:pt idx="13">
                  <c:v>1985</c:v>
                </c:pt>
                <c:pt idx="14">
                  <c:v>1733</c:v>
                </c:pt>
                <c:pt idx="15">
                  <c:v>1225</c:v>
                </c:pt>
                <c:pt idx="16">
                  <c:v>2575</c:v>
                </c:pt>
                <c:pt idx="17">
                  <c:v>3400</c:v>
                </c:pt>
                <c:pt idx="18">
                  <c:v>2780</c:v>
                </c:pt>
                <c:pt idx="19">
                  <c:v>3000</c:v>
                </c:pt>
              </c:numCache>
            </c:numRef>
          </c:val>
        </c:ser>
        <c:gapWidth val="63"/>
        <c:axId val="40642432"/>
        <c:axId val="40643968"/>
      </c:barChart>
      <c:lineChart>
        <c:grouping val="standard"/>
        <c:ser>
          <c:idx val="1"/>
          <c:order val="1"/>
          <c:tx>
            <c:v>Yield t/ha</c:v>
          </c:tx>
          <c:marker>
            <c:symbol val="none"/>
          </c:marker>
          <c:val>
            <c:numRef>
              <c:f>USDAdata!$D$5:$W$5</c:f>
              <c:numCache>
                <c:formatCode>_-* #,##0.00_-;\-* #,##0.00_-;_-* "-"??_-;_-@_-</c:formatCode>
                <c:ptCount val="20"/>
                <c:pt idx="0">
                  <c:v>0.99925595238095233</c:v>
                </c:pt>
                <c:pt idx="1">
                  <c:v>1.1764705882352988</c:v>
                </c:pt>
                <c:pt idx="2">
                  <c:v>0.48175182481751827</c:v>
                </c:pt>
                <c:pt idx="3">
                  <c:v>0.14814814814814878</c:v>
                </c:pt>
                <c:pt idx="4">
                  <c:v>0.91304347826086962</c:v>
                </c:pt>
                <c:pt idx="5">
                  <c:v>1.3061224489795917</c:v>
                </c:pt>
                <c:pt idx="6">
                  <c:v>1.44</c:v>
                </c:pt>
                <c:pt idx="7">
                  <c:v>0.98</c:v>
                </c:pt>
                <c:pt idx="8">
                  <c:v>1.2769784172661858</c:v>
                </c:pt>
                <c:pt idx="9">
                  <c:v>1.771428571428572</c:v>
                </c:pt>
                <c:pt idx="10">
                  <c:v>1.7241379310344827</c:v>
                </c:pt>
                <c:pt idx="11">
                  <c:v>1.0965517241379321</c:v>
                </c:pt>
                <c:pt idx="12">
                  <c:v>1.0469798657718121</c:v>
                </c:pt>
                <c:pt idx="13">
                  <c:v>1.2643312101910782</c:v>
                </c:pt>
                <c:pt idx="14">
                  <c:v>1.1289902280130293</c:v>
                </c:pt>
                <c:pt idx="15">
                  <c:v>0.81666666666666654</c:v>
                </c:pt>
                <c:pt idx="16">
                  <c:v>1.5895061728395059</c:v>
                </c:pt>
                <c:pt idx="17">
                  <c:v>2.0118343195266273</c:v>
                </c:pt>
                <c:pt idx="18">
                  <c:v>1.6848484848484861</c:v>
                </c:pt>
                <c:pt idx="19">
                  <c:v>1.8181818181818181</c:v>
                </c:pt>
              </c:numCache>
            </c:numRef>
          </c:val>
        </c:ser>
        <c:marker val="1"/>
        <c:axId val="40648064"/>
        <c:axId val="40646144"/>
      </c:lineChart>
      <c:catAx>
        <c:axId val="40642432"/>
        <c:scaling>
          <c:orientation val="minMax"/>
        </c:scaling>
        <c:axPos val="b"/>
        <c:tickLblPos val="nextTo"/>
        <c:txPr>
          <a:bodyPr rot="-5400000" vert="horz"/>
          <a:lstStyle/>
          <a:p>
            <a:pPr>
              <a:defRPr lang="en-GB" sz="1400"/>
            </a:pPr>
            <a:endParaRPr lang="fr-FR"/>
          </a:p>
        </c:txPr>
        <c:crossAx val="40643968"/>
        <c:crosses val="autoZero"/>
        <c:auto val="1"/>
        <c:lblAlgn val="ctr"/>
        <c:lblOffset val="100"/>
      </c:catAx>
      <c:valAx>
        <c:axId val="40643968"/>
        <c:scaling>
          <c:orientation val="minMax"/>
          <c:max val="3500"/>
        </c:scaling>
        <c:axPos val="l"/>
        <c:majorGridlines/>
        <c:title>
          <c:tx>
            <c:rich>
              <a:bodyPr rot="-5400000" vert="horz"/>
              <a:lstStyle/>
              <a:p>
                <a:pPr>
                  <a:defRPr lang="en-GB"/>
                </a:pPr>
                <a:r>
                  <a:rPr lang="en-US"/>
                  <a:t>Production, 000 tonnes</a:t>
                </a:r>
              </a:p>
            </c:rich>
          </c:tx>
        </c:title>
        <c:numFmt formatCode="#,##0" sourceLinked="1"/>
        <c:tickLblPos val="nextTo"/>
        <c:txPr>
          <a:bodyPr/>
          <a:lstStyle/>
          <a:p>
            <a:pPr>
              <a:defRPr lang="en-GB" sz="1400"/>
            </a:pPr>
            <a:endParaRPr lang="fr-FR"/>
          </a:p>
        </c:txPr>
        <c:crossAx val="40642432"/>
        <c:crosses val="autoZero"/>
        <c:crossBetween val="between"/>
      </c:valAx>
      <c:valAx>
        <c:axId val="40646144"/>
        <c:scaling>
          <c:orientation val="minMax"/>
        </c:scaling>
        <c:axPos val="r"/>
        <c:title>
          <c:tx>
            <c:rich>
              <a:bodyPr rot="-5400000" vert="horz"/>
              <a:lstStyle/>
              <a:p>
                <a:pPr>
                  <a:defRPr lang="en-GB"/>
                </a:pPr>
                <a:r>
                  <a:rPr lang="en-US"/>
                  <a:t>Yield, tonne/ha</a:t>
                </a:r>
              </a:p>
            </c:rich>
          </c:tx>
        </c:title>
        <c:numFmt formatCode="_-* #,##0.00_-;\-* #,##0.00_-;_-* &quot;-&quot;??_-;_-@_-" sourceLinked="1"/>
        <c:tickLblPos val="nextTo"/>
        <c:txPr>
          <a:bodyPr/>
          <a:lstStyle/>
          <a:p>
            <a:pPr>
              <a:defRPr lang="en-GB" sz="1600"/>
            </a:pPr>
            <a:endParaRPr lang="fr-FR"/>
          </a:p>
        </c:txPr>
        <c:crossAx val="40648064"/>
        <c:crosses val="max"/>
        <c:crossBetween val="between"/>
      </c:valAx>
      <c:catAx>
        <c:axId val="40648064"/>
        <c:scaling>
          <c:orientation val="minMax"/>
        </c:scaling>
        <c:delete val="1"/>
        <c:axPos val="b"/>
        <c:tickLblPos val="none"/>
        <c:crossAx val="40646144"/>
        <c:crosses val="autoZero"/>
        <c:auto val="1"/>
        <c:lblAlgn val="ctr"/>
        <c:lblOffset val="100"/>
      </c:catAx>
    </c:plotArea>
    <c:plotVisOnly val="1"/>
    <c:dispBlanksAs val="gap"/>
  </c:chart>
  <c:spPr>
    <a:solidFill>
      <a:schemeClr val="bg1">
        <a:lumMod val="75000"/>
        <a:lumOff val="25000"/>
      </a:schemeClr>
    </a:solidFill>
  </c:spPr>
  <c:txPr>
    <a:bodyPr/>
    <a:lstStyle/>
    <a:p>
      <a:pPr>
        <a:defRPr sz="1800"/>
      </a:pPr>
      <a:endParaRPr lang="fr-FR"/>
    </a:p>
  </c:txPr>
  <c:externalData r:id="rId2"/>
</c:chartSpace>
</file>

<file path=ppt/charts/chart9.xml><?xml version="1.0" encoding="utf-8"?>
<c:chartSpace xmlns:c="http://schemas.openxmlformats.org/drawingml/2006/chart" xmlns:a="http://schemas.openxmlformats.org/drawingml/2006/main" xmlns:r="http://schemas.openxmlformats.org/officeDocument/2006/relationships">
  <c:date1904 val="1"/>
  <c:lang val="fr-BE"/>
  <c:clrMapOvr bg1="dk1" tx1="lt1" bg2="dk2" tx2="lt2" accent1="accent1" accent2="accent2" accent3="accent3" accent4="accent4" accent5="accent5" accent6="accent6" hlink="hlink" folHlink="folHlink"/>
  <c:chart>
    <c:plotArea>
      <c:layout>
        <c:manualLayout>
          <c:layoutTarget val="inner"/>
          <c:xMode val="edge"/>
          <c:yMode val="edge"/>
          <c:x val="8.8770073953521753E-2"/>
          <c:y val="4.3360548358497314E-2"/>
          <c:w val="0.78009732825949962"/>
          <c:h val="0.72628918500482986"/>
        </c:manualLayout>
      </c:layout>
      <c:barChart>
        <c:barDir val="col"/>
        <c:grouping val="clustered"/>
        <c:ser>
          <c:idx val="1"/>
          <c:order val="0"/>
          <c:tx>
            <c:v>Total Value Subs, US$2000 Bn</c:v>
          </c:tx>
          <c:spPr>
            <a:solidFill>
              <a:srgbClr val="FFCC00"/>
            </a:solidFill>
            <a:ln w="12700">
              <a:solidFill>
                <a:srgbClr val="000000"/>
              </a:solidFill>
              <a:prstDash val="solid"/>
            </a:ln>
          </c:spPr>
          <c:cat>
            <c:strRef>
              <c:f>Subs!$B$5:$B$27</c:f>
              <c:strCache>
                <c:ptCount val="23"/>
                <c:pt idx="0">
                  <c:v>1980/81</c:v>
                </c:pt>
                <c:pt idx="1">
                  <c:v>1981/82</c:v>
                </c:pt>
                <c:pt idx="2">
                  <c:v>1982/83</c:v>
                </c:pt>
                <c:pt idx="3">
                  <c:v>1983/84</c:v>
                </c:pt>
                <c:pt idx="4">
                  <c:v>1984/85</c:v>
                </c:pt>
                <c:pt idx="5">
                  <c:v>1985/86</c:v>
                </c:pt>
                <c:pt idx="6">
                  <c:v>1986/87</c:v>
                </c:pt>
                <c:pt idx="7">
                  <c:v>1987/88</c:v>
                </c:pt>
                <c:pt idx="8">
                  <c:v>1988/89</c:v>
                </c:pt>
                <c:pt idx="9">
                  <c:v>1989/90</c:v>
                </c:pt>
                <c:pt idx="10">
                  <c:v>1990/91</c:v>
                </c:pt>
                <c:pt idx="11">
                  <c:v>1991/92</c:v>
                </c:pt>
                <c:pt idx="12">
                  <c:v>1992/93</c:v>
                </c:pt>
                <c:pt idx="13">
                  <c:v>1993/94</c:v>
                </c:pt>
                <c:pt idx="14">
                  <c:v>1994/95</c:v>
                </c:pt>
                <c:pt idx="15">
                  <c:v>1995/96</c:v>
                </c:pt>
                <c:pt idx="16">
                  <c:v>1996/97</c:v>
                </c:pt>
                <c:pt idx="17">
                  <c:v>1997/98</c:v>
                </c:pt>
                <c:pt idx="18">
                  <c:v>1998/99</c:v>
                </c:pt>
                <c:pt idx="19">
                  <c:v>1999/2000</c:v>
                </c:pt>
                <c:pt idx="20">
                  <c:v>2000/01</c:v>
                </c:pt>
                <c:pt idx="21">
                  <c:v>2001/02</c:v>
                </c:pt>
                <c:pt idx="22">
                  <c:v>2002/03</c:v>
                </c:pt>
              </c:strCache>
            </c:strRef>
          </c:cat>
          <c:val>
            <c:numRef>
              <c:f>Subs!$S$5:$S$27</c:f>
              <c:numCache>
                <c:formatCode>#,##0.00_ ;[Red]\-#,##0.00\ </c:formatCode>
                <c:ptCount val="23"/>
                <c:pt idx="0">
                  <c:v>1.8355656929013855</c:v>
                </c:pt>
                <c:pt idx="1">
                  <c:v>2.2270705051183892</c:v>
                </c:pt>
                <c:pt idx="2">
                  <c:v>2.0401879745802782</c:v>
                </c:pt>
                <c:pt idx="3">
                  <c:v>2.4448806301157777</c:v>
                </c:pt>
                <c:pt idx="4">
                  <c:v>3.8114536309624967</c:v>
                </c:pt>
                <c:pt idx="5">
                  <c:v>4.0242957579820455</c:v>
                </c:pt>
                <c:pt idx="6">
                  <c:v>3.0160645783030136</c:v>
                </c:pt>
                <c:pt idx="7">
                  <c:v>5.3018248014545142</c:v>
                </c:pt>
                <c:pt idx="8">
                  <c:v>6.8917090933618725</c:v>
                </c:pt>
                <c:pt idx="9">
                  <c:v>6.8726884318527031</c:v>
                </c:pt>
                <c:pt idx="10">
                  <c:v>8.2276542782946223</c:v>
                </c:pt>
                <c:pt idx="11">
                  <c:v>6.3838804111152676</c:v>
                </c:pt>
                <c:pt idx="12">
                  <c:v>6.203846251465178</c:v>
                </c:pt>
                <c:pt idx="13">
                  <c:v>5.8440959702722255</c:v>
                </c:pt>
                <c:pt idx="14">
                  <c:v>8.136275195606963</c:v>
                </c:pt>
                <c:pt idx="15">
                  <c:v>9.3547175953495589</c:v>
                </c:pt>
                <c:pt idx="16">
                  <c:v>8.9190287946177929</c:v>
                </c:pt>
                <c:pt idx="17">
                  <c:v>9.1895746061435677</c:v>
                </c:pt>
                <c:pt idx="18">
                  <c:v>8.9815692815631323</c:v>
                </c:pt>
                <c:pt idx="19">
                  <c:v>8.9469028745693748</c:v>
                </c:pt>
                <c:pt idx="20">
                  <c:v>9.2497809101388331</c:v>
                </c:pt>
                <c:pt idx="21">
                  <c:v>9.2076693442704798</c:v>
                </c:pt>
                <c:pt idx="22">
                  <c:v>9.6217574728567659</c:v>
                </c:pt>
              </c:numCache>
            </c:numRef>
          </c:val>
        </c:ser>
        <c:gapWidth val="50"/>
        <c:axId val="40694144"/>
        <c:axId val="40696064"/>
      </c:barChart>
      <c:lineChart>
        <c:grouping val="standard"/>
        <c:ser>
          <c:idx val="0"/>
          <c:order val="1"/>
          <c:tx>
            <c:v>Spending on Farm Subs, % of Government Spending</c:v>
          </c:tx>
          <c:spPr>
            <a:ln w="38100">
              <a:solidFill>
                <a:srgbClr val="000080"/>
              </a:solidFill>
              <a:prstDash val="solid"/>
            </a:ln>
          </c:spPr>
          <c:marker>
            <c:symbol val="diamond"/>
            <c:size val="9"/>
            <c:spPr>
              <a:solidFill>
                <a:srgbClr val="000080"/>
              </a:solidFill>
              <a:ln>
                <a:solidFill>
                  <a:srgbClr val="000080"/>
                </a:solidFill>
                <a:prstDash val="solid"/>
              </a:ln>
            </c:spPr>
          </c:marker>
          <c:val>
            <c:numRef>
              <c:f>Subs!$U$5:$U$27</c:f>
              <c:numCache>
                <c:formatCode>0.0%</c:formatCode>
                <c:ptCount val="23"/>
                <c:pt idx="0">
                  <c:v>0.1084573354343049</c:v>
                </c:pt>
                <c:pt idx="1">
                  <c:v>0.12592934196041891</c:v>
                </c:pt>
                <c:pt idx="2">
                  <c:v>0.10539243674999306</c:v>
                </c:pt>
                <c:pt idx="3">
                  <c:v>0.12101598890030828</c:v>
                </c:pt>
                <c:pt idx="4">
                  <c:v>0.17595278933961547</c:v>
                </c:pt>
                <c:pt idx="5">
                  <c:v>0.16717581940464582</c:v>
                </c:pt>
                <c:pt idx="6">
                  <c:v>0.11402478898796169</c:v>
                </c:pt>
                <c:pt idx="7">
                  <c:v>0.18542355110050179</c:v>
                </c:pt>
                <c:pt idx="8">
                  <c:v>0.22915406866053667</c:v>
                </c:pt>
                <c:pt idx="9">
                  <c:v>0.21828002355274853</c:v>
                </c:pt>
                <c:pt idx="10">
                  <c:v>0.25273325500312865</c:v>
                </c:pt>
                <c:pt idx="11">
                  <c:v>0.1974038188038279</c:v>
                </c:pt>
                <c:pt idx="12">
                  <c:v>0.18601235937908694</c:v>
                </c:pt>
                <c:pt idx="13">
                  <c:v>0.16459348877388391</c:v>
                </c:pt>
                <c:pt idx="14">
                  <c:v>0.22634800029193741</c:v>
                </c:pt>
                <c:pt idx="15">
                  <c:v>0.24089687351132219</c:v>
                </c:pt>
                <c:pt idx="16">
                  <c:v>0.21988658219975354</c:v>
                </c:pt>
                <c:pt idx="17">
                  <c:v>0.20401014877502083</c:v>
                </c:pt>
                <c:pt idx="18">
                  <c:v>0.17662003735378015</c:v>
                </c:pt>
                <c:pt idx="19">
                  <c:v>0.15542855476950923</c:v>
                </c:pt>
                <c:pt idx="20">
                  <c:v>0.15992109016191852</c:v>
                </c:pt>
                <c:pt idx="21">
                  <c:v>0.15449302883641663</c:v>
                </c:pt>
                <c:pt idx="22">
                  <c:v>0.15663593815317894</c:v>
                </c:pt>
              </c:numCache>
            </c:numRef>
          </c:val>
        </c:ser>
        <c:marker val="1"/>
        <c:axId val="40702336"/>
        <c:axId val="40703872"/>
      </c:lineChart>
      <c:catAx>
        <c:axId val="40694144"/>
        <c:scaling>
          <c:orientation val="minMax"/>
        </c:scaling>
        <c:axPos val="b"/>
        <c:numFmt formatCode="General" sourceLinked="1"/>
        <c:majorTickMark val="cross"/>
        <c:tickLblPos val="nextTo"/>
        <c:spPr>
          <a:ln w="3175">
            <a:solidFill>
              <a:srgbClr val="000000"/>
            </a:solidFill>
            <a:prstDash val="solid"/>
          </a:ln>
        </c:spPr>
        <c:txPr>
          <a:bodyPr rot="-5400000" vert="horz"/>
          <a:lstStyle/>
          <a:p>
            <a:pPr>
              <a:defRPr lang="en-GB" sz="900" b="0" i="0" u="none" strike="noStrike" baseline="0">
                <a:solidFill>
                  <a:srgbClr val="000000"/>
                </a:solidFill>
                <a:latin typeface="Arial"/>
                <a:ea typeface="Arial"/>
                <a:cs typeface="Arial"/>
              </a:defRPr>
            </a:pPr>
            <a:endParaRPr lang="fr-FR"/>
          </a:p>
        </c:txPr>
        <c:crossAx val="40696064"/>
        <c:crosses val="autoZero"/>
        <c:lblAlgn val="ctr"/>
        <c:lblOffset val="100"/>
        <c:tickLblSkip val="1"/>
        <c:tickMarkSkip val="1"/>
      </c:catAx>
      <c:valAx>
        <c:axId val="40696064"/>
        <c:scaling>
          <c:orientation val="minMax"/>
          <c:max val="10"/>
        </c:scaling>
        <c:axPos val="l"/>
        <c:title>
          <c:tx>
            <c:rich>
              <a:bodyPr/>
              <a:lstStyle/>
              <a:p>
                <a:pPr>
                  <a:defRPr lang="en-GB" sz="1000" b="0" i="0" u="none" strike="noStrike" baseline="0">
                    <a:solidFill>
                      <a:srgbClr val="000000"/>
                    </a:solidFill>
                    <a:latin typeface="Calibri"/>
                    <a:ea typeface="Calibri"/>
                    <a:cs typeface="Calibri"/>
                  </a:defRPr>
                </a:pPr>
                <a:r>
                  <a:rPr lang="en-GB"/>
                  <a:t>US$ contant 2000, billion</a:t>
                </a:r>
              </a:p>
            </c:rich>
          </c:tx>
        </c:title>
        <c:numFmt formatCode="#,##0_ ;[Red]\-#,##0\ " sourceLinked="0"/>
        <c:majorTickMark val="cross"/>
        <c:tickLblPos val="nextTo"/>
        <c:spPr>
          <a:ln w="3175">
            <a:solidFill>
              <a:srgbClr val="000000"/>
            </a:solidFill>
            <a:prstDash val="solid"/>
          </a:ln>
        </c:spPr>
        <c:txPr>
          <a:bodyPr rot="0" vert="horz"/>
          <a:lstStyle/>
          <a:p>
            <a:pPr>
              <a:defRPr lang="en-GB" sz="1000" b="0" i="0" u="none" strike="noStrike" baseline="0">
                <a:solidFill>
                  <a:srgbClr val="000000"/>
                </a:solidFill>
                <a:latin typeface="Arial"/>
                <a:ea typeface="Arial"/>
                <a:cs typeface="Arial"/>
              </a:defRPr>
            </a:pPr>
            <a:endParaRPr lang="fr-FR"/>
          </a:p>
        </c:txPr>
        <c:crossAx val="40694144"/>
        <c:crosses val="autoZero"/>
        <c:crossBetween val="between"/>
      </c:valAx>
      <c:catAx>
        <c:axId val="40702336"/>
        <c:scaling>
          <c:orientation val="minMax"/>
        </c:scaling>
        <c:delete val="1"/>
        <c:axPos val="b"/>
        <c:tickLblPos val="none"/>
        <c:crossAx val="40703872"/>
        <c:crosses val="autoZero"/>
        <c:lblAlgn val="ctr"/>
        <c:lblOffset val="100"/>
      </c:catAx>
      <c:valAx>
        <c:axId val="40703872"/>
        <c:scaling>
          <c:orientation val="minMax"/>
          <c:max val="0.25"/>
        </c:scaling>
        <c:axPos val="r"/>
        <c:title>
          <c:tx>
            <c:rich>
              <a:bodyPr rot="-5400000" vert="horz"/>
              <a:lstStyle/>
              <a:p>
                <a:pPr>
                  <a:defRPr lang="en-GB"/>
                </a:pPr>
                <a:r>
                  <a:rPr lang="en-US"/>
                  <a:t>Share of government spending</a:t>
                </a:r>
              </a:p>
            </c:rich>
          </c:tx>
        </c:title>
        <c:numFmt formatCode="0%" sourceLinked="0"/>
        <c:majorTickMark val="cross"/>
        <c:tickLblPos val="nextTo"/>
        <c:spPr>
          <a:ln w="3175">
            <a:solidFill>
              <a:srgbClr val="000000"/>
            </a:solidFill>
            <a:prstDash val="solid"/>
          </a:ln>
        </c:spPr>
        <c:txPr>
          <a:bodyPr rot="0" vert="horz"/>
          <a:lstStyle/>
          <a:p>
            <a:pPr>
              <a:defRPr lang="en-GB" sz="900" b="0" i="0" u="none" strike="noStrike" baseline="0">
                <a:solidFill>
                  <a:srgbClr val="000000"/>
                </a:solidFill>
                <a:latin typeface="Arial"/>
                <a:ea typeface="Arial"/>
                <a:cs typeface="Arial"/>
              </a:defRPr>
            </a:pPr>
            <a:endParaRPr lang="fr-FR"/>
          </a:p>
        </c:txPr>
        <c:crossAx val="40702336"/>
        <c:crosses val="max"/>
        <c:crossBetween val="between"/>
      </c:valAx>
      <c:spPr>
        <a:solidFill>
          <a:srgbClr val="FFFF99"/>
        </a:solidFill>
        <a:ln w="12700">
          <a:solidFill>
            <a:srgbClr val="808080"/>
          </a:solidFill>
          <a:prstDash val="solid"/>
        </a:ln>
      </c:spPr>
    </c:plotArea>
    <c:legend>
      <c:legendPos val="r"/>
      <c:layout>
        <c:manualLayout>
          <c:xMode val="edge"/>
          <c:yMode val="edge"/>
          <c:x val="0.27227843394575751"/>
          <c:y val="0.61246783176493158"/>
          <c:w val="0.5757538276465457"/>
          <c:h val="0.14092169373137356"/>
        </c:manualLayout>
      </c:layout>
      <c:spPr>
        <a:solidFill>
          <a:srgbClr val="FFFFFF"/>
        </a:solidFill>
        <a:ln w="3175">
          <a:solidFill>
            <a:srgbClr val="000000"/>
          </a:solidFill>
          <a:prstDash val="solid"/>
        </a:ln>
      </c:spPr>
      <c:txPr>
        <a:bodyPr/>
        <a:lstStyle/>
        <a:p>
          <a:pPr>
            <a:defRPr lang="en-GB" sz="1000" b="0" i="0" u="none" strike="noStrike" baseline="0">
              <a:solidFill>
                <a:srgbClr val="000000"/>
              </a:solidFill>
              <a:latin typeface="Arial"/>
              <a:ea typeface="Arial"/>
              <a:cs typeface="Arial"/>
            </a:defRPr>
          </a:pPr>
          <a:endParaRPr lang="fr-FR"/>
        </a:p>
      </c:txPr>
    </c:legend>
    <c:plotVisOnly val="1"/>
    <c:dispBlanksAs val="gap"/>
  </c:chart>
  <c:spPr>
    <a:solidFill>
      <a:srgbClr val="FFFFFF"/>
    </a:solidFill>
    <a:ln w="3175">
      <a:solidFill>
        <a:srgbClr val="000000"/>
      </a:solidFill>
      <a:prstDash val="solid"/>
    </a:ln>
  </c:spPr>
  <c:txPr>
    <a:bodyPr/>
    <a:lstStyle/>
    <a:p>
      <a:pPr>
        <a:defRPr sz="1000" b="0" i="0" u="none" strike="noStrike" baseline="0">
          <a:solidFill>
            <a:srgbClr val="000000"/>
          </a:solidFill>
          <a:latin typeface="Arial"/>
          <a:ea typeface="Arial"/>
          <a:cs typeface="Arial"/>
        </a:defRPr>
      </a:pPr>
      <a:endParaRPr lang="fr-FR"/>
    </a:p>
  </c:txPr>
  <c:externalData r:id="rId2"/>
</c:chartSpace>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B2A1BBE-461C-400D-BC75-8F56EDAF2426}" type="doc">
      <dgm:prSet loTypeId="urn:microsoft.com/office/officeart/2005/8/layout/radial5" loCatId="relationship" qsTypeId="urn:microsoft.com/office/officeart/2005/8/quickstyle/3d1" qsCatId="3D" csTypeId="urn:microsoft.com/office/officeart/2005/8/colors/colorful1#1" csCatId="colorful" phldr="1"/>
      <dgm:spPr/>
      <dgm:t>
        <a:bodyPr/>
        <a:lstStyle/>
        <a:p>
          <a:endParaRPr lang="en-GB"/>
        </a:p>
      </dgm:t>
    </dgm:pt>
    <dgm:pt modelId="{ADB36E26-4B21-44E3-8CE4-89DE92870F49}">
      <dgm:prSet phldrT="[Text]"/>
      <dgm:spPr/>
      <dgm:t>
        <a:bodyPr/>
        <a:lstStyle/>
        <a:p>
          <a:r>
            <a:rPr lang="en-GB" dirty="0" smtClean="0"/>
            <a:t>Poverty reduction</a:t>
          </a:r>
          <a:endParaRPr lang="en-GB" dirty="0"/>
        </a:p>
      </dgm:t>
    </dgm:pt>
    <dgm:pt modelId="{80A80390-6A37-41A3-8FB9-7FF4EE139E99}" type="parTrans" cxnId="{2B7B415F-C92D-49CF-A0E4-70B928B04573}">
      <dgm:prSet/>
      <dgm:spPr/>
      <dgm:t>
        <a:bodyPr/>
        <a:lstStyle/>
        <a:p>
          <a:endParaRPr lang="en-GB"/>
        </a:p>
      </dgm:t>
    </dgm:pt>
    <dgm:pt modelId="{0C04B7C7-22C1-41CA-B78C-431FE8B9EACC}" type="sibTrans" cxnId="{2B7B415F-C92D-49CF-A0E4-70B928B04573}">
      <dgm:prSet/>
      <dgm:spPr/>
      <dgm:t>
        <a:bodyPr/>
        <a:lstStyle/>
        <a:p>
          <a:endParaRPr lang="en-GB"/>
        </a:p>
      </dgm:t>
    </dgm:pt>
    <dgm:pt modelId="{40DDC707-8693-484E-8322-31D7820C41D7}">
      <dgm:prSet phldrT="[Text]"/>
      <dgm:spPr>
        <a:solidFill>
          <a:schemeClr val="tx2">
            <a:lumMod val="75000"/>
          </a:schemeClr>
        </a:solidFill>
      </dgm:spPr>
      <dgm:t>
        <a:bodyPr/>
        <a:lstStyle/>
        <a:p>
          <a:r>
            <a:rPr lang="en-GB" dirty="0" smtClean="0">
              <a:latin typeface="Calibri"/>
            </a:rPr>
            <a:t>↑ </a:t>
          </a:r>
          <a:r>
            <a:rPr lang="en-GB" dirty="0" smtClean="0"/>
            <a:t>Farmers’ incomes</a:t>
          </a:r>
          <a:endParaRPr lang="en-GB" dirty="0"/>
        </a:p>
      </dgm:t>
    </dgm:pt>
    <dgm:pt modelId="{9C335C9B-93A2-4C31-856D-193A54CB12EC}" type="parTrans" cxnId="{D666142E-BBA7-4D44-8ED3-7DF3E037F386}">
      <dgm:prSet/>
      <dgm:spPr>
        <a:solidFill>
          <a:schemeClr val="accent1">
            <a:lumMod val="50000"/>
          </a:schemeClr>
        </a:solidFill>
      </dgm:spPr>
      <dgm:t>
        <a:bodyPr/>
        <a:lstStyle/>
        <a:p>
          <a:endParaRPr lang="en-GB"/>
        </a:p>
      </dgm:t>
    </dgm:pt>
    <dgm:pt modelId="{3E47CD2C-39F2-4547-A3CF-50DDC1814CFC}" type="sibTrans" cxnId="{D666142E-BBA7-4D44-8ED3-7DF3E037F386}">
      <dgm:prSet/>
      <dgm:spPr/>
      <dgm:t>
        <a:bodyPr/>
        <a:lstStyle/>
        <a:p>
          <a:endParaRPr lang="en-GB"/>
        </a:p>
      </dgm:t>
    </dgm:pt>
    <dgm:pt modelId="{A3F3C967-A083-433C-B61E-B34598D42F6F}">
      <dgm:prSet phldrT="[Text]"/>
      <dgm:spPr>
        <a:solidFill>
          <a:schemeClr val="accent4">
            <a:lumMod val="50000"/>
          </a:schemeClr>
        </a:solidFill>
      </dgm:spPr>
      <dgm:t>
        <a:bodyPr/>
        <a:lstStyle/>
        <a:p>
          <a:r>
            <a:rPr lang="en-GB" dirty="0" smtClean="0">
              <a:latin typeface="Calibri"/>
            </a:rPr>
            <a:t>↑</a:t>
          </a:r>
          <a:r>
            <a:rPr lang="en-GB" dirty="0" smtClean="0"/>
            <a:t> Demand for rural labour</a:t>
          </a:r>
          <a:endParaRPr lang="en-GB" dirty="0"/>
        </a:p>
      </dgm:t>
    </dgm:pt>
    <dgm:pt modelId="{E3CB5A7A-ADE7-4A29-B074-FB9588FB9EF2}" type="parTrans" cxnId="{264BB93F-155B-4888-97A8-87C04EE09ACF}">
      <dgm:prSet/>
      <dgm:spPr>
        <a:solidFill>
          <a:schemeClr val="accent4">
            <a:lumMod val="50000"/>
          </a:schemeClr>
        </a:solidFill>
      </dgm:spPr>
      <dgm:t>
        <a:bodyPr/>
        <a:lstStyle/>
        <a:p>
          <a:endParaRPr lang="en-GB"/>
        </a:p>
      </dgm:t>
    </dgm:pt>
    <dgm:pt modelId="{C05DAECB-FFC3-4B16-B8B0-1EE4B3CC6B8C}" type="sibTrans" cxnId="{264BB93F-155B-4888-97A8-87C04EE09ACF}">
      <dgm:prSet/>
      <dgm:spPr/>
      <dgm:t>
        <a:bodyPr/>
        <a:lstStyle/>
        <a:p>
          <a:endParaRPr lang="en-GB"/>
        </a:p>
      </dgm:t>
    </dgm:pt>
    <dgm:pt modelId="{EAC91242-7AC7-45C6-B7AA-5C851A451504}">
      <dgm:prSet phldrT="[Text]"/>
      <dgm:spPr>
        <a:solidFill>
          <a:schemeClr val="accent3">
            <a:lumMod val="50000"/>
          </a:schemeClr>
        </a:solidFill>
      </dgm:spPr>
      <dgm:t>
        <a:bodyPr/>
        <a:lstStyle/>
        <a:p>
          <a:r>
            <a:rPr lang="en-GB" dirty="0" smtClean="0">
              <a:latin typeface="Calibri"/>
            </a:rPr>
            <a:t>↓ </a:t>
          </a:r>
          <a:r>
            <a:rPr lang="en-GB" dirty="0" smtClean="0"/>
            <a:t>Food prices</a:t>
          </a:r>
          <a:endParaRPr lang="en-GB" dirty="0"/>
        </a:p>
      </dgm:t>
    </dgm:pt>
    <dgm:pt modelId="{B0473D22-7907-4102-98D7-1EF241BAA463}" type="parTrans" cxnId="{30B560C7-7294-4BEF-A151-BC1011C65CD2}">
      <dgm:prSet/>
      <dgm:spPr>
        <a:solidFill>
          <a:schemeClr val="accent3">
            <a:lumMod val="50000"/>
          </a:schemeClr>
        </a:solidFill>
      </dgm:spPr>
      <dgm:t>
        <a:bodyPr/>
        <a:lstStyle/>
        <a:p>
          <a:endParaRPr lang="en-GB"/>
        </a:p>
      </dgm:t>
    </dgm:pt>
    <dgm:pt modelId="{4CAEC7A9-38B2-44A2-A467-85B3775BCDA3}" type="sibTrans" cxnId="{30B560C7-7294-4BEF-A151-BC1011C65CD2}">
      <dgm:prSet/>
      <dgm:spPr/>
      <dgm:t>
        <a:bodyPr/>
        <a:lstStyle/>
        <a:p>
          <a:endParaRPr lang="en-GB"/>
        </a:p>
      </dgm:t>
    </dgm:pt>
    <dgm:pt modelId="{4DC9E79C-4429-496A-99B2-571E1A02739C}">
      <dgm:prSet phldrT="[Text]"/>
      <dgm:spPr/>
      <dgm:t>
        <a:bodyPr/>
        <a:lstStyle/>
        <a:p>
          <a:r>
            <a:rPr lang="en-GB" dirty="0" smtClean="0"/>
            <a:t>Links to rural economy</a:t>
          </a:r>
          <a:endParaRPr lang="en-GB" dirty="0"/>
        </a:p>
      </dgm:t>
    </dgm:pt>
    <dgm:pt modelId="{44BBB587-103E-4DD2-9FA1-4C128495DE83}" type="parTrans" cxnId="{C85FAC03-062A-48F5-892E-37263C2802FE}">
      <dgm:prSet/>
      <dgm:spPr/>
      <dgm:t>
        <a:bodyPr/>
        <a:lstStyle/>
        <a:p>
          <a:endParaRPr lang="en-GB"/>
        </a:p>
      </dgm:t>
    </dgm:pt>
    <dgm:pt modelId="{CD8B747E-5EFC-425F-A66A-4C001C2FE5CD}" type="sibTrans" cxnId="{C85FAC03-062A-48F5-892E-37263C2802FE}">
      <dgm:prSet/>
      <dgm:spPr/>
      <dgm:t>
        <a:bodyPr/>
        <a:lstStyle/>
        <a:p>
          <a:endParaRPr lang="en-GB"/>
        </a:p>
      </dgm:t>
    </dgm:pt>
    <dgm:pt modelId="{76D71980-8851-4297-90B9-0E8A0D74D8F9}" type="pres">
      <dgm:prSet presAssocID="{9B2A1BBE-461C-400D-BC75-8F56EDAF2426}" presName="Name0" presStyleCnt="0">
        <dgm:presLayoutVars>
          <dgm:chMax val="1"/>
          <dgm:dir/>
          <dgm:animLvl val="ctr"/>
          <dgm:resizeHandles val="exact"/>
        </dgm:presLayoutVars>
      </dgm:prSet>
      <dgm:spPr/>
      <dgm:t>
        <a:bodyPr/>
        <a:lstStyle/>
        <a:p>
          <a:endParaRPr lang="en-GB"/>
        </a:p>
      </dgm:t>
    </dgm:pt>
    <dgm:pt modelId="{CABA5057-BB5E-4E4F-9DD7-DBA5F53D9D35}" type="pres">
      <dgm:prSet presAssocID="{ADB36E26-4B21-44E3-8CE4-89DE92870F49}" presName="centerShape" presStyleLbl="node0" presStyleIdx="0" presStyleCnt="1" custScaleX="158585" custScaleY="118939"/>
      <dgm:spPr/>
      <dgm:t>
        <a:bodyPr/>
        <a:lstStyle/>
        <a:p>
          <a:endParaRPr lang="en-GB"/>
        </a:p>
      </dgm:t>
    </dgm:pt>
    <dgm:pt modelId="{26E2357E-25BB-4BBF-A306-C136556BF6B1}" type="pres">
      <dgm:prSet presAssocID="{9C335C9B-93A2-4C31-856D-193A54CB12EC}" presName="parTrans" presStyleLbl="sibTrans2D1" presStyleIdx="0" presStyleCnt="4" custFlipVert="1"/>
      <dgm:spPr/>
      <dgm:t>
        <a:bodyPr/>
        <a:lstStyle/>
        <a:p>
          <a:endParaRPr lang="en-GB"/>
        </a:p>
      </dgm:t>
    </dgm:pt>
    <dgm:pt modelId="{BF45A58A-4534-4C29-939A-DC045E454404}" type="pres">
      <dgm:prSet presAssocID="{9C335C9B-93A2-4C31-856D-193A54CB12EC}" presName="connectorText" presStyleLbl="sibTrans2D1" presStyleIdx="0" presStyleCnt="4"/>
      <dgm:spPr/>
      <dgm:t>
        <a:bodyPr/>
        <a:lstStyle/>
        <a:p>
          <a:endParaRPr lang="en-GB"/>
        </a:p>
      </dgm:t>
    </dgm:pt>
    <dgm:pt modelId="{D85B0AA8-6130-4AB7-947B-B0EB9E672281}" type="pres">
      <dgm:prSet presAssocID="{40DDC707-8693-484E-8322-31D7820C41D7}" presName="node" presStyleLbl="node1" presStyleIdx="0" presStyleCnt="4" custScaleX="158585">
        <dgm:presLayoutVars>
          <dgm:bulletEnabled val="1"/>
        </dgm:presLayoutVars>
      </dgm:prSet>
      <dgm:spPr/>
      <dgm:t>
        <a:bodyPr/>
        <a:lstStyle/>
        <a:p>
          <a:endParaRPr lang="en-GB"/>
        </a:p>
      </dgm:t>
    </dgm:pt>
    <dgm:pt modelId="{3C04A916-D72F-4910-ADDC-D21301EC37EB}" type="pres">
      <dgm:prSet presAssocID="{E3CB5A7A-ADE7-4A29-B074-FB9588FB9EF2}" presName="parTrans" presStyleLbl="sibTrans2D1" presStyleIdx="1" presStyleCnt="4" custFlipHor="1"/>
      <dgm:spPr/>
      <dgm:t>
        <a:bodyPr/>
        <a:lstStyle/>
        <a:p>
          <a:endParaRPr lang="en-GB"/>
        </a:p>
      </dgm:t>
    </dgm:pt>
    <dgm:pt modelId="{B5A4BF37-378E-478F-BF14-6B6E2FB0FA84}" type="pres">
      <dgm:prSet presAssocID="{E3CB5A7A-ADE7-4A29-B074-FB9588FB9EF2}" presName="connectorText" presStyleLbl="sibTrans2D1" presStyleIdx="1" presStyleCnt="4"/>
      <dgm:spPr/>
      <dgm:t>
        <a:bodyPr/>
        <a:lstStyle/>
        <a:p>
          <a:endParaRPr lang="en-GB"/>
        </a:p>
      </dgm:t>
    </dgm:pt>
    <dgm:pt modelId="{A57056B0-8F55-4816-B0B5-E191925C4678}" type="pres">
      <dgm:prSet presAssocID="{A3F3C967-A083-433C-B61E-B34598D42F6F}" presName="node" presStyleLbl="node1" presStyleIdx="1" presStyleCnt="4" custScaleX="158585" custRadScaleRad="134464">
        <dgm:presLayoutVars>
          <dgm:bulletEnabled val="1"/>
        </dgm:presLayoutVars>
      </dgm:prSet>
      <dgm:spPr/>
      <dgm:t>
        <a:bodyPr/>
        <a:lstStyle/>
        <a:p>
          <a:endParaRPr lang="en-GB"/>
        </a:p>
      </dgm:t>
    </dgm:pt>
    <dgm:pt modelId="{316463C8-E1D3-4F1E-B2E5-FBEB3F9CFAC0}" type="pres">
      <dgm:prSet presAssocID="{B0473D22-7907-4102-98D7-1EF241BAA463}" presName="parTrans" presStyleLbl="sibTrans2D1" presStyleIdx="2" presStyleCnt="4" custFlipVert="1"/>
      <dgm:spPr/>
      <dgm:t>
        <a:bodyPr/>
        <a:lstStyle/>
        <a:p>
          <a:endParaRPr lang="en-GB"/>
        </a:p>
      </dgm:t>
    </dgm:pt>
    <dgm:pt modelId="{2C1DE962-EE6C-423B-98EC-1DFCF73A204F}" type="pres">
      <dgm:prSet presAssocID="{B0473D22-7907-4102-98D7-1EF241BAA463}" presName="connectorText" presStyleLbl="sibTrans2D1" presStyleIdx="2" presStyleCnt="4"/>
      <dgm:spPr/>
      <dgm:t>
        <a:bodyPr/>
        <a:lstStyle/>
        <a:p>
          <a:endParaRPr lang="en-GB"/>
        </a:p>
      </dgm:t>
    </dgm:pt>
    <dgm:pt modelId="{5DA0DC94-8BF5-4F39-8BE5-ADF9814F4D76}" type="pres">
      <dgm:prSet presAssocID="{EAC91242-7AC7-45C6-B7AA-5C851A451504}" presName="node" presStyleLbl="node1" presStyleIdx="2" presStyleCnt="4" custScaleX="158585">
        <dgm:presLayoutVars>
          <dgm:bulletEnabled val="1"/>
        </dgm:presLayoutVars>
      </dgm:prSet>
      <dgm:spPr/>
      <dgm:t>
        <a:bodyPr/>
        <a:lstStyle/>
        <a:p>
          <a:endParaRPr lang="en-GB"/>
        </a:p>
      </dgm:t>
    </dgm:pt>
    <dgm:pt modelId="{519C19CA-F1F3-4322-9547-FA312C0A6199}" type="pres">
      <dgm:prSet presAssocID="{44BBB587-103E-4DD2-9FA1-4C128495DE83}" presName="parTrans" presStyleLbl="sibTrans2D1" presStyleIdx="3" presStyleCnt="4" custFlipHor="1"/>
      <dgm:spPr/>
      <dgm:t>
        <a:bodyPr/>
        <a:lstStyle/>
        <a:p>
          <a:endParaRPr lang="en-GB"/>
        </a:p>
      </dgm:t>
    </dgm:pt>
    <dgm:pt modelId="{04AB8BD3-0541-4971-8281-0A1B4184272D}" type="pres">
      <dgm:prSet presAssocID="{44BBB587-103E-4DD2-9FA1-4C128495DE83}" presName="connectorText" presStyleLbl="sibTrans2D1" presStyleIdx="3" presStyleCnt="4"/>
      <dgm:spPr/>
      <dgm:t>
        <a:bodyPr/>
        <a:lstStyle/>
        <a:p>
          <a:endParaRPr lang="en-GB"/>
        </a:p>
      </dgm:t>
    </dgm:pt>
    <dgm:pt modelId="{63AA0069-E828-4C57-A031-6DFB78D297E8}" type="pres">
      <dgm:prSet presAssocID="{4DC9E79C-4429-496A-99B2-571E1A02739C}" presName="node" presStyleLbl="node1" presStyleIdx="3" presStyleCnt="4" custScaleX="158585" custRadScaleRad="134463">
        <dgm:presLayoutVars>
          <dgm:bulletEnabled val="1"/>
        </dgm:presLayoutVars>
      </dgm:prSet>
      <dgm:spPr/>
      <dgm:t>
        <a:bodyPr/>
        <a:lstStyle/>
        <a:p>
          <a:endParaRPr lang="en-GB"/>
        </a:p>
      </dgm:t>
    </dgm:pt>
  </dgm:ptLst>
  <dgm:cxnLst>
    <dgm:cxn modelId="{FDD0373F-8B53-4B91-9F05-6D061DFE4A80}" type="presOf" srcId="{E3CB5A7A-ADE7-4A29-B074-FB9588FB9EF2}" destId="{B5A4BF37-378E-478F-BF14-6B6E2FB0FA84}" srcOrd="1" destOrd="0" presId="urn:microsoft.com/office/officeart/2005/8/layout/radial5"/>
    <dgm:cxn modelId="{470042DA-7EE6-4236-B0A1-5A3265355C87}" type="presOf" srcId="{ADB36E26-4B21-44E3-8CE4-89DE92870F49}" destId="{CABA5057-BB5E-4E4F-9DD7-DBA5F53D9D35}" srcOrd="0" destOrd="0" presId="urn:microsoft.com/office/officeart/2005/8/layout/radial5"/>
    <dgm:cxn modelId="{D6BEDBC7-ACE0-4FEB-B664-92E9810EA707}" type="presOf" srcId="{9B2A1BBE-461C-400D-BC75-8F56EDAF2426}" destId="{76D71980-8851-4297-90B9-0E8A0D74D8F9}" srcOrd="0" destOrd="0" presId="urn:microsoft.com/office/officeart/2005/8/layout/radial5"/>
    <dgm:cxn modelId="{F3AD86C2-4729-46DC-B802-BACC295248BA}" type="presOf" srcId="{B0473D22-7907-4102-98D7-1EF241BAA463}" destId="{2C1DE962-EE6C-423B-98EC-1DFCF73A204F}" srcOrd="1" destOrd="0" presId="urn:microsoft.com/office/officeart/2005/8/layout/radial5"/>
    <dgm:cxn modelId="{BB71573B-D78B-47E5-B2A7-3AEAD083CA63}" type="presOf" srcId="{44BBB587-103E-4DD2-9FA1-4C128495DE83}" destId="{04AB8BD3-0541-4971-8281-0A1B4184272D}" srcOrd="1" destOrd="0" presId="urn:microsoft.com/office/officeart/2005/8/layout/radial5"/>
    <dgm:cxn modelId="{D666142E-BBA7-4D44-8ED3-7DF3E037F386}" srcId="{ADB36E26-4B21-44E3-8CE4-89DE92870F49}" destId="{40DDC707-8693-484E-8322-31D7820C41D7}" srcOrd="0" destOrd="0" parTransId="{9C335C9B-93A2-4C31-856D-193A54CB12EC}" sibTransId="{3E47CD2C-39F2-4547-A3CF-50DDC1814CFC}"/>
    <dgm:cxn modelId="{6A6A7576-ED95-4417-9EFE-124AE61E9E71}" type="presOf" srcId="{4DC9E79C-4429-496A-99B2-571E1A02739C}" destId="{63AA0069-E828-4C57-A031-6DFB78D297E8}" srcOrd="0" destOrd="0" presId="urn:microsoft.com/office/officeart/2005/8/layout/radial5"/>
    <dgm:cxn modelId="{C9B499BB-1383-4980-B789-09E1D39DF474}" type="presOf" srcId="{44BBB587-103E-4DD2-9FA1-4C128495DE83}" destId="{519C19CA-F1F3-4322-9547-FA312C0A6199}" srcOrd="0" destOrd="0" presId="urn:microsoft.com/office/officeart/2005/8/layout/radial5"/>
    <dgm:cxn modelId="{2049BCCD-09F7-4C72-9A4D-EB88E63781D8}" type="presOf" srcId="{9C335C9B-93A2-4C31-856D-193A54CB12EC}" destId="{26E2357E-25BB-4BBF-A306-C136556BF6B1}" srcOrd="0" destOrd="0" presId="urn:microsoft.com/office/officeart/2005/8/layout/radial5"/>
    <dgm:cxn modelId="{613481AE-4944-41D9-84A8-A64AA99CE9D4}" type="presOf" srcId="{40DDC707-8693-484E-8322-31D7820C41D7}" destId="{D85B0AA8-6130-4AB7-947B-B0EB9E672281}" srcOrd="0" destOrd="0" presId="urn:microsoft.com/office/officeart/2005/8/layout/radial5"/>
    <dgm:cxn modelId="{6375E636-A589-4F72-8861-A14BEF86703E}" type="presOf" srcId="{EAC91242-7AC7-45C6-B7AA-5C851A451504}" destId="{5DA0DC94-8BF5-4F39-8BE5-ADF9814F4D76}" srcOrd="0" destOrd="0" presId="urn:microsoft.com/office/officeart/2005/8/layout/radial5"/>
    <dgm:cxn modelId="{264BB93F-155B-4888-97A8-87C04EE09ACF}" srcId="{ADB36E26-4B21-44E3-8CE4-89DE92870F49}" destId="{A3F3C967-A083-433C-B61E-B34598D42F6F}" srcOrd="1" destOrd="0" parTransId="{E3CB5A7A-ADE7-4A29-B074-FB9588FB9EF2}" sibTransId="{C05DAECB-FFC3-4B16-B8B0-1EE4B3CC6B8C}"/>
    <dgm:cxn modelId="{3DC3F773-C1A9-4204-B83F-07EA652F4BA5}" type="presOf" srcId="{9C335C9B-93A2-4C31-856D-193A54CB12EC}" destId="{BF45A58A-4534-4C29-939A-DC045E454404}" srcOrd="1" destOrd="0" presId="urn:microsoft.com/office/officeart/2005/8/layout/radial5"/>
    <dgm:cxn modelId="{AB4E44C9-8CAC-45B9-9A6F-89CED6DF15C6}" type="presOf" srcId="{A3F3C967-A083-433C-B61E-B34598D42F6F}" destId="{A57056B0-8F55-4816-B0B5-E191925C4678}" srcOrd="0" destOrd="0" presId="urn:microsoft.com/office/officeart/2005/8/layout/radial5"/>
    <dgm:cxn modelId="{30B560C7-7294-4BEF-A151-BC1011C65CD2}" srcId="{ADB36E26-4B21-44E3-8CE4-89DE92870F49}" destId="{EAC91242-7AC7-45C6-B7AA-5C851A451504}" srcOrd="2" destOrd="0" parTransId="{B0473D22-7907-4102-98D7-1EF241BAA463}" sibTransId="{4CAEC7A9-38B2-44A2-A467-85B3775BCDA3}"/>
    <dgm:cxn modelId="{32EBF621-4E9F-47B3-9AC6-A389AD0A603A}" type="presOf" srcId="{B0473D22-7907-4102-98D7-1EF241BAA463}" destId="{316463C8-E1D3-4F1E-B2E5-FBEB3F9CFAC0}" srcOrd="0" destOrd="0" presId="urn:microsoft.com/office/officeart/2005/8/layout/radial5"/>
    <dgm:cxn modelId="{C1B57324-07A5-43AE-8D62-3B077CC74811}" type="presOf" srcId="{E3CB5A7A-ADE7-4A29-B074-FB9588FB9EF2}" destId="{3C04A916-D72F-4910-ADDC-D21301EC37EB}" srcOrd="0" destOrd="0" presId="urn:microsoft.com/office/officeart/2005/8/layout/radial5"/>
    <dgm:cxn modelId="{C85FAC03-062A-48F5-892E-37263C2802FE}" srcId="{ADB36E26-4B21-44E3-8CE4-89DE92870F49}" destId="{4DC9E79C-4429-496A-99B2-571E1A02739C}" srcOrd="3" destOrd="0" parTransId="{44BBB587-103E-4DD2-9FA1-4C128495DE83}" sibTransId="{CD8B747E-5EFC-425F-A66A-4C001C2FE5CD}"/>
    <dgm:cxn modelId="{2B7B415F-C92D-49CF-A0E4-70B928B04573}" srcId="{9B2A1BBE-461C-400D-BC75-8F56EDAF2426}" destId="{ADB36E26-4B21-44E3-8CE4-89DE92870F49}" srcOrd="0" destOrd="0" parTransId="{80A80390-6A37-41A3-8FB9-7FF4EE139E99}" sibTransId="{0C04B7C7-22C1-41CA-B78C-431FE8B9EACC}"/>
    <dgm:cxn modelId="{E629BD15-248A-48DC-8DCF-13C0392B3EAA}" type="presParOf" srcId="{76D71980-8851-4297-90B9-0E8A0D74D8F9}" destId="{CABA5057-BB5E-4E4F-9DD7-DBA5F53D9D35}" srcOrd="0" destOrd="0" presId="urn:microsoft.com/office/officeart/2005/8/layout/radial5"/>
    <dgm:cxn modelId="{366B770F-7BD9-48FB-A509-F57175FD1628}" type="presParOf" srcId="{76D71980-8851-4297-90B9-0E8A0D74D8F9}" destId="{26E2357E-25BB-4BBF-A306-C136556BF6B1}" srcOrd="1" destOrd="0" presId="urn:microsoft.com/office/officeart/2005/8/layout/radial5"/>
    <dgm:cxn modelId="{934A0D2D-E2DC-46CB-93B0-D6F33EFA9521}" type="presParOf" srcId="{26E2357E-25BB-4BBF-A306-C136556BF6B1}" destId="{BF45A58A-4534-4C29-939A-DC045E454404}" srcOrd="0" destOrd="0" presId="urn:microsoft.com/office/officeart/2005/8/layout/radial5"/>
    <dgm:cxn modelId="{A8EBE9E5-BC12-488C-B192-2C33DD211A9E}" type="presParOf" srcId="{76D71980-8851-4297-90B9-0E8A0D74D8F9}" destId="{D85B0AA8-6130-4AB7-947B-B0EB9E672281}" srcOrd="2" destOrd="0" presId="urn:microsoft.com/office/officeart/2005/8/layout/radial5"/>
    <dgm:cxn modelId="{32E80FA2-3613-4242-A677-06F115C9BA83}" type="presParOf" srcId="{76D71980-8851-4297-90B9-0E8A0D74D8F9}" destId="{3C04A916-D72F-4910-ADDC-D21301EC37EB}" srcOrd="3" destOrd="0" presId="urn:microsoft.com/office/officeart/2005/8/layout/radial5"/>
    <dgm:cxn modelId="{BA0059D3-5F48-4118-8CC4-524054DBAFEB}" type="presParOf" srcId="{3C04A916-D72F-4910-ADDC-D21301EC37EB}" destId="{B5A4BF37-378E-478F-BF14-6B6E2FB0FA84}" srcOrd="0" destOrd="0" presId="urn:microsoft.com/office/officeart/2005/8/layout/radial5"/>
    <dgm:cxn modelId="{98028145-5B02-4161-961F-0B9203B50802}" type="presParOf" srcId="{76D71980-8851-4297-90B9-0E8A0D74D8F9}" destId="{A57056B0-8F55-4816-B0B5-E191925C4678}" srcOrd="4" destOrd="0" presId="urn:microsoft.com/office/officeart/2005/8/layout/radial5"/>
    <dgm:cxn modelId="{ECCE8D81-27A8-4115-858C-E118E33BFC00}" type="presParOf" srcId="{76D71980-8851-4297-90B9-0E8A0D74D8F9}" destId="{316463C8-E1D3-4F1E-B2E5-FBEB3F9CFAC0}" srcOrd="5" destOrd="0" presId="urn:microsoft.com/office/officeart/2005/8/layout/radial5"/>
    <dgm:cxn modelId="{CCFC6D05-BFCC-49DE-9A40-F4C6269C4F9D}" type="presParOf" srcId="{316463C8-E1D3-4F1E-B2E5-FBEB3F9CFAC0}" destId="{2C1DE962-EE6C-423B-98EC-1DFCF73A204F}" srcOrd="0" destOrd="0" presId="urn:microsoft.com/office/officeart/2005/8/layout/radial5"/>
    <dgm:cxn modelId="{CF481E22-0A83-4798-A032-C15F393CEBA4}" type="presParOf" srcId="{76D71980-8851-4297-90B9-0E8A0D74D8F9}" destId="{5DA0DC94-8BF5-4F39-8BE5-ADF9814F4D76}" srcOrd="6" destOrd="0" presId="urn:microsoft.com/office/officeart/2005/8/layout/radial5"/>
    <dgm:cxn modelId="{62D9F1DD-6C3E-457B-B770-2D0C62FF7CDE}" type="presParOf" srcId="{76D71980-8851-4297-90B9-0E8A0D74D8F9}" destId="{519C19CA-F1F3-4322-9547-FA312C0A6199}" srcOrd="7" destOrd="0" presId="urn:microsoft.com/office/officeart/2005/8/layout/radial5"/>
    <dgm:cxn modelId="{F5AF3828-058E-472B-AC46-9F466E2946AF}" type="presParOf" srcId="{519C19CA-F1F3-4322-9547-FA312C0A6199}" destId="{04AB8BD3-0541-4971-8281-0A1B4184272D}" srcOrd="0" destOrd="0" presId="urn:microsoft.com/office/officeart/2005/8/layout/radial5"/>
    <dgm:cxn modelId="{BB0EE71D-8576-4030-ABC0-4576068E4322}" type="presParOf" srcId="{76D71980-8851-4297-90B9-0E8A0D74D8F9}" destId="{63AA0069-E828-4C57-A031-6DFB78D297E8}" srcOrd="8" destOrd="0" presId="urn:microsoft.com/office/officeart/2005/8/layout/radial5"/>
  </dgm:cxnLst>
  <dgm:bg/>
  <dgm:whole/>
  <dgm:extLst>
    <a:ext uri="http://schemas.microsoft.com/office/drawing/2008/diagram"/>
  </dgm:extLst>
</dgm:dataModel>
</file>

<file path=ppt/diagrams/data2.xml><?xml version="1.0" encoding="utf-8"?>
<dgm:dataModel xmlns:dgm="http://schemas.openxmlformats.org/drawingml/2006/diagram" xmlns:a="http://schemas.openxmlformats.org/drawingml/2006/main">
  <dgm:ptLst>
    <dgm:pt modelId="{FC01DB46-934F-498A-BE6C-FC75BB544200}" type="doc">
      <dgm:prSet loTypeId="urn:microsoft.com/office/officeart/2005/8/layout/matrix2" loCatId="matrix" qsTypeId="urn:microsoft.com/office/officeart/2005/8/quickstyle/3d3" qsCatId="3D" csTypeId="urn:microsoft.com/office/officeart/2005/8/colors/colorful1" csCatId="colorful" phldr="1"/>
      <dgm:spPr/>
      <dgm:t>
        <a:bodyPr/>
        <a:lstStyle/>
        <a:p>
          <a:endParaRPr lang="en-GB"/>
        </a:p>
      </dgm:t>
    </dgm:pt>
    <dgm:pt modelId="{3B70952B-7370-4ADE-AD49-0CAE80FB414E}">
      <dgm:prSet phldrT="[Text]" custT="1"/>
      <dgm:spPr>
        <a:solidFill>
          <a:schemeClr val="accent2">
            <a:lumMod val="50000"/>
          </a:schemeClr>
        </a:solidFill>
      </dgm:spPr>
      <dgm:t>
        <a:bodyPr/>
        <a:lstStyle/>
        <a:p>
          <a:r>
            <a:rPr lang="en-GB" sz="2800" dirty="0" smtClean="0"/>
            <a:t>Macro-economic policy</a:t>
          </a:r>
          <a:endParaRPr lang="en-GB" sz="2800" dirty="0"/>
        </a:p>
      </dgm:t>
    </dgm:pt>
    <dgm:pt modelId="{5B45532B-C5B4-41F7-9ED9-93BAC58BF7AA}" type="parTrans" cxnId="{B282DBA6-E459-4D6C-9F8A-B7E25C17502D}">
      <dgm:prSet/>
      <dgm:spPr/>
      <dgm:t>
        <a:bodyPr/>
        <a:lstStyle/>
        <a:p>
          <a:endParaRPr lang="en-GB" sz="1800"/>
        </a:p>
      </dgm:t>
    </dgm:pt>
    <dgm:pt modelId="{1D8DD167-8A6C-4C63-902B-826DA9D0A19C}" type="sibTrans" cxnId="{B282DBA6-E459-4D6C-9F8A-B7E25C17502D}">
      <dgm:prSet/>
      <dgm:spPr/>
      <dgm:t>
        <a:bodyPr/>
        <a:lstStyle/>
        <a:p>
          <a:endParaRPr lang="en-GB" sz="1800"/>
        </a:p>
      </dgm:t>
    </dgm:pt>
    <dgm:pt modelId="{5C19097C-134E-4D75-9CBC-BAAF14DE7837}">
      <dgm:prSet phldrT="[Text]" custT="1"/>
      <dgm:spPr>
        <a:solidFill>
          <a:schemeClr val="accent4">
            <a:lumMod val="50000"/>
          </a:schemeClr>
        </a:solidFill>
      </dgm:spPr>
      <dgm:t>
        <a:bodyPr/>
        <a:lstStyle/>
        <a:p>
          <a:r>
            <a:rPr lang="en-GB" sz="2800" dirty="0" smtClean="0"/>
            <a:t>Address market failures</a:t>
          </a:r>
          <a:endParaRPr lang="en-GB" sz="2800" dirty="0"/>
        </a:p>
      </dgm:t>
    </dgm:pt>
    <dgm:pt modelId="{93D47104-22B7-41D8-98D2-E7B5A76C59EC}" type="parTrans" cxnId="{2749293A-095E-41F6-9D92-1C75D36D1702}">
      <dgm:prSet/>
      <dgm:spPr/>
      <dgm:t>
        <a:bodyPr/>
        <a:lstStyle/>
        <a:p>
          <a:endParaRPr lang="en-GB" sz="1800"/>
        </a:p>
      </dgm:t>
    </dgm:pt>
    <dgm:pt modelId="{64ABEC79-CB2F-4AE5-ABD3-8E911840B050}" type="sibTrans" cxnId="{2749293A-095E-41F6-9D92-1C75D36D1702}">
      <dgm:prSet/>
      <dgm:spPr/>
      <dgm:t>
        <a:bodyPr/>
        <a:lstStyle/>
        <a:p>
          <a:endParaRPr lang="en-GB" sz="1800"/>
        </a:p>
      </dgm:t>
    </dgm:pt>
    <dgm:pt modelId="{1103057A-98B3-4EE6-AAA2-6E38E31E4A0C}">
      <dgm:prSet phldrT="[Text]" phldr="1" custT="1"/>
      <dgm:spPr>
        <a:solidFill>
          <a:schemeClr val="accent5">
            <a:lumMod val="50000"/>
          </a:schemeClr>
        </a:solidFill>
      </dgm:spPr>
      <dgm:t>
        <a:bodyPr/>
        <a:lstStyle/>
        <a:p>
          <a:endParaRPr lang="en-GB" sz="1800" dirty="0"/>
        </a:p>
      </dgm:t>
    </dgm:pt>
    <dgm:pt modelId="{074E0410-6F03-427D-97EF-B5999397CAB1}" type="parTrans" cxnId="{C8B508A3-54CA-428E-BDFA-CB7A7917E02D}">
      <dgm:prSet/>
      <dgm:spPr/>
      <dgm:t>
        <a:bodyPr/>
        <a:lstStyle/>
        <a:p>
          <a:endParaRPr lang="en-GB" sz="1800"/>
        </a:p>
      </dgm:t>
    </dgm:pt>
    <dgm:pt modelId="{63231879-EE5D-4641-B836-A8DC5DA1E6E8}" type="sibTrans" cxnId="{C8B508A3-54CA-428E-BDFA-CB7A7917E02D}">
      <dgm:prSet/>
      <dgm:spPr/>
      <dgm:t>
        <a:bodyPr/>
        <a:lstStyle/>
        <a:p>
          <a:endParaRPr lang="en-GB" sz="1800"/>
        </a:p>
      </dgm:t>
    </dgm:pt>
    <dgm:pt modelId="{008A7C9F-CFDE-4184-ACBB-52FCC3DEBDFA}">
      <dgm:prSet phldrT="[Text]" phldr="1"/>
      <dgm:spPr/>
      <dgm:t>
        <a:bodyPr/>
        <a:lstStyle/>
        <a:p>
          <a:endParaRPr lang="en-GB" sz="1800" dirty="0"/>
        </a:p>
      </dgm:t>
    </dgm:pt>
    <dgm:pt modelId="{7E8A2202-E6A2-4096-9613-C057D81212C3}" type="parTrans" cxnId="{78B21A0B-715D-4502-8A30-3D410B803D13}">
      <dgm:prSet/>
      <dgm:spPr/>
      <dgm:t>
        <a:bodyPr/>
        <a:lstStyle/>
        <a:p>
          <a:endParaRPr lang="en-GB" sz="1800"/>
        </a:p>
      </dgm:t>
    </dgm:pt>
    <dgm:pt modelId="{8426EFE7-2635-44B7-AC7A-102E2A2AD590}" type="sibTrans" cxnId="{78B21A0B-715D-4502-8A30-3D410B803D13}">
      <dgm:prSet/>
      <dgm:spPr/>
      <dgm:t>
        <a:bodyPr/>
        <a:lstStyle/>
        <a:p>
          <a:endParaRPr lang="en-GB" sz="1800"/>
        </a:p>
      </dgm:t>
    </dgm:pt>
    <dgm:pt modelId="{BB61494C-B86E-447F-BC50-4A39AF5F11FE}">
      <dgm:prSet phldrT="[Text]" custT="1"/>
      <dgm:spPr>
        <a:solidFill>
          <a:schemeClr val="accent3">
            <a:lumMod val="50000"/>
          </a:schemeClr>
        </a:solidFill>
      </dgm:spPr>
      <dgm:t>
        <a:bodyPr/>
        <a:lstStyle/>
        <a:p>
          <a:r>
            <a:rPr lang="en-GB" sz="2800" dirty="0" smtClean="0"/>
            <a:t>Subsidies &amp; regulation</a:t>
          </a:r>
        </a:p>
      </dgm:t>
    </dgm:pt>
    <dgm:pt modelId="{3A736C92-8F05-47D6-A6C8-4E72A31AE2AA}" type="parTrans" cxnId="{532DCE52-5BA4-47B7-BED5-EA1F6E0113B7}">
      <dgm:prSet/>
      <dgm:spPr/>
      <dgm:t>
        <a:bodyPr/>
        <a:lstStyle/>
        <a:p>
          <a:endParaRPr lang="en-GB"/>
        </a:p>
      </dgm:t>
    </dgm:pt>
    <dgm:pt modelId="{617A520F-6F92-4AFD-9E48-BC275DB15520}" type="sibTrans" cxnId="{532DCE52-5BA4-47B7-BED5-EA1F6E0113B7}">
      <dgm:prSet/>
      <dgm:spPr/>
      <dgm:t>
        <a:bodyPr/>
        <a:lstStyle/>
        <a:p>
          <a:endParaRPr lang="en-GB"/>
        </a:p>
      </dgm:t>
    </dgm:pt>
    <dgm:pt modelId="{9791E2FB-29E3-4DD5-9770-FFB527EFD414}">
      <dgm:prSet phldrT="[Text]" custT="1"/>
      <dgm:spPr>
        <a:solidFill>
          <a:schemeClr val="accent2">
            <a:lumMod val="50000"/>
          </a:schemeClr>
        </a:solidFill>
      </dgm:spPr>
      <dgm:t>
        <a:bodyPr/>
        <a:lstStyle/>
        <a:p>
          <a:r>
            <a:rPr lang="en-GB" sz="2800" dirty="0" smtClean="0">
              <a:latin typeface="+mn-lt"/>
            </a:rPr>
            <a:t>Public goods</a:t>
          </a:r>
          <a:endParaRPr lang="en-GB" sz="2800" dirty="0"/>
        </a:p>
      </dgm:t>
    </dgm:pt>
    <dgm:pt modelId="{B926908B-9FA7-48B4-B043-34DE5611BD3F}" type="parTrans" cxnId="{16294C49-35E2-45BB-8530-8980679249F9}">
      <dgm:prSet/>
      <dgm:spPr/>
      <dgm:t>
        <a:bodyPr/>
        <a:lstStyle/>
        <a:p>
          <a:endParaRPr lang="en-GB"/>
        </a:p>
      </dgm:t>
    </dgm:pt>
    <dgm:pt modelId="{C38EECF7-ED60-499D-BD57-D1FF726C49AB}" type="sibTrans" cxnId="{16294C49-35E2-45BB-8530-8980679249F9}">
      <dgm:prSet/>
      <dgm:spPr/>
      <dgm:t>
        <a:bodyPr/>
        <a:lstStyle/>
        <a:p>
          <a:endParaRPr lang="en-GB"/>
        </a:p>
      </dgm:t>
    </dgm:pt>
    <dgm:pt modelId="{8D5662CA-8E57-4E62-8ABA-69AEE89B2AE5}" type="pres">
      <dgm:prSet presAssocID="{FC01DB46-934F-498A-BE6C-FC75BB544200}" presName="matrix" presStyleCnt="0">
        <dgm:presLayoutVars>
          <dgm:chMax val="1"/>
          <dgm:dir/>
          <dgm:resizeHandles val="exact"/>
        </dgm:presLayoutVars>
      </dgm:prSet>
      <dgm:spPr/>
      <dgm:t>
        <a:bodyPr/>
        <a:lstStyle/>
        <a:p>
          <a:endParaRPr lang="en-GB"/>
        </a:p>
      </dgm:t>
    </dgm:pt>
    <dgm:pt modelId="{5E9B172C-856A-45FC-994F-EF2B533E4FD4}" type="pres">
      <dgm:prSet presAssocID="{FC01DB46-934F-498A-BE6C-FC75BB544200}" presName="axisShape" presStyleLbl="bgShp" presStyleIdx="0" presStyleCnt="1"/>
      <dgm:spPr/>
    </dgm:pt>
    <dgm:pt modelId="{E5BBB0FF-F967-4062-A026-796533D08EF3}" type="pres">
      <dgm:prSet presAssocID="{FC01DB46-934F-498A-BE6C-FC75BB544200}" presName="rect1" presStyleLbl="node1" presStyleIdx="0" presStyleCnt="4">
        <dgm:presLayoutVars>
          <dgm:chMax val="0"/>
          <dgm:chPref val="0"/>
          <dgm:bulletEnabled val="1"/>
        </dgm:presLayoutVars>
      </dgm:prSet>
      <dgm:spPr/>
      <dgm:t>
        <a:bodyPr/>
        <a:lstStyle/>
        <a:p>
          <a:endParaRPr lang="en-GB"/>
        </a:p>
      </dgm:t>
    </dgm:pt>
    <dgm:pt modelId="{627747DF-18D0-4C39-A9AD-BF3751D44983}" type="pres">
      <dgm:prSet presAssocID="{FC01DB46-934F-498A-BE6C-FC75BB544200}" presName="rect2" presStyleLbl="node1" presStyleIdx="1" presStyleCnt="4">
        <dgm:presLayoutVars>
          <dgm:chMax val="0"/>
          <dgm:chPref val="0"/>
          <dgm:bulletEnabled val="1"/>
        </dgm:presLayoutVars>
      </dgm:prSet>
      <dgm:spPr>
        <a:solidFill>
          <a:schemeClr val="accent6">
            <a:lumMod val="50000"/>
          </a:schemeClr>
        </a:solidFill>
      </dgm:spPr>
      <dgm:t>
        <a:bodyPr/>
        <a:lstStyle/>
        <a:p>
          <a:endParaRPr lang="en-GB"/>
        </a:p>
      </dgm:t>
    </dgm:pt>
    <dgm:pt modelId="{6BD732C2-BE60-40E7-B167-F2896F3AF7ED}" type="pres">
      <dgm:prSet presAssocID="{FC01DB46-934F-498A-BE6C-FC75BB544200}" presName="rect3" presStyleLbl="node1" presStyleIdx="2" presStyleCnt="4">
        <dgm:presLayoutVars>
          <dgm:chMax val="0"/>
          <dgm:chPref val="0"/>
          <dgm:bulletEnabled val="1"/>
        </dgm:presLayoutVars>
      </dgm:prSet>
      <dgm:spPr/>
      <dgm:t>
        <a:bodyPr/>
        <a:lstStyle/>
        <a:p>
          <a:endParaRPr lang="en-GB"/>
        </a:p>
      </dgm:t>
    </dgm:pt>
    <dgm:pt modelId="{9CACE7A5-80AD-4C7A-A4D4-154504AFC7A3}" type="pres">
      <dgm:prSet presAssocID="{FC01DB46-934F-498A-BE6C-FC75BB544200}" presName="rect4" presStyleLbl="node1" presStyleIdx="3" presStyleCnt="4">
        <dgm:presLayoutVars>
          <dgm:chMax val="0"/>
          <dgm:chPref val="0"/>
          <dgm:bulletEnabled val="1"/>
        </dgm:presLayoutVars>
      </dgm:prSet>
      <dgm:spPr/>
      <dgm:t>
        <a:bodyPr/>
        <a:lstStyle/>
        <a:p>
          <a:endParaRPr lang="en-GB"/>
        </a:p>
      </dgm:t>
    </dgm:pt>
  </dgm:ptLst>
  <dgm:cxnLst>
    <dgm:cxn modelId="{2749293A-095E-41F6-9D92-1C75D36D1702}" srcId="{FC01DB46-934F-498A-BE6C-FC75BB544200}" destId="{5C19097C-134E-4D75-9CBC-BAAF14DE7837}" srcOrd="3" destOrd="0" parTransId="{93D47104-22B7-41D8-98D2-E7B5A76C59EC}" sibTransId="{64ABEC79-CB2F-4AE5-ABD3-8E911840B050}"/>
    <dgm:cxn modelId="{E714132B-F5FB-4EDE-914B-BA8D253C2148}" type="presOf" srcId="{9791E2FB-29E3-4DD5-9770-FFB527EFD414}" destId="{627747DF-18D0-4C39-A9AD-BF3751D44983}" srcOrd="0" destOrd="0" presId="urn:microsoft.com/office/officeart/2005/8/layout/matrix2"/>
    <dgm:cxn modelId="{78B21A0B-715D-4502-8A30-3D410B803D13}" srcId="{FC01DB46-934F-498A-BE6C-FC75BB544200}" destId="{008A7C9F-CFDE-4184-ACBB-52FCC3DEBDFA}" srcOrd="5" destOrd="0" parTransId="{7E8A2202-E6A2-4096-9613-C057D81212C3}" sibTransId="{8426EFE7-2635-44B7-AC7A-102E2A2AD590}"/>
    <dgm:cxn modelId="{AA7E4E93-0583-434F-B0B0-18C12F1E1E7D}" type="presOf" srcId="{FC01DB46-934F-498A-BE6C-FC75BB544200}" destId="{8D5662CA-8E57-4E62-8ABA-69AEE89B2AE5}" srcOrd="0" destOrd="0" presId="urn:microsoft.com/office/officeart/2005/8/layout/matrix2"/>
    <dgm:cxn modelId="{532DCE52-5BA4-47B7-BED5-EA1F6E0113B7}" srcId="{FC01DB46-934F-498A-BE6C-FC75BB544200}" destId="{BB61494C-B86E-447F-BC50-4A39AF5F11FE}" srcOrd="2" destOrd="0" parTransId="{3A736C92-8F05-47D6-A6C8-4E72A31AE2AA}" sibTransId="{617A520F-6F92-4AFD-9E48-BC275DB15520}"/>
    <dgm:cxn modelId="{473448DA-E1FE-422A-8C16-365E2BAB154A}" type="presOf" srcId="{5C19097C-134E-4D75-9CBC-BAAF14DE7837}" destId="{9CACE7A5-80AD-4C7A-A4D4-154504AFC7A3}" srcOrd="0" destOrd="0" presId="urn:microsoft.com/office/officeart/2005/8/layout/matrix2"/>
    <dgm:cxn modelId="{B282DBA6-E459-4D6C-9F8A-B7E25C17502D}" srcId="{FC01DB46-934F-498A-BE6C-FC75BB544200}" destId="{3B70952B-7370-4ADE-AD49-0CAE80FB414E}" srcOrd="0" destOrd="0" parTransId="{5B45532B-C5B4-41F7-9ED9-93BAC58BF7AA}" sibTransId="{1D8DD167-8A6C-4C63-902B-826DA9D0A19C}"/>
    <dgm:cxn modelId="{C8B508A3-54CA-428E-BDFA-CB7A7917E02D}" srcId="{FC01DB46-934F-498A-BE6C-FC75BB544200}" destId="{1103057A-98B3-4EE6-AAA2-6E38E31E4A0C}" srcOrd="4" destOrd="0" parTransId="{074E0410-6F03-427D-97EF-B5999397CAB1}" sibTransId="{63231879-EE5D-4641-B836-A8DC5DA1E6E8}"/>
    <dgm:cxn modelId="{3B8D2C69-6D9E-471E-8664-E34D4BE1958F}" type="presOf" srcId="{3B70952B-7370-4ADE-AD49-0CAE80FB414E}" destId="{E5BBB0FF-F967-4062-A026-796533D08EF3}" srcOrd="0" destOrd="0" presId="urn:microsoft.com/office/officeart/2005/8/layout/matrix2"/>
    <dgm:cxn modelId="{1BF589AD-A000-47B1-8203-8DBFD50530F5}" type="presOf" srcId="{BB61494C-B86E-447F-BC50-4A39AF5F11FE}" destId="{6BD732C2-BE60-40E7-B167-F2896F3AF7ED}" srcOrd="0" destOrd="0" presId="urn:microsoft.com/office/officeart/2005/8/layout/matrix2"/>
    <dgm:cxn modelId="{16294C49-35E2-45BB-8530-8980679249F9}" srcId="{FC01DB46-934F-498A-BE6C-FC75BB544200}" destId="{9791E2FB-29E3-4DD5-9770-FFB527EFD414}" srcOrd="1" destOrd="0" parTransId="{B926908B-9FA7-48B4-B043-34DE5611BD3F}" sibTransId="{C38EECF7-ED60-499D-BD57-D1FF726C49AB}"/>
    <dgm:cxn modelId="{F00F132E-D264-41A7-BE16-2EEAFAAED087}" type="presParOf" srcId="{8D5662CA-8E57-4E62-8ABA-69AEE89B2AE5}" destId="{5E9B172C-856A-45FC-994F-EF2B533E4FD4}" srcOrd="0" destOrd="0" presId="urn:microsoft.com/office/officeart/2005/8/layout/matrix2"/>
    <dgm:cxn modelId="{1B43C470-D30A-48CB-8AF6-A5DFDED07DE9}" type="presParOf" srcId="{8D5662CA-8E57-4E62-8ABA-69AEE89B2AE5}" destId="{E5BBB0FF-F967-4062-A026-796533D08EF3}" srcOrd="1" destOrd="0" presId="urn:microsoft.com/office/officeart/2005/8/layout/matrix2"/>
    <dgm:cxn modelId="{06A2487C-993C-4331-B8E6-D24457ECCF8F}" type="presParOf" srcId="{8D5662CA-8E57-4E62-8ABA-69AEE89B2AE5}" destId="{627747DF-18D0-4C39-A9AD-BF3751D44983}" srcOrd="2" destOrd="0" presId="urn:microsoft.com/office/officeart/2005/8/layout/matrix2"/>
    <dgm:cxn modelId="{BA2D3E14-3238-4D7C-9419-B2700AF805C9}" type="presParOf" srcId="{8D5662CA-8E57-4E62-8ABA-69AEE89B2AE5}" destId="{6BD732C2-BE60-40E7-B167-F2896F3AF7ED}" srcOrd="3" destOrd="0" presId="urn:microsoft.com/office/officeart/2005/8/layout/matrix2"/>
    <dgm:cxn modelId="{8BB3DAD9-56C4-4AA5-9474-AD5DD0F374FA}" type="presParOf" srcId="{8D5662CA-8E57-4E62-8ABA-69AEE89B2AE5}" destId="{9CACE7A5-80AD-4C7A-A4D4-154504AFC7A3}" srcOrd="4" destOrd="0" presId="urn:microsoft.com/office/officeart/2005/8/layout/matrix2"/>
  </dgm:cxnLst>
  <dgm:bg/>
  <dgm:whole/>
  <dgm:extLst>
    <a:ext uri="http://schemas.microsoft.com/office/drawing/2008/diagram"/>
  </dgm:extLst>
</dgm:dataModel>
</file>

<file path=ppt/diagrams/data3.xml><?xml version="1.0" encoding="utf-8"?>
<dgm:dataModel xmlns:dgm="http://schemas.openxmlformats.org/drawingml/2006/diagram" xmlns:a="http://schemas.openxmlformats.org/drawingml/2006/main">
  <dgm:ptLst>
    <dgm:pt modelId="{45A5DCE8-550C-425C-B488-0CE7498E0025}" type="doc">
      <dgm:prSet loTypeId="urn:microsoft.com/office/officeart/2005/8/layout/hList1" loCatId="list" qsTypeId="urn:microsoft.com/office/officeart/2005/8/quickstyle/3d1" qsCatId="3D" csTypeId="urn:microsoft.com/office/officeart/2005/8/colors/colorful1" csCatId="colorful" phldr="1"/>
      <dgm:spPr/>
      <dgm:t>
        <a:bodyPr/>
        <a:lstStyle/>
        <a:p>
          <a:endParaRPr lang="en-GB"/>
        </a:p>
      </dgm:t>
    </dgm:pt>
    <dgm:pt modelId="{9F1548DB-9E86-4957-B58E-A1CB041AE6A5}">
      <dgm:prSet phldrT="[Text]"/>
      <dgm:spPr>
        <a:solidFill>
          <a:schemeClr val="accent2">
            <a:lumMod val="50000"/>
          </a:schemeClr>
        </a:solidFill>
      </dgm:spPr>
      <dgm:t>
        <a:bodyPr/>
        <a:lstStyle/>
        <a:p>
          <a:r>
            <a:rPr lang="en-GB" dirty="0" smtClean="0"/>
            <a:t>Establish basics</a:t>
          </a:r>
          <a:endParaRPr lang="en-GB" dirty="0"/>
        </a:p>
      </dgm:t>
    </dgm:pt>
    <dgm:pt modelId="{9CDD85FD-6F93-4583-BD43-0C520FE44BB6}" type="parTrans" cxnId="{40C9089D-06F1-4FF3-8742-78A5038DFAFB}">
      <dgm:prSet/>
      <dgm:spPr/>
      <dgm:t>
        <a:bodyPr/>
        <a:lstStyle/>
        <a:p>
          <a:endParaRPr lang="en-GB"/>
        </a:p>
      </dgm:t>
    </dgm:pt>
    <dgm:pt modelId="{415858FE-3DCB-4318-B0D8-54E36AE4C2DC}" type="sibTrans" cxnId="{40C9089D-06F1-4FF3-8742-78A5038DFAFB}">
      <dgm:prSet/>
      <dgm:spPr/>
      <dgm:t>
        <a:bodyPr/>
        <a:lstStyle/>
        <a:p>
          <a:endParaRPr lang="en-GB"/>
        </a:p>
      </dgm:t>
    </dgm:pt>
    <dgm:pt modelId="{993F3994-26F1-463B-BDA4-189CE6BE8610}">
      <dgm:prSet phldrT="[Text]"/>
      <dgm:spPr/>
      <dgm:t>
        <a:bodyPr/>
        <a:lstStyle/>
        <a:p>
          <a:r>
            <a:rPr lang="en-GB" dirty="0" smtClean="0"/>
            <a:t>Invest in public &amp; merit goods to …</a:t>
          </a:r>
          <a:endParaRPr lang="en-GB" dirty="0"/>
        </a:p>
      </dgm:t>
    </dgm:pt>
    <dgm:pt modelId="{26809501-7524-4C90-A307-EEE320A945BF}" type="parTrans" cxnId="{05F5CE49-9B37-4C31-BA3D-9BB48D4A33A2}">
      <dgm:prSet/>
      <dgm:spPr/>
      <dgm:t>
        <a:bodyPr/>
        <a:lstStyle/>
        <a:p>
          <a:endParaRPr lang="en-GB"/>
        </a:p>
      </dgm:t>
    </dgm:pt>
    <dgm:pt modelId="{5894309E-E9C2-4334-BC14-8928FBC5FFCB}" type="sibTrans" cxnId="{05F5CE49-9B37-4C31-BA3D-9BB48D4A33A2}">
      <dgm:prSet/>
      <dgm:spPr/>
      <dgm:t>
        <a:bodyPr/>
        <a:lstStyle/>
        <a:p>
          <a:endParaRPr lang="en-GB"/>
        </a:p>
      </dgm:t>
    </dgm:pt>
    <dgm:pt modelId="{8B55DFE7-6B75-4FC3-8135-DE10C1146F13}">
      <dgm:prSet phldrT="[Text]"/>
      <dgm:spPr>
        <a:solidFill>
          <a:schemeClr val="accent3">
            <a:lumMod val="50000"/>
          </a:schemeClr>
        </a:solidFill>
      </dgm:spPr>
      <dgm:t>
        <a:bodyPr/>
        <a:lstStyle/>
        <a:p>
          <a:r>
            <a:rPr lang="en-GB" b="0" dirty="0" smtClean="0"/>
            <a:t>Strengthen markets address market failures</a:t>
          </a:r>
          <a:endParaRPr lang="en-GB" b="0" dirty="0"/>
        </a:p>
      </dgm:t>
    </dgm:pt>
    <dgm:pt modelId="{E32481E7-E84C-4B6E-AB5D-C409AB84D8FE}" type="parTrans" cxnId="{91128F32-8F4D-4F00-ABB6-C3F80C96C7AB}">
      <dgm:prSet/>
      <dgm:spPr/>
      <dgm:t>
        <a:bodyPr/>
        <a:lstStyle/>
        <a:p>
          <a:endParaRPr lang="en-GB"/>
        </a:p>
      </dgm:t>
    </dgm:pt>
    <dgm:pt modelId="{BEE18482-C40E-49C3-AA5B-AA11627ED799}" type="sibTrans" cxnId="{91128F32-8F4D-4F00-ABB6-C3F80C96C7AB}">
      <dgm:prSet/>
      <dgm:spPr/>
      <dgm:t>
        <a:bodyPr/>
        <a:lstStyle/>
        <a:p>
          <a:endParaRPr lang="en-GB"/>
        </a:p>
      </dgm:t>
    </dgm:pt>
    <dgm:pt modelId="{F6B5C48F-9332-40BD-9D21-4A9E2FC97358}">
      <dgm:prSet phldrT="[Text]"/>
      <dgm:spPr/>
      <dgm:t>
        <a:bodyPr/>
        <a:lstStyle/>
        <a:p>
          <a:r>
            <a:rPr lang="en-GB" dirty="0" smtClean="0"/>
            <a:t>Strengthen seasonal finance, input supply &amp; output markets</a:t>
          </a:r>
          <a:endParaRPr lang="en-GB" dirty="0"/>
        </a:p>
      </dgm:t>
    </dgm:pt>
    <dgm:pt modelId="{613B6F10-28A1-4706-9889-960CD7B0BFB7}" type="parTrans" cxnId="{4ED1F3B3-F2D2-4167-8F44-B9FEB243E89B}">
      <dgm:prSet/>
      <dgm:spPr/>
      <dgm:t>
        <a:bodyPr/>
        <a:lstStyle/>
        <a:p>
          <a:endParaRPr lang="en-GB"/>
        </a:p>
      </dgm:t>
    </dgm:pt>
    <dgm:pt modelId="{A444A56E-895D-4C43-A8C3-0593B42CBFE7}" type="sibTrans" cxnId="{4ED1F3B3-F2D2-4167-8F44-B9FEB243E89B}">
      <dgm:prSet/>
      <dgm:spPr/>
      <dgm:t>
        <a:bodyPr/>
        <a:lstStyle/>
        <a:p>
          <a:endParaRPr lang="en-GB"/>
        </a:p>
      </dgm:t>
    </dgm:pt>
    <dgm:pt modelId="{54DC4717-A808-49DC-A854-DB3824EBE289}">
      <dgm:prSet phldrT="[Text]"/>
      <dgm:spPr>
        <a:solidFill>
          <a:schemeClr val="accent4">
            <a:lumMod val="50000"/>
          </a:schemeClr>
        </a:solidFill>
      </dgm:spPr>
      <dgm:t>
        <a:bodyPr/>
        <a:lstStyle/>
        <a:p>
          <a:r>
            <a:rPr lang="en-GB" b="0" dirty="0" smtClean="0"/>
            <a:t>Increase role of private sector</a:t>
          </a:r>
          <a:endParaRPr lang="en-GB" b="0" dirty="0"/>
        </a:p>
      </dgm:t>
    </dgm:pt>
    <dgm:pt modelId="{27BA71AD-033B-4D4D-8F43-B7F9CCACB3B6}" type="parTrans" cxnId="{AB16D412-82FA-43BE-B027-362FF6EEBE3F}">
      <dgm:prSet/>
      <dgm:spPr/>
      <dgm:t>
        <a:bodyPr/>
        <a:lstStyle/>
        <a:p>
          <a:endParaRPr lang="en-GB"/>
        </a:p>
      </dgm:t>
    </dgm:pt>
    <dgm:pt modelId="{5E6ABAA5-5F17-40F3-89E4-FE4B16508FD9}" type="sibTrans" cxnId="{AB16D412-82FA-43BE-B027-362FF6EEBE3F}">
      <dgm:prSet/>
      <dgm:spPr/>
      <dgm:t>
        <a:bodyPr/>
        <a:lstStyle/>
        <a:p>
          <a:endParaRPr lang="en-GB"/>
        </a:p>
      </dgm:t>
    </dgm:pt>
    <dgm:pt modelId="{7D9C693D-088D-4C5F-B652-41F82E8AFC72}">
      <dgm:prSet phldrT="[Text]"/>
      <dgm:spPr/>
      <dgm:t>
        <a:bodyPr/>
        <a:lstStyle/>
        <a:p>
          <a:r>
            <a:rPr lang="en-GB" dirty="0" smtClean="0"/>
            <a:t>Withdraw state as effective private firms enter market</a:t>
          </a:r>
          <a:endParaRPr lang="en-GB" dirty="0"/>
        </a:p>
      </dgm:t>
    </dgm:pt>
    <dgm:pt modelId="{DC3AF72F-C4F9-4AA9-A9FB-C8D56F6FFB7A}" type="parTrans" cxnId="{51B7CCDF-66A7-45E5-985C-932459F58FF7}">
      <dgm:prSet/>
      <dgm:spPr/>
      <dgm:t>
        <a:bodyPr/>
        <a:lstStyle/>
        <a:p>
          <a:endParaRPr lang="en-GB"/>
        </a:p>
      </dgm:t>
    </dgm:pt>
    <dgm:pt modelId="{D86CD7B4-1AFC-424A-A588-48AA098BF224}" type="sibTrans" cxnId="{51B7CCDF-66A7-45E5-985C-932459F58FF7}">
      <dgm:prSet/>
      <dgm:spPr/>
      <dgm:t>
        <a:bodyPr/>
        <a:lstStyle/>
        <a:p>
          <a:endParaRPr lang="en-GB"/>
        </a:p>
      </dgm:t>
    </dgm:pt>
    <dgm:pt modelId="{16259876-7BC2-4A41-8394-F9B4114B07E6}">
      <dgm:prSet phldrT="[Text]"/>
      <dgm:spPr/>
      <dgm:t>
        <a:bodyPr/>
        <a:lstStyle/>
        <a:p>
          <a:r>
            <a:rPr lang="en-GB" dirty="0" smtClean="0"/>
            <a:t>… Create conditions for profitable intensification</a:t>
          </a:r>
          <a:endParaRPr lang="en-GB" dirty="0"/>
        </a:p>
      </dgm:t>
    </dgm:pt>
    <dgm:pt modelId="{3F4400CC-E603-4466-81A4-58022C4D485C}" type="parTrans" cxnId="{E19ACE59-7423-4E16-A81A-2397FD02913E}">
      <dgm:prSet/>
      <dgm:spPr/>
      <dgm:t>
        <a:bodyPr/>
        <a:lstStyle/>
        <a:p>
          <a:endParaRPr lang="en-GB"/>
        </a:p>
      </dgm:t>
    </dgm:pt>
    <dgm:pt modelId="{D080D81F-4C11-4829-8B99-4BB13970BFCE}" type="sibTrans" cxnId="{E19ACE59-7423-4E16-A81A-2397FD02913E}">
      <dgm:prSet/>
      <dgm:spPr/>
      <dgm:t>
        <a:bodyPr/>
        <a:lstStyle/>
        <a:p>
          <a:endParaRPr lang="en-GB"/>
        </a:p>
      </dgm:t>
    </dgm:pt>
    <dgm:pt modelId="{92A8C0BE-4680-434E-8589-01A105AD46EC}">
      <dgm:prSet phldrT="[Text]"/>
      <dgm:spPr/>
      <dgm:t>
        <a:bodyPr/>
        <a:lstStyle/>
        <a:p>
          <a:r>
            <a:rPr lang="en-GB" dirty="0" smtClean="0"/>
            <a:t>Help farmers work with traders, etc.</a:t>
          </a:r>
          <a:endParaRPr lang="en-GB" dirty="0"/>
        </a:p>
      </dgm:t>
    </dgm:pt>
    <dgm:pt modelId="{87F501CD-9093-4B1D-8C07-702439E900E8}" type="parTrans" cxnId="{272D6DF9-360B-4570-BB5E-7AB41DF2C291}">
      <dgm:prSet/>
      <dgm:spPr/>
      <dgm:t>
        <a:bodyPr/>
        <a:lstStyle/>
        <a:p>
          <a:endParaRPr lang="en-GB"/>
        </a:p>
      </dgm:t>
    </dgm:pt>
    <dgm:pt modelId="{59270A3D-168A-488D-8FB1-4CF21B71527D}" type="sibTrans" cxnId="{272D6DF9-360B-4570-BB5E-7AB41DF2C291}">
      <dgm:prSet/>
      <dgm:spPr/>
      <dgm:t>
        <a:bodyPr/>
        <a:lstStyle/>
        <a:p>
          <a:endParaRPr lang="en-GB"/>
        </a:p>
      </dgm:t>
    </dgm:pt>
    <dgm:pt modelId="{B1664C91-0362-4A3F-AD95-A613E41837A9}" type="pres">
      <dgm:prSet presAssocID="{45A5DCE8-550C-425C-B488-0CE7498E0025}" presName="Name0" presStyleCnt="0">
        <dgm:presLayoutVars>
          <dgm:dir/>
          <dgm:animLvl val="lvl"/>
          <dgm:resizeHandles val="exact"/>
        </dgm:presLayoutVars>
      </dgm:prSet>
      <dgm:spPr/>
      <dgm:t>
        <a:bodyPr/>
        <a:lstStyle/>
        <a:p>
          <a:endParaRPr lang="en-GB"/>
        </a:p>
      </dgm:t>
    </dgm:pt>
    <dgm:pt modelId="{883BBC99-3D5E-4E75-B64E-9FF11573C8A8}" type="pres">
      <dgm:prSet presAssocID="{9F1548DB-9E86-4957-B58E-A1CB041AE6A5}" presName="composite" presStyleCnt="0"/>
      <dgm:spPr/>
    </dgm:pt>
    <dgm:pt modelId="{43108914-5A10-4E70-945B-1B1F67C6BAFF}" type="pres">
      <dgm:prSet presAssocID="{9F1548DB-9E86-4957-B58E-A1CB041AE6A5}" presName="parTx" presStyleLbl="alignNode1" presStyleIdx="0" presStyleCnt="3">
        <dgm:presLayoutVars>
          <dgm:chMax val="0"/>
          <dgm:chPref val="0"/>
          <dgm:bulletEnabled val="1"/>
        </dgm:presLayoutVars>
      </dgm:prSet>
      <dgm:spPr/>
      <dgm:t>
        <a:bodyPr/>
        <a:lstStyle/>
        <a:p>
          <a:endParaRPr lang="en-GB"/>
        </a:p>
      </dgm:t>
    </dgm:pt>
    <dgm:pt modelId="{33D3997B-63B3-48BD-8A32-75790FCF5F60}" type="pres">
      <dgm:prSet presAssocID="{9F1548DB-9E86-4957-B58E-A1CB041AE6A5}" presName="desTx" presStyleLbl="alignAccFollowNode1" presStyleIdx="0" presStyleCnt="3">
        <dgm:presLayoutVars>
          <dgm:bulletEnabled val="1"/>
        </dgm:presLayoutVars>
      </dgm:prSet>
      <dgm:spPr/>
      <dgm:t>
        <a:bodyPr/>
        <a:lstStyle/>
        <a:p>
          <a:endParaRPr lang="en-GB"/>
        </a:p>
      </dgm:t>
    </dgm:pt>
    <dgm:pt modelId="{2D656720-CB12-4B5E-BEBB-A70649F94AEC}" type="pres">
      <dgm:prSet presAssocID="{415858FE-3DCB-4318-B0D8-54E36AE4C2DC}" presName="space" presStyleCnt="0"/>
      <dgm:spPr/>
    </dgm:pt>
    <dgm:pt modelId="{7883A25F-0792-4F8D-8179-CBED2A35EDC9}" type="pres">
      <dgm:prSet presAssocID="{8B55DFE7-6B75-4FC3-8135-DE10C1146F13}" presName="composite" presStyleCnt="0"/>
      <dgm:spPr/>
    </dgm:pt>
    <dgm:pt modelId="{7E2FC883-8C09-41E8-B38E-BBABAED2E636}" type="pres">
      <dgm:prSet presAssocID="{8B55DFE7-6B75-4FC3-8135-DE10C1146F13}" presName="parTx" presStyleLbl="alignNode1" presStyleIdx="1" presStyleCnt="3" custScaleX="114062">
        <dgm:presLayoutVars>
          <dgm:chMax val="0"/>
          <dgm:chPref val="0"/>
          <dgm:bulletEnabled val="1"/>
        </dgm:presLayoutVars>
      </dgm:prSet>
      <dgm:spPr/>
      <dgm:t>
        <a:bodyPr/>
        <a:lstStyle/>
        <a:p>
          <a:endParaRPr lang="en-GB"/>
        </a:p>
      </dgm:t>
    </dgm:pt>
    <dgm:pt modelId="{5B2CB65D-2478-4451-A79F-FBB9265D4177}" type="pres">
      <dgm:prSet presAssocID="{8B55DFE7-6B75-4FC3-8135-DE10C1146F13}" presName="desTx" presStyleLbl="alignAccFollowNode1" presStyleIdx="1" presStyleCnt="3" custScaleX="114870">
        <dgm:presLayoutVars>
          <dgm:bulletEnabled val="1"/>
        </dgm:presLayoutVars>
      </dgm:prSet>
      <dgm:spPr/>
      <dgm:t>
        <a:bodyPr/>
        <a:lstStyle/>
        <a:p>
          <a:endParaRPr lang="en-GB"/>
        </a:p>
      </dgm:t>
    </dgm:pt>
    <dgm:pt modelId="{5D8C1F32-5C14-4F9F-A3FD-42F082B65F38}" type="pres">
      <dgm:prSet presAssocID="{BEE18482-C40E-49C3-AA5B-AA11627ED799}" presName="space" presStyleCnt="0"/>
      <dgm:spPr/>
    </dgm:pt>
    <dgm:pt modelId="{063B4DB8-78EB-43F9-878A-4CF24BABE73C}" type="pres">
      <dgm:prSet presAssocID="{54DC4717-A808-49DC-A854-DB3824EBE289}" presName="composite" presStyleCnt="0"/>
      <dgm:spPr/>
    </dgm:pt>
    <dgm:pt modelId="{DEEE846A-1A86-487B-B305-0E001AED96E2}" type="pres">
      <dgm:prSet presAssocID="{54DC4717-A808-49DC-A854-DB3824EBE289}" presName="parTx" presStyleLbl="alignNode1" presStyleIdx="2" presStyleCnt="3">
        <dgm:presLayoutVars>
          <dgm:chMax val="0"/>
          <dgm:chPref val="0"/>
          <dgm:bulletEnabled val="1"/>
        </dgm:presLayoutVars>
      </dgm:prSet>
      <dgm:spPr/>
      <dgm:t>
        <a:bodyPr/>
        <a:lstStyle/>
        <a:p>
          <a:endParaRPr lang="en-GB"/>
        </a:p>
      </dgm:t>
    </dgm:pt>
    <dgm:pt modelId="{621725D6-B9FA-43A3-8539-7C051F72F7A3}" type="pres">
      <dgm:prSet presAssocID="{54DC4717-A808-49DC-A854-DB3824EBE289}" presName="desTx" presStyleLbl="alignAccFollowNode1" presStyleIdx="2" presStyleCnt="3">
        <dgm:presLayoutVars>
          <dgm:bulletEnabled val="1"/>
        </dgm:presLayoutVars>
      </dgm:prSet>
      <dgm:spPr/>
      <dgm:t>
        <a:bodyPr/>
        <a:lstStyle/>
        <a:p>
          <a:endParaRPr lang="en-GB"/>
        </a:p>
      </dgm:t>
    </dgm:pt>
  </dgm:ptLst>
  <dgm:cxnLst>
    <dgm:cxn modelId="{51B7CCDF-66A7-45E5-985C-932459F58FF7}" srcId="{54DC4717-A808-49DC-A854-DB3824EBE289}" destId="{7D9C693D-088D-4C5F-B652-41F82E8AFC72}" srcOrd="0" destOrd="0" parTransId="{DC3AF72F-C4F9-4AA9-A9FB-C8D56F6FFB7A}" sibTransId="{D86CD7B4-1AFC-424A-A588-48AA098BF224}"/>
    <dgm:cxn modelId="{91128F32-8F4D-4F00-ABB6-C3F80C96C7AB}" srcId="{45A5DCE8-550C-425C-B488-0CE7498E0025}" destId="{8B55DFE7-6B75-4FC3-8135-DE10C1146F13}" srcOrd="1" destOrd="0" parTransId="{E32481E7-E84C-4B6E-AB5D-C409AB84D8FE}" sibTransId="{BEE18482-C40E-49C3-AA5B-AA11627ED799}"/>
    <dgm:cxn modelId="{E19ACE59-7423-4E16-A81A-2397FD02913E}" srcId="{9F1548DB-9E86-4957-B58E-A1CB041AE6A5}" destId="{16259876-7BC2-4A41-8394-F9B4114B07E6}" srcOrd="1" destOrd="0" parTransId="{3F4400CC-E603-4466-81A4-58022C4D485C}" sibTransId="{D080D81F-4C11-4829-8B99-4BB13970BFCE}"/>
    <dgm:cxn modelId="{33FE59BF-B721-4853-AEEB-47477D2FED03}" type="presOf" srcId="{8B55DFE7-6B75-4FC3-8135-DE10C1146F13}" destId="{7E2FC883-8C09-41E8-B38E-BBABAED2E636}" srcOrd="0" destOrd="0" presId="urn:microsoft.com/office/officeart/2005/8/layout/hList1"/>
    <dgm:cxn modelId="{9BDABB23-6891-4C43-886C-40CC064EEEF6}" type="presOf" srcId="{9F1548DB-9E86-4957-B58E-A1CB041AE6A5}" destId="{43108914-5A10-4E70-945B-1B1F67C6BAFF}" srcOrd="0" destOrd="0" presId="urn:microsoft.com/office/officeart/2005/8/layout/hList1"/>
    <dgm:cxn modelId="{A109D993-CB37-41E1-8C3B-389954358A01}" type="presOf" srcId="{54DC4717-A808-49DC-A854-DB3824EBE289}" destId="{DEEE846A-1A86-487B-B305-0E001AED96E2}" srcOrd="0" destOrd="0" presId="urn:microsoft.com/office/officeart/2005/8/layout/hList1"/>
    <dgm:cxn modelId="{462FADA4-3A31-4EEA-BDE6-AE7A6456E802}" type="presOf" srcId="{92A8C0BE-4680-434E-8589-01A105AD46EC}" destId="{5B2CB65D-2478-4451-A79F-FBB9265D4177}" srcOrd="0" destOrd="1" presId="urn:microsoft.com/office/officeart/2005/8/layout/hList1"/>
    <dgm:cxn modelId="{451280DC-1F01-4B24-A152-009FB0842260}" type="presOf" srcId="{F6B5C48F-9332-40BD-9D21-4A9E2FC97358}" destId="{5B2CB65D-2478-4451-A79F-FBB9265D4177}" srcOrd="0" destOrd="0" presId="urn:microsoft.com/office/officeart/2005/8/layout/hList1"/>
    <dgm:cxn modelId="{272D6DF9-360B-4570-BB5E-7AB41DF2C291}" srcId="{8B55DFE7-6B75-4FC3-8135-DE10C1146F13}" destId="{92A8C0BE-4680-434E-8589-01A105AD46EC}" srcOrd="1" destOrd="0" parTransId="{87F501CD-9093-4B1D-8C07-702439E900E8}" sibTransId="{59270A3D-168A-488D-8FB1-4CF21B71527D}"/>
    <dgm:cxn modelId="{B23B879F-926C-45DF-83FD-9EBC2842317D}" type="presOf" srcId="{7D9C693D-088D-4C5F-B652-41F82E8AFC72}" destId="{621725D6-B9FA-43A3-8539-7C051F72F7A3}" srcOrd="0" destOrd="0" presId="urn:microsoft.com/office/officeart/2005/8/layout/hList1"/>
    <dgm:cxn modelId="{40C9089D-06F1-4FF3-8742-78A5038DFAFB}" srcId="{45A5DCE8-550C-425C-B488-0CE7498E0025}" destId="{9F1548DB-9E86-4957-B58E-A1CB041AE6A5}" srcOrd="0" destOrd="0" parTransId="{9CDD85FD-6F93-4583-BD43-0C520FE44BB6}" sibTransId="{415858FE-3DCB-4318-B0D8-54E36AE4C2DC}"/>
    <dgm:cxn modelId="{C7413C2A-2178-4884-80FD-B717BBF08C38}" type="presOf" srcId="{16259876-7BC2-4A41-8394-F9B4114B07E6}" destId="{33D3997B-63B3-48BD-8A32-75790FCF5F60}" srcOrd="0" destOrd="1" presId="urn:microsoft.com/office/officeart/2005/8/layout/hList1"/>
    <dgm:cxn modelId="{05F5CE49-9B37-4C31-BA3D-9BB48D4A33A2}" srcId="{9F1548DB-9E86-4957-B58E-A1CB041AE6A5}" destId="{993F3994-26F1-463B-BDA4-189CE6BE8610}" srcOrd="0" destOrd="0" parTransId="{26809501-7524-4C90-A307-EEE320A945BF}" sibTransId="{5894309E-E9C2-4334-BC14-8928FBC5FFCB}"/>
    <dgm:cxn modelId="{AB16D412-82FA-43BE-B027-362FF6EEBE3F}" srcId="{45A5DCE8-550C-425C-B488-0CE7498E0025}" destId="{54DC4717-A808-49DC-A854-DB3824EBE289}" srcOrd="2" destOrd="0" parTransId="{27BA71AD-033B-4D4D-8F43-B7F9CCACB3B6}" sibTransId="{5E6ABAA5-5F17-40F3-89E4-FE4B16508FD9}"/>
    <dgm:cxn modelId="{4ED1F3B3-F2D2-4167-8F44-B9FEB243E89B}" srcId="{8B55DFE7-6B75-4FC3-8135-DE10C1146F13}" destId="{F6B5C48F-9332-40BD-9D21-4A9E2FC97358}" srcOrd="0" destOrd="0" parTransId="{613B6F10-28A1-4706-9889-960CD7B0BFB7}" sibTransId="{A444A56E-895D-4C43-A8C3-0593B42CBFE7}"/>
    <dgm:cxn modelId="{0AF71FAC-6329-4408-A1D2-8C38C8A56276}" type="presOf" srcId="{993F3994-26F1-463B-BDA4-189CE6BE8610}" destId="{33D3997B-63B3-48BD-8A32-75790FCF5F60}" srcOrd="0" destOrd="0" presId="urn:microsoft.com/office/officeart/2005/8/layout/hList1"/>
    <dgm:cxn modelId="{EE072151-E562-4A57-9069-043514B88429}" type="presOf" srcId="{45A5DCE8-550C-425C-B488-0CE7498E0025}" destId="{B1664C91-0362-4A3F-AD95-A613E41837A9}" srcOrd="0" destOrd="0" presId="urn:microsoft.com/office/officeart/2005/8/layout/hList1"/>
    <dgm:cxn modelId="{AE7B90FA-0B3E-4BDC-8679-38DC9E3B1ECF}" type="presParOf" srcId="{B1664C91-0362-4A3F-AD95-A613E41837A9}" destId="{883BBC99-3D5E-4E75-B64E-9FF11573C8A8}" srcOrd="0" destOrd="0" presId="urn:microsoft.com/office/officeart/2005/8/layout/hList1"/>
    <dgm:cxn modelId="{CD1DC7C3-CBBD-4EA9-BDEC-68133C8AF653}" type="presParOf" srcId="{883BBC99-3D5E-4E75-B64E-9FF11573C8A8}" destId="{43108914-5A10-4E70-945B-1B1F67C6BAFF}" srcOrd="0" destOrd="0" presId="urn:microsoft.com/office/officeart/2005/8/layout/hList1"/>
    <dgm:cxn modelId="{5F06B2DE-15C0-4F1F-AF52-496B22650524}" type="presParOf" srcId="{883BBC99-3D5E-4E75-B64E-9FF11573C8A8}" destId="{33D3997B-63B3-48BD-8A32-75790FCF5F60}" srcOrd="1" destOrd="0" presId="urn:microsoft.com/office/officeart/2005/8/layout/hList1"/>
    <dgm:cxn modelId="{E58056E3-28C4-4A18-991F-326DE01FBC7E}" type="presParOf" srcId="{B1664C91-0362-4A3F-AD95-A613E41837A9}" destId="{2D656720-CB12-4B5E-BEBB-A70649F94AEC}" srcOrd="1" destOrd="0" presId="urn:microsoft.com/office/officeart/2005/8/layout/hList1"/>
    <dgm:cxn modelId="{D1108DFA-9BA7-46AF-8713-7787490D47F4}" type="presParOf" srcId="{B1664C91-0362-4A3F-AD95-A613E41837A9}" destId="{7883A25F-0792-4F8D-8179-CBED2A35EDC9}" srcOrd="2" destOrd="0" presId="urn:microsoft.com/office/officeart/2005/8/layout/hList1"/>
    <dgm:cxn modelId="{E6DB3188-CEBA-40BB-A95D-6007BBADACA4}" type="presParOf" srcId="{7883A25F-0792-4F8D-8179-CBED2A35EDC9}" destId="{7E2FC883-8C09-41E8-B38E-BBABAED2E636}" srcOrd="0" destOrd="0" presId="urn:microsoft.com/office/officeart/2005/8/layout/hList1"/>
    <dgm:cxn modelId="{27050C4D-575E-4199-B974-4EAB839346FD}" type="presParOf" srcId="{7883A25F-0792-4F8D-8179-CBED2A35EDC9}" destId="{5B2CB65D-2478-4451-A79F-FBB9265D4177}" srcOrd="1" destOrd="0" presId="urn:microsoft.com/office/officeart/2005/8/layout/hList1"/>
    <dgm:cxn modelId="{664BCD4B-2B8D-4C87-9F75-D13443932CA1}" type="presParOf" srcId="{B1664C91-0362-4A3F-AD95-A613E41837A9}" destId="{5D8C1F32-5C14-4F9F-A3FD-42F082B65F38}" srcOrd="3" destOrd="0" presId="urn:microsoft.com/office/officeart/2005/8/layout/hList1"/>
    <dgm:cxn modelId="{11C3F36C-9D7D-4FA5-AA00-8A6068289D93}" type="presParOf" srcId="{B1664C91-0362-4A3F-AD95-A613E41837A9}" destId="{063B4DB8-78EB-43F9-878A-4CF24BABE73C}" srcOrd="4" destOrd="0" presId="urn:microsoft.com/office/officeart/2005/8/layout/hList1"/>
    <dgm:cxn modelId="{AEB6E3FD-F837-424A-80A2-99DFAE0DE3AC}" type="presParOf" srcId="{063B4DB8-78EB-43F9-878A-4CF24BABE73C}" destId="{DEEE846A-1A86-487B-B305-0E001AED96E2}" srcOrd="0" destOrd="0" presId="urn:microsoft.com/office/officeart/2005/8/layout/hList1"/>
    <dgm:cxn modelId="{376A5D53-0326-4CD4-87C6-B171D794650D}" type="presParOf" srcId="{063B4DB8-78EB-43F9-878A-4CF24BABE73C}" destId="{621725D6-B9FA-43A3-8539-7C051F72F7A3}" srcOrd="1" destOrd="0" presId="urn:microsoft.com/office/officeart/2005/8/layout/hList1"/>
  </dgm:cxnLst>
  <dgm:bg/>
  <dgm:whole/>
  <dgm:extLst>
    <a:ext uri="http://schemas.microsoft.com/office/drawing/2008/diagram"/>
  </dgm:extLst>
</dgm:dataModel>
</file>

<file path=ppt/diagrams/data4.xml><?xml version="1.0" encoding="utf-8"?>
<dgm:dataModel xmlns:dgm="http://schemas.openxmlformats.org/drawingml/2006/diagram" xmlns:a="http://schemas.openxmlformats.org/drawingml/2006/main">
  <dgm:ptLst>
    <dgm:pt modelId="{A44BD271-6294-41FF-ADDB-50F3C73ACB11}" type="doc">
      <dgm:prSet loTypeId="urn:microsoft.com/office/officeart/2005/8/layout/hList6" loCatId="list" qsTypeId="urn:microsoft.com/office/officeart/2005/8/quickstyle/3d2" qsCatId="3D" csTypeId="urn:microsoft.com/office/officeart/2005/8/colors/colorful1" csCatId="colorful" phldr="1"/>
      <dgm:spPr/>
      <dgm:t>
        <a:bodyPr/>
        <a:lstStyle/>
        <a:p>
          <a:endParaRPr lang="en-GB"/>
        </a:p>
      </dgm:t>
    </dgm:pt>
    <dgm:pt modelId="{F4FF47D5-303B-46B4-A728-77AF3F86D7D9}">
      <dgm:prSet phldrT="[Text]"/>
      <dgm:spPr>
        <a:solidFill>
          <a:schemeClr val="accent2">
            <a:lumMod val="50000"/>
          </a:schemeClr>
        </a:solidFill>
      </dgm:spPr>
      <dgm:t>
        <a:bodyPr/>
        <a:lstStyle/>
        <a:p>
          <a:r>
            <a:rPr lang="en-GB" sz="3600" b="1" dirty="0" smtClean="0"/>
            <a:t>Step up</a:t>
          </a:r>
          <a:endParaRPr lang="en-GB" sz="3600" b="1" dirty="0"/>
        </a:p>
      </dgm:t>
    </dgm:pt>
    <dgm:pt modelId="{74F45623-3B54-44A6-AD28-E656C3F9BD0F}" type="parTrans" cxnId="{3C06AB5F-9D5E-46F4-B2EE-BAD8B92D238C}">
      <dgm:prSet/>
      <dgm:spPr/>
      <dgm:t>
        <a:bodyPr/>
        <a:lstStyle/>
        <a:p>
          <a:endParaRPr lang="en-GB"/>
        </a:p>
      </dgm:t>
    </dgm:pt>
    <dgm:pt modelId="{B0604453-A3A5-44BD-B1BE-EACC6378C5D1}" type="sibTrans" cxnId="{3C06AB5F-9D5E-46F4-B2EE-BAD8B92D238C}">
      <dgm:prSet/>
      <dgm:spPr/>
      <dgm:t>
        <a:bodyPr/>
        <a:lstStyle/>
        <a:p>
          <a:endParaRPr lang="en-GB"/>
        </a:p>
      </dgm:t>
    </dgm:pt>
    <dgm:pt modelId="{64498F80-1346-4A28-B144-FEE1221F2219}">
      <dgm:prSet phldrT="[Text]"/>
      <dgm:spPr>
        <a:solidFill>
          <a:schemeClr val="accent3">
            <a:lumMod val="50000"/>
          </a:schemeClr>
        </a:solidFill>
      </dgm:spPr>
      <dgm:t>
        <a:bodyPr/>
        <a:lstStyle/>
        <a:p>
          <a:r>
            <a:rPr lang="en-GB" sz="3600" b="1" dirty="0" smtClean="0"/>
            <a:t>Step out</a:t>
          </a:r>
          <a:endParaRPr lang="en-GB" sz="3600" b="1" dirty="0"/>
        </a:p>
      </dgm:t>
    </dgm:pt>
    <dgm:pt modelId="{F54CB347-FB6D-485D-AB1B-E72269964905}" type="parTrans" cxnId="{B68257FE-8077-48F9-992A-502437FEE522}">
      <dgm:prSet/>
      <dgm:spPr/>
      <dgm:t>
        <a:bodyPr/>
        <a:lstStyle/>
        <a:p>
          <a:endParaRPr lang="en-GB"/>
        </a:p>
      </dgm:t>
    </dgm:pt>
    <dgm:pt modelId="{5231B6F1-2B7F-495A-BF60-6FA3C406C75A}" type="sibTrans" cxnId="{B68257FE-8077-48F9-992A-502437FEE522}">
      <dgm:prSet/>
      <dgm:spPr/>
      <dgm:t>
        <a:bodyPr/>
        <a:lstStyle/>
        <a:p>
          <a:endParaRPr lang="en-GB"/>
        </a:p>
      </dgm:t>
    </dgm:pt>
    <dgm:pt modelId="{4B0A0C3A-06A3-4753-87C5-D947011A14D2}">
      <dgm:prSet phldrT="[Text]"/>
      <dgm:spPr>
        <a:solidFill>
          <a:schemeClr val="accent4">
            <a:lumMod val="50000"/>
          </a:schemeClr>
        </a:solidFill>
      </dgm:spPr>
      <dgm:t>
        <a:bodyPr/>
        <a:lstStyle/>
        <a:p>
          <a:r>
            <a:rPr lang="en-GB" sz="3600" b="1" dirty="0" smtClean="0"/>
            <a:t>Hang in</a:t>
          </a:r>
          <a:endParaRPr lang="en-GB" sz="3600" b="1" dirty="0"/>
        </a:p>
      </dgm:t>
    </dgm:pt>
    <dgm:pt modelId="{163EF13B-EC0D-458C-A4E1-1FC06D7E3CAF}" type="parTrans" cxnId="{E0E36E20-09E0-47AF-9931-BAC6525E29B9}">
      <dgm:prSet/>
      <dgm:spPr/>
      <dgm:t>
        <a:bodyPr/>
        <a:lstStyle/>
        <a:p>
          <a:endParaRPr lang="en-GB"/>
        </a:p>
      </dgm:t>
    </dgm:pt>
    <dgm:pt modelId="{1C1205B5-7770-408B-9429-15F4CC6324E8}" type="sibTrans" cxnId="{E0E36E20-09E0-47AF-9931-BAC6525E29B9}">
      <dgm:prSet/>
      <dgm:spPr/>
      <dgm:t>
        <a:bodyPr/>
        <a:lstStyle/>
        <a:p>
          <a:endParaRPr lang="en-GB"/>
        </a:p>
      </dgm:t>
    </dgm:pt>
    <dgm:pt modelId="{7DA1EBD4-1B32-4360-9856-FA1296FFEF29}">
      <dgm:prSet phldrT="[Text]" custT="1"/>
      <dgm:spPr>
        <a:solidFill>
          <a:schemeClr val="accent2">
            <a:lumMod val="50000"/>
          </a:schemeClr>
        </a:solidFill>
      </dgm:spPr>
      <dgm:t>
        <a:bodyPr/>
        <a:lstStyle/>
        <a:p>
          <a:r>
            <a:rPr lang="en-GB" sz="2200" dirty="0" smtClean="0"/>
            <a:t>Infrastructure &amp; technology for intensification</a:t>
          </a:r>
          <a:endParaRPr lang="en-GB" sz="2200" dirty="0"/>
        </a:p>
      </dgm:t>
    </dgm:pt>
    <dgm:pt modelId="{358F5E25-DDC6-4737-837E-9019F38F2353}" type="parTrans" cxnId="{B8927DC1-C655-405B-A393-EFEE73663AC5}">
      <dgm:prSet/>
      <dgm:spPr/>
      <dgm:t>
        <a:bodyPr/>
        <a:lstStyle/>
        <a:p>
          <a:endParaRPr lang="en-GB"/>
        </a:p>
      </dgm:t>
    </dgm:pt>
    <dgm:pt modelId="{6AF418B6-B06F-44CA-A41B-B3F40F65DFBF}" type="sibTrans" cxnId="{B8927DC1-C655-405B-A393-EFEE73663AC5}">
      <dgm:prSet/>
      <dgm:spPr/>
      <dgm:t>
        <a:bodyPr/>
        <a:lstStyle/>
        <a:p>
          <a:endParaRPr lang="en-GB"/>
        </a:p>
      </dgm:t>
    </dgm:pt>
    <dgm:pt modelId="{902F7CBB-2A7E-4990-9D33-582BF1F9CAEE}">
      <dgm:prSet phldrT="[Text]" custT="1"/>
      <dgm:spPr>
        <a:solidFill>
          <a:schemeClr val="accent3">
            <a:lumMod val="50000"/>
          </a:schemeClr>
        </a:solidFill>
      </dgm:spPr>
      <dgm:t>
        <a:bodyPr/>
        <a:lstStyle/>
        <a:p>
          <a:r>
            <a:rPr lang="en-GB" sz="2200" dirty="0" smtClean="0"/>
            <a:t>Education &amp; skills for employment &amp; rural enterprise</a:t>
          </a:r>
          <a:endParaRPr lang="en-GB" sz="2200" dirty="0"/>
        </a:p>
      </dgm:t>
    </dgm:pt>
    <dgm:pt modelId="{47307421-BD8E-436D-9427-8C0FF45677BB}" type="parTrans" cxnId="{5CBB37C5-BB8F-4F60-9D12-4E69F01719F4}">
      <dgm:prSet/>
      <dgm:spPr/>
      <dgm:t>
        <a:bodyPr/>
        <a:lstStyle/>
        <a:p>
          <a:endParaRPr lang="en-GB"/>
        </a:p>
      </dgm:t>
    </dgm:pt>
    <dgm:pt modelId="{D113A4F2-AF57-4639-8628-1725B1CC30AF}" type="sibTrans" cxnId="{5CBB37C5-BB8F-4F60-9D12-4E69F01719F4}">
      <dgm:prSet/>
      <dgm:spPr/>
      <dgm:t>
        <a:bodyPr/>
        <a:lstStyle/>
        <a:p>
          <a:endParaRPr lang="en-GB"/>
        </a:p>
      </dgm:t>
    </dgm:pt>
    <dgm:pt modelId="{0CEDDF12-C7FB-47C8-AE76-63A1C9C2FABF}">
      <dgm:prSet phldrT="[Text]" custT="1"/>
      <dgm:spPr>
        <a:solidFill>
          <a:schemeClr val="accent4">
            <a:lumMod val="50000"/>
          </a:schemeClr>
        </a:solidFill>
      </dgm:spPr>
      <dgm:t>
        <a:bodyPr/>
        <a:lstStyle/>
        <a:p>
          <a:r>
            <a:rPr lang="en-GB" sz="2200" dirty="0" smtClean="0"/>
            <a:t>Social protection</a:t>
          </a:r>
          <a:endParaRPr lang="en-GB" sz="2200" dirty="0"/>
        </a:p>
      </dgm:t>
    </dgm:pt>
    <dgm:pt modelId="{047E2059-1C8C-4CEE-A130-E6CC480A6FE7}" type="parTrans" cxnId="{214FE013-6C9B-4E8E-BCA8-1A24D3D76CFD}">
      <dgm:prSet/>
      <dgm:spPr/>
      <dgm:t>
        <a:bodyPr/>
        <a:lstStyle/>
        <a:p>
          <a:endParaRPr lang="en-GB"/>
        </a:p>
      </dgm:t>
    </dgm:pt>
    <dgm:pt modelId="{79D5BED1-9B23-4FEA-8341-CC67487973DE}" type="sibTrans" cxnId="{214FE013-6C9B-4E8E-BCA8-1A24D3D76CFD}">
      <dgm:prSet/>
      <dgm:spPr/>
      <dgm:t>
        <a:bodyPr/>
        <a:lstStyle/>
        <a:p>
          <a:endParaRPr lang="en-GB"/>
        </a:p>
      </dgm:t>
    </dgm:pt>
    <dgm:pt modelId="{E777C73E-2C62-4EDB-A054-E76A9B165888}">
      <dgm:prSet phldrT="[Text]" custT="1"/>
      <dgm:spPr>
        <a:solidFill>
          <a:schemeClr val="accent4">
            <a:lumMod val="50000"/>
          </a:schemeClr>
        </a:solidFill>
      </dgm:spPr>
      <dgm:t>
        <a:bodyPr/>
        <a:lstStyle/>
        <a:p>
          <a:r>
            <a:rPr lang="en-GB" sz="2200" dirty="0" smtClean="0"/>
            <a:t>Early start for next generation</a:t>
          </a:r>
          <a:endParaRPr lang="en-GB" sz="2200" dirty="0"/>
        </a:p>
      </dgm:t>
    </dgm:pt>
    <dgm:pt modelId="{7BFB4340-FFB0-4E2A-8228-6BC71672516A}" type="parTrans" cxnId="{7382E693-37C7-4B3B-AFDA-8CBCE1E4D7E0}">
      <dgm:prSet/>
      <dgm:spPr/>
      <dgm:t>
        <a:bodyPr/>
        <a:lstStyle/>
        <a:p>
          <a:endParaRPr lang="en-GB"/>
        </a:p>
      </dgm:t>
    </dgm:pt>
    <dgm:pt modelId="{904DB232-359D-4995-8416-F30C00EC20ED}" type="sibTrans" cxnId="{7382E693-37C7-4B3B-AFDA-8CBCE1E4D7E0}">
      <dgm:prSet/>
      <dgm:spPr/>
      <dgm:t>
        <a:bodyPr/>
        <a:lstStyle/>
        <a:p>
          <a:endParaRPr lang="en-GB"/>
        </a:p>
      </dgm:t>
    </dgm:pt>
    <dgm:pt modelId="{89FDD4D9-42FC-4E31-9E51-7C8ACF9DBCE8}">
      <dgm:prSet phldrT="[Text]" custT="1"/>
      <dgm:spPr>
        <a:solidFill>
          <a:schemeClr val="accent3">
            <a:lumMod val="50000"/>
          </a:schemeClr>
        </a:solidFill>
      </dgm:spPr>
      <dgm:t>
        <a:bodyPr/>
        <a:lstStyle/>
        <a:p>
          <a:r>
            <a:rPr lang="en-GB" sz="2200" dirty="0" smtClean="0"/>
            <a:t>Migration: Information, </a:t>
          </a:r>
          <a:br>
            <a:rPr lang="en-GB" sz="2200" dirty="0" smtClean="0"/>
          </a:br>
          <a:r>
            <a:rPr lang="en-GB" sz="2200" dirty="0" smtClean="0"/>
            <a:t>Rights &amp; Remittances</a:t>
          </a:r>
          <a:endParaRPr lang="en-GB" sz="2200" dirty="0"/>
        </a:p>
      </dgm:t>
    </dgm:pt>
    <dgm:pt modelId="{AC08F5B9-E215-4FD0-83DD-D7C9C62302F8}" type="parTrans" cxnId="{3178C6B4-5DA1-4AE5-AAC5-BEF521E42D0A}">
      <dgm:prSet/>
      <dgm:spPr/>
      <dgm:t>
        <a:bodyPr/>
        <a:lstStyle/>
        <a:p>
          <a:endParaRPr lang="en-GB"/>
        </a:p>
      </dgm:t>
    </dgm:pt>
    <dgm:pt modelId="{AB10500E-7CEC-481C-B0FF-81B151D8483D}" type="sibTrans" cxnId="{3178C6B4-5DA1-4AE5-AAC5-BEF521E42D0A}">
      <dgm:prSet/>
      <dgm:spPr/>
      <dgm:t>
        <a:bodyPr/>
        <a:lstStyle/>
        <a:p>
          <a:endParaRPr lang="en-GB"/>
        </a:p>
      </dgm:t>
    </dgm:pt>
    <dgm:pt modelId="{B1E20676-5232-49CF-981A-10534F701195}">
      <dgm:prSet phldrT="[Text]" custT="1"/>
      <dgm:spPr>
        <a:solidFill>
          <a:schemeClr val="accent4">
            <a:lumMod val="50000"/>
          </a:schemeClr>
        </a:solidFill>
      </dgm:spPr>
      <dgm:t>
        <a:bodyPr/>
        <a:lstStyle/>
        <a:p>
          <a:r>
            <a:rPr lang="en-GB" sz="2200" dirty="0" smtClean="0"/>
            <a:t>Low K technologies</a:t>
          </a:r>
          <a:endParaRPr lang="en-GB" sz="2200" dirty="0"/>
        </a:p>
      </dgm:t>
    </dgm:pt>
    <dgm:pt modelId="{1CFF4A80-683F-4493-975E-876AB9FBC905}" type="parTrans" cxnId="{2AAFDDCE-19F2-453C-A291-FB31F8162E54}">
      <dgm:prSet/>
      <dgm:spPr/>
      <dgm:t>
        <a:bodyPr/>
        <a:lstStyle/>
        <a:p>
          <a:endParaRPr lang="en-GB"/>
        </a:p>
      </dgm:t>
    </dgm:pt>
    <dgm:pt modelId="{34EFB28B-ECD7-4DA7-8BF2-8A306CF3D4CA}" type="sibTrans" cxnId="{2AAFDDCE-19F2-453C-A291-FB31F8162E54}">
      <dgm:prSet/>
      <dgm:spPr/>
      <dgm:t>
        <a:bodyPr/>
        <a:lstStyle/>
        <a:p>
          <a:endParaRPr lang="en-GB"/>
        </a:p>
      </dgm:t>
    </dgm:pt>
    <dgm:pt modelId="{868E7154-144C-4BFB-A753-5C3A28EA15E3}">
      <dgm:prSet phldrT="[Text]" custT="1"/>
      <dgm:spPr>
        <a:solidFill>
          <a:schemeClr val="accent2">
            <a:lumMod val="50000"/>
          </a:schemeClr>
        </a:solidFill>
      </dgm:spPr>
      <dgm:t>
        <a:bodyPr/>
        <a:lstStyle/>
        <a:p>
          <a:r>
            <a:rPr lang="en-GB" sz="2200" dirty="0" smtClean="0"/>
            <a:t>Farmer organisation</a:t>
          </a:r>
          <a:endParaRPr lang="en-GB" sz="2200" dirty="0"/>
        </a:p>
      </dgm:t>
    </dgm:pt>
    <dgm:pt modelId="{27515E9C-6CC8-4D57-8139-843843D4724C}" type="parTrans" cxnId="{188A1CDE-E46A-421C-BE82-C6145E5706FC}">
      <dgm:prSet/>
      <dgm:spPr/>
      <dgm:t>
        <a:bodyPr/>
        <a:lstStyle/>
        <a:p>
          <a:endParaRPr lang="en-GB"/>
        </a:p>
      </dgm:t>
    </dgm:pt>
    <dgm:pt modelId="{BDAC0265-EDFC-4057-BE23-89F2BEAE0147}" type="sibTrans" cxnId="{188A1CDE-E46A-421C-BE82-C6145E5706FC}">
      <dgm:prSet/>
      <dgm:spPr/>
      <dgm:t>
        <a:bodyPr/>
        <a:lstStyle/>
        <a:p>
          <a:endParaRPr lang="en-GB"/>
        </a:p>
      </dgm:t>
    </dgm:pt>
    <dgm:pt modelId="{38E7981D-18F7-4C29-A9C4-4F64D4D56414}" type="pres">
      <dgm:prSet presAssocID="{A44BD271-6294-41FF-ADDB-50F3C73ACB11}" presName="Name0" presStyleCnt="0">
        <dgm:presLayoutVars>
          <dgm:dir/>
          <dgm:resizeHandles val="exact"/>
        </dgm:presLayoutVars>
      </dgm:prSet>
      <dgm:spPr/>
      <dgm:t>
        <a:bodyPr/>
        <a:lstStyle/>
        <a:p>
          <a:endParaRPr lang="en-GB"/>
        </a:p>
      </dgm:t>
    </dgm:pt>
    <dgm:pt modelId="{08C9464B-C52D-4687-989D-F021271AFD9D}" type="pres">
      <dgm:prSet presAssocID="{F4FF47D5-303B-46B4-A728-77AF3F86D7D9}" presName="node" presStyleLbl="node1" presStyleIdx="0" presStyleCnt="3">
        <dgm:presLayoutVars>
          <dgm:bulletEnabled val="1"/>
        </dgm:presLayoutVars>
      </dgm:prSet>
      <dgm:spPr/>
      <dgm:t>
        <a:bodyPr/>
        <a:lstStyle/>
        <a:p>
          <a:endParaRPr lang="en-GB"/>
        </a:p>
      </dgm:t>
    </dgm:pt>
    <dgm:pt modelId="{018454CA-B2C3-4000-8B1B-D50988A7A77D}" type="pres">
      <dgm:prSet presAssocID="{B0604453-A3A5-44BD-B1BE-EACC6378C5D1}" presName="sibTrans" presStyleCnt="0"/>
      <dgm:spPr/>
    </dgm:pt>
    <dgm:pt modelId="{64200CF7-921C-4505-A2E0-9D3B842B155E}" type="pres">
      <dgm:prSet presAssocID="{64498F80-1346-4A28-B144-FEE1221F2219}" presName="node" presStyleLbl="node1" presStyleIdx="1" presStyleCnt="3">
        <dgm:presLayoutVars>
          <dgm:bulletEnabled val="1"/>
        </dgm:presLayoutVars>
      </dgm:prSet>
      <dgm:spPr/>
      <dgm:t>
        <a:bodyPr/>
        <a:lstStyle/>
        <a:p>
          <a:endParaRPr lang="en-GB"/>
        </a:p>
      </dgm:t>
    </dgm:pt>
    <dgm:pt modelId="{BD9548FD-56F7-4309-96F3-B6E26C9E0129}" type="pres">
      <dgm:prSet presAssocID="{5231B6F1-2B7F-495A-BF60-6FA3C406C75A}" presName="sibTrans" presStyleCnt="0"/>
      <dgm:spPr/>
    </dgm:pt>
    <dgm:pt modelId="{625713EF-CA8E-45C3-A508-BF96A9BD92A0}" type="pres">
      <dgm:prSet presAssocID="{4B0A0C3A-06A3-4753-87C5-D947011A14D2}" presName="node" presStyleLbl="node1" presStyleIdx="2" presStyleCnt="3">
        <dgm:presLayoutVars>
          <dgm:bulletEnabled val="1"/>
        </dgm:presLayoutVars>
      </dgm:prSet>
      <dgm:spPr/>
      <dgm:t>
        <a:bodyPr/>
        <a:lstStyle/>
        <a:p>
          <a:endParaRPr lang="en-GB"/>
        </a:p>
      </dgm:t>
    </dgm:pt>
  </dgm:ptLst>
  <dgm:cxnLst>
    <dgm:cxn modelId="{3C06AB5F-9D5E-46F4-B2EE-BAD8B92D238C}" srcId="{A44BD271-6294-41FF-ADDB-50F3C73ACB11}" destId="{F4FF47D5-303B-46B4-A728-77AF3F86D7D9}" srcOrd="0" destOrd="0" parTransId="{74F45623-3B54-44A6-AD28-E656C3F9BD0F}" sibTransId="{B0604453-A3A5-44BD-B1BE-EACC6378C5D1}"/>
    <dgm:cxn modelId="{B8927DC1-C655-405B-A393-EFEE73663AC5}" srcId="{F4FF47D5-303B-46B4-A728-77AF3F86D7D9}" destId="{7DA1EBD4-1B32-4360-9856-FA1296FFEF29}" srcOrd="0" destOrd="0" parTransId="{358F5E25-DDC6-4737-837E-9019F38F2353}" sibTransId="{6AF418B6-B06F-44CA-A41B-B3F40F65DFBF}"/>
    <dgm:cxn modelId="{2AAFDDCE-19F2-453C-A291-FB31F8162E54}" srcId="{4B0A0C3A-06A3-4753-87C5-D947011A14D2}" destId="{B1E20676-5232-49CF-981A-10534F701195}" srcOrd="1" destOrd="0" parTransId="{1CFF4A80-683F-4493-975E-876AB9FBC905}" sibTransId="{34EFB28B-ECD7-4DA7-8BF2-8A306CF3D4CA}"/>
    <dgm:cxn modelId="{188A1CDE-E46A-421C-BE82-C6145E5706FC}" srcId="{F4FF47D5-303B-46B4-A728-77AF3F86D7D9}" destId="{868E7154-144C-4BFB-A753-5C3A28EA15E3}" srcOrd="1" destOrd="0" parTransId="{27515E9C-6CC8-4D57-8139-843843D4724C}" sibTransId="{BDAC0265-EDFC-4057-BE23-89F2BEAE0147}"/>
    <dgm:cxn modelId="{5CBB37C5-BB8F-4F60-9D12-4E69F01719F4}" srcId="{64498F80-1346-4A28-B144-FEE1221F2219}" destId="{902F7CBB-2A7E-4990-9D33-582BF1F9CAEE}" srcOrd="0" destOrd="0" parTransId="{47307421-BD8E-436D-9427-8C0FF45677BB}" sibTransId="{D113A4F2-AF57-4639-8628-1725B1CC30AF}"/>
    <dgm:cxn modelId="{59C2A79C-F77D-4DCD-9A09-1625904F70DE}" type="presOf" srcId="{64498F80-1346-4A28-B144-FEE1221F2219}" destId="{64200CF7-921C-4505-A2E0-9D3B842B155E}" srcOrd="0" destOrd="0" presId="urn:microsoft.com/office/officeart/2005/8/layout/hList6"/>
    <dgm:cxn modelId="{3178C6B4-5DA1-4AE5-AAC5-BEF521E42D0A}" srcId="{64498F80-1346-4A28-B144-FEE1221F2219}" destId="{89FDD4D9-42FC-4E31-9E51-7C8ACF9DBCE8}" srcOrd="1" destOrd="0" parTransId="{AC08F5B9-E215-4FD0-83DD-D7C9C62302F8}" sibTransId="{AB10500E-7CEC-481C-B0FF-81B151D8483D}"/>
    <dgm:cxn modelId="{789CDCB9-42F7-4D6A-A3DC-8DC32D727FDC}" type="presOf" srcId="{F4FF47D5-303B-46B4-A728-77AF3F86D7D9}" destId="{08C9464B-C52D-4687-989D-F021271AFD9D}" srcOrd="0" destOrd="0" presId="urn:microsoft.com/office/officeart/2005/8/layout/hList6"/>
    <dgm:cxn modelId="{C1233ABF-3F5A-4AE3-8962-DC1975927122}" type="presOf" srcId="{E777C73E-2C62-4EDB-A054-E76A9B165888}" destId="{625713EF-CA8E-45C3-A508-BF96A9BD92A0}" srcOrd="0" destOrd="3" presId="urn:microsoft.com/office/officeart/2005/8/layout/hList6"/>
    <dgm:cxn modelId="{CF387780-DC71-4A62-9E4B-6F85B36B3FB9}" type="presOf" srcId="{4B0A0C3A-06A3-4753-87C5-D947011A14D2}" destId="{625713EF-CA8E-45C3-A508-BF96A9BD92A0}" srcOrd="0" destOrd="0" presId="urn:microsoft.com/office/officeart/2005/8/layout/hList6"/>
    <dgm:cxn modelId="{B68257FE-8077-48F9-992A-502437FEE522}" srcId="{A44BD271-6294-41FF-ADDB-50F3C73ACB11}" destId="{64498F80-1346-4A28-B144-FEE1221F2219}" srcOrd="1" destOrd="0" parTransId="{F54CB347-FB6D-485D-AB1B-E72269964905}" sibTransId="{5231B6F1-2B7F-495A-BF60-6FA3C406C75A}"/>
    <dgm:cxn modelId="{62B24416-E92F-4D5A-B907-440F7DD77899}" type="presOf" srcId="{902F7CBB-2A7E-4990-9D33-582BF1F9CAEE}" destId="{64200CF7-921C-4505-A2E0-9D3B842B155E}" srcOrd="0" destOrd="1" presId="urn:microsoft.com/office/officeart/2005/8/layout/hList6"/>
    <dgm:cxn modelId="{8ED29919-809D-4F24-88F0-E527630724FD}" type="presOf" srcId="{868E7154-144C-4BFB-A753-5C3A28EA15E3}" destId="{08C9464B-C52D-4687-989D-F021271AFD9D}" srcOrd="0" destOrd="2" presId="urn:microsoft.com/office/officeart/2005/8/layout/hList6"/>
    <dgm:cxn modelId="{77619184-840A-4454-9519-4B381203BEDC}" type="presOf" srcId="{B1E20676-5232-49CF-981A-10534F701195}" destId="{625713EF-CA8E-45C3-A508-BF96A9BD92A0}" srcOrd="0" destOrd="2" presId="urn:microsoft.com/office/officeart/2005/8/layout/hList6"/>
    <dgm:cxn modelId="{E06DEB7C-A9CB-43C6-9E43-F3295A8B732D}" type="presOf" srcId="{89FDD4D9-42FC-4E31-9E51-7C8ACF9DBCE8}" destId="{64200CF7-921C-4505-A2E0-9D3B842B155E}" srcOrd="0" destOrd="2" presId="urn:microsoft.com/office/officeart/2005/8/layout/hList6"/>
    <dgm:cxn modelId="{1055F3EE-DA8F-4E69-8AB5-94E17C2031C5}" type="presOf" srcId="{A44BD271-6294-41FF-ADDB-50F3C73ACB11}" destId="{38E7981D-18F7-4C29-A9C4-4F64D4D56414}" srcOrd="0" destOrd="0" presId="urn:microsoft.com/office/officeart/2005/8/layout/hList6"/>
    <dgm:cxn modelId="{7382E693-37C7-4B3B-AFDA-8CBCE1E4D7E0}" srcId="{4B0A0C3A-06A3-4753-87C5-D947011A14D2}" destId="{E777C73E-2C62-4EDB-A054-E76A9B165888}" srcOrd="2" destOrd="0" parTransId="{7BFB4340-FFB0-4E2A-8228-6BC71672516A}" sibTransId="{904DB232-359D-4995-8416-F30C00EC20ED}"/>
    <dgm:cxn modelId="{214FE013-6C9B-4E8E-BCA8-1A24D3D76CFD}" srcId="{4B0A0C3A-06A3-4753-87C5-D947011A14D2}" destId="{0CEDDF12-C7FB-47C8-AE76-63A1C9C2FABF}" srcOrd="0" destOrd="0" parTransId="{047E2059-1C8C-4CEE-A130-E6CC480A6FE7}" sibTransId="{79D5BED1-9B23-4FEA-8341-CC67487973DE}"/>
    <dgm:cxn modelId="{E0E36E20-09E0-47AF-9931-BAC6525E29B9}" srcId="{A44BD271-6294-41FF-ADDB-50F3C73ACB11}" destId="{4B0A0C3A-06A3-4753-87C5-D947011A14D2}" srcOrd="2" destOrd="0" parTransId="{163EF13B-EC0D-458C-A4E1-1FC06D7E3CAF}" sibTransId="{1C1205B5-7770-408B-9429-15F4CC6324E8}"/>
    <dgm:cxn modelId="{0E5C3E22-783C-4548-8D81-66B9E603D56A}" type="presOf" srcId="{0CEDDF12-C7FB-47C8-AE76-63A1C9C2FABF}" destId="{625713EF-CA8E-45C3-A508-BF96A9BD92A0}" srcOrd="0" destOrd="1" presId="urn:microsoft.com/office/officeart/2005/8/layout/hList6"/>
    <dgm:cxn modelId="{9FF2BC1F-8FEC-47D1-ABF4-BEB56FE3CEBE}" type="presOf" srcId="{7DA1EBD4-1B32-4360-9856-FA1296FFEF29}" destId="{08C9464B-C52D-4687-989D-F021271AFD9D}" srcOrd="0" destOrd="1" presId="urn:microsoft.com/office/officeart/2005/8/layout/hList6"/>
    <dgm:cxn modelId="{FB3D1AEE-6ED3-4423-B010-95BD69703953}" type="presParOf" srcId="{38E7981D-18F7-4C29-A9C4-4F64D4D56414}" destId="{08C9464B-C52D-4687-989D-F021271AFD9D}" srcOrd="0" destOrd="0" presId="urn:microsoft.com/office/officeart/2005/8/layout/hList6"/>
    <dgm:cxn modelId="{151B3298-3B57-4732-9801-B58CD3135555}" type="presParOf" srcId="{38E7981D-18F7-4C29-A9C4-4F64D4D56414}" destId="{018454CA-B2C3-4000-8B1B-D50988A7A77D}" srcOrd="1" destOrd="0" presId="urn:microsoft.com/office/officeart/2005/8/layout/hList6"/>
    <dgm:cxn modelId="{BDF5CE47-183B-441C-81AE-749CA504E6EF}" type="presParOf" srcId="{38E7981D-18F7-4C29-A9C4-4F64D4D56414}" destId="{64200CF7-921C-4505-A2E0-9D3B842B155E}" srcOrd="2" destOrd="0" presId="urn:microsoft.com/office/officeart/2005/8/layout/hList6"/>
    <dgm:cxn modelId="{2A297381-DDD3-4DD6-91B6-EFB9182776F8}" type="presParOf" srcId="{38E7981D-18F7-4C29-A9C4-4F64D4D56414}" destId="{BD9548FD-56F7-4309-96F3-B6E26C9E0129}" srcOrd="3" destOrd="0" presId="urn:microsoft.com/office/officeart/2005/8/layout/hList6"/>
    <dgm:cxn modelId="{CD749D24-71F0-424A-A1A5-699EFEDE2303}" type="presParOf" srcId="{38E7981D-18F7-4C29-A9C4-4F64D4D56414}" destId="{625713EF-CA8E-45C3-A508-BF96A9BD92A0}" srcOrd="4" destOrd="0" presId="urn:microsoft.com/office/officeart/2005/8/layout/hList6"/>
  </dgm:cxnLst>
  <dgm:bg/>
  <dgm:whole/>
  <dgm:extLst>
    <a:ext uri="http://schemas.microsoft.com/office/drawing/2008/diagram"/>
  </dgm:extLst>
</dgm:dataModel>
</file>

<file path=ppt/diagrams/data5.xml><?xml version="1.0" encoding="utf-8"?>
<dgm:dataModel xmlns:dgm="http://schemas.openxmlformats.org/drawingml/2006/diagram" xmlns:a="http://schemas.openxmlformats.org/drawingml/2006/main">
  <dgm:ptLst>
    <dgm:pt modelId="{A44BD271-6294-41FF-ADDB-50F3C73ACB11}" type="doc">
      <dgm:prSet loTypeId="urn:microsoft.com/office/officeart/2005/8/layout/hList6" loCatId="list" qsTypeId="urn:microsoft.com/office/officeart/2005/8/quickstyle/3d2" qsCatId="3D" csTypeId="urn:microsoft.com/office/officeart/2005/8/colors/colorful1#2" csCatId="colorful" phldr="1"/>
      <dgm:spPr/>
      <dgm:t>
        <a:bodyPr/>
        <a:lstStyle/>
        <a:p>
          <a:endParaRPr lang="en-GB"/>
        </a:p>
      </dgm:t>
    </dgm:pt>
    <dgm:pt modelId="{F4FF47D5-303B-46B4-A728-77AF3F86D7D9}">
      <dgm:prSet phldrT="[Text]"/>
      <dgm:spPr>
        <a:solidFill>
          <a:schemeClr val="accent2">
            <a:lumMod val="50000"/>
          </a:schemeClr>
        </a:solidFill>
      </dgm:spPr>
      <dgm:t>
        <a:bodyPr/>
        <a:lstStyle/>
        <a:p>
          <a:r>
            <a:rPr lang="en-GB" sz="3600" b="1" dirty="0" smtClean="0"/>
            <a:t>Step up</a:t>
          </a:r>
          <a:endParaRPr lang="en-GB" sz="3600" b="1" dirty="0"/>
        </a:p>
      </dgm:t>
    </dgm:pt>
    <dgm:pt modelId="{74F45623-3B54-44A6-AD28-E656C3F9BD0F}" type="parTrans" cxnId="{3C06AB5F-9D5E-46F4-B2EE-BAD8B92D238C}">
      <dgm:prSet/>
      <dgm:spPr/>
      <dgm:t>
        <a:bodyPr/>
        <a:lstStyle/>
        <a:p>
          <a:endParaRPr lang="en-GB"/>
        </a:p>
      </dgm:t>
    </dgm:pt>
    <dgm:pt modelId="{B0604453-A3A5-44BD-B1BE-EACC6378C5D1}" type="sibTrans" cxnId="{3C06AB5F-9D5E-46F4-B2EE-BAD8B92D238C}">
      <dgm:prSet/>
      <dgm:spPr/>
      <dgm:t>
        <a:bodyPr/>
        <a:lstStyle/>
        <a:p>
          <a:endParaRPr lang="en-GB"/>
        </a:p>
      </dgm:t>
    </dgm:pt>
    <dgm:pt modelId="{64498F80-1346-4A28-B144-FEE1221F2219}">
      <dgm:prSet phldrT="[Text]"/>
      <dgm:spPr>
        <a:solidFill>
          <a:schemeClr val="accent3">
            <a:lumMod val="50000"/>
          </a:schemeClr>
        </a:solidFill>
      </dgm:spPr>
      <dgm:t>
        <a:bodyPr/>
        <a:lstStyle/>
        <a:p>
          <a:r>
            <a:rPr lang="en-GB" sz="3600" b="1" dirty="0" smtClean="0"/>
            <a:t>Step out</a:t>
          </a:r>
          <a:endParaRPr lang="en-GB" sz="3600" b="1" dirty="0"/>
        </a:p>
      </dgm:t>
    </dgm:pt>
    <dgm:pt modelId="{F54CB347-FB6D-485D-AB1B-E72269964905}" type="parTrans" cxnId="{B68257FE-8077-48F9-992A-502437FEE522}">
      <dgm:prSet/>
      <dgm:spPr/>
      <dgm:t>
        <a:bodyPr/>
        <a:lstStyle/>
        <a:p>
          <a:endParaRPr lang="en-GB"/>
        </a:p>
      </dgm:t>
    </dgm:pt>
    <dgm:pt modelId="{5231B6F1-2B7F-495A-BF60-6FA3C406C75A}" type="sibTrans" cxnId="{B68257FE-8077-48F9-992A-502437FEE522}">
      <dgm:prSet/>
      <dgm:spPr/>
      <dgm:t>
        <a:bodyPr/>
        <a:lstStyle/>
        <a:p>
          <a:endParaRPr lang="en-GB"/>
        </a:p>
      </dgm:t>
    </dgm:pt>
    <dgm:pt modelId="{4B0A0C3A-06A3-4753-87C5-D947011A14D2}">
      <dgm:prSet phldrT="[Text]"/>
      <dgm:spPr>
        <a:solidFill>
          <a:schemeClr val="accent4">
            <a:lumMod val="50000"/>
          </a:schemeClr>
        </a:solidFill>
      </dgm:spPr>
      <dgm:t>
        <a:bodyPr/>
        <a:lstStyle/>
        <a:p>
          <a:r>
            <a:rPr lang="en-GB" sz="3600" b="1" dirty="0" smtClean="0"/>
            <a:t>Hang in</a:t>
          </a:r>
          <a:endParaRPr lang="en-GB" sz="3600" b="1" dirty="0"/>
        </a:p>
      </dgm:t>
    </dgm:pt>
    <dgm:pt modelId="{163EF13B-EC0D-458C-A4E1-1FC06D7E3CAF}" type="parTrans" cxnId="{E0E36E20-09E0-47AF-9931-BAC6525E29B9}">
      <dgm:prSet/>
      <dgm:spPr/>
      <dgm:t>
        <a:bodyPr/>
        <a:lstStyle/>
        <a:p>
          <a:endParaRPr lang="en-GB"/>
        </a:p>
      </dgm:t>
    </dgm:pt>
    <dgm:pt modelId="{1C1205B5-7770-408B-9429-15F4CC6324E8}" type="sibTrans" cxnId="{E0E36E20-09E0-47AF-9931-BAC6525E29B9}">
      <dgm:prSet/>
      <dgm:spPr/>
      <dgm:t>
        <a:bodyPr/>
        <a:lstStyle/>
        <a:p>
          <a:endParaRPr lang="en-GB"/>
        </a:p>
      </dgm:t>
    </dgm:pt>
    <dgm:pt modelId="{7DA1EBD4-1B32-4360-9856-FA1296FFEF29}">
      <dgm:prSet phldrT="[Text]" custT="1"/>
      <dgm:spPr>
        <a:solidFill>
          <a:schemeClr val="accent2">
            <a:lumMod val="50000"/>
          </a:schemeClr>
        </a:solidFill>
      </dgm:spPr>
      <dgm:t>
        <a:bodyPr/>
        <a:lstStyle/>
        <a:p>
          <a:r>
            <a:rPr lang="en-GB" sz="2200" b="1" i="1" dirty="0" smtClean="0"/>
            <a:t>Intensify</a:t>
          </a:r>
          <a:endParaRPr lang="en-GB" sz="2200" b="1" i="1" dirty="0"/>
        </a:p>
      </dgm:t>
    </dgm:pt>
    <dgm:pt modelId="{358F5E25-DDC6-4737-837E-9019F38F2353}" type="parTrans" cxnId="{B8927DC1-C655-405B-A393-EFEE73663AC5}">
      <dgm:prSet/>
      <dgm:spPr/>
      <dgm:t>
        <a:bodyPr/>
        <a:lstStyle/>
        <a:p>
          <a:endParaRPr lang="en-GB"/>
        </a:p>
      </dgm:t>
    </dgm:pt>
    <dgm:pt modelId="{6AF418B6-B06F-44CA-A41B-B3F40F65DFBF}" type="sibTrans" cxnId="{B8927DC1-C655-405B-A393-EFEE73663AC5}">
      <dgm:prSet/>
      <dgm:spPr/>
      <dgm:t>
        <a:bodyPr/>
        <a:lstStyle/>
        <a:p>
          <a:endParaRPr lang="en-GB"/>
        </a:p>
      </dgm:t>
    </dgm:pt>
    <dgm:pt modelId="{902F7CBB-2A7E-4990-9D33-582BF1F9CAEE}">
      <dgm:prSet phldrT="[Text]" custT="1"/>
      <dgm:spPr>
        <a:solidFill>
          <a:schemeClr val="accent3">
            <a:lumMod val="50000"/>
          </a:schemeClr>
        </a:solidFill>
      </dgm:spPr>
      <dgm:t>
        <a:bodyPr/>
        <a:lstStyle/>
        <a:p>
          <a:r>
            <a:rPr lang="en-GB" sz="2200" dirty="0" smtClean="0"/>
            <a:t>Education &amp; skills </a:t>
          </a:r>
          <a:endParaRPr lang="en-GB" sz="2200" dirty="0"/>
        </a:p>
      </dgm:t>
    </dgm:pt>
    <dgm:pt modelId="{47307421-BD8E-436D-9427-8C0FF45677BB}" type="parTrans" cxnId="{5CBB37C5-BB8F-4F60-9D12-4E69F01719F4}">
      <dgm:prSet/>
      <dgm:spPr/>
      <dgm:t>
        <a:bodyPr/>
        <a:lstStyle/>
        <a:p>
          <a:endParaRPr lang="en-GB"/>
        </a:p>
      </dgm:t>
    </dgm:pt>
    <dgm:pt modelId="{D113A4F2-AF57-4639-8628-1725B1CC30AF}" type="sibTrans" cxnId="{5CBB37C5-BB8F-4F60-9D12-4E69F01719F4}">
      <dgm:prSet/>
      <dgm:spPr/>
      <dgm:t>
        <a:bodyPr/>
        <a:lstStyle/>
        <a:p>
          <a:endParaRPr lang="en-GB"/>
        </a:p>
      </dgm:t>
    </dgm:pt>
    <dgm:pt modelId="{0CEDDF12-C7FB-47C8-AE76-63A1C9C2FABF}">
      <dgm:prSet phldrT="[Text]" custT="1"/>
      <dgm:spPr>
        <a:solidFill>
          <a:schemeClr val="accent4">
            <a:lumMod val="50000"/>
          </a:schemeClr>
        </a:solidFill>
      </dgm:spPr>
      <dgm:t>
        <a:bodyPr/>
        <a:lstStyle/>
        <a:p>
          <a:r>
            <a:rPr lang="en-GB" sz="2200" dirty="0" smtClean="0"/>
            <a:t>Safety nets</a:t>
          </a:r>
          <a:endParaRPr lang="en-GB" sz="2200" dirty="0"/>
        </a:p>
      </dgm:t>
    </dgm:pt>
    <dgm:pt modelId="{047E2059-1C8C-4CEE-A130-E6CC480A6FE7}" type="parTrans" cxnId="{214FE013-6C9B-4E8E-BCA8-1A24D3D76CFD}">
      <dgm:prSet/>
      <dgm:spPr/>
      <dgm:t>
        <a:bodyPr/>
        <a:lstStyle/>
        <a:p>
          <a:endParaRPr lang="en-GB"/>
        </a:p>
      </dgm:t>
    </dgm:pt>
    <dgm:pt modelId="{79D5BED1-9B23-4FEA-8341-CC67487973DE}" type="sibTrans" cxnId="{214FE013-6C9B-4E8E-BCA8-1A24D3D76CFD}">
      <dgm:prSet/>
      <dgm:spPr/>
      <dgm:t>
        <a:bodyPr/>
        <a:lstStyle/>
        <a:p>
          <a:endParaRPr lang="en-GB"/>
        </a:p>
      </dgm:t>
    </dgm:pt>
    <dgm:pt modelId="{E777C73E-2C62-4EDB-A054-E76A9B165888}">
      <dgm:prSet phldrT="[Text]" custT="1"/>
      <dgm:spPr>
        <a:solidFill>
          <a:schemeClr val="accent4">
            <a:lumMod val="50000"/>
          </a:schemeClr>
        </a:solidFill>
      </dgm:spPr>
      <dgm:t>
        <a:bodyPr/>
        <a:lstStyle/>
        <a:p>
          <a:r>
            <a:rPr lang="en-GB" sz="2200" dirty="0" smtClean="0"/>
            <a:t>Early start for next generation</a:t>
          </a:r>
          <a:endParaRPr lang="en-GB" sz="2200" dirty="0"/>
        </a:p>
      </dgm:t>
    </dgm:pt>
    <dgm:pt modelId="{7BFB4340-FFB0-4E2A-8228-6BC71672516A}" type="parTrans" cxnId="{7382E693-37C7-4B3B-AFDA-8CBCE1E4D7E0}">
      <dgm:prSet/>
      <dgm:spPr/>
      <dgm:t>
        <a:bodyPr/>
        <a:lstStyle/>
        <a:p>
          <a:endParaRPr lang="en-GB"/>
        </a:p>
      </dgm:t>
    </dgm:pt>
    <dgm:pt modelId="{904DB232-359D-4995-8416-F30C00EC20ED}" type="sibTrans" cxnId="{7382E693-37C7-4B3B-AFDA-8CBCE1E4D7E0}">
      <dgm:prSet/>
      <dgm:spPr/>
      <dgm:t>
        <a:bodyPr/>
        <a:lstStyle/>
        <a:p>
          <a:endParaRPr lang="en-GB"/>
        </a:p>
      </dgm:t>
    </dgm:pt>
    <dgm:pt modelId="{B1E20676-5232-49CF-981A-10534F701195}">
      <dgm:prSet phldrT="[Text]" custT="1"/>
      <dgm:spPr>
        <a:solidFill>
          <a:schemeClr val="accent4">
            <a:lumMod val="50000"/>
          </a:schemeClr>
        </a:solidFill>
      </dgm:spPr>
      <dgm:t>
        <a:bodyPr/>
        <a:lstStyle/>
        <a:p>
          <a:r>
            <a:rPr lang="en-GB" sz="2200" dirty="0" smtClean="0"/>
            <a:t>Low K technologies</a:t>
          </a:r>
          <a:endParaRPr lang="en-GB" sz="2200" dirty="0"/>
        </a:p>
      </dgm:t>
    </dgm:pt>
    <dgm:pt modelId="{1CFF4A80-683F-4493-975E-876AB9FBC905}" type="parTrans" cxnId="{2AAFDDCE-19F2-453C-A291-FB31F8162E54}">
      <dgm:prSet/>
      <dgm:spPr/>
      <dgm:t>
        <a:bodyPr/>
        <a:lstStyle/>
        <a:p>
          <a:endParaRPr lang="en-GB"/>
        </a:p>
      </dgm:t>
    </dgm:pt>
    <dgm:pt modelId="{34EFB28B-ECD7-4DA7-8BF2-8A306CF3D4CA}" type="sibTrans" cxnId="{2AAFDDCE-19F2-453C-A291-FB31F8162E54}">
      <dgm:prSet/>
      <dgm:spPr/>
      <dgm:t>
        <a:bodyPr/>
        <a:lstStyle/>
        <a:p>
          <a:endParaRPr lang="en-GB"/>
        </a:p>
      </dgm:t>
    </dgm:pt>
    <dgm:pt modelId="{244BF245-3764-4D32-90AA-65C888C8322E}">
      <dgm:prSet phldrT="[Text]" custT="1"/>
      <dgm:spPr>
        <a:solidFill>
          <a:schemeClr val="accent2">
            <a:lumMod val="50000"/>
          </a:schemeClr>
        </a:solidFill>
      </dgm:spPr>
      <dgm:t>
        <a:bodyPr/>
        <a:lstStyle/>
        <a:p>
          <a:r>
            <a:rPr lang="en-GB" sz="2200" dirty="0" smtClean="0"/>
            <a:t>Infrastructure &amp; technology</a:t>
          </a:r>
          <a:endParaRPr lang="en-GB" sz="2200" dirty="0"/>
        </a:p>
      </dgm:t>
    </dgm:pt>
    <dgm:pt modelId="{00F523D2-B09A-4EFE-9472-19B3B712DE2B}" type="parTrans" cxnId="{3186426A-ED1F-4C3E-8877-E6152D07208D}">
      <dgm:prSet/>
      <dgm:spPr/>
      <dgm:t>
        <a:bodyPr/>
        <a:lstStyle/>
        <a:p>
          <a:endParaRPr lang="en-GB"/>
        </a:p>
      </dgm:t>
    </dgm:pt>
    <dgm:pt modelId="{C32A449A-52CC-450D-9B94-ED99D2F047A4}" type="sibTrans" cxnId="{3186426A-ED1F-4C3E-8877-E6152D07208D}">
      <dgm:prSet/>
      <dgm:spPr/>
      <dgm:t>
        <a:bodyPr/>
        <a:lstStyle/>
        <a:p>
          <a:endParaRPr lang="en-GB"/>
        </a:p>
      </dgm:t>
    </dgm:pt>
    <dgm:pt modelId="{31D8AE3A-73C2-4949-94F6-136CDA78B4FE}">
      <dgm:prSet phldrT="[Text]" custT="1"/>
      <dgm:spPr>
        <a:solidFill>
          <a:schemeClr val="accent2">
            <a:lumMod val="50000"/>
          </a:schemeClr>
        </a:solidFill>
      </dgm:spPr>
      <dgm:t>
        <a:bodyPr/>
        <a:lstStyle/>
        <a:p>
          <a:r>
            <a:rPr lang="en-GB" sz="2200" dirty="0" smtClean="0"/>
            <a:t>Farmer organisation</a:t>
          </a:r>
          <a:endParaRPr lang="en-GB" sz="2200" dirty="0"/>
        </a:p>
      </dgm:t>
    </dgm:pt>
    <dgm:pt modelId="{70A55A18-1A60-4C85-9782-C73AAFD6F578}" type="parTrans" cxnId="{4FA2C5E5-AC24-4ED5-9B73-2AA4F82833BE}">
      <dgm:prSet/>
      <dgm:spPr/>
      <dgm:t>
        <a:bodyPr/>
        <a:lstStyle/>
        <a:p>
          <a:endParaRPr lang="en-GB"/>
        </a:p>
      </dgm:t>
    </dgm:pt>
    <dgm:pt modelId="{B3437477-BBDB-4890-9357-51E4D8193BCA}" type="sibTrans" cxnId="{4FA2C5E5-AC24-4ED5-9B73-2AA4F82833BE}">
      <dgm:prSet/>
      <dgm:spPr/>
      <dgm:t>
        <a:bodyPr/>
        <a:lstStyle/>
        <a:p>
          <a:endParaRPr lang="en-GB"/>
        </a:p>
      </dgm:t>
    </dgm:pt>
    <dgm:pt modelId="{5D62CF3C-8CFB-40C5-92ED-BAAA445DFB21}">
      <dgm:prSet phldrT="[Text]" custT="1"/>
      <dgm:spPr>
        <a:solidFill>
          <a:schemeClr val="accent3">
            <a:lumMod val="50000"/>
          </a:schemeClr>
        </a:solidFill>
      </dgm:spPr>
      <dgm:t>
        <a:bodyPr/>
        <a:lstStyle/>
        <a:p>
          <a:r>
            <a:rPr lang="en-GB" sz="2200" b="1" i="1" dirty="0" smtClean="0"/>
            <a:t>Into Rural e/prises</a:t>
          </a:r>
          <a:endParaRPr lang="en-GB" sz="2200" b="1" i="1" dirty="0"/>
        </a:p>
      </dgm:t>
    </dgm:pt>
    <dgm:pt modelId="{38946C15-E05A-4A95-8AB7-191847830CED}" type="parTrans" cxnId="{EB6D5DA9-CBDF-41F8-BEB1-3A6E97F3AFD2}">
      <dgm:prSet/>
      <dgm:spPr/>
      <dgm:t>
        <a:bodyPr/>
        <a:lstStyle/>
        <a:p>
          <a:endParaRPr lang="en-GB"/>
        </a:p>
      </dgm:t>
    </dgm:pt>
    <dgm:pt modelId="{3D06CB64-1948-420A-B738-9F460AAB17F6}" type="sibTrans" cxnId="{EB6D5DA9-CBDF-41F8-BEB1-3A6E97F3AFD2}">
      <dgm:prSet/>
      <dgm:spPr/>
      <dgm:t>
        <a:bodyPr/>
        <a:lstStyle/>
        <a:p>
          <a:endParaRPr lang="en-GB"/>
        </a:p>
      </dgm:t>
    </dgm:pt>
    <dgm:pt modelId="{01502235-AAFF-4975-86C1-CE8905616FD8}">
      <dgm:prSet phldrT="[Text]" custT="1"/>
      <dgm:spPr>
        <a:solidFill>
          <a:schemeClr val="accent3">
            <a:lumMod val="50000"/>
          </a:schemeClr>
        </a:solidFill>
      </dgm:spPr>
      <dgm:t>
        <a:bodyPr/>
        <a:lstStyle/>
        <a:p>
          <a:r>
            <a:rPr lang="en-GB" sz="2200" dirty="0" smtClean="0"/>
            <a:t>Migration: Info, </a:t>
          </a:r>
          <a:br>
            <a:rPr lang="en-GB" sz="2200" dirty="0" smtClean="0"/>
          </a:br>
          <a:r>
            <a:rPr lang="en-GB" sz="2200" dirty="0" smtClean="0"/>
            <a:t>Rights &amp; Remittances</a:t>
          </a:r>
          <a:endParaRPr lang="en-GB" sz="2200" dirty="0"/>
        </a:p>
      </dgm:t>
    </dgm:pt>
    <dgm:pt modelId="{84B4525C-53CD-4C33-A995-9D7DF2742376}" type="parTrans" cxnId="{3F063C78-73D2-4B84-9DC5-D8DEA4C597AB}">
      <dgm:prSet/>
      <dgm:spPr/>
      <dgm:t>
        <a:bodyPr/>
        <a:lstStyle/>
        <a:p>
          <a:endParaRPr lang="en-GB"/>
        </a:p>
      </dgm:t>
    </dgm:pt>
    <dgm:pt modelId="{97A4A569-14C8-4EA6-BA09-E7E2782A4489}" type="sibTrans" cxnId="{3F063C78-73D2-4B84-9DC5-D8DEA4C597AB}">
      <dgm:prSet/>
      <dgm:spPr/>
      <dgm:t>
        <a:bodyPr/>
        <a:lstStyle/>
        <a:p>
          <a:endParaRPr lang="en-GB"/>
        </a:p>
      </dgm:t>
    </dgm:pt>
    <dgm:pt modelId="{38E7981D-18F7-4C29-A9C4-4F64D4D56414}" type="pres">
      <dgm:prSet presAssocID="{A44BD271-6294-41FF-ADDB-50F3C73ACB11}" presName="Name0" presStyleCnt="0">
        <dgm:presLayoutVars>
          <dgm:dir/>
          <dgm:resizeHandles val="exact"/>
        </dgm:presLayoutVars>
      </dgm:prSet>
      <dgm:spPr/>
      <dgm:t>
        <a:bodyPr/>
        <a:lstStyle/>
        <a:p>
          <a:endParaRPr lang="en-GB"/>
        </a:p>
      </dgm:t>
    </dgm:pt>
    <dgm:pt modelId="{08C9464B-C52D-4687-989D-F021271AFD9D}" type="pres">
      <dgm:prSet presAssocID="{F4FF47D5-303B-46B4-A728-77AF3F86D7D9}" presName="node" presStyleLbl="node1" presStyleIdx="0" presStyleCnt="3">
        <dgm:presLayoutVars>
          <dgm:bulletEnabled val="1"/>
        </dgm:presLayoutVars>
      </dgm:prSet>
      <dgm:spPr/>
      <dgm:t>
        <a:bodyPr/>
        <a:lstStyle/>
        <a:p>
          <a:endParaRPr lang="en-GB"/>
        </a:p>
      </dgm:t>
    </dgm:pt>
    <dgm:pt modelId="{018454CA-B2C3-4000-8B1B-D50988A7A77D}" type="pres">
      <dgm:prSet presAssocID="{B0604453-A3A5-44BD-B1BE-EACC6378C5D1}" presName="sibTrans" presStyleCnt="0"/>
      <dgm:spPr/>
    </dgm:pt>
    <dgm:pt modelId="{64200CF7-921C-4505-A2E0-9D3B842B155E}" type="pres">
      <dgm:prSet presAssocID="{64498F80-1346-4A28-B144-FEE1221F2219}" presName="node" presStyleLbl="node1" presStyleIdx="1" presStyleCnt="3">
        <dgm:presLayoutVars>
          <dgm:bulletEnabled val="1"/>
        </dgm:presLayoutVars>
      </dgm:prSet>
      <dgm:spPr/>
      <dgm:t>
        <a:bodyPr/>
        <a:lstStyle/>
        <a:p>
          <a:endParaRPr lang="en-GB"/>
        </a:p>
      </dgm:t>
    </dgm:pt>
    <dgm:pt modelId="{BD9548FD-56F7-4309-96F3-B6E26C9E0129}" type="pres">
      <dgm:prSet presAssocID="{5231B6F1-2B7F-495A-BF60-6FA3C406C75A}" presName="sibTrans" presStyleCnt="0"/>
      <dgm:spPr/>
    </dgm:pt>
    <dgm:pt modelId="{625713EF-CA8E-45C3-A508-BF96A9BD92A0}" type="pres">
      <dgm:prSet presAssocID="{4B0A0C3A-06A3-4753-87C5-D947011A14D2}" presName="node" presStyleLbl="node1" presStyleIdx="2" presStyleCnt="3">
        <dgm:presLayoutVars>
          <dgm:bulletEnabled val="1"/>
        </dgm:presLayoutVars>
      </dgm:prSet>
      <dgm:spPr/>
      <dgm:t>
        <a:bodyPr/>
        <a:lstStyle/>
        <a:p>
          <a:endParaRPr lang="en-GB"/>
        </a:p>
      </dgm:t>
    </dgm:pt>
  </dgm:ptLst>
  <dgm:cxnLst>
    <dgm:cxn modelId="{3C06AB5F-9D5E-46F4-B2EE-BAD8B92D238C}" srcId="{A44BD271-6294-41FF-ADDB-50F3C73ACB11}" destId="{F4FF47D5-303B-46B4-A728-77AF3F86D7D9}" srcOrd="0" destOrd="0" parTransId="{74F45623-3B54-44A6-AD28-E656C3F9BD0F}" sibTransId="{B0604453-A3A5-44BD-B1BE-EACC6378C5D1}"/>
    <dgm:cxn modelId="{B8927DC1-C655-405B-A393-EFEE73663AC5}" srcId="{F4FF47D5-303B-46B4-A728-77AF3F86D7D9}" destId="{7DA1EBD4-1B32-4360-9856-FA1296FFEF29}" srcOrd="0" destOrd="0" parTransId="{358F5E25-DDC6-4737-837E-9019F38F2353}" sibTransId="{6AF418B6-B06F-44CA-A41B-B3F40F65DFBF}"/>
    <dgm:cxn modelId="{EFA09C92-9F69-4F15-B3F0-F6B2CE6F7B5B}" type="presOf" srcId="{5D62CF3C-8CFB-40C5-92ED-BAAA445DFB21}" destId="{64200CF7-921C-4505-A2E0-9D3B842B155E}" srcOrd="0" destOrd="1" presId="urn:microsoft.com/office/officeart/2005/8/layout/hList6"/>
    <dgm:cxn modelId="{2AAFDDCE-19F2-453C-A291-FB31F8162E54}" srcId="{4B0A0C3A-06A3-4753-87C5-D947011A14D2}" destId="{B1E20676-5232-49CF-981A-10534F701195}" srcOrd="1" destOrd="0" parTransId="{1CFF4A80-683F-4493-975E-876AB9FBC905}" sibTransId="{34EFB28B-ECD7-4DA7-8BF2-8A306CF3D4CA}"/>
    <dgm:cxn modelId="{5CBB37C5-BB8F-4F60-9D12-4E69F01719F4}" srcId="{64498F80-1346-4A28-B144-FEE1221F2219}" destId="{902F7CBB-2A7E-4990-9D33-582BF1F9CAEE}" srcOrd="1" destOrd="0" parTransId="{47307421-BD8E-436D-9427-8C0FF45677BB}" sibTransId="{D113A4F2-AF57-4639-8628-1725B1CC30AF}"/>
    <dgm:cxn modelId="{733356F8-761B-4FDD-9196-81227B03F431}" type="presOf" srcId="{B1E20676-5232-49CF-981A-10534F701195}" destId="{625713EF-CA8E-45C3-A508-BF96A9BD92A0}" srcOrd="0" destOrd="2" presId="urn:microsoft.com/office/officeart/2005/8/layout/hList6"/>
    <dgm:cxn modelId="{6247EE9F-2D19-4FC8-84FA-045C5FAEDD57}" type="presOf" srcId="{0CEDDF12-C7FB-47C8-AE76-63A1C9C2FABF}" destId="{625713EF-CA8E-45C3-A508-BF96A9BD92A0}" srcOrd="0" destOrd="1" presId="urn:microsoft.com/office/officeart/2005/8/layout/hList6"/>
    <dgm:cxn modelId="{EB6D5DA9-CBDF-41F8-BEB1-3A6E97F3AFD2}" srcId="{64498F80-1346-4A28-B144-FEE1221F2219}" destId="{5D62CF3C-8CFB-40C5-92ED-BAAA445DFB21}" srcOrd="0" destOrd="0" parTransId="{38946C15-E05A-4A95-8AB7-191847830CED}" sibTransId="{3D06CB64-1948-420A-B738-9F460AAB17F6}"/>
    <dgm:cxn modelId="{3944B906-C845-4A19-B317-2EB5DF4616B1}" type="presOf" srcId="{F4FF47D5-303B-46B4-A728-77AF3F86D7D9}" destId="{08C9464B-C52D-4687-989D-F021271AFD9D}" srcOrd="0" destOrd="0" presId="urn:microsoft.com/office/officeart/2005/8/layout/hList6"/>
    <dgm:cxn modelId="{32E36BA9-C5D7-4D83-ABC9-77C43886FE99}" type="presOf" srcId="{01502235-AAFF-4975-86C1-CE8905616FD8}" destId="{64200CF7-921C-4505-A2E0-9D3B842B155E}" srcOrd="0" destOrd="3" presId="urn:microsoft.com/office/officeart/2005/8/layout/hList6"/>
    <dgm:cxn modelId="{9FE726C3-70F4-4152-90AD-A9DB3074F852}" type="presOf" srcId="{4B0A0C3A-06A3-4753-87C5-D947011A14D2}" destId="{625713EF-CA8E-45C3-A508-BF96A9BD92A0}" srcOrd="0" destOrd="0" presId="urn:microsoft.com/office/officeart/2005/8/layout/hList6"/>
    <dgm:cxn modelId="{B68257FE-8077-48F9-992A-502437FEE522}" srcId="{A44BD271-6294-41FF-ADDB-50F3C73ACB11}" destId="{64498F80-1346-4A28-B144-FEE1221F2219}" srcOrd="1" destOrd="0" parTransId="{F54CB347-FB6D-485D-AB1B-E72269964905}" sibTransId="{5231B6F1-2B7F-495A-BF60-6FA3C406C75A}"/>
    <dgm:cxn modelId="{0746ADA1-26C4-48DD-A86F-64D5FCE84866}" type="presOf" srcId="{244BF245-3764-4D32-90AA-65C888C8322E}" destId="{08C9464B-C52D-4687-989D-F021271AFD9D}" srcOrd="0" destOrd="2" presId="urn:microsoft.com/office/officeart/2005/8/layout/hList6"/>
    <dgm:cxn modelId="{4FA2C5E5-AC24-4ED5-9B73-2AA4F82833BE}" srcId="{F4FF47D5-303B-46B4-A728-77AF3F86D7D9}" destId="{31D8AE3A-73C2-4949-94F6-136CDA78B4FE}" srcOrd="2" destOrd="0" parTransId="{70A55A18-1A60-4C85-9782-C73AAFD6F578}" sibTransId="{B3437477-BBDB-4890-9357-51E4D8193BCA}"/>
    <dgm:cxn modelId="{3186426A-ED1F-4C3E-8877-E6152D07208D}" srcId="{F4FF47D5-303B-46B4-A728-77AF3F86D7D9}" destId="{244BF245-3764-4D32-90AA-65C888C8322E}" srcOrd="1" destOrd="0" parTransId="{00F523D2-B09A-4EFE-9472-19B3B712DE2B}" sibTransId="{C32A449A-52CC-450D-9B94-ED99D2F047A4}"/>
    <dgm:cxn modelId="{7382E693-37C7-4B3B-AFDA-8CBCE1E4D7E0}" srcId="{4B0A0C3A-06A3-4753-87C5-D947011A14D2}" destId="{E777C73E-2C62-4EDB-A054-E76A9B165888}" srcOrd="2" destOrd="0" parTransId="{7BFB4340-FFB0-4E2A-8228-6BC71672516A}" sibTransId="{904DB232-359D-4995-8416-F30C00EC20ED}"/>
    <dgm:cxn modelId="{214FE013-6C9B-4E8E-BCA8-1A24D3D76CFD}" srcId="{4B0A0C3A-06A3-4753-87C5-D947011A14D2}" destId="{0CEDDF12-C7FB-47C8-AE76-63A1C9C2FABF}" srcOrd="0" destOrd="0" parTransId="{047E2059-1C8C-4CEE-A130-E6CC480A6FE7}" sibTransId="{79D5BED1-9B23-4FEA-8341-CC67487973DE}"/>
    <dgm:cxn modelId="{E0E36E20-09E0-47AF-9931-BAC6525E29B9}" srcId="{A44BD271-6294-41FF-ADDB-50F3C73ACB11}" destId="{4B0A0C3A-06A3-4753-87C5-D947011A14D2}" srcOrd="2" destOrd="0" parTransId="{163EF13B-EC0D-458C-A4E1-1FC06D7E3CAF}" sibTransId="{1C1205B5-7770-408B-9429-15F4CC6324E8}"/>
    <dgm:cxn modelId="{920D3956-2FE9-4B97-946D-1032F72A1ED9}" type="presOf" srcId="{64498F80-1346-4A28-B144-FEE1221F2219}" destId="{64200CF7-921C-4505-A2E0-9D3B842B155E}" srcOrd="0" destOrd="0" presId="urn:microsoft.com/office/officeart/2005/8/layout/hList6"/>
    <dgm:cxn modelId="{7140FA91-E925-49BE-8C06-57F28BEF3463}" type="presOf" srcId="{A44BD271-6294-41FF-ADDB-50F3C73ACB11}" destId="{38E7981D-18F7-4C29-A9C4-4F64D4D56414}" srcOrd="0" destOrd="0" presId="urn:microsoft.com/office/officeart/2005/8/layout/hList6"/>
    <dgm:cxn modelId="{73896D05-B246-4A23-93E5-B42AEA153487}" type="presOf" srcId="{E777C73E-2C62-4EDB-A054-E76A9B165888}" destId="{625713EF-CA8E-45C3-A508-BF96A9BD92A0}" srcOrd="0" destOrd="3" presId="urn:microsoft.com/office/officeart/2005/8/layout/hList6"/>
    <dgm:cxn modelId="{B6A0E16C-B079-42C5-97DE-39A9AA97323A}" type="presOf" srcId="{31D8AE3A-73C2-4949-94F6-136CDA78B4FE}" destId="{08C9464B-C52D-4687-989D-F021271AFD9D}" srcOrd="0" destOrd="3" presId="urn:microsoft.com/office/officeart/2005/8/layout/hList6"/>
    <dgm:cxn modelId="{3F063C78-73D2-4B84-9DC5-D8DEA4C597AB}" srcId="{64498F80-1346-4A28-B144-FEE1221F2219}" destId="{01502235-AAFF-4975-86C1-CE8905616FD8}" srcOrd="2" destOrd="0" parTransId="{84B4525C-53CD-4C33-A995-9D7DF2742376}" sibTransId="{97A4A569-14C8-4EA6-BA09-E7E2782A4489}"/>
    <dgm:cxn modelId="{367ABF6C-BB89-496F-8E6E-3B08FAFF4CC4}" type="presOf" srcId="{902F7CBB-2A7E-4990-9D33-582BF1F9CAEE}" destId="{64200CF7-921C-4505-A2E0-9D3B842B155E}" srcOrd="0" destOrd="2" presId="urn:microsoft.com/office/officeart/2005/8/layout/hList6"/>
    <dgm:cxn modelId="{22FF9E06-6183-47A6-BBB8-16591440A225}" type="presOf" srcId="{7DA1EBD4-1B32-4360-9856-FA1296FFEF29}" destId="{08C9464B-C52D-4687-989D-F021271AFD9D}" srcOrd="0" destOrd="1" presId="urn:microsoft.com/office/officeart/2005/8/layout/hList6"/>
    <dgm:cxn modelId="{2CCFA822-0373-49DE-BBEF-A61F9DAE8BF2}" type="presParOf" srcId="{38E7981D-18F7-4C29-A9C4-4F64D4D56414}" destId="{08C9464B-C52D-4687-989D-F021271AFD9D}" srcOrd="0" destOrd="0" presId="urn:microsoft.com/office/officeart/2005/8/layout/hList6"/>
    <dgm:cxn modelId="{86D3D2D8-352A-446B-9052-FDF25E89CEC3}" type="presParOf" srcId="{38E7981D-18F7-4C29-A9C4-4F64D4D56414}" destId="{018454CA-B2C3-4000-8B1B-D50988A7A77D}" srcOrd="1" destOrd="0" presId="urn:microsoft.com/office/officeart/2005/8/layout/hList6"/>
    <dgm:cxn modelId="{85FC2E9D-DE94-44E9-88CF-A02FAAEAF9E7}" type="presParOf" srcId="{38E7981D-18F7-4C29-A9C4-4F64D4D56414}" destId="{64200CF7-921C-4505-A2E0-9D3B842B155E}" srcOrd="2" destOrd="0" presId="urn:microsoft.com/office/officeart/2005/8/layout/hList6"/>
    <dgm:cxn modelId="{F132E9CB-B84B-4BC1-A45E-65BB6135B3F2}" type="presParOf" srcId="{38E7981D-18F7-4C29-A9C4-4F64D4D56414}" destId="{BD9548FD-56F7-4309-96F3-B6E26C9E0129}" srcOrd="3" destOrd="0" presId="urn:microsoft.com/office/officeart/2005/8/layout/hList6"/>
    <dgm:cxn modelId="{BD39AE6E-2070-4C55-99FE-320564FC63C3}" type="presParOf" srcId="{38E7981D-18F7-4C29-A9C4-4F64D4D56414}" destId="{625713EF-CA8E-45C3-A508-BF96A9BD92A0}" srcOrd="4" destOrd="0" presId="urn:microsoft.com/office/officeart/2005/8/layout/hList6"/>
  </dgm:cxnLst>
  <dgm:bg/>
  <dgm:whole/>
  <dgm:extLst>
    <a:ext uri="http://schemas.microsoft.com/office/drawing/2008/diagram"/>
  </dgm:extLst>
</dgm:dataModel>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png"/></Relationships>
</file>

<file path=ppt/drawings/drawing1.xml><?xml version="1.0" encoding="utf-8"?>
<c:userShapes xmlns:c="http://schemas.openxmlformats.org/drawingml/2006/chart">
  <cdr:relSizeAnchor xmlns:cdr="http://schemas.openxmlformats.org/drawingml/2006/chartDrawing">
    <cdr:from>
      <cdr:x>0.20468</cdr:x>
      <cdr:y>0.31855</cdr:y>
    </cdr:from>
    <cdr:to>
      <cdr:x>0.58951</cdr:x>
      <cdr:y>0.37939</cdr:y>
    </cdr:to>
    <cdr:sp macro="" textlink="">
      <cdr:nvSpPr>
        <cdr:cNvPr id="2" name="Rectangular Callout 1"/>
        <cdr:cNvSpPr/>
      </cdr:nvSpPr>
      <cdr:spPr>
        <a:xfrm xmlns:a="http://schemas.openxmlformats.org/drawingml/2006/main">
          <a:off x="1139826" y="1870066"/>
          <a:ext cx="2143140" cy="357190"/>
        </a:xfrm>
        <a:prstGeom xmlns:a="http://schemas.openxmlformats.org/drawingml/2006/main" prst="wedgeRectCallout">
          <a:avLst>
            <a:gd name="adj1" fmla="val 47284"/>
            <a:gd name="adj2" fmla="val 204668"/>
          </a:avLst>
        </a:prstGeom>
        <a:solidFill xmlns:a="http://schemas.openxmlformats.org/drawingml/2006/main">
          <a:srgbClr val="00B050"/>
        </a:solidFill>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p xmlns:a="http://schemas.openxmlformats.org/drawingml/2006/main">
          <a:r>
            <a:rPr lang="en-US" sz="1600" dirty="0" smtClean="0"/>
            <a:t>Average: 3.5% a year</a:t>
          </a:r>
          <a:endParaRPr lang="en-US" sz="1600" dirty="0"/>
        </a:p>
      </cdr:txBody>
    </cdr:sp>
  </cdr:relSizeAnchor>
</c:userShapes>
</file>

<file path=ppt/drawings/drawing2.xml><?xml version="1.0" encoding="utf-8"?>
<c:userShapes xmlns:c="http://schemas.openxmlformats.org/drawingml/2006/chart">
  <cdr:relSizeAnchor xmlns:cdr="http://schemas.openxmlformats.org/drawingml/2006/chartDrawing">
    <cdr:from>
      <cdr:x>0.44286</cdr:x>
      <cdr:y>0</cdr:y>
    </cdr:from>
    <cdr:to>
      <cdr:x>1</cdr:x>
      <cdr:y>0.16216</cdr:y>
    </cdr:to>
    <cdr:sp macro="" textlink="">
      <cdr:nvSpPr>
        <cdr:cNvPr id="2" name="TextBox 1"/>
        <cdr:cNvSpPr txBox="1"/>
      </cdr:nvSpPr>
      <cdr:spPr>
        <a:xfrm xmlns:a="http://schemas.openxmlformats.org/drawingml/2006/main">
          <a:off x="2214578" y="0"/>
          <a:ext cx="2786050" cy="857256"/>
        </a:xfrm>
        <a:prstGeom xmlns:a="http://schemas.openxmlformats.org/drawingml/2006/main" prst="rect">
          <a:avLst/>
        </a:prstGeom>
        <a:solidFill xmlns:a="http://schemas.openxmlformats.org/drawingml/2006/main">
          <a:schemeClr val="tx1"/>
        </a:solidFill>
      </cdr:spPr>
      <cdr:txBody>
        <a:bodyPr xmlns:a="http://schemas.openxmlformats.org/drawingml/2006/main" wrap="square" rtlCol="0"/>
        <a:lstStyle xmlns:a="http://schemas.openxmlformats.org/drawingml/2006/main"/>
        <a:p xmlns:a="http://schemas.openxmlformats.org/drawingml/2006/main">
          <a:r>
            <a:rPr lang="en-GB" sz="1800" b="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rPr>
            <a:t>Africa, food production per capita, 1982/84 to 2005/07</a:t>
          </a:r>
          <a:endParaRPr lang="en-GB" sz="1600" dirty="0">
            <a:solidFill>
              <a:schemeClr val="bg1"/>
            </a:solidFill>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0.38462</cdr:x>
      <cdr:y>0.06249</cdr:y>
    </cdr:from>
    <cdr:to>
      <cdr:x>0.83334</cdr:x>
      <cdr:y>0.35416</cdr:y>
    </cdr:to>
    <cdr:sp macro="" textlink="">
      <cdr:nvSpPr>
        <cdr:cNvPr id="2" name="TextBox 1"/>
        <cdr:cNvSpPr txBox="1"/>
      </cdr:nvSpPr>
      <cdr:spPr>
        <a:xfrm xmlns:a="http://schemas.openxmlformats.org/drawingml/2006/main">
          <a:off x="2143140" y="214290"/>
          <a:ext cx="2500330" cy="100013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GB" sz="1800" dirty="0" smtClean="0"/>
            <a:t>Africa: Agricultural Production Indices to base  1961/63</a:t>
          </a:r>
        </a:p>
        <a:p xmlns:a="http://schemas.openxmlformats.org/drawingml/2006/main">
          <a:endParaRPr lang="en-GB" sz="11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A166C418-FCE6-42D4-8280-27FE80265C57}" type="datetimeFigureOut">
              <a:rPr lang="en-GB"/>
              <a:pPr>
                <a:defRPr/>
              </a:pPr>
              <a:t>12/07/2010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7A76DEF-A3E5-46A2-8A3C-4D55CA5EC6AA}"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GB" smtClean="0"/>
              <a:t>Conventional wisdom: WDR 08</a:t>
            </a:r>
          </a:p>
          <a:p>
            <a:pPr>
              <a:spcBef>
                <a:spcPct val="0"/>
              </a:spcBef>
            </a:pPr>
            <a:endParaRPr lang="en-GB" smtClean="0"/>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0F50A38-C9C2-4FE5-9F10-3295FBB8DBFD}" type="slidenum">
              <a:rPr lang="en-GB"/>
              <a:pPr fontAlgn="base">
                <a:spcBef>
                  <a:spcPct val="0"/>
                </a:spcBef>
                <a:spcAft>
                  <a:spcPct val="0"/>
                </a:spcAft>
              </a:pPr>
              <a:t>4</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a:bodyPr>
          <a:lstStyle/>
          <a:p>
            <a:pPr fontAlgn="auto">
              <a:spcBef>
                <a:spcPts val="0"/>
              </a:spcBef>
              <a:spcAft>
                <a:spcPts val="0"/>
              </a:spcAft>
              <a:defRPr/>
            </a:pPr>
            <a:r>
              <a:rPr lang="en-GB" dirty="0" smtClean="0"/>
              <a:t>Not only reasons for the retreat from agriculture. Also:</a:t>
            </a:r>
          </a:p>
          <a:p>
            <a:pPr lvl="1" fontAlgn="auto">
              <a:spcBef>
                <a:spcPts val="0"/>
              </a:spcBef>
              <a:spcAft>
                <a:spcPts val="0"/>
              </a:spcAft>
              <a:buFont typeface="Arial" pitchFamily="34" charset="0"/>
              <a:buChar char="•"/>
              <a:defRPr/>
            </a:pPr>
            <a:r>
              <a:rPr lang="en-GB" sz="3800" dirty="0" smtClean="0"/>
              <a:t>Washington Consensus: sectors not so important</a:t>
            </a:r>
          </a:p>
          <a:p>
            <a:pPr lvl="1" fontAlgn="auto">
              <a:spcBef>
                <a:spcPts val="0"/>
              </a:spcBef>
              <a:spcAft>
                <a:spcPts val="0"/>
              </a:spcAft>
              <a:buFont typeface="Arial" pitchFamily="34" charset="0"/>
              <a:buChar char="•"/>
              <a:defRPr/>
            </a:pPr>
            <a:r>
              <a:rPr lang="en-GB" sz="3800" dirty="0" smtClean="0"/>
              <a:t>Competing approaches: health, education, environment, gender etc. </a:t>
            </a:r>
          </a:p>
          <a:p>
            <a:pPr lvl="2" fontAlgn="auto">
              <a:spcBef>
                <a:spcPts val="0"/>
              </a:spcBef>
              <a:spcAft>
                <a:spcPts val="0"/>
              </a:spcAft>
              <a:defRPr/>
            </a:pPr>
            <a:r>
              <a:rPr lang="en-GB" sz="2900" dirty="0" smtClean="0"/>
              <a:t>Mellor:  proliferation of agenda</a:t>
            </a:r>
          </a:p>
          <a:p>
            <a:pPr fontAlgn="auto">
              <a:spcBef>
                <a:spcPts val="0"/>
              </a:spcBef>
              <a:spcAft>
                <a:spcPts val="0"/>
              </a:spcAft>
              <a:defRPr/>
            </a:pPr>
            <a:r>
              <a:rPr lang="en-GB" sz="2900" b="1" dirty="0" err="1" smtClean="0"/>
              <a:t>Cassen</a:t>
            </a:r>
            <a:r>
              <a:rPr lang="en-GB" sz="2900" b="1" dirty="0" smtClean="0"/>
              <a:t> 1986: Does aid work?</a:t>
            </a:r>
          </a:p>
          <a:p>
            <a:pPr fontAlgn="auto">
              <a:spcBef>
                <a:spcPts val="0"/>
              </a:spcBef>
              <a:spcAft>
                <a:spcPts val="0"/>
              </a:spcAft>
              <a:defRPr/>
            </a:pPr>
            <a:r>
              <a:rPr lang="en-GB" sz="2900" dirty="0" smtClean="0"/>
              <a:t>Some agricultural projects repeatedly disappointed: area development/IRDP; livestock; African projects .... Agricultural research a star, however</a:t>
            </a:r>
          </a:p>
          <a:p>
            <a:pPr lvl="2" fontAlgn="auto">
              <a:spcBef>
                <a:spcPts val="0"/>
              </a:spcBef>
              <a:spcAft>
                <a:spcPts val="0"/>
              </a:spcAft>
              <a:defRPr/>
            </a:pPr>
            <a:endParaRPr lang="en-GB" sz="2900" dirty="0" smtClean="0"/>
          </a:p>
          <a:p>
            <a:pPr fontAlgn="auto">
              <a:spcBef>
                <a:spcPts val="0"/>
              </a:spcBef>
              <a:spcAft>
                <a:spcPts val="0"/>
              </a:spcAft>
              <a:defRPr/>
            </a:pPr>
            <a:endParaRPr lang="en-GB" dirty="0"/>
          </a:p>
        </p:txBody>
      </p:sp>
      <p:sp>
        <p:nvSpPr>
          <p:cNvPr id="737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F9042C5-0531-4F36-ABBB-278F38F007AB}" type="slidenum">
              <a:rPr lang="en-GB"/>
              <a:pPr fontAlgn="base">
                <a:spcBef>
                  <a:spcPct val="0"/>
                </a:spcBef>
                <a:spcAft>
                  <a:spcPct val="0"/>
                </a:spcAft>
              </a:pPr>
              <a:t>46</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lnSpcReduction="10000"/>
          </a:bodyPr>
          <a:lstStyle/>
          <a:p>
            <a:pPr fontAlgn="auto">
              <a:spcBef>
                <a:spcPts val="0"/>
              </a:spcBef>
              <a:spcAft>
                <a:spcPts val="0"/>
              </a:spcAft>
              <a:defRPr/>
            </a:pPr>
            <a:r>
              <a:rPr lang="en-GB" dirty="0" smtClean="0"/>
              <a:t>Supporting evidence: rapid growth of cocoa, fastest reduction of poverty amongst cocoa farmers.</a:t>
            </a:r>
          </a:p>
          <a:p>
            <a:pPr fontAlgn="auto">
              <a:spcBef>
                <a:spcPts val="0"/>
              </a:spcBef>
              <a:spcAft>
                <a:spcPts val="0"/>
              </a:spcAft>
              <a:defRPr/>
            </a:pPr>
            <a:r>
              <a:rPr lang="en-GB" dirty="0" smtClean="0"/>
              <a:t>Same applies for India &amp; China:</a:t>
            </a:r>
          </a:p>
          <a:p>
            <a:pPr fontAlgn="auto">
              <a:spcBef>
                <a:spcPts val="0"/>
              </a:spcBef>
              <a:spcAft>
                <a:spcPts val="0"/>
              </a:spcAft>
              <a:defRPr/>
            </a:pPr>
            <a:endParaRPr lang="en-GB" dirty="0" smtClean="0"/>
          </a:p>
          <a:p>
            <a:pPr fontAlgn="auto">
              <a:spcBef>
                <a:spcPts val="0"/>
              </a:spcBef>
              <a:spcAft>
                <a:spcPts val="0"/>
              </a:spcAft>
              <a:defRPr/>
            </a:pPr>
            <a:r>
              <a:rPr lang="en-GB" dirty="0" smtClean="0"/>
              <a:t>In the context of India, </a:t>
            </a:r>
            <a:r>
              <a:rPr lang="en-GB" dirty="0" err="1" smtClean="0"/>
              <a:t>Ravallion</a:t>
            </a:r>
            <a:r>
              <a:rPr lang="en-GB" dirty="0" smtClean="0"/>
              <a:t> and </a:t>
            </a:r>
            <a:r>
              <a:rPr lang="en-GB" dirty="0" err="1" smtClean="0"/>
              <a:t>Datt</a:t>
            </a:r>
            <a:r>
              <a:rPr lang="en-GB" dirty="0" smtClean="0"/>
              <a:t> (1996; 2002) and </a:t>
            </a:r>
            <a:r>
              <a:rPr lang="en-GB" dirty="0" err="1" smtClean="0"/>
              <a:t>Datt</a:t>
            </a:r>
            <a:r>
              <a:rPr lang="en-GB" dirty="0" smtClean="0"/>
              <a:t> and </a:t>
            </a:r>
            <a:r>
              <a:rPr lang="en-GB" dirty="0" err="1" smtClean="0"/>
              <a:t>Ravallion</a:t>
            </a:r>
            <a:r>
              <a:rPr lang="en-GB" dirty="0" smtClean="0"/>
              <a:t> (2002) report results indicating that the </a:t>
            </a:r>
            <a:r>
              <a:rPr lang="en-GB" dirty="0" err="1" smtClean="0"/>
              <a:t>sectoral</a:t>
            </a:r>
            <a:r>
              <a:rPr lang="en-GB" dirty="0" smtClean="0"/>
              <a:t> and geographic composition of growth has mattered to aggregate poverty reduction. Rural economic growth has had more impact on poverty in India than urban economic growth, and growth in the tertiary (mainly services) sector has had more impact than the primary (mainly agriculture) sector, while the secondary (mainly manufacturing) sector appears to have brought little direct gain to India’s poor. </a:t>
            </a:r>
          </a:p>
          <a:p>
            <a:pPr fontAlgn="auto">
              <a:spcBef>
                <a:spcPts val="0"/>
              </a:spcBef>
              <a:spcAft>
                <a:spcPts val="0"/>
              </a:spcAft>
              <a:defRPr/>
            </a:pPr>
            <a:endParaRPr lang="en-GB" dirty="0" smtClean="0"/>
          </a:p>
          <a:p>
            <a:pPr fontAlgn="auto">
              <a:spcBef>
                <a:spcPts val="0"/>
              </a:spcBef>
              <a:spcAft>
                <a:spcPts val="0"/>
              </a:spcAft>
              <a:defRPr/>
            </a:pPr>
            <a:r>
              <a:rPr lang="en-GB" dirty="0" smtClean="0"/>
              <a:t>Empirical support for the PGH has also come from cross-country evidence suggesting that more </a:t>
            </a:r>
            <a:r>
              <a:rPr lang="en-GB" dirty="0" err="1" smtClean="0"/>
              <a:t>labor</a:t>
            </a:r>
            <a:r>
              <a:rPr lang="en-GB" dirty="0" smtClean="0"/>
              <a:t>-intensive growth processes have greater impact on poverty, as found by </a:t>
            </a:r>
            <a:r>
              <a:rPr lang="en-GB" dirty="0" err="1" smtClean="0"/>
              <a:t>Loayza</a:t>
            </a:r>
            <a:r>
              <a:rPr lang="en-GB" dirty="0" smtClean="0"/>
              <a:t> and </a:t>
            </a:r>
            <a:r>
              <a:rPr lang="en-GB" dirty="0" err="1" smtClean="0"/>
              <a:t>Raddatz</a:t>
            </a:r>
            <a:r>
              <a:rPr lang="en-GB" dirty="0" smtClean="0"/>
              <a:t> (2009). </a:t>
            </a:r>
          </a:p>
          <a:p>
            <a:pPr fontAlgn="auto">
              <a:spcBef>
                <a:spcPts val="0"/>
              </a:spcBef>
              <a:spcAft>
                <a:spcPts val="0"/>
              </a:spcAft>
              <a:defRPr/>
            </a:pPr>
            <a:endParaRPr lang="en-GB" dirty="0" smtClean="0"/>
          </a:p>
          <a:p>
            <a:pPr fontAlgn="auto">
              <a:spcBef>
                <a:spcPts val="0"/>
              </a:spcBef>
              <a:spcAft>
                <a:spcPts val="0"/>
              </a:spcAft>
              <a:defRPr/>
            </a:pPr>
            <a:r>
              <a:rPr lang="en-GB" dirty="0" smtClean="0"/>
              <a:t>This sits uncomfortably, however, with the record of China where growth has been faster in manufacturing and services than in agriculture; yet the record of poverty reduction is strong:</a:t>
            </a:r>
          </a:p>
          <a:p>
            <a:pPr fontAlgn="auto">
              <a:spcBef>
                <a:spcPts val="0"/>
              </a:spcBef>
              <a:spcAft>
                <a:spcPts val="0"/>
              </a:spcAft>
              <a:defRPr/>
            </a:pPr>
            <a:endParaRPr lang="en-GB" dirty="0" smtClean="0"/>
          </a:p>
          <a:p>
            <a:pPr fontAlgn="auto">
              <a:spcBef>
                <a:spcPts val="0"/>
              </a:spcBef>
              <a:spcAft>
                <a:spcPts val="0"/>
              </a:spcAft>
              <a:defRPr/>
            </a:pPr>
            <a:r>
              <a:rPr lang="en-GB" dirty="0" smtClean="0"/>
              <a:t>Yet China´s record against absolute poverty has been impressive. Using their national poverty line, </a:t>
            </a:r>
            <a:r>
              <a:rPr lang="en-GB" dirty="0" err="1" smtClean="0"/>
              <a:t>Ravallion</a:t>
            </a:r>
            <a:r>
              <a:rPr lang="en-GB" dirty="0" smtClean="0"/>
              <a:t> and Chen (2007) found that the poverty rate (headcount index) fell from 53% in 1981 to 8% in 2001. Using decomposition methods, the same authors found that about three-quarters of this reduction in poverty nationally was due to poverty reduction solely within rural areas. [4]</a:t>
            </a:r>
          </a:p>
          <a:p>
            <a:pPr fontAlgn="auto">
              <a:spcBef>
                <a:spcPts val="0"/>
              </a:spcBef>
              <a:spcAft>
                <a:spcPts val="0"/>
              </a:spcAft>
              <a:defRPr/>
            </a:pPr>
            <a:endParaRPr lang="en-GB" dirty="0" smtClean="0"/>
          </a:p>
          <a:p>
            <a:pPr fontAlgn="auto">
              <a:spcBef>
                <a:spcPts val="0"/>
              </a:spcBef>
              <a:spcAft>
                <a:spcPts val="0"/>
              </a:spcAft>
              <a:defRPr/>
            </a:pPr>
            <a:endParaRPr lang="en-GB" dirty="0" smtClean="0"/>
          </a:p>
          <a:p>
            <a:pPr fontAlgn="auto">
              <a:spcBef>
                <a:spcPts val="0"/>
              </a:spcBef>
              <a:spcAft>
                <a:spcPts val="0"/>
              </a:spcAft>
              <a:defRPr/>
            </a:pPr>
            <a:endParaRPr lang="en-GB" dirty="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8A04154-F06F-4179-8581-67A7251A5D6A}" type="slidenum">
              <a:rPr lang="en-GB"/>
              <a:pPr fontAlgn="base">
                <a:spcBef>
                  <a:spcPct val="0"/>
                </a:spcBef>
                <a:spcAft>
                  <a:spcPct val="0"/>
                </a:spcAft>
              </a:pPr>
              <a:t>5</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noTextEdit="1"/>
          </p:cNvSpPr>
          <p:nvPr>
            <p:ph type="sldImg"/>
          </p:nvPr>
        </p:nvSpPr>
        <p:spPr bwMode="auto">
          <a:noFill/>
          <a:ln>
            <a:solidFill>
              <a:srgbClr val="000000"/>
            </a:solidFill>
            <a:miter lim="800000"/>
            <a:headEnd/>
            <a:tailEnd/>
          </a:ln>
        </p:spPr>
      </p:sp>
      <p:sp>
        <p:nvSpPr>
          <p:cNvPr id="4403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
        <p:nvSpPr>
          <p:cNvPr id="440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C13DB13-7B7B-41FD-ABEC-00FE2EC483B6}" type="slidenum">
              <a:rPr lang="en-GB"/>
              <a:pPr fontAlgn="base">
                <a:spcBef>
                  <a:spcPct val="0"/>
                </a:spcBef>
                <a:spcAft>
                  <a:spcPct val="0"/>
                </a:spcAft>
              </a:pPr>
              <a:t>25</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p:cNvSpPr>
          <p:nvPr>
            <p:ph type="sldImg"/>
          </p:nvPr>
        </p:nvSpPr>
        <p:spPr bwMode="auto">
          <a:noFill/>
          <a:ln>
            <a:solidFill>
              <a:srgbClr val="000000"/>
            </a:solidFill>
            <a:miter lim="800000"/>
            <a:headEnd/>
            <a:tailEnd/>
          </a:ln>
        </p:spPr>
      </p:sp>
      <p:sp>
        <p:nvSpPr>
          <p:cNvPr id="460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GB" smtClean="0"/>
              <a:t>Data from Anderson, Valenzuela</a:t>
            </a:r>
          </a:p>
        </p:txBody>
      </p:sp>
      <p:sp>
        <p:nvSpPr>
          <p:cNvPr id="460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DE1FAAA-5B79-4CBB-BE41-B2708E243421}" type="slidenum">
              <a:rPr lang="en-GB"/>
              <a:pPr fontAlgn="base">
                <a:spcBef>
                  <a:spcPct val="0"/>
                </a:spcBef>
                <a:spcAft>
                  <a:spcPct val="0"/>
                </a:spcAft>
              </a:pPr>
              <a:t>26</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p:cNvSpPr>
          <p:nvPr>
            <p:ph type="sldImg"/>
          </p:nvPr>
        </p:nvSpPr>
        <p:spPr bwMode="auto">
          <a:noFill/>
          <a:ln>
            <a:solidFill>
              <a:srgbClr val="000000"/>
            </a:solidFill>
            <a:miter lim="800000"/>
            <a:headEnd/>
            <a:tailEnd/>
          </a:ln>
        </p:spPr>
      </p:sp>
      <p:sp>
        <p:nvSpPr>
          <p:cNvPr id="4813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
        <p:nvSpPr>
          <p:cNvPr id="481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6D9FD7C-338B-48DA-BA54-A785E0A0E081}" type="slidenum">
              <a:rPr lang="en-GB"/>
              <a:pPr fontAlgn="base">
                <a:spcBef>
                  <a:spcPct val="0"/>
                </a:spcBef>
                <a:spcAft>
                  <a:spcPct val="0"/>
                </a:spcAft>
              </a:pPr>
              <a:t>27</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p:cNvSpPr>
          <p:nvPr>
            <p:ph type="sldImg"/>
          </p:nvPr>
        </p:nvSpPr>
        <p:spPr bwMode="auto">
          <a:noFill/>
          <a:ln>
            <a:solidFill>
              <a:srgbClr val="000000"/>
            </a:solidFill>
            <a:miter lim="800000"/>
            <a:headEnd/>
            <a:tailEnd/>
          </a:ln>
        </p:spPr>
      </p:sp>
      <p:sp>
        <p:nvSpPr>
          <p:cNvPr id="6553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
        <p:nvSpPr>
          <p:cNvPr id="6553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AF15E60-C1F4-4124-AA7C-F111ACBFCABE}" type="slidenum">
              <a:rPr lang="en-GB"/>
              <a:pPr fontAlgn="base">
                <a:spcBef>
                  <a:spcPct val="0"/>
                </a:spcBef>
                <a:spcAft>
                  <a:spcPct val="0"/>
                </a:spcAft>
              </a:pPr>
              <a:t>42</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Slide Image Placeholder 1"/>
          <p:cNvSpPr>
            <a:spLocks noGrp="1" noRot="1" noChangeAspect="1" noTextEdit="1"/>
          </p:cNvSpPr>
          <p:nvPr>
            <p:ph type="sldImg"/>
          </p:nvPr>
        </p:nvSpPr>
        <p:spPr bwMode="auto">
          <a:noFill/>
          <a:ln>
            <a:solidFill>
              <a:srgbClr val="000000"/>
            </a:solidFill>
            <a:miter lim="800000"/>
            <a:headEnd/>
            <a:tailEnd/>
          </a:ln>
        </p:spPr>
      </p:sp>
      <p:sp>
        <p:nvSpPr>
          <p:cNvPr id="6758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GB" smtClean="0"/>
              <a:t>Adult lit = 61%</a:t>
            </a:r>
          </a:p>
        </p:txBody>
      </p:sp>
      <p:sp>
        <p:nvSpPr>
          <p:cNvPr id="675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F0854D4-D4A3-48F3-BA20-7D1F6F358347}" type="slidenum">
              <a:rPr lang="en-GB"/>
              <a:pPr fontAlgn="base">
                <a:spcBef>
                  <a:spcPct val="0"/>
                </a:spcBef>
                <a:spcAft>
                  <a:spcPct val="0"/>
                </a:spcAft>
              </a:pPr>
              <a:t>43</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lide Image Placeholder 1"/>
          <p:cNvSpPr>
            <a:spLocks noGrp="1" noRot="1" noChangeAspect="1" noTextEdit="1"/>
          </p:cNvSpPr>
          <p:nvPr>
            <p:ph type="sldImg"/>
          </p:nvPr>
        </p:nvSpPr>
        <p:spPr bwMode="auto">
          <a:noFill/>
          <a:ln>
            <a:solidFill>
              <a:srgbClr val="000000"/>
            </a:solidFill>
            <a:miter lim="800000"/>
            <a:headEnd/>
            <a:tailEnd/>
          </a:ln>
        </p:spPr>
      </p:sp>
      <p:sp>
        <p:nvSpPr>
          <p:cNvPr id="6963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
        <p:nvSpPr>
          <p:cNvPr id="696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F24C8F4-2C72-42B6-AAD0-FDD582E3812A}" type="slidenum">
              <a:rPr lang="en-GB"/>
              <a:pPr fontAlgn="base">
                <a:spcBef>
                  <a:spcPct val="0"/>
                </a:spcBef>
                <a:spcAft>
                  <a:spcPct val="0"/>
                </a:spcAft>
              </a:pPr>
              <a:t>44</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Slide Image Placeholder 1"/>
          <p:cNvSpPr>
            <a:spLocks noGrp="1" noRot="1" noChangeAspect="1" noTextEdit="1"/>
          </p:cNvSpPr>
          <p:nvPr>
            <p:ph type="sldImg"/>
          </p:nvPr>
        </p:nvSpPr>
        <p:spPr bwMode="auto">
          <a:noFill/>
          <a:ln>
            <a:solidFill>
              <a:srgbClr val="000000"/>
            </a:solidFill>
            <a:miter lim="800000"/>
            <a:headEnd/>
            <a:tailEnd/>
          </a:ln>
        </p:spPr>
      </p:sp>
      <p:sp>
        <p:nvSpPr>
          <p:cNvPr id="716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GB" smtClean="0"/>
              <a:t>The fundamentals of agricultural development are quite straightforward, up to a point. What has to be done can be divided between policies and investments; but more importantly between matters that are simple and those that are complex.</a:t>
            </a:r>
          </a:p>
          <a:p>
            <a:pPr>
              <a:spcBef>
                <a:spcPct val="0"/>
              </a:spcBef>
            </a:pPr>
            <a:r>
              <a:rPr lang="en-GB" smtClean="0"/>
              <a:t>Simple in this sense implies that objectives are clear and agreed, as are the means to do so. Implementation is thus straightforward — Thompson 1967’s computational area. Matters are relatively certain, risks are low.</a:t>
            </a:r>
          </a:p>
          <a:p>
            <a:pPr>
              <a:spcBef>
                <a:spcPct val="0"/>
              </a:spcBef>
            </a:pPr>
            <a:r>
              <a:rPr lang="en-GB" smtClean="0"/>
              <a:t>Complex here is in the sense of complex systems, where uncertainty may apply to both goals and causation — areas for compromise, judgment, inspiration. Uncertainty stems from ignorance of complex systems — physical and human — that are often highly specific to location.  Little is under human control: the environment bulks large. Risks are high. </a:t>
            </a:r>
          </a:p>
        </p:txBody>
      </p:sp>
      <p:sp>
        <p:nvSpPr>
          <p:cNvPr id="716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BB656E5-028D-4EC5-A113-A281DCB561D2}" type="slidenum">
              <a:rPr lang="en-GB"/>
              <a:pPr fontAlgn="base">
                <a:spcBef>
                  <a:spcPct val="0"/>
                </a:spcBef>
                <a:spcAft>
                  <a:spcPct val="0"/>
                </a:spcAft>
              </a:pPr>
              <a:t>45</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9A7A45D5-0EF1-4C60-9D0B-11A455B4D375}" type="datetimeFigureOut">
              <a:rPr lang="en-US"/>
              <a:pPr>
                <a:defRPr/>
              </a:pPr>
              <a:t>7/12/2010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4810FBB-0B80-4DEC-80AD-BFA5C7BC4D24}"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A31B3B26-6D32-4DBF-8E4D-2FA75B2CB985}" type="datetimeFigureOut">
              <a:rPr lang="en-US"/>
              <a:pPr>
                <a:defRPr/>
              </a:pPr>
              <a:t>7/12/2010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AFEDEA2E-9CC4-45E6-ABF7-D4D4CBEB2E7B}"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8E908ACD-E37E-4F8D-91B9-803E5FE1FCAE}" type="datetimeFigureOut">
              <a:rPr lang="en-US"/>
              <a:pPr>
                <a:defRPr/>
              </a:pPr>
              <a:t>7/12/2010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E0B77DC6-F4F8-4BBC-8880-EB34B6F4A0C7}"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showMasterPhAnim="0" userDrawn="1">
  <p:cSld name="1_Title and Content">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a:blip r:embed="rId2"/>
          <a:srcRect/>
          <a:stretch>
            <a:fillRect/>
          </a:stretch>
        </p:blipFill>
        <p:spPr bwMode="auto">
          <a:xfrm>
            <a:off x="0" y="0"/>
            <a:ext cx="9144000" cy="857250"/>
          </a:xfrm>
          <a:prstGeom prst="rect">
            <a:avLst/>
          </a:prstGeom>
          <a:noFill/>
          <a:ln w="9525">
            <a:noFill/>
            <a:miter lim="800000"/>
            <a:headEnd/>
            <a:tailEnd/>
          </a:ln>
        </p:spPr>
      </p:pic>
      <p:pic>
        <p:nvPicPr>
          <p:cNvPr id="7" name="Picture 3"/>
          <p:cNvPicPr>
            <a:picLocks noChangeAspect="1" noChangeArrowheads="1"/>
          </p:cNvPicPr>
          <p:nvPr userDrawn="1"/>
        </p:nvPicPr>
        <p:blipFill>
          <a:blip r:embed="rId3"/>
          <a:srcRect/>
          <a:stretch>
            <a:fillRect/>
          </a:stretch>
        </p:blipFill>
        <p:spPr bwMode="auto">
          <a:xfrm>
            <a:off x="0" y="0"/>
            <a:ext cx="2416175" cy="857250"/>
          </a:xfrm>
          <a:prstGeom prst="rect">
            <a:avLst/>
          </a:prstGeom>
          <a:noFill/>
          <a:ln w="9525">
            <a:noFill/>
            <a:miter lim="800000"/>
            <a:headEnd/>
            <a:tailEnd/>
          </a:ln>
        </p:spPr>
      </p:pic>
      <p:sp>
        <p:nvSpPr>
          <p:cNvPr id="2" name="Title 1"/>
          <p:cNvSpPr>
            <a:spLocks noGrp="1"/>
          </p:cNvSpPr>
          <p:nvPr>
            <p:ph type="title"/>
          </p:nvPr>
        </p:nvSpPr>
        <p:spPr>
          <a:xfrm>
            <a:off x="428596" y="1071546"/>
            <a:ext cx="8229600" cy="1214446"/>
          </a:xfrm>
        </p:spPr>
        <p:txBody>
          <a:bodyPr/>
          <a:lstStyle>
            <a:lvl1pPr>
              <a:defRPr b="1">
                <a:solidFill>
                  <a:srgbClr val="FFFF00"/>
                </a:solidFill>
              </a:defRPr>
            </a:lvl1pPr>
          </a:lstStyle>
          <a:p>
            <a:r>
              <a:rPr lang="en-US" dirty="0" smtClean="0"/>
              <a:t>Click to edit Master title style</a:t>
            </a:r>
            <a:endParaRPr lang="en-GB" dirty="0"/>
          </a:p>
        </p:txBody>
      </p:sp>
      <p:sp>
        <p:nvSpPr>
          <p:cNvPr id="3" name="Content Placeholder 2"/>
          <p:cNvSpPr>
            <a:spLocks noGrp="1"/>
          </p:cNvSpPr>
          <p:nvPr>
            <p:ph idx="1"/>
          </p:nvPr>
        </p:nvSpPr>
        <p:spPr>
          <a:xfrm>
            <a:off x="500034" y="2214554"/>
            <a:ext cx="8229600" cy="4429156"/>
          </a:xfrm>
        </p:spPr>
        <p:txBody>
          <a:bodyPr/>
          <a:lstStyle>
            <a:lvl1pPr>
              <a:defRPr>
                <a:solidFill>
                  <a:srgbClr val="FFFF00"/>
                </a:solidFill>
              </a:defRPr>
            </a:lvl1pPr>
            <a:lvl2pPr>
              <a:defRPr>
                <a:solidFill>
                  <a:srgbClr val="FFFF00"/>
                </a:solidFill>
              </a:defRPr>
            </a:lvl2pPr>
            <a:lvl3pPr>
              <a:defRPr>
                <a:solidFill>
                  <a:srgbClr val="FFFF00"/>
                </a:solidFill>
              </a:defRPr>
            </a:lvl3pPr>
            <a:lvl4pPr>
              <a:defRPr>
                <a:solidFill>
                  <a:srgbClr val="FFFF00"/>
                </a:solidFill>
              </a:defRPr>
            </a:lvl4pPr>
            <a:lvl5pPr>
              <a:defRPr>
                <a:solidFill>
                  <a:srgbClr val="FFFF0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8" name="Picture Placeholder 7"/>
          <p:cNvSpPr>
            <a:spLocks noGrp="1"/>
          </p:cNvSpPr>
          <p:nvPr>
            <p:ph type="pic" sz="quarter" idx="13"/>
          </p:nvPr>
        </p:nvSpPr>
        <p:spPr>
          <a:xfrm>
            <a:off x="0" y="0"/>
            <a:ext cx="9144000" cy="1000125"/>
          </a:xfrm>
        </p:spPr>
        <p:txBody>
          <a:bodyPr rtlCol="0">
            <a:normAutofit/>
          </a:bodyPr>
          <a:lstStyle/>
          <a:p>
            <a:pPr lvl="0"/>
            <a:endParaRPr lang="en-GB" noProof="0"/>
          </a:p>
        </p:txBody>
      </p:sp>
      <p:sp>
        <p:nvSpPr>
          <p:cNvPr id="11" name="Picture Placeholder 10"/>
          <p:cNvSpPr>
            <a:spLocks noGrp="1"/>
          </p:cNvSpPr>
          <p:nvPr>
            <p:ph type="pic" sz="quarter" idx="14"/>
          </p:nvPr>
        </p:nvSpPr>
        <p:spPr>
          <a:xfrm>
            <a:off x="0" y="0"/>
            <a:ext cx="2000250" cy="1143000"/>
          </a:xfrm>
        </p:spPr>
        <p:txBody>
          <a:bodyPr rtlCol="0">
            <a:normAutofit/>
          </a:bodyPr>
          <a:lstStyle/>
          <a:p>
            <a:pPr lvl="0"/>
            <a:endParaRPr lang="en-GB" noProof="0"/>
          </a:p>
        </p:txBody>
      </p:sp>
      <p:sp>
        <p:nvSpPr>
          <p:cNvPr id="9" name="Date Placeholder 3"/>
          <p:cNvSpPr>
            <a:spLocks noGrp="1"/>
          </p:cNvSpPr>
          <p:nvPr>
            <p:ph type="dt" sz="half" idx="15"/>
          </p:nvPr>
        </p:nvSpPr>
        <p:spPr/>
        <p:txBody>
          <a:bodyPr/>
          <a:lstStyle>
            <a:lvl1pPr>
              <a:defRPr/>
            </a:lvl1pPr>
          </a:lstStyle>
          <a:p>
            <a:pPr>
              <a:defRPr/>
            </a:pPr>
            <a:fld id="{B548EE96-3EE1-4278-8162-094F4485E247}" type="datetimeFigureOut">
              <a:rPr lang="en-US"/>
              <a:pPr>
                <a:defRPr/>
              </a:pPr>
              <a:t>7/12/2010</a:t>
            </a:fld>
            <a:endParaRPr lang="en-GB"/>
          </a:p>
        </p:txBody>
      </p:sp>
      <p:sp>
        <p:nvSpPr>
          <p:cNvPr id="10" name="Footer Placeholder 4"/>
          <p:cNvSpPr>
            <a:spLocks noGrp="1"/>
          </p:cNvSpPr>
          <p:nvPr>
            <p:ph type="ftr" sz="quarter" idx="16"/>
          </p:nvPr>
        </p:nvSpPr>
        <p:spPr/>
        <p:txBody>
          <a:bodyPr/>
          <a:lstStyle>
            <a:lvl1pPr>
              <a:defRPr/>
            </a:lvl1pPr>
          </a:lstStyle>
          <a:p>
            <a:pPr>
              <a:defRPr/>
            </a:pPr>
            <a:endParaRPr lang="en-GB"/>
          </a:p>
        </p:txBody>
      </p:sp>
      <p:sp>
        <p:nvSpPr>
          <p:cNvPr id="12" name="Slide Number Placeholder 5"/>
          <p:cNvSpPr>
            <a:spLocks noGrp="1"/>
          </p:cNvSpPr>
          <p:nvPr>
            <p:ph type="sldNum" sz="quarter" idx="17"/>
          </p:nvPr>
        </p:nvSpPr>
        <p:spPr/>
        <p:txBody>
          <a:bodyPr/>
          <a:lstStyle>
            <a:lvl1pPr>
              <a:defRPr/>
            </a:lvl1pPr>
          </a:lstStyle>
          <a:p>
            <a:pPr>
              <a:defRPr/>
            </a:pPr>
            <a:fld id="{CB3CF780-A874-42D7-B266-B5AE8ADD3E8D}" type="slidenum">
              <a:rPr lang="en-GB"/>
              <a:pPr>
                <a:defRPr/>
              </a:pPr>
              <a:t>‹#›</a:t>
            </a:fld>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nodePh="1">
                                  <p:stCondLst>
                                    <p:cond delay="0"/>
                                  </p:stCondLst>
                                  <p:endCondLst>
                                    <p:cond evt="begin" delay="0">
                                      <p:tn val="27"/>
                                    </p:cond>
                                  </p:endCondLst>
                                  <p:childTnLst>
                                    <p:set>
                                      <p:cBhvr>
                                        <p:cTn id="28" dur="1" fill="hold">
                                          <p:stCondLst>
                                            <p:cond delay="0"/>
                                          </p:stCondLst>
                                        </p:cTn>
                                        <p:tgtEl>
                                          <p:spTgt spid="8">
                                            <p:txEl>
                                              <p:pRg st="0" end="0"/>
                                            </p:txEl>
                                          </p:spTgt>
                                        </p:tgtEl>
                                        <p:attrNameLst>
                                          <p:attrName>style.visibility</p:attrName>
                                        </p:attrNameLst>
                                      </p:cBhvr>
                                      <p:to>
                                        <p:strVal val="visible"/>
                                      </p:to>
                                    </p:set>
                                    <p:anim calcmode="lin" valueType="num">
                                      <p:cBhvr additive="base">
                                        <p:cTn id="29"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nodePh="1">
                                  <p:stCondLst>
                                    <p:cond delay="0"/>
                                  </p:stCondLst>
                                  <p:endCondLst>
                                    <p:cond evt="begin" delay="0">
                                      <p:tn val="33"/>
                                    </p:cond>
                                  </p:endCondLst>
                                  <p:childTnLst>
                                    <p:set>
                                      <p:cBhvr>
                                        <p:cTn id="34" dur="1" fill="hold">
                                          <p:stCondLst>
                                            <p:cond delay="0"/>
                                          </p:stCondLst>
                                        </p:cTn>
                                        <p:tgtEl>
                                          <p:spTgt spid="11">
                                            <p:txEl>
                                              <p:pRg st="0" end="0"/>
                                            </p:txEl>
                                          </p:spTgt>
                                        </p:tgtEl>
                                        <p:attrNameLst>
                                          <p:attrName>style.visibility</p:attrName>
                                        </p:attrNameLst>
                                      </p:cBhvr>
                                      <p:to>
                                        <p:strVal val="visible"/>
                                      </p:to>
                                    </p:set>
                                    <p:anim calcmode="lin" valueType="num">
                                      <p:cBhvr additive="base">
                                        <p:cTn id="35"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utoUpdateAnimBg="0"/>
      <p:bldP spid="8" grpId="0" build="p" autoUpdateAnimBg="0"/>
      <p:bldP spid="11" grpId="0" build="p" autoUpdateAnimBg="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showMasterPhAnim="0" userDrawn="1">
  <p:cSld name="2_Title and Content">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a:blip r:embed="rId2"/>
          <a:srcRect/>
          <a:stretch>
            <a:fillRect/>
          </a:stretch>
        </p:blipFill>
        <p:spPr bwMode="auto">
          <a:xfrm>
            <a:off x="0" y="0"/>
            <a:ext cx="9144000" cy="857250"/>
          </a:xfrm>
          <a:prstGeom prst="rect">
            <a:avLst/>
          </a:prstGeom>
          <a:noFill/>
          <a:ln w="9525">
            <a:noFill/>
            <a:miter lim="800000"/>
            <a:headEnd/>
            <a:tailEnd/>
          </a:ln>
        </p:spPr>
      </p:pic>
      <p:pic>
        <p:nvPicPr>
          <p:cNvPr id="7" name="Picture 3"/>
          <p:cNvPicPr>
            <a:picLocks noChangeAspect="1" noChangeArrowheads="1"/>
          </p:cNvPicPr>
          <p:nvPr userDrawn="1"/>
        </p:nvPicPr>
        <p:blipFill>
          <a:blip r:embed="rId3"/>
          <a:srcRect/>
          <a:stretch>
            <a:fillRect/>
          </a:stretch>
        </p:blipFill>
        <p:spPr bwMode="auto">
          <a:xfrm>
            <a:off x="0" y="0"/>
            <a:ext cx="2416175" cy="857250"/>
          </a:xfrm>
          <a:prstGeom prst="rect">
            <a:avLst/>
          </a:prstGeom>
          <a:noFill/>
          <a:ln w="9525">
            <a:noFill/>
            <a:miter lim="800000"/>
            <a:headEnd/>
            <a:tailEnd/>
          </a:ln>
        </p:spPr>
      </p:pic>
      <p:sp>
        <p:nvSpPr>
          <p:cNvPr id="2" name="Title 1"/>
          <p:cNvSpPr>
            <a:spLocks noGrp="1"/>
          </p:cNvSpPr>
          <p:nvPr>
            <p:ph type="title"/>
          </p:nvPr>
        </p:nvSpPr>
        <p:spPr>
          <a:xfrm>
            <a:off x="428596" y="1071546"/>
            <a:ext cx="8229600" cy="1214446"/>
          </a:xfrm>
        </p:spPr>
        <p:txBody>
          <a:bodyPr/>
          <a:lstStyle>
            <a:lvl1pPr>
              <a:defRPr b="1">
                <a:solidFill>
                  <a:srgbClr val="FFFF00"/>
                </a:solidFill>
              </a:defRPr>
            </a:lvl1pPr>
          </a:lstStyle>
          <a:p>
            <a:r>
              <a:rPr lang="en-US" dirty="0" smtClean="0"/>
              <a:t>Click to edit Master title style</a:t>
            </a:r>
            <a:endParaRPr lang="en-GB" dirty="0"/>
          </a:p>
        </p:txBody>
      </p:sp>
      <p:sp>
        <p:nvSpPr>
          <p:cNvPr id="3" name="Content Placeholder 2"/>
          <p:cNvSpPr>
            <a:spLocks noGrp="1"/>
          </p:cNvSpPr>
          <p:nvPr>
            <p:ph idx="1"/>
          </p:nvPr>
        </p:nvSpPr>
        <p:spPr>
          <a:xfrm>
            <a:off x="500034" y="2214554"/>
            <a:ext cx="8229600" cy="4429156"/>
          </a:xfrm>
        </p:spPr>
        <p:txBody>
          <a:bodyPr/>
          <a:lstStyle>
            <a:lvl1pPr>
              <a:defRPr>
                <a:solidFill>
                  <a:srgbClr val="FFFF00"/>
                </a:solidFill>
              </a:defRPr>
            </a:lvl1pPr>
            <a:lvl2pPr>
              <a:defRPr>
                <a:solidFill>
                  <a:srgbClr val="FFFF00"/>
                </a:solidFill>
              </a:defRPr>
            </a:lvl2pPr>
            <a:lvl3pPr>
              <a:defRPr>
                <a:solidFill>
                  <a:srgbClr val="FFFF00"/>
                </a:solidFill>
              </a:defRPr>
            </a:lvl3pPr>
            <a:lvl4pPr>
              <a:defRPr>
                <a:solidFill>
                  <a:srgbClr val="FFFF00"/>
                </a:solidFill>
              </a:defRPr>
            </a:lvl4pPr>
            <a:lvl5pPr>
              <a:defRPr>
                <a:solidFill>
                  <a:srgbClr val="FFFF0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8" name="Picture Placeholder 7"/>
          <p:cNvSpPr>
            <a:spLocks noGrp="1"/>
          </p:cNvSpPr>
          <p:nvPr>
            <p:ph type="pic" sz="quarter" idx="13"/>
          </p:nvPr>
        </p:nvSpPr>
        <p:spPr>
          <a:xfrm>
            <a:off x="0" y="0"/>
            <a:ext cx="9144000" cy="1000125"/>
          </a:xfrm>
        </p:spPr>
        <p:txBody>
          <a:bodyPr rtlCol="0">
            <a:normAutofit/>
          </a:bodyPr>
          <a:lstStyle/>
          <a:p>
            <a:pPr lvl="0"/>
            <a:endParaRPr lang="en-GB" noProof="0"/>
          </a:p>
        </p:txBody>
      </p:sp>
      <p:sp>
        <p:nvSpPr>
          <p:cNvPr id="11" name="Picture Placeholder 10"/>
          <p:cNvSpPr>
            <a:spLocks noGrp="1"/>
          </p:cNvSpPr>
          <p:nvPr>
            <p:ph type="pic" sz="quarter" idx="14"/>
          </p:nvPr>
        </p:nvSpPr>
        <p:spPr>
          <a:xfrm>
            <a:off x="0" y="0"/>
            <a:ext cx="2000250" cy="1143000"/>
          </a:xfrm>
        </p:spPr>
        <p:txBody>
          <a:bodyPr rtlCol="0">
            <a:normAutofit/>
          </a:bodyPr>
          <a:lstStyle/>
          <a:p>
            <a:pPr lvl="0"/>
            <a:endParaRPr lang="en-GB" noProof="0"/>
          </a:p>
        </p:txBody>
      </p:sp>
      <p:sp>
        <p:nvSpPr>
          <p:cNvPr id="9" name="Date Placeholder 3"/>
          <p:cNvSpPr>
            <a:spLocks noGrp="1"/>
          </p:cNvSpPr>
          <p:nvPr>
            <p:ph type="dt" sz="half" idx="15"/>
          </p:nvPr>
        </p:nvSpPr>
        <p:spPr/>
        <p:txBody>
          <a:bodyPr/>
          <a:lstStyle>
            <a:lvl1pPr>
              <a:defRPr/>
            </a:lvl1pPr>
          </a:lstStyle>
          <a:p>
            <a:pPr>
              <a:defRPr/>
            </a:pPr>
            <a:fld id="{6ADB7FF7-6AEF-4C7D-848F-FE2C3B19336B}" type="datetimeFigureOut">
              <a:rPr lang="en-US"/>
              <a:pPr>
                <a:defRPr/>
              </a:pPr>
              <a:t>7/12/2010</a:t>
            </a:fld>
            <a:endParaRPr lang="en-GB"/>
          </a:p>
        </p:txBody>
      </p:sp>
      <p:sp>
        <p:nvSpPr>
          <p:cNvPr id="10" name="Footer Placeholder 4"/>
          <p:cNvSpPr>
            <a:spLocks noGrp="1"/>
          </p:cNvSpPr>
          <p:nvPr>
            <p:ph type="ftr" sz="quarter" idx="16"/>
          </p:nvPr>
        </p:nvSpPr>
        <p:spPr/>
        <p:txBody>
          <a:bodyPr/>
          <a:lstStyle>
            <a:lvl1pPr>
              <a:defRPr/>
            </a:lvl1pPr>
          </a:lstStyle>
          <a:p>
            <a:pPr>
              <a:defRPr/>
            </a:pPr>
            <a:endParaRPr lang="en-GB"/>
          </a:p>
        </p:txBody>
      </p:sp>
      <p:sp>
        <p:nvSpPr>
          <p:cNvPr id="12" name="Slide Number Placeholder 5"/>
          <p:cNvSpPr>
            <a:spLocks noGrp="1"/>
          </p:cNvSpPr>
          <p:nvPr>
            <p:ph type="sldNum" sz="quarter" idx="17"/>
          </p:nvPr>
        </p:nvSpPr>
        <p:spPr/>
        <p:txBody>
          <a:bodyPr/>
          <a:lstStyle>
            <a:lvl1pPr>
              <a:defRPr/>
            </a:lvl1pPr>
          </a:lstStyle>
          <a:p>
            <a:pPr>
              <a:defRPr/>
            </a:pPr>
            <a:fld id="{AF55038F-BF11-410F-92D3-B68828E4C207}" type="slidenum">
              <a:rPr lang="en-GB"/>
              <a:pPr>
                <a:defRPr/>
              </a:pPr>
              <a:t>‹#›</a:t>
            </a:fld>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nodePh="1">
                                  <p:stCondLst>
                                    <p:cond delay="0"/>
                                  </p:stCondLst>
                                  <p:endCondLst>
                                    <p:cond evt="begin" delay="0">
                                      <p:tn val="27"/>
                                    </p:cond>
                                  </p:endCondLst>
                                  <p:childTnLst>
                                    <p:set>
                                      <p:cBhvr>
                                        <p:cTn id="28" dur="1" fill="hold">
                                          <p:stCondLst>
                                            <p:cond delay="0"/>
                                          </p:stCondLst>
                                        </p:cTn>
                                        <p:tgtEl>
                                          <p:spTgt spid="8">
                                            <p:txEl>
                                              <p:pRg st="0" end="0"/>
                                            </p:txEl>
                                          </p:spTgt>
                                        </p:tgtEl>
                                        <p:attrNameLst>
                                          <p:attrName>style.visibility</p:attrName>
                                        </p:attrNameLst>
                                      </p:cBhvr>
                                      <p:to>
                                        <p:strVal val="visible"/>
                                      </p:to>
                                    </p:set>
                                    <p:anim calcmode="lin" valueType="num">
                                      <p:cBhvr additive="base">
                                        <p:cTn id="29"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nodePh="1">
                                  <p:stCondLst>
                                    <p:cond delay="0"/>
                                  </p:stCondLst>
                                  <p:endCondLst>
                                    <p:cond evt="begin" delay="0">
                                      <p:tn val="33"/>
                                    </p:cond>
                                  </p:endCondLst>
                                  <p:childTnLst>
                                    <p:set>
                                      <p:cBhvr>
                                        <p:cTn id="34" dur="1" fill="hold">
                                          <p:stCondLst>
                                            <p:cond delay="0"/>
                                          </p:stCondLst>
                                        </p:cTn>
                                        <p:tgtEl>
                                          <p:spTgt spid="11">
                                            <p:txEl>
                                              <p:pRg st="0" end="0"/>
                                            </p:txEl>
                                          </p:spTgt>
                                        </p:tgtEl>
                                        <p:attrNameLst>
                                          <p:attrName>style.visibility</p:attrName>
                                        </p:attrNameLst>
                                      </p:cBhvr>
                                      <p:to>
                                        <p:strVal val="visible"/>
                                      </p:to>
                                    </p:set>
                                    <p:anim calcmode="lin" valueType="num">
                                      <p:cBhvr additive="base">
                                        <p:cTn id="35"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utoUpdateAnimBg="0"/>
      <p:bldP spid="8" grpId="0" build="p" autoUpdateAnimBg="0"/>
      <p:bldP spid="11" grpId="0" build="p" autoUpdateAnimBg="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A75673CF-5814-4FC4-B311-A4307B665665}" type="datetimeFigureOut">
              <a:rPr lang="en-US"/>
              <a:pPr>
                <a:defRPr/>
              </a:pPr>
              <a:t>7/12/2010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628BA49B-9131-460F-A521-7ACF2AF8C43D}"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24B04BF0-2340-4E20-8AF5-D83427EBD860}" type="datetimeFigureOut">
              <a:rPr lang="en-US"/>
              <a:pPr>
                <a:defRPr/>
              </a:pPr>
              <a:t>7/12/2010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24F80981-8851-40AB-AEC1-1E7B4E7B190A}"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5ACABC39-5628-4BD0-B72B-2CDC107923D0}" type="datetimeFigureOut">
              <a:rPr lang="en-US"/>
              <a:pPr>
                <a:defRPr/>
              </a:pPr>
              <a:t>7/12/2010</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EDFB8392-5051-4A5E-AB33-5E7EFCAE4A65}"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5BB0308C-953D-4CE7-A8EB-F6C4EFEB7F44}" type="datetimeFigureOut">
              <a:rPr lang="en-US"/>
              <a:pPr>
                <a:defRPr/>
              </a:pPr>
              <a:t>7/12/2010</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5F63A665-3971-47A6-801E-08115F9564CE}"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29D2BE8A-A4B8-4A05-8A98-A95B06197FBC}" type="datetimeFigureOut">
              <a:rPr lang="en-US"/>
              <a:pPr>
                <a:defRPr/>
              </a:pPr>
              <a:t>7/12/2010</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AFBBC60A-0B5C-434A-98C3-CDB0ED919E19}"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8CCFD30-B59C-4F4B-9217-765D65E5B6A9}" type="datetimeFigureOut">
              <a:rPr lang="en-US"/>
              <a:pPr>
                <a:defRPr/>
              </a:pPr>
              <a:t>7/12/2010</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BF3F10F0-0014-4EB0-BACD-B2F04377E068}"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2C8A7A3-ABC9-410B-9C76-45B2AD4CFD51}" type="datetimeFigureOut">
              <a:rPr lang="en-US"/>
              <a:pPr>
                <a:defRPr/>
              </a:pPr>
              <a:t>7/12/2010</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DCFB7D63-2BB2-43C7-8DB7-7B73B944B41F}"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692CE70-4E5A-400C-AC55-4A6077ACC445}" type="datetimeFigureOut">
              <a:rPr lang="en-US"/>
              <a:pPr>
                <a:defRPr/>
              </a:pPr>
              <a:t>7/12/2010</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274A193A-6529-4C7C-9D57-8E13AF30F6B8}"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55298"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3"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F718EF02-F0A9-46EC-AF50-2FCF8EB0BBD0}" type="datetimeFigureOut">
              <a:rPr lang="en-US"/>
              <a:pPr>
                <a:defRPr/>
              </a:pPr>
              <a:t>7/12/2010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3D660940-3A45-4992-ABD3-706257ED0685}" type="slidenum">
              <a:rPr lang="en-GB"/>
              <a:pPr>
                <a:defRPr/>
              </a:pPr>
              <a:t>‹#›</a:t>
            </a:fld>
            <a:endParaRPr lang="en-GB"/>
          </a:p>
        </p:txBody>
      </p:sp>
    </p:spTree>
  </p:cSld>
  <p:clrMap bg1="dk1" tx1="lt1" bg2="dk2" tx2="lt2" accent1="accent1" accent2="accent2" accent3="accent3" accent4="accent4" accent5="accent5" accent6="accent6" hlink="hlink" folHlink="folHlink"/>
  <p:sldLayoutIdLst>
    <p:sldLayoutId id="2147483661" r:id="rId1"/>
    <p:sldLayoutId id="2147483660" r:id="rId2"/>
    <p:sldLayoutId id="2147483659" r:id="rId3"/>
    <p:sldLayoutId id="2147483658" r:id="rId4"/>
    <p:sldLayoutId id="2147483657" r:id="rId5"/>
    <p:sldLayoutId id="2147483656" r:id="rId6"/>
    <p:sldLayoutId id="2147483655" r:id="rId7"/>
    <p:sldLayoutId id="2147483654" r:id="rId8"/>
    <p:sldLayoutId id="2147483653" r:id="rId9"/>
    <p:sldLayoutId id="2147483652" r:id="rId10"/>
    <p:sldLayoutId id="2147483651" r:id="rId11"/>
    <p:sldLayoutId id="2147483662" r:id="rId12"/>
    <p:sldLayoutId id="2147483663" r:id="rId13"/>
  </p:sldLayoutIdLs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 presetClass="entr" presetSubtype="4" fill="hold" nodeType="click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ppt_x"/>
                          </p:val>
                        </p:tav>
                        <p:tav tm="100000">
                          <p:val>
                            <p:strVal val="#ppt_x"/>
                          </p:val>
                        </p:tav>
                      </p:tavLst>
                    </p:anim>
                    <p:anim calcmode="lin" valueType="num">
                      <p:cBhvr additive="base">
                        <p:cTn dur="500" fill="hold"/>
                        <p:tgtEl>
                          <p:spTgt spid="3"/>
                        </p:tgtEl>
                        <p:attrNameLst>
                          <p:attrName>ppt_y</p:attrName>
                        </p:attrNameLst>
                      </p:cBhvr>
                      <p:tavLst>
                        <p:tav tm="0">
                          <p:val>
                            <p:strVal val="1+#ppt_h/2"/>
                          </p:val>
                        </p:tav>
                        <p:tav tm="100000">
                          <p:val>
                            <p:strVal val="#ppt_y"/>
                          </p:val>
                        </p:tav>
                      </p:tavLst>
                    </p:anim>
                  </p:childTnLst>
                </p:cTn>
              </p:par>
            </p:tnLst>
          </p:tmpl>
          <p:tmpl lvl="2">
            <p:tnLst>
              <p:par>
                <p:cTn presetID="2" presetClass="entr" presetSubtype="4" fill="hold" nodeType="click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ppt_x"/>
                          </p:val>
                        </p:tav>
                        <p:tav tm="100000">
                          <p:val>
                            <p:strVal val="#ppt_x"/>
                          </p:val>
                        </p:tav>
                      </p:tavLst>
                    </p:anim>
                    <p:anim calcmode="lin" valueType="num">
                      <p:cBhvr additive="base">
                        <p:cTn dur="500" fill="hold"/>
                        <p:tgtEl>
                          <p:spTgt spid="3"/>
                        </p:tgtEl>
                        <p:attrNameLst>
                          <p:attrName>ppt_y</p:attrName>
                        </p:attrNameLst>
                      </p:cBhvr>
                      <p:tavLst>
                        <p:tav tm="0">
                          <p:val>
                            <p:strVal val="1+#ppt_h/2"/>
                          </p:val>
                        </p:tav>
                        <p:tav tm="100000">
                          <p:val>
                            <p:strVal val="#ppt_y"/>
                          </p:val>
                        </p:tav>
                      </p:tavLst>
                    </p:anim>
                  </p:childTnLst>
                </p:cTn>
              </p:par>
            </p:tnLst>
          </p:tmpl>
          <p:tmpl lvl="3">
            <p:tnLst>
              <p:par>
                <p:cTn presetID="2" presetClass="entr" presetSubtype="4" fill="hold" nodeType="click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ppt_x"/>
                          </p:val>
                        </p:tav>
                        <p:tav tm="100000">
                          <p:val>
                            <p:strVal val="#ppt_x"/>
                          </p:val>
                        </p:tav>
                      </p:tavLst>
                    </p:anim>
                    <p:anim calcmode="lin" valueType="num">
                      <p:cBhvr additive="base">
                        <p:cTn dur="500" fill="hold"/>
                        <p:tgtEl>
                          <p:spTgt spid="3"/>
                        </p:tgtEl>
                        <p:attrNameLst>
                          <p:attrName>ppt_y</p:attrName>
                        </p:attrNameLst>
                      </p:cBhvr>
                      <p:tavLst>
                        <p:tav tm="0">
                          <p:val>
                            <p:strVal val="1+#ppt_h/2"/>
                          </p:val>
                        </p:tav>
                        <p:tav tm="100000">
                          <p:val>
                            <p:strVal val="#ppt_y"/>
                          </p:val>
                        </p:tav>
                      </p:tavLst>
                    </p:anim>
                  </p:childTnLst>
                </p:cTn>
              </p:par>
            </p:tnLst>
          </p:tmpl>
          <p:tmpl lvl="4">
            <p:tnLst>
              <p:par>
                <p:cTn presetID="2" presetClass="entr" presetSubtype="4" fill="hold" nodeType="click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ppt_x"/>
                          </p:val>
                        </p:tav>
                        <p:tav tm="100000">
                          <p:val>
                            <p:strVal val="#ppt_x"/>
                          </p:val>
                        </p:tav>
                      </p:tavLst>
                    </p:anim>
                    <p:anim calcmode="lin" valueType="num">
                      <p:cBhvr additive="base">
                        <p:cTn dur="500" fill="hold"/>
                        <p:tgtEl>
                          <p:spTgt spid="3"/>
                        </p:tgtEl>
                        <p:attrNameLst>
                          <p:attrName>ppt_y</p:attrName>
                        </p:attrNameLst>
                      </p:cBhvr>
                      <p:tavLst>
                        <p:tav tm="0">
                          <p:val>
                            <p:strVal val="1+#ppt_h/2"/>
                          </p:val>
                        </p:tav>
                        <p:tav tm="100000">
                          <p:val>
                            <p:strVal val="#ppt_y"/>
                          </p:val>
                        </p:tav>
                      </p:tavLst>
                    </p:anim>
                  </p:childTnLst>
                </p:cTn>
              </p:par>
            </p:tnLst>
          </p:tmpl>
          <p:tmpl lvl="5">
            <p:tnLst>
              <p:par>
                <p:cTn presetID="2" presetClass="entr" presetSubtype="4" fill="hold" nodeType="click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ppt_x"/>
                          </p:val>
                        </p:tav>
                        <p:tav tm="100000">
                          <p:val>
                            <p:strVal val="#ppt_x"/>
                          </p:val>
                        </p:tav>
                      </p:tavLst>
                    </p:anim>
                    <p:anim calcmode="lin" valueType="num">
                      <p:cBhvr additive="base">
                        <p:cTn dur="500" fill="hold"/>
                        <p:tgtEl>
                          <p:spTgt spid="3"/>
                        </p:tgtEl>
                        <p:attrNameLst>
                          <p:attrName>ppt_y</p:attrName>
                        </p:attrNameLst>
                      </p:cBhvr>
                      <p:tavLst>
                        <p:tav tm="0">
                          <p:val>
                            <p:strVal val="1+#ppt_h/2"/>
                          </p:val>
                        </p:tav>
                        <p:tav tm="100000">
                          <p:val>
                            <p:strVal val="#ppt_y"/>
                          </p:val>
                        </p:tav>
                      </p:tavLst>
                    </p:anim>
                  </p:childTnLst>
                </p:cTn>
              </p:par>
            </p:tnLst>
          </p:tmpl>
        </p:tmplLst>
      </p:bldP>
    </p:bldLst>
  </p:timing>
  <p:txStyles>
    <p:titleStyle>
      <a:lvl1pPr algn="ctr" rtl="0" fontAlgn="base">
        <a:spcBef>
          <a:spcPct val="0"/>
        </a:spcBef>
        <a:spcAft>
          <a:spcPct val="0"/>
        </a:spcAft>
        <a:defRPr sz="4400" b="1" kern="1200">
          <a:solidFill>
            <a:srgbClr val="FFFF00"/>
          </a:solidFill>
          <a:latin typeface="+mj-lt"/>
          <a:ea typeface="+mj-ea"/>
          <a:cs typeface="+mj-cs"/>
        </a:defRPr>
      </a:lvl1pPr>
      <a:lvl2pPr algn="ctr" rtl="0" fontAlgn="base">
        <a:spcBef>
          <a:spcPct val="0"/>
        </a:spcBef>
        <a:spcAft>
          <a:spcPct val="0"/>
        </a:spcAft>
        <a:defRPr sz="4400" b="1">
          <a:solidFill>
            <a:srgbClr val="FFFF00"/>
          </a:solidFill>
          <a:latin typeface="Calibri" pitchFamily="34" charset="0"/>
        </a:defRPr>
      </a:lvl2pPr>
      <a:lvl3pPr algn="ctr" rtl="0" fontAlgn="base">
        <a:spcBef>
          <a:spcPct val="0"/>
        </a:spcBef>
        <a:spcAft>
          <a:spcPct val="0"/>
        </a:spcAft>
        <a:defRPr sz="4400" b="1">
          <a:solidFill>
            <a:srgbClr val="FFFF00"/>
          </a:solidFill>
          <a:latin typeface="Calibri" pitchFamily="34" charset="0"/>
        </a:defRPr>
      </a:lvl3pPr>
      <a:lvl4pPr algn="ctr" rtl="0" fontAlgn="base">
        <a:spcBef>
          <a:spcPct val="0"/>
        </a:spcBef>
        <a:spcAft>
          <a:spcPct val="0"/>
        </a:spcAft>
        <a:defRPr sz="4400" b="1">
          <a:solidFill>
            <a:srgbClr val="FFFF00"/>
          </a:solidFill>
          <a:latin typeface="Calibri" pitchFamily="34" charset="0"/>
        </a:defRPr>
      </a:lvl4pPr>
      <a:lvl5pPr algn="ctr" rtl="0" fontAlgn="base">
        <a:spcBef>
          <a:spcPct val="0"/>
        </a:spcBef>
        <a:spcAft>
          <a:spcPct val="0"/>
        </a:spcAft>
        <a:defRPr sz="4400" b="1">
          <a:solidFill>
            <a:srgbClr val="FFFF00"/>
          </a:solidFill>
          <a:latin typeface="Calibri" pitchFamily="34" charset="0"/>
        </a:defRPr>
      </a:lvl5pPr>
      <a:lvl6pPr marL="457200" algn="ctr" rtl="0" fontAlgn="base">
        <a:spcBef>
          <a:spcPct val="0"/>
        </a:spcBef>
        <a:spcAft>
          <a:spcPct val="0"/>
        </a:spcAft>
        <a:defRPr sz="4400" b="1">
          <a:solidFill>
            <a:srgbClr val="FFFF00"/>
          </a:solidFill>
          <a:latin typeface="Calibri" pitchFamily="34" charset="0"/>
        </a:defRPr>
      </a:lvl6pPr>
      <a:lvl7pPr marL="914400" algn="ctr" rtl="0" fontAlgn="base">
        <a:spcBef>
          <a:spcPct val="0"/>
        </a:spcBef>
        <a:spcAft>
          <a:spcPct val="0"/>
        </a:spcAft>
        <a:defRPr sz="4400" b="1">
          <a:solidFill>
            <a:srgbClr val="FFFF00"/>
          </a:solidFill>
          <a:latin typeface="Calibri" pitchFamily="34" charset="0"/>
        </a:defRPr>
      </a:lvl7pPr>
      <a:lvl8pPr marL="1371600" algn="ctr" rtl="0" fontAlgn="base">
        <a:spcBef>
          <a:spcPct val="0"/>
        </a:spcBef>
        <a:spcAft>
          <a:spcPct val="0"/>
        </a:spcAft>
        <a:defRPr sz="4400" b="1">
          <a:solidFill>
            <a:srgbClr val="FFFF00"/>
          </a:solidFill>
          <a:latin typeface="Calibri" pitchFamily="34" charset="0"/>
        </a:defRPr>
      </a:lvl8pPr>
      <a:lvl9pPr marL="1828800" algn="ctr" rtl="0" fontAlgn="base">
        <a:spcBef>
          <a:spcPct val="0"/>
        </a:spcBef>
        <a:spcAft>
          <a:spcPct val="0"/>
        </a:spcAft>
        <a:defRPr sz="4400" b="1">
          <a:solidFill>
            <a:srgbClr val="FFFF00"/>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Wingdings" pitchFamily="2" charset="2"/>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6.xml"/><Relationship Id="rId1" Type="http://schemas.openxmlformats.org/officeDocument/2006/relationships/vmlDrawing" Target="../drawings/vmlDrawing2.v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20.emf"/></Relationships>
</file>

<file path=ppt/slides/_rels/slide43.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8.xml"/><Relationship Id="rId1" Type="http://schemas.openxmlformats.org/officeDocument/2006/relationships/slideLayout" Target="../slideLayouts/slideLayout6.xml"/><Relationship Id="rId5" Type="http://schemas.openxmlformats.org/officeDocument/2006/relationships/slide" Target="slide7.xml"/><Relationship Id="rId4" Type="http://schemas.openxmlformats.org/officeDocument/2006/relationships/chart" Target="../charts/chart1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ctrTitle"/>
          </p:nvPr>
        </p:nvSpPr>
        <p:spPr>
          <a:xfrm>
            <a:off x="685800" y="2214563"/>
            <a:ext cx="7772400" cy="2500312"/>
          </a:xfrm>
        </p:spPr>
        <p:txBody>
          <a:bodyPr/>
          <a:lstStyle/>
          <a:p>
            <a:r>
              <a:rPr lang="en-GB" smtClean="0"/>
              <a:t>Agriculture</a:t>
            </a:r>
            <a:br>
              <a:rPr lang="en-GB" smtClean="0"/>
            </a:br>
            <a:r>
              <a:rPr lang="en-GB" smtClean="0"/>
              <a:t>Awkward sector?</a:t>
            </a:r>
          </a:p>
        </p:txBody>
      </p:sp>
      <p:sp>
        <p:nvSpPr>
          <p:cNvPr id="3" name="Subtitle 2"/>
          <p:cNvSpPr>
            <a:spLocks noGrp="1"/>
          </p:cNvSpPr>
          <p:nvPr>
            <p:ph type="subTitle" idx="1"/>
          </p:nvPr>
        </p:nvSpPr>
        <p:spPr>
          <a:xfrm>
            <a:off x="1428750" y="4786313"/>
            <a:ext cx="6400800" cy="1752600"/>
          </a:xfrm>
        </p:spPr>
        <p:txBody>
          <a:bodyPr rtlCol="0">
            <a:normAutofit/>
          </a:bodyPr>
          <a:lstStyle/>
          <a:p>
            <a:pPr fontAlgn="auto">
              <a:spcAft>
                <a:spcPts val="0"/>
              </a:spcAft>
              <a:buFont typeface="Arial" pitchFamily="34" charset="0"/>
              <a:buNone/>
              <a:defRPr/>
            </a:pPr>
            <a:r>
              <a:rPr lang="en-GB" dirty="0" smtClean="0"/>
              <a:t>Steve Wiggins</a:t>
            </a:r>
          </a:p>
          <a:p>
            <a:pPr fontAlgn="auto">
              <a:spcAft>
                <a:spcPts val="0"/>
              </a:spcAft>
              <a:buFont typeface="Arial" pitchFamily="34" charset="0"/>
              <a:buNone/>
              <a:defRPr/>
            </a:pPr>
            <a:r>
              <a:rPr lang="en-GB" dirty="0" smtClean="0"/>
              <a:t>Overseas Development Institute</a:t>
            </a:r>
            <a:endParaRPr lang="en-GB" dirty="0"/>
          </a:p>
        </p:txBody>
      </p:sp>
      <p:pic>
        <p:nvPicPr>
          <p:cNvPr id="16387" name="Picture 1" descr="C:\AWORK\Holding\Constant\odi_circle_logo_blue.tif"/>
          <p:cNvPicPr>
            <a:picLocks noChangeAspect="1" noChangeArrowheads="1"/>
          </p:cNvPicPr>
          <p:nvPr/>
        </p:nvPicPr>
        <p:blipFill>
          <a:blip r:embed="rId2"/>
          <a:srcRect/>
          <a:stretch>
            <a:fillRect/>
          </a:stretch>
        </p:blipFill>
        <p:spPr bwMode="auto">
          <a:xfrm>
            <a:off x="0" y="285750"/>
            <a:ext cx="1804988" cy="18049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a:xfrm>
            <a:off x="457200" y="274638"/>
            <a:ext cx="8229600" cy="796925"/>
          </a:xfrm>
        </p:spPr>
        <p:txBody>
          <a:bodyPr/>
          <a:lstStyle/>
          <a:p>
            <a:r>
              <a:rPr lang="en-GB" smtClean="0"/>
              <a:t>Straightforward &amp; Complex Issues</a:t>
            </a:r>
          </a:p>
        </p:txBody>
      </p:sp>
      <p:graphicFrame>
        <p:nvGraphicFramePr>
          <p:cNvPr id="5" name="Content Placeholder 4"/>
          <p:cNvGraphicFramePr>
            <a:graphicFrameLocks noGrp="1"/>
          </p:cNvGraphicFramePr>
          <p:nvPr>
            <p:ph sz="quarter" idx="1"/>
          </p:nvPr>
        </p:nvGraphicFramePr>
        <p:xfrm>
          <a:off x="457200" y="1357298"/>
          <a:ext cx="8543956" cy="54292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pPr>
              <a:defRPr/>
            </a:pPr>
            <a:fld id="{68F4ABCF-90D4-4EC1-9CC7-394C0F50B01A}" type="slidenum">
              <a:rPr lang="en-US" altLang="en-US"/>
              <a:pPr>
                <a:defRPr/>
              </a:pPr>
              <a:t>10</a:t>
            </a:fld>
            <a:endParaRPr lang="en-US" altLang="en-US"/>
          </a:p>
        </p:txBody>
      </p:sp>
      <p:sp>
        <p:nvSpPr>
          <p:cNvPr id="27652" name="TextBox 5"/>
          <p:cNvSpPr txBox="1">
            <a:spLocks noChangeArrowheads="1"/>
          </p:cNvSpPr>
          <p:nvPr/>
        </p:nvSpPr>
        <p:spPr bwMode="auto">
          <a:xfrm>
            <a:off x="2286000" y="1143000"/>
            <a:ext cx="2357438" cy="461963"/>
          </a:xfrm>
          <a:prstGeom prst="rect">
            <a:avLst/>
          </a:prstGeom>
          <a:noFill/>
          <a:ln w="9525">
            <a:noFill/>
            <a:miter lim="800000"/>
            <a:headEnd/>
            <a:tailEnd/>
          </a:ln>
        </p:spPr>
        <p:txBody>
          <a:bodyPr>
            <a:spAutoFit/>
          </a:bodyPr>
          <a:lstStyle/>
          <a:p>
            <a:pPr algn="ctr"/>
            <a:r>
              <a:rPr lang="en-GB" sz="2400" b="1">
                <a:latin typeface="Constantia" pitchFamily="18" charset="0"/>
              </a:rPr>
              <a:t>Policies</a:t>
            </a:r>
          </a:p>
        </p:txBody>
      </p:sp>
      <p:sp>
        <p:nvSpPr>
          <p:cNvPr id="27653" name="TextBox 6"/>
          <p:cNvSpPr txBox="1">
            <a:spLocks noChangeArrowheads="1"/>
          </p:cNvSpPr>
          <p:nvPr/>
        </p:nvSpPr>
        <p:spPr bwMode="auto">
          <a:xfrm>
            <a:off x="4857750" y="1143000"/>
            <a:ext cx="2357438" cy="461963"/>
          </a:xfrm>
          <a:prstGeom prst="rect">
            <a:avLst/>
          </a:prstGeom>
          <a:noFill/>
          <a:ln w="9525">
            <a:noFill/>
            <a:miter lim="800000"/>
            <a:headEnd/>
            <a:tailEnd/>
          </a:ln>
        </p:spPr>
        <p:txBody>
          <a:bodyPr>
            <a:spAutoFit/>
          </a:bodyPr>
          <a:lstStyle/>
          <a:p>
            <a:pPr algn="ctr"/>
            <a:r>
              <a:rPr lang="en-GB" sz="2400" b="1">
                <a:latin typeface="Constantia" pitchFamily="18" charset="0"/>
              </a:rPr>
              <a:t>Programmes</a:t>
            </a:r>
          </a:p>
        </p:txBody>
      </p:sp>
      <p:sp>
        <p:nvSpPr>
          <p:cNvPr id="27654" name="TextBox 11"/>
          <p:cNvSpPr txBox="1">
            <a:spLocks noChangeArrowheads="1"/>
          </p:cNvSpPr>
          <p:nvPr/>
        </p:nvSpPr>
        <p:spPr bwMode="auto">
          <a:xfrm>
            <a:off x="250825" y="2571750"/>
            <a:ext cx="2106613" cy="400050"/>
          </a:xfrm>
          <a:prstGeom prst="rect">
            <a:avLst/>
          </a:prstGeom>
          <a:noFill/>
          <a:ln w="9525">
            <a:noFill/>
            <a:miter lim="800000"/>
            <a:headEnd/>
            <a:tailEnd/>
          </a:ln>
        </p:spPr>
        <p:txBody>
          <a:bodyPr>
            <a:spAutoFit/>
          </a:bodyPr>
          <a:lstStyle/>
          <a:p>
            <a:r>
              <a:rPr lang="en-GB" sz="2000" b="1">
                <a:latin typeface="Constantia" pitchFamily="18" charset="0"/>
              </a:rPr>
              <a:t>Straightforward</a:t>
            </a:r>
            <a:endParaRPr lang="en-GB" sz="1600" b="1">
              <a:latin typeface="Constantia" pitchFamily="18" charset="0"/>
            </a:endParaRPr>
          </a:p>
        </p:txBody>
      </p:sp>
      <p:sp>
        <p:nvSpPr>
          <p:cNvPr id="27655" name="TextBox 12"/>
          <p:cNvSpPr txBox="1">
            <a:spLocks noChangeArrowheads="1"/>
          </p:cNvSpPr>
          <p:nvPr/>
        </p:nvSpPr>
        <p:spPr bwMode="auto">
          <a:xfrm>
            <a:off x="714375" y="5143500"/>
            <a:ext cx="1643063" cy="461963"/>
          </a:xfrm>
          <a:prstGeom prst="rect">
            <a:avLst/>
          </a:prstGeom>
          <a:noFill/>
          <a:ln w="9525">
            <a:noFill/>
            <a:miter lim="800000"/>
            <a:headEnd/>
            <a:tailEnd/>
          </a:ln>
        </p:spPr>
        <p:txBody>
          <a:bodyPr>
            <a:spAutoFit/>
          </a:bodyPr>
          <a:lstStyle/>
          <a:p>
            <a:r>
              <a:rPr lang="en-GB" sz="2400" b="1">
                <a:latin typeface="Constantia" pitchFamily="18" charset="0"/>
              </a:rPr>
              <a:t>Complex</a:t>
            </a:r>
          </a:p>
        </p:txBody>
      </p:sp>
      <p:sp>
        <p:nvSpPr>
          <p:cNvPr id="9" name="Rectangular Callout 8"/>
          <p:cNvSpPr/>
          <p:nvPr/>
        </p:nvSpPr>
        <p:spPr>
          <a:xfrm>
            <a:off x="7524750" y="4581525"/>
            <a:ext cx="1511300" cy="1150938"/>
          </a:xfrm>
          <a:prstGeom prst="wedgeRectCallout">
            <a:avLst>
              <a:gd name="adj1" fmla="val -88343"/>
              <a:gd name="adj2" fmla="val 984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dirty="0"/>
              <a:t>Major Controversy in Africa!</a:t>
            </a:r>
            <a:endParaRPr lang="en-GB"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GB" dirty="0" smtClean="0"/>
              <a:t>Limited resources, difficult starting points</a:t>
            </a:r>
            <a:r>
              <a:rPr lang="en-GB" dirty="0" smtClean="0">
                <a:sym typeface="Wingdings"/>
              </a:rPr>
              <a:t></a:t>
            </a:r>
            <a:r>
              <a:rPr lang="en-GB" dirty="0" smtClean="0"/>
              <a:t> Sequences</a:t>
            </a:r>
            <a:endParaRPr lang="en-GB" dirty="0"/>
          </a:p>
        </p:txBody>
      </p:sp>
      <p:graphicFrame>
        <p:nvGraphicFramePr>
          <p:cNvPr id="5" name="Content Placeholder 4"/>
          <p:cNvGraphicFramePr>
            <a:graphicFrameLocks noGrp="1"/>
          </p:cNvGraphicFramePr>
          <p:nvPr>
            <p:ph sz="quarter" idx="1"/>
          </p:nvPr>
        </p:nvGraphicFramePr>
        <p:xfrm>
          <a:off x="457200" y="1706585"/>
          <a:ext cx="8229600" cy="4937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pPr>
              <a:defRPr/>
            </a:pPr>
            <a:fld id="{84602505-3877-49E7-AF92-35B0FE17DB06}" type="slidenum">
              <a:rPr lang="en-US" altLang="en-US"/>
              <a:pPr>
                <a:defRPr/>
              </a:pPr>
              <a:t>11</a:t>
            </a:fld>
            <a:endParaRPr lang="en-US" altLang="en-US"/>
          </a:p>
        </p:txBody>
      </p:sp>
      <p:sp>
        <p:nvSpPr>
          <p:cNvPr id="6" name="Right Arrow 5"/>
          <p:cNvSpPr/>
          <p:nvPr/>
        </p:nvSpPr>
        <p:spPr>
          <a:xfrm>
            <a:off x="500034" y="1844683"/>
            <a:ext cx="8143932" cy="428628"/>
          </a:xfrm>
          <a:prstGeom prst="rightArrow">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en-GB"/>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4"/>
          <p:cNvSpPr>
            <a:spLocks noGrp="1"/>
          </p:cNvSpPr>
          <p:nvPr>
            <p:ph type="title"/>
          </p:nvPr>
        </p:nvSpPr>
        <p:spPr/>
        <p:txBody>
          <a:bodyPr/>
          <a:lstStyle/>
          <a:p>
            <a:r>
              <a:rPr lang="en-GB" sz="4000" smtClean="0"/>
              <a:t>Agriculture is so varied...</a:t>
            </a:r>
          </a:p>
        </p:txBody>
      </p:sp>
      <p:pic>
        <p:nvPicPr>
          <p:cNvPr id="29698" name="Picture 2"/>
          <p:cNvPicPr>
            <a:picLocks noGrp="1" noChangeAspect="1" noChangeArrowheads="1"/>
          </p:cNvPicPr>
          <p:nvPr>
            <p:ph sz="quarter" idx="1"/>
          </p:nvPr>
        </p:nvPicPr>
        <p:blipFill>
          <a:blip r:embed="rId2"/>
          <a:srcRect/>
          <a:stretch>
            <a:fillRect/>
          </a:stretch>
        </p:blipFill>
        <p:spPr>
          <a:xfrm>
            <a:off x="557213" y="1571625"/>
            <a:ext cx="4021137" cy="4429125"/>
          </a:xfrm>
        </p:spPr>
      </p:pic>
      <p:sp>
        <p:nvSpPr>
          <p:cNvPr id="29699" name="Content Placeholder 5"/>
          <p:cNvSpPr>
            <a:spLocks noGrp="1"/>
          </p:cNvSpPr>
          <p:nvPr>
            <p:ph sz="quarter" idx="2"/>
          </p:nvPr>
        </p:nvSpPr>
        <p:spPr/>
        <p:txBody>
          <a:bodyPr/>
          <a:lstStyle/>
          <a:p>
            <a:r>
              <a:rPr lang="en-GB" sz="5400" smtClean="0"/>
              <a:t>By Place</a:t>
            </a:r>
          </a:p>
          <a:p>
            <a:r>
              <a:rPr lang="en-GB" sz="5400" smtClean="0"/>
              <a:t>Gender</a:t>
            </a:r>
          </a:p>
          <a:p>
            <a:r>
              <a:rPr lang="en-GB" sz="5400" smtClean="0"/>
              <a:t>Social group</a:t>
            </a:r>
            <a:endParaRPr lang="en-GB" smtClean="0"/>
          </a:p>
          <a:p>
            <a:endParaRPr lang="en-GB" smtClean="0"/>
          </a:p>
        </p:txBody>
      </p:sp>
      <p:sp>
        <p:nvSpPr>
          <p:cNvPr id="4" name="Slide Number Placeholder 3"/>
          <p:cNvSpPr>
            <a:spLocks noGrp="1"/>
          </p:cNvSpPr>
          <p:nvPr>
            <p:ph type="sldNum" sz="quarter" idx="12"/>
          </p:nvPr>
        </p:nvSpPr>
        <p:spPr/>
        <p:txBody>
          <a:bodyPr/>
          <a:lstStyle/>
          <a:p>
            <a:pPr>
              <a:defRPr/>
            </a:pPr>
            <a:fld id="{58785A6B-4C09-477C-A804-2635BF9DDDFA}" type="slidenum">
              <a:rPr lang="en-US" altLang="en-US"/>
              <a:pPr>
                <a:defRPr/>
              </a:pPr>
              <a:t>12</a:t>
            </a:fld>
            <a:endParaRPr lang="en-US" altLang="en-US"/>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r>
              <a:rPr lang="en-GB" sz="2800" smtClean="0"/>
              <a:t>Gender differentiation</a:t>
            </a:r>
          </a:p>
        </p:txBody>
      </p:sp>
      <p:sp>
        <p:nvSpPr>
          <p:cNvPr id="27651" name="Content Placeholder 2"/>
          <p:cNvSpPr>
            <a:spLocks noGrp="1"/>
          </p:cNvSpPr>
          <p:nvPr>
            <p:ph sz="quarter" idx="1"/>
          </p:nvPr>
        </p:nvSpPr>
        <p:spPr>
          <a:xfrm>
            <a:off x="457200" y="1219200"/>
            <a:ext cx="4041775" cy="3352800"/>
          </a:xfrm>
        </p:spPr>
        <p:txBody>
          <a:bodyPr rtlCol="0">
            <a:normAutofit lnSpcReduction="10000"/>
          </a:bodyPr>
          <a:lstStyle/>
          <a:p>
            <a:pPr fontAlgn="auto">
              <a:spcAft>
                <a:spcPts val="0"/>
              </a:spcAft>
              <a:buFont typeface="Arial" pitchFamily="34" charset="0"/>
              <a:buChar char="•"/>
              <a:defRPr/>
            </a:pPr>
            <a:r>
              <a:rPr lang="en-GB" dirty="0" smtClean="0"/>
              <a:t>Women farmers, often disadvantaged</a:t>
            </a:r>
          </a:p>
          <a:p>
            <a:pPr lvl="1" fontAlgn="auto">
              <a:spcAft>
                <a:spcPts val="0"/>
              </a:spcAft>
              <a:defRPr/>
            </a:pPr>
            <a:r>
              <a:rPr lang="en-GB" dirty="0" smtClean="0"/>
              <a:t>Rights to land</a:t>
            </a:r>
          </a:p>
          <a:p>
            <a:pPr lvl="1" fontAlgn="auto">
              <a:spcAft>
                <a:spcPts val="0"/>
              </a:spcAft>
              <a:defRPr/>
            </a:pPr>
            <a:r>
              <a:rPr lang="en-GB" dirty="0" smtClean="0"/>
              <a:t>Access to extension &amp; other services</a:t>
            </a:r>
          </a:p>
          <a:p>
            <a:pPr lvl="1" fontAlgn="auto">
              <a:spcAft>
                <a:spcPts val="0"/>
              </a:spcAft>
              <a:defRPr/>
            </a:pPr>
            <a:r>
              <a:rPr lang="en-GB" dirty="0" smtClean="0"/>
              <a:t>Worse market failures</a:t>
            </a:r>
          </a:p>
          <a:p>
            <a:pPr lvl="1" fontAlgn="auto">
              <a:spcAft>
                <a:spcPts val="0"/>
              </a:spcAft>
              <a:defRPr/>
            </a:pPr>
            <a:r>
              <a:rPr lang="en-GB" dirty="0" smtClean="0"/>
              <a:t>Less time, owing to household tasks</a:t>
            </a:r>
          </a:p>
          <a:p>
            <a:pPr fontAlgn="auto">
              <a:spcAft>
                <a:spcPts val="0"/>
              </a:spcAft>
              <a:buFont typeface="Arial" pitchFamily="34" charset="0"/>
              <a:buChar char="•"/>
              <a:defRPr/>
            </a:pPr>
            <a:endParaRPr lang="en-GB" dirty="0" smtClean="0"/>
          </a:p>
          <a:p>
            <a:pPr fontAlgn="auto">
              <a:spcAft>
                <a:spcPts val="0"/>
              </a:spcAft>
              <a:buFont typeface="Arial" pitchFamily="34" charset="0"/>
              <a:buChar char="•"/>
              <a:defRPr/>
            </a:pPr>
            <a:endParaRPr lang="en-GB" dirty="0" smtClean="0"/>
          </a:p>
        </p:txBody>
      </p:sp>
      <p:sp>
        <p:nvSpPr>
          <p:cNvPr id="6" name="Content Placeholder 5"/>
          <p:cNvSpPr>
            <a:spLocks noGrp="1"/>
          </p:cNvSpPr>
          <p:nvPr>
            <p:ph sz="quarter" idx="2"/>
          </p:nvPr>
        </p:nvSpPr>
        <p:spPr>
          <a:xfrm>
            <a:off x="4632325" y="1216025"/>
            <a:ext cx="4511675" cy="5070475"/>
          </a:xfrm>
        </p:spPr>
        <p:txBody>
          <a:bodyPr rtlCol="0">
            <a:normAutofit lnSpcReduction="10000"/>
          </a:bodyPr>
          <a:lstStyle/>
          <a:p>
            <a:pPr fontAlgn="auto">
              <a:spcAft>
                <a:spcPts val="0"/>
              </a:spcAft>
              <a:buFont typeface="Arial" pitchFamily="34" charset="0"/>
              <a:buNone/>
              <a:defRPr/>
            </a:pPr>
            <a:r>
              <a:rPr lang="en-GB" b="1" dirty="0" smtClean="0"/>
              <a:t>Ways forward</a:t>
            </a:r>
          </a:p>
          <a:p>
            <a:pPr fontAlgn="auto">
              <a:spcAft>
                <a:spcPts val="0"/>
              </a:spcAft>
              <a:buFont typeface="Arial" pitchFamily="34" charset="0"/>
              <a:buChar char="•"/>
              <a:defRPr/>
            </a:pPr>
            <a:r>
              <a:rPr lang="en-GB" dirty="0" smtClean="0"/>
              <a:t>Extension services for female farmers</a:t>
            </a:r>
          </a:p>
          <a:p>
            <a:pPr fontAlgn="auto">
              <a:spcAft>
                <a:spcPts val="0"/>
              </a:spcAft>
              <a:buFont typeface="Arial" pitchFamily="34" charset="0"/>
              <a:buChar char="•"/>
              <a:defRPr/>
            </a:pPr>
            <a:r>
              <a:rPr lang="en-GB" dirty="0" smtClean="0"/>
              <a:t>Women’s rights to land</a:t>
            </a:r>
          </a:p>
          <a:p>
            <a:pPr fontAlgn="auto">
              <a:spcAft>
                <a:spcPts val="0"/>
              </a:spcAft>
              <a:buFont typeface="Arial" pitchFamily="34" charset="0"/>
              <a:buChar char="•"/>
              <a:defRPr/>
            </a:pPr>
            <a:r>
              <a:rPr lang="en-GB" dirty="0" smtClean="0"/>
              <a:t>Investments to reduce time on household tasks </a:t>
            </a:r>
          </a:p>
          <a:p>
            <a:pPr lvl="1" fontAlgn="auto">
              <a:spcAft>
                <a:spcPts val="0"/>
              </a:spcAft>
              <a:defRPr/>
            </a:pPr>
            <a:r>
              <a:rPr lang="en-GB" dirty="0" smtClean="0"/>
              <a:t>Running water</a:t>
            </a:r>
          </a:p>
          <a:p>
            <a:pPr lvl="1" fontAlgn="auto">
              <a:spcAft>
                <a:spcPts val="0"/>
              </a:spcAft>
              <a:defRPr/>
            </a:pPr>
            <a:r>
              <a:rPr lang="en-GB" dirty="0" smtClean="0"/>
              <a:t>Woodlots</a:t>
            </a:r>
          </a:p>
          <a:p>
            <a:pPr lvl="1" fontAlgn="auto">
              <a:spcAft>
                <a:spcPts val="0"/>
              </a:spcAft>
              <a:defRPr/>
            </a:pPr>
            <a:r>
              <a:rPr lang="en-GB" dirty="0" smtClean="0"/>
              <a:t>Grinding mills</a:t>
            </a:r>
          </a:p>
          <a:p>
            <a:pPr fontAlgn="auto">
              <a:spcAft>
                <a:spcPts val="0"/>
              </a:spcAft>
              <a:buFont typeface="Arial" pitchFamily="34" charset="0"/>
              <a:buChar char="•"/>
              <a:defRPr/>
            </a:pPr>
            <a:endParaRPr lang="en-GB" dirty="0"/>
          </a:p>
        </p:txBody>
      </p:sp>
      <p:sp>
        <p:nvSpPr>
          <p:cNvPr id="5" name="Slide Number Placeholder 4"/>
          <p:cNvSpPr>
            <a:spLocks noGrp="1"/>
          </p:cNvSpPr>
          <p:nvPr>
            <p:ph type="sldNum" sz="quarter" idx="12"/>
          </p:nvPr>
        </p:nvSpPr>
        <p:spPr/>
        <p:txBody>
          <a:bodyPr/>
          <a:lstStyle/>
          <a:p>
            <a:pPr>
              <a:defRPr/>
            </a:pPr>
            <a:fld id="{B6279342-ABFB-4E55-9219-6EF694E3663C}" type="slidenum">
              <a:rPr lang="en-US" altLang="en-US"/>
              <a:pPr>
                <a:defRPr/>
              </a:pPr>
              <a:t>13</a:t>
            </a:fld>
            <a:endParaRPr lang="en-US" altLang="en-US"/>
          </a:p>
        </p:txBody>
      </p:sp>
      <p:pic>
        <p:nvPicPr>
          <p:cNvPr id="30725" name="Picture 7"/>
          <p:cNvPicPr>
            <a:picLocks noChangeAspect="1" noChangeArrowheads="1"/>
          </p:cNvPicPr>
          <p:nvPr/>
        </p:nvPicPr>
        <p:blipFill>
          <a:blip r:embed="rId2"/>
          <a:srcRect/>
          <a:stretch>
            <a:fillRect/>
          </a:stretch>
        </p:blipFill>
        <p:spPr bwMode="auto">
          <a:xfrm>
            <a:off x="0" y="4764088"/>
            <a:ext cx="2786063" cy="209391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457200" y="274638"/>
            <a:ext cx="8229600" cy="796925"/>
          </a:xfrm>
        </p:spPr>
        <p:txBody>
          <a:bodyPr/>
          <a:lstStyle/>
          <a:p>
            <a:r>
              <a:rPr lang="en-GB" sz="2800" smtClean="0"/>
              <a:t>Social differentiation: often large within villages</a:t>
            </a:r>
          </a:p>
        </p:txBody>
      </p:sp>
      <p:sp>
        <p:nvSpPr>
          <p:cNvPr id="4" name="Slide Number Placeholder 3"/>
          <p:cNvSpPr>
            <a:spLocks noGrp="1"/>
          </p:cNvSpPr>
          <p:nvPr>
            <p:ph type="sldNum" sz="quarter" idx="12"/>
          </p:nvPr>
        </p:nvSpPr>
        <p:spPr/>
        <p:txBody>
          <a:bodyPr/>
          <a:lstStyle/>
          <a:p>
            <a:pPr>
              <a:defRPr/>
            </a:pPr>
            <a:fld id="{97F56DDE-887D-41CF-B56D-14D62B142171}" type="slidenum">
              <a:rPr lang="en-US" altLang="en-US"/>
              <a:pPr>
                <a:defRPr/>
              </a:pPr>
              <a:t>14</a:t>
            </a:fld>
            <a:endParaRPr lang="en-US" altLang="en-US"/>
          </a:p>
        </p:txBody>
      </p:sp>
      <p:graphicFrame>
        <p:nvGraphicFramePr>
          <p:cNvPr id="31747" name="Object 2"/>
          <p:cNvGraphicFramePr>
            <a:graphicFrameLocks noChangeAspect="1"/>
          </p:cNvGraphicFramePr>
          <p:nvPr/>
        </p:nvGraphicFramePr>
        <p:xfrm>
          <a:off x="-25400" y="1357313"/>
          <a:ext cx="9169400" cy="5500687"/>
        </p:xfrm>
        <a:graphic>
          <a:graphicData uri="http://schemas.openxmlformats.org/presentationml/2006/ole">
            <p:oleObj spid="_x0000_s31747" r:id="rId3" imgW="9169179" imgH="5499069" progId="Excel.Chart.8">
              <p:embed/>
            </p:oleObj>
          </a:graphicData>
        </a:graphic>
      </p:graphicFrame>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457200" y="274638"/>
            <a:ext cx="8229600" cy="868362"/>
          </a:xfrm>
        </p:spPr>
        <p:txBody>
          <a:bodyPr/>
          <a:lstStyle/>
          <a:p>
            <a:r>
              <a:rPr lang="en-GB" smtClean="0"/>
              <a:t>Social groups and policy strategies</a:t>
            </a:r>
          </a:p>
        </p:txBody>
      </p:sp>
      <p:graphicFrame>
        <p:nvGraphicFramePr>
          <p:cNvPr id="5" name="Content Placeholder 4"/>
          <p:cNvGraphicFramePr>
            <a:graphicFrameLocks noGrp="1"/>
          </p:cNvGraphicFramePr>
          <p:nvPr>
            <p:ph sz="quarter" idx="1"/>
          </p:nvPr>
        </p:nvGraphicFramePr>
        <p:xfrm>
          <a:off x="457200" y="1428736"/>
          <a:ext cx="8229600" cy="48577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pPr>
              <a:defRPr/>
            </a:pPr>
            <a:fld id="{5EF55390-5858-4021-9F86-0E290F229454}" type="slidenum">
              <a:rPr lang="en-US" altLang="en-US"/>
              <a:pPr>
                <a:defRPr/>
              </a:pPr>
              <a:t>15</a:t>
            </a:fld>
            <a:endParaRPr lang="en-US" altLang="en-US"/>
          </a:p>
        </p:txBody>
      </p:sp>
      <p:grpSp>
        <p:nvGrpSpPr>
          <p:cNvPr id="3" name="Group 8"/>
          <p:cNvGrpSpPr>
            <a:grpSpLocks/>
          </p:cNvGrpSpPr>
          <p:nvPr/>
        </p:nvGrpSpPr>
        <p:grpSpPr bwMode="auto">
          <a:xfrm>
            <a:off x="642938" y="1285875"/>
            <a:ext cx="7858125" cy="919163"/>
            <a:chOff x="642910" y="1285860"/>
            <a:chExt cx="7858180" cy="919401"/>
          </a:xfrm>
        </p:grpSpPr>
        <p:sp>
          <p:nvSpPr>
            <p:cNvPr id="6" name="TextBox 5"/>
            <p:cNvSpPr txBox="1"/>
            <p:nvPr/>
          </p:nvSpPr>
          <p:spPr>
            <a:xfrm>
              <a:off x="642910" y="1285860"/>
              <a:ext cx="2143140" cy="919401"/>
            </a:xfrm>
            <a:prstGeom prst="roundRect">
              <a:avLst/>
            </a:prstGeom>
          </p:spPr>
          <p:style>
            <a:lnRef idx="3">
              <a:schemeClr val="lt1"/>
            </a:lnRef>
            <a:fillRef idx="1">
              <a:schemeClr val="accent1"/>
            </a:fillRef>
            <a:effectRef idx="1">
              <a:schemeClr val="accent1"/>
            </a:effectRef>
            <a:fontRef idx="minor">
              <a:schemeClr val="lt1"/>
            </a:fontRef>
          </p:style>
          <p:txBody>
            <a:bodyPr>
              <a:spAutoFit/>
            </a:bodyPr>
            <a:lstStyle/>
            <a:p>
              <a:pPr fontAlgn="auto">
                <a:spcBef>
                  <a:spcPts val="0"/>
                </a:spcBef>
                <a:spcAft>
                  <a:spcPts val="0"/>
                </a:spcAft>
                <a:defRPr/>
              </a:pPr>
              <a:r>
                <a:rPr lang="en-GB" sz="2400" dirty="0">
                  <a:solidFill>
                    <a:schemeClr val="tx1"/>
                  </a:solidFill>
                </a:rPr>
                <a:t>Rural worlds</a:t>
              </a:r>
            </a:p>
            <a:p>
              <a:pPr fontAlgn="auto">
                <a:spcBef>
                  <a:spcPts val="0"/>
                </a:spcBef>
                <a:spcAft>
                  <a:spcPts val="0"/>
                </a:spcAft>
                <a:defRPr/>
              </a:pPr>
              <a:r>
                <a:rPr lang="en-GB" sz="2400" dirty="0">
                  <a:solidFill>
                    <a:schemeClr val="tx1"/>
                  </a:solidFill>
                </a:rPr>
                <a:t>1 &amp; 2</a:t>
              </a:r>
              <a:endParaRPr lang="en-GB" sz="2400" dirty="0">
                <a:solidFill>
                  <a:schemeClr val="tx1"/>
                </a:solidFill>
              </a:endParaRPr>
            </a:p>
          </p:txBody>
        </p:sp>
        <p:sp>
          <p:nvSpPr>
            <p:cNvPr id="7" name="TextBox 6"/>
            <p:cNvSpPr txBox="1"/>
            <p:nvPr/>
          </p:nvSpPr>
          <p:spPr>
            <a:xfrm>
              <a:off x="3500430" y="1285860"/>
              <a:ext cx="2143140" cy="919401"/>
            </a:xfrm>
            <a:prstGeom prst="roundRect">
              <a:avLst/>
            </a:prstGeom>
          </p:spPr>
          <p:style>
            <a:lnRef idx="3">
              <a:schemeClr val="lt1"/>
            </a:lnRef>
            <a:fillRef idx="1">
              <a:schemeClr val="accent3"/>
            </a:fillRef>
            <a:effectRef idx="1">
              <a:schemeClr val="accent3"/>
            </a:effectRef>
            <a:fontRef idx="minor">
              <a:schemeClr val="lt1"/>
            </a:fontRef>
          </p:style>
          <p:txBody>
            <a:bodyPr>
              <a:spAutoFit/>
            </a:bodyPr>
            <a:lstStyle/>
            <a:p>
              <a:pPr fontAlgn="auto">
                <a:spcBef>
                  <a:spcPts val="0"/>
                </a:spcBef>
                <a:spcAft>
                  <a:spcPts val="0"/>
                </a:spcAft>
                <a:defRPr/>
              </a:pPr>
              <a:r>
                <a:rPr lang="en-GB" sz="2400" dirty="0">
                  <a:solidFill>
                    <a:schemeClr val="tx1"/>
                  </a:solidFill>
                </a:rPr>
                <a:t>Rural worlds</a:t>
              </a:r>
            </a:p>
            <a:p>
              <a:pPr fontAlgn="auto">
                <a:spcBef>
                  <a:spcPts val="0"/>
                </a:spcBef>
                <a:spcAft>
                  <a:spcPts val="0"/>
                </a:spcAft>
                <a:defRPr/>
              </a:pPr>
              <a:r>
                <a:rPr lang="en-GB" sz="2400" dirty="0">
                  <a:solidFill>
                    <a:schemeClr val="tx1"/>
                  </a:solidFill>
                </a:rPr>
                <a:t>3 &amp; 4</a:t>
              </a:r>
              <a:endParaRPr lang="en-GB" sz="2400" dirty="0">
                <a:solidFill>
                  <a:schemeClr val="tx1"/>
                </a:solidFill>
              </a:endParaRPr>
            </a:p>
          </p:txBody>
        </p:sp>
        <p:sp>
          <p:nvSpPr>
            <p:cNvPr id="8" name="TextBox 7"/>
            <p:cNvSpPr txBox="1"/>
            <p:nvPr/>
          </p:nvSpPr>
          <p:spPr>
            <a:xfrm>
              <a:off x="6357950" y="1285860"/>
              <a:ext cx="2143140" cy="919401"/>
            </a:xfrm>
            <a:prstGeom prst="roundRect">
              <a:avLst/>
            </a:prstGeom>
          </p:spPr>
          <p:style>
            <a:lnRef idx="3">
              <a:schemeClr val="lt1"/>
            </a:lnRef>
            <a:fillRef idx="1">
              <a:schemeClr val="accent4"/>
            </a:fillRef>
            <a:effectRef idx="1">
              <a:schemeClr val="accent4"/>
            </a:effectRef>
            <a:fontRef idx="minor">
              <a:schemeClr val="lt1"/>
            </a:fontRef>
          </p:style>
          <p:txBody>
            <a:bodyPr>
              <a:spAutoFit/>
            </a:bodyPr>
            <a:lstStyle/>
            <a:p>
              <a:pPr fontAlgn="auto">
                <a:spcBef>
                  <a:spcPts val="0"/>
                </a:spcBef>
                <a:spcAft>
                  <a:spcPts val="0"/>
                </a:spcAft>
                <a:defRPr/>
              </a:pPr>
              <a:r>
                <a:rPr lang="en-GB" sz="2400" dirty="0">
                  <a:solidFill>
                    <a:schemeClr val="tx1"/>
                  </a:solidFill>
                </a:rPr>
                <a:t>Rural world</a:t>
              </a:r>
            </a:p>
            <a:p>
              <a:pPr fontAlgn="auto">
                <a:spcBef>
                  <a:spcPts val="0"/>
                </a:spcBef>
                <a:spcAft>
                  <a:spcPts val="0"/>
                </a:spcAft>
                <a:defRPr/>
              </a:pPr>
              <a:r>
                <a:rPr lang="en-GB" sz="2400" dirty="0">
                  <a:solidFill>
                    <a:schemeClr val="tx1"/>
                  </a:solidFill>
                </a:rPr>
                <a:t>5</a:t>
              </a:r>
              <a:endParaRPr lang="en-GB" sz="2400" dirty="0">
                <a:solidFill>
                  <a:schemeClr val="tx1"/>
                </a:solidFill>
              </a:endParaRPr>
            </a:p>
          </p:txBody>
        </p:sp>
      </p:grpSp>
      <p:sp>
        <p:nvSpPr>
          <p:cNvPr id="32773" name="TextBox 8"/>
          <p:cNvSpPr txBox="1">
            <a:spLocks noChangeArrowheads="1"/>
          </p:cNvSpPr>
          <p:nvPr/>
        </p:nvSpPr>
        <p:spPr bwMode="auto">
          <a:xfrm>
            <a:off x="3132138" y="5903913"/>
            <a:ext cx="6011862" cy="954087"/>
          </a:xfrm>
          <a:prstGeom prst="rect">
            <a:avLst/>
          </a:prstGeom>
          <a:noFill/>
          <a:ln w="9525">
            <a:noFill/>
            <a:miter lim="800000"/>
            <a:headEnd/>
            <a:tailEnd/>
          </a:ln>
        </p:spPr>
        <p:txBody>
          <a:bodyPr>
            <a:spAutoFit/>
          </a:bodyPr>
          <a:lstStyle/>
          <a:p>
            <a:r>
              <a:rPr lang="en-GB" sz="2800" i="1">
                <a:latin typeface="Constantia" pitchFamily="18" charset="0"/>
              </a:rPr>
              <a:t>Resolves some false dichotomies?</a:t>
            </a:r>
          </a:p>
          <a:p>
            <a:r>
              <a:rPr lang="en-GB" sz="2800" i="1">
                <a:latin typeface="Constantia" pitchFamily="18" charset="0"/>
              </a:rPr>
              <a:t>Ag vs RNFE, Urban vs Rural, etc.</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graphicEl>
                                              <a:dgm id="{08C9464B-C52D-4687-989D-F021271AFD9D}"/>
                                            </p:graphicEl>
                                          </p:spTgt>
                                        </p:tgtEl>
                                        <p:attrNameLst>
                                          <p:attrName>style.visibility</p:attrName>
                                        </p:attrNameLst>
                                      </p:cBhvr>
                                      <p:to>
                                        <p:strVal val="visible"/>
                                      </p:to>
                                    </p:set>
                                    <p:animEffect transition="in" filter="dissolve">
                                      <p:cBhvr>
                                        <p:cTn id="7" dur="500"/>
                                        <p:tgtEl>
                                          <p:spTgt spid="5">
                                            <p:graphicEl>
                                              <a:dgm id="{08C9464B-C52D-4687-989D-F021271AFD9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
                                            <p:graphicEl>
                                              <a:dgm id="{64200CF7-921C-4505-A2E0-9D3B842B155E}"/>
                                            </p:graphicEl>
                                          </p:spTgt>
                                        </p:tgtEl>
                                        <p:attrNameLst>
                                          <p:attrName>style.visibility</p:attrName>
                                        </p:attrNameLst>
                                      </p:cBhvr>
                                      <p:to>
                                        <p:strVal val="visible"/>
                                      </p:to>
                                    </p:set>
                                    <p:animEffect transition="in" filter="dissolve">
                                      <p:cBhvr>
                                        <p:cTn id="12" dur="500"/>
                                        <p:tgtEl>
                                          <p:spTgt spid="5">
                                            <p:graphicEl>
                                              <a:dgm id="{64200CF7-921C-4505-A2E0-9D3B842B155E}"/>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5">
                                            <p:graphicEl>
                                              <a:dgm id="{625713EF-CA8E-45C3-A508-BF96A9BD92A0}"/>
                                            </p:graphicEl>
                                          </p:spTgt>
                                        </p:tgtEl>
                                        <p:attrNameLst>
                                          <p:attrName>style.visibility</p:attrName>
                                        </p:attrNameLst>
                                      </p:cBhvr>
                                      <p:to>
                                        <p:strVal val="visible"/>
                                      </p:to>
                                    </p:set>
                                    <p:animEffect transition="in" filter="dissolve">
                                      <p:cBhvr>
                                        <p:cTn id="17" dur="500"/>
                                        <p:tgtEl>
                                          <p:spTgt spid="5">
                                            <p:graphicEl>
                                              <a:dgm id="{625713EF-CA8E-45C3-A508-BF96A9BD92A0}"/>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left)">
                                      <p:cBhvr>
                                        <p:cTn id="22"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p:txBody>
          <a:bodyPr/>
          <a:lstStyle/>
          <a:p>
            <a:r>
              <a:rPr lang="en-GB" smtClean="0"/>
              <a:t>The crowded agenda</a:t>
            </a:r>
          </a:p>
        </p:txBody>
      </p:sp>
      <p:sp>
        <p:nvSpPr>
          <p:cNvPr id="3" name="Content Placeholder 2"/>
          <p:cNvSpPr>
            <a:spLocks noGrp="1"/>
          </p:cNvSpPr>
          <p:nvPr>
            <p:ph idx="1"/>
          </p:nvPr>
        </p:nvSpPr>
        <p:spPr>
          <a:xfrm>
            <a:off x="457200" y="1412875"/>
            <a:ext cx="8229600" cy="4713288"/>
          </a:xfrm>
        </p:spPr>
        <p:txBody>
          <a:bodyPr rtlCol="0">
            <a:normAutofit lnSpcReduction="10000"/>
          </a:bodyPr>
          <a:lstStyle/>
          <a:p>
            <a:pPr fontAlgn="auto">
              <a:spcAft>
                <a:spcPts val="0"/>
              </a:spcAft>
              <a:buFont typeface="Arial" pitchFamily="34" charset="0"/>
              <a:buChar char="•"/>
              <a:defRPr/>
            </a:pPr>
            <a:r>
              <a:rPr lang="en-GB" dirty="0" smtClean="0"/>
              <a:t>Promote ARD for growth, to reduce poverty &amp; hunger ….</a:t>
            </a:r>
          </a:p>
          <a:p>
            <a:pPr fontAlgn="auto">
              <a:spcAft>
                <a:spcPts val="0"/>
              </a:spcAft>
              <a:buFont typeface="Arial" pitchFamily="34" charset="0"/>
              <a:buChar char="•"/>
              <a:defRPr/>
            </a:pPr>
            <a:r>
              <a:rPr lang="en-GB" dirty="0" smtClean="0"/>
              <a:t>…BUT ALSO:</a:t>
            </a:r>
          </a:p>
          <a:p>
            <a:pPr lvl="1" fontAlgn="auto">
              <a:spcAft>
                <a:spcPts val="0"/>
              </a:spcAft>
              <a:defRPr/>
            </a:pPr>
            <a:r>
              <a:rPr lang="en-GB" dirty="0" smtClean="0"/>
              <a:t>Promote gender equity</a:t>
            </a:r>
          </a:p>
          <a:p>
            <a:pPr lvl="1" fontAlgn="auto">
              <a:spcAft>
                <a:spcPts val="0"/>
              </a:spcAft>
              <a:defRPr/>
            </a:pPr>
            <a:r>
              <a:rPr lang="en-GB" dirty="0" smtClean="0"/>
              <a:t>Include the marginalised</a:t>
            </a:r>
          </a:p>
          <a:p>
            <a:pPr lvl="1" fontAlgn="auto">
              <a:spcAft>
                <a:spcPts val="0"/>
              </a:spcAft>
              <a:defRPr/>
            </a:pPr>
            <a:r>
              <a:rPr lang="en-GB" dirty="0" smtClean="0"/>
              <a:t>Regional equity</a:t>
            </a:r>
          </a:p>
          <a:p>
            <a:pPr lvl="1" fontAlgn="auto">
              <a:spcAft>
                <a:spcPts val="0"/>
              </a:spcAft>
              <a:defRPr/>
            </a:pPr>
            <a:r>
              <a:rPr lang="en-GB" dirty="0" smtClean="0"/>
              <a:t>Rebuild fragile states</a:t>
            </a:r>
          </a:p>
          <a:p>
            <a:pPr lvl="1" fontAlgn="auto">
              <a:spcAft>
                <a:spcPts val="0"/>
              </a:spcAft>
              <a:defRPr/>
            </a:pPr>
            <a:r>
              <a:rPr lang="en-GB" dirty="0" smtClean="0"/>
              <a:t>Disaster Risk Reduction</a:t>
            </a:r>
          </a:p>
          <a:p>
            <a:pPr lvl="1" fontAlgn="auto">
              <a:spcAft>
                <a:spcPts val="0"/>
              </a:spcAft>
              <a:defRPr/>
            </a:pPr>
            <a:r>
              <a:rPr lang="en-GB" dirty="0" smtClean="0"/>
              <a:t>Conserve environment …. AND</a:t>
            </a:r>
          </a:p>
          <a:p>
            <a:pPr fontAlgn="auto">
              <a:spcAft>
                <a:spcPts val="0"/>
              </a:spcAft>
              <a:buFont typeface="Arial" pitchFamily="34" charset="0"/>
              <a:buChar char="•"/>
              <a:defRPr/>
            </a:pPr>
            <a:endParaRPr lang="en-GB" dirty="0" smtClean="0"/>
          </a:p>
          <a:p>
            <a:pPr fontAlgn="auto">
              <a:spcAft>
                <a:spcPts val="0"/>
              </a:spcAft>
              <a:buFont typeface="Arial" pitchFamily="34" charset="0"/>
              <a:buChar char="•"/>
              <a:defRPr/>
            </a:pPr>
            <a:endParaRPr lang="en-GB"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875" y="-242888"/>
            <a:ext cx="4643438" cy="1727201"/>
          </a:xfrm>
        </p:spPr>
        <p:txBody>
          <a:bodyPr rtlCol="0">
            <a:normAutofit/>
          </a:bodyPr>
          <a:lstStyle/>
          <a:p>
            <a:pPr fontAlgn="auto">
              <a:spcAft>
                <a:spcPts val="0"/>
              </a:spcAft>
              <a:defRPr/>
            </a:pPr>
            <a:r>
              <a:rPr lang="en-GB" i="1" dirty="0" smtClean="0">
                <a:effectLst>
                  <a:outerShdw blurRad="38100" dist="38100" dir="2700000" algn="tl">
                    <a:srgbClr val="000000">
                      <a:alpha val="43137"/>
                    </a:srgbClr>
                  </a:outerShdw>
                </a:effectLst>
              </a:rPr>
              <a:t>Challenges: </a:t>
            </a:r>
            <a:r>
              <a:rPr lang="en-GB" dirty="0" smtClean="0"/>
              <a:t>Transitions to 2030</a:t>
            </a:r>
            <a:endParaRPr lang="en-GB" dirty="0"/>
          </a:p>
        </p:txBody>
      </p:sp>
      <p:sp>
        <p:nvSpPr>
          <p:cNvPr id="34818" name="Content Placeholder 2"/>
          <p:cNvSpPr>
            <a:spLocks noGrp="1"/>
          </p:cNvSpPr>
          <p:nvPr>
            <p:ph idx="1"/>
          </p:nvPr>
        </p:nvSpPr>
        <p:spPr>
          <a:xfrm>
            <a:off x="0" y="1268413"/>
            <a:ext cx="3429000" cy="5589587"/>
          </a:xfrm>
        </p:spPr>
        <p:txBody>
          <a:bodyPr/>
          <a:lstStyle/>
          <a:p>
            <a:r>
              <a:rPr lang="en-GB" sz="3600" smtClean="0"/>
              <a:t>Energy </a:t>
            </a:r>
          </a:p>
          <a:p>
            <a:r>
              <a:rPr lang="en-GB" sz="3600" smtClean="0"/>
              <a:t>Water</a:t>
            </a:r>
          </a:p>
          <a:p>
            <a:r>
              <a:rPr lang="en-GB" sz="3600" smtClean="0"/>
              <a:t>Emissions</a:t>
            </a:r>
          </a:p>
          <a:p>
            <a:r>
              <a:rPr lang="en-GB" sz="3600" smtClean="0"/>
              <a:t>Climate</a:t>
            </a:r>
          </a:p>
          <a:p>
            <a:r>
              <a:rPr lang="en-GB" sz="2800" i="1" smtClean="0"/>
              <a:t>Beddington’s 2030 nightmare: Food, water &amp; energy shortages to unleash public unrest &amp; conflict</a:t>
            </a:r>
            <a:endParaRPr lang="en-GB" smtClean="0"/>
          </a:p>
        </p:txBody>
      </p:sp>
      <p:pic>
        <p:nvPicPr>
          <p:cNvPr id="34819" name="Picture 2"/>
          <p:cNvPicPr>
            <a:picLocks noChangeAspect="1" noChangeArrowheads="1"/>
          </p:cNvPicPr>
          <p:nvPr/>
        </p:nvPicPr>
        <p:blipFill>
          <a:blip r:embed="rId2"/>
          <a:srcRect/>
          <a:stretch>
            <a:fillRect/>
          </a:stretch>
        </p:blipFill>
        <p:spPr bwMode="auto">
          <a:xfrm>
            <a:off x="6572250" y="3000375"/>
            <a:ext cx="2571750" cy="3857625"/>
          </a:xfrm>
          <a:prstGeom prst="rect">
            <a:avLst/>
          </a:prstGeom>
          <a:noFill/>
          <a:ln w="9525">
            <a:noFill/>
            <a:miter lim="800000"/>
            <a:headEnd/>
            <a:tailEnd/>
          </a:ln>
        </p:spPr>
      </p:pic>
      <p:pic>
        <p:nvPicPr>
          <p:cNvPr id="34820" name="Picture 3"/>
          <p:cNvPicPr>
            <a:picLocks noChangeAspect="1" noChangeArrowheads="1"/>
          </p:cNvPicPr>
          <p:nvPr/>
        </p:nvPicPr>
        <p:blipFill>
          <a:blip r:embed="rId3"/>
          <a:srcRect/>
          <a:stretch>
            <a:fillRect/>
          </a:stretch>
        </p:blipFill>
        <p:spPr bwMode="auto">
          <a:xfrm>
            <a:off x="3857625" y="2921000"/>
            <a:ext cx="2728913" cy="3937000"/>
          </a:xfrm>
          <a:prstGeom prst="rect">
            <a:avLst/>
          </a:prstGeom>
          <a:noFill/>
          <a:ln w="9525">
            <a:noFill/>
            <a:miter lim="800000"/>
            <a:headEnd/>
            <a:tailEnd/>
          </a:ln>
        </p:spPr>
      </p:pic>
      <p:pic>
        <p:nvPicPr>
          <p:cNvPr id="34821" name="Picture 4"/>
          <p:cNvPicPr>
            <a:picLocks noChangeAspect="1" noChangeArrowheads="1"/>
          </p:cNvPicPr>
          <p:nvPr/>
        </p:nvPicPr>
        <p:blipFill>
          <a:blip r:embed="rId4"/>
          <a:srcRect/>
          <a:stretch>
            <a:fillRect/>
          </a:stretch>
        </p:blipFill>
        <p:spPr bwMode="auto">
          <a:xfrm>
            <a:off x="6716713" y="-285750"/>
            <a:ext cx="2427287" cy="3286125"/>
          </a:xfrm>
          <a:prstGeom prst="rect">
            <a:avLst/>
          </a:prstGeom>
          <a:noFill/>
          <a:ln w="9525">
            <a:noFill/>
            <a:miter lim="800000"/>
            <a:headEnd/>
            <a:tailEnd/>
          </a:ln>
        </p:spPr>
      </p:pic>
      <p:pic>
        <p:nvPicPr>
          <p:cNvPr id="34822" name="Picture 5"/>
          <p:cNvPicPr>
            <a:picLocks noChangeAspect="1" noChangeArrowheads="1"/>
          </p:cNvPicPr>
          <p:nvPr/>
        </p:nvPicPr>
        <p:blipFill>
          <a:blip r:embed="rId5"/>
          <a:srcRect/>
          <a:stretch>
            <a:fillRect/>
          </a:stretch>
        </p:blipFill>
        <p:spPr bwMode="auto">
          <a:xfrm>
            <a:off x="4786313" y="1071563"/>
            <a:ext cx="1905000" cy="1905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rtlCol="0">
            <a:normAutofit/>
          </a:bodyPr>
          <a:lstStyle/>
          <a:p>
            <a:pPr fontAlgn="auto">
              <a:spcAft>
                <a:spcPts val="0"/>
              </a:spcAft>
              <a:defRPr/>
            </a:pPr>
            <a:r>
              <a:rPr lang="en-GB" dirty="0" smtClean="0"/>
              <a:t>Final plea: learn from experience</a:t>
            </a:r>
            <a:endParaRPr lang="en-GB" dirty="0"/>
          </a:p>
        </p:txBody>
      </p:sp>
      <p:sp>
        <p:nvSpPr>
          <p:cNvPr id="5" name="Text Placeholder 4"/>
          <p:cNvSpPr>
            <a:spLocks noGrp="1"/>
          </p:cNvSpPr>
          <p:nvPr>
            <p:ph type="body" idx="1"/>
          </p:nvPr>
        </p:nvSpPr>
        <p:spPr/>
        <p:txBody>
          <a:bodyPr rtlCol="0">
            <a:normAutofit/>
          </a:bodyPr>
          <a:lstStyle/>
          <a:p>
            <a:pPr fontAlgn="auto">
              <a:spcAft>
                <a:spcPts val="0"/>
              </a:spcAft>
              <a:buFont typeface="Arial" pitchFamily="34" charset="0"/>
              <a:buNone/>
              <a:defRPr/>
            </a:pPr>
            <a:endParaRPr lang="en-GB"/>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p:txBody>
          <a:bodyPr/>
          <a:lstStyle/>
          <a:p>
            <a:r>
              <a:rPr lang="en-GB" smtClean="0"/>
              <a:t>Learning …</a:t>
            </a:r>
          </a:p>
        </p:txBody>
      </p:sp>
      <p:sp>
        <p:nvSpPr>
          <p:cNvPr id="36866" name="Content Placeholder 2"/>
          <p:cNvSpPr>
            <a:spLocks noGrp="1"/>
          </p:cNvSpPr>
          <p:nvPr>
            <p:ph idx="1"/>
          </p:nvPr>
        </p:nvSpPr>
        <p:spPr/>
        <p:txBody>
          <a:bodyPr/>
          <a:lstStyle/>
          <a:p>
            <a:r>
              <a:rPr lang="en-GB" smtClean="0"/>
              <a:t>How much do we know?</a:t>
            </a:r>
          </a:p>
          <a:p>
            <a:pPr lvl="1"/>
            <a:r>
              <a:rPr lang="en-GB" smtClean="0"/>
              <a:t>Evaluation deficit … Nicaragua</a:t>
            </a:r>
          </a:p>
          <a:p>
            <a:r>
              <a:rPr lang="en-GB" smtClean="0"/>
              <a:t>Q: Which African country has increased cereals production as much as Vietnam since early 60s?</a:t>
            </a:r>
          </a:p>
          <a:p>
            <a:r>
              <a:rPr lang="en-GB" smtClean="0"/>
              <a:t>Clues: </a:t>
            </a:r>
          </a:p>
          <a:p>
            <a:pPr lvl="1"/>
            <a:r>
              <a:rPr lang="en-GB" smtClean="0"/>
              <a:t>Sahelian</a:t>
            </a:r>
          </a:p>
          <a:p>
            <a:pPr lvl="1"/>
            <a:r>
              <a:rPr lang="en-GB" smtClean="0"/>
              <a:t>Land-locked</a:t>
            </a:r>
          </a:p>
          <a:p>
            <a:pPr lvl="1"/>
            <a:endParaRPr lang="en-GB" smtClean="0"/>
          </a:p>
          <a:p>
            <a:pPr lvl="1"/>
            <a:endParaRPr lang="en-GB" smtClean="0"/>
          </a:p>
        </p:txBody>
      </p:sp>
      <p:pic>
        <p:nvPicPr>
          <p:cNvPr id="36867" name="Picture 5"/>
          <p:cNvPicPr>
            <a:picLocks noChangeAspect="1" noChangeArrowheads="1"/>
          </p:cNvPicPr>
          <p:nvPr/>
        </p:nvPicPr>
        <p:blipFill>
          <a:blip r:embed="rId2"/>
          <a:srcRect/>
          <a:stretch>
            <a:fillRect/>
          </a:stretch>
        </p:blipFill>
        <p:spPr bwMode="auto">
          <a:xfrm>
            <a:off x="5448300" y="4381500"/>
            <a:ext cx="3695700" cy="2476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r>
              <a:rPr lang="en-GB" smtClean="0"/>
              <a:t>Outline</a:t>
            </a:r>
          </a:p>
        </p:txBody>
      </p:sp>
      <p:sp>
        <p:nvSpPr>
          <p:cNvPr id="3" name="Content Placeholder 2"/>
          <p:cNvSpPr>
            <a:spLocks noGrp="1"/>
          </p:cNvSpPr>
          <p:nvPr>
            <p:ph idx="1"/>
          </p:nvPr>
        </p:nvSpPr>
        <p:spPr>
          <a:xfrm>
            <a:off x="457200" y="1484313"/>
            <a:ext cx="8229600" cy="4641850"/>
          </a:xfrm>
        </p:spPr>
        <p:txBody>
          <a:bodyPr rtlCol="0">
            <a:normAutofit lnSpcReduction="10000"/>
          </a:bodyPr>
          <a:lstStyle/>
          <a:p>
            <a:pPr fontAlgn="auto">
              <a:spcAft>
                <a:spcPts val="0"/>
              </a:spcAft>
              <a:buFont typeface="Arial" pitchFamily="34" charset="0"/>
              <a:buChar char="•"/>
              <a:defRPr/>
            </a:pPr>
            <a:r>
              <a:rPr lang="en-GB" dirty="0" smtClean="0"/>
              <a:t>Old truths</a:t>
            </a:r>
          </a:p>
          <a:p>
            <a:pPr fontAlgn="auto">
              <a:spcAft>
                <a:spcPts val="0"/>
              </a:spcAft>
              <a:buFont typeface="Arial" pitchFamily="34" charset="0"/>
              <a:buChar char="•"/>
              <a:defRPr/>
            </a:pPr>
            <a:r>
              <a:rPr lang="en-GB" dirty="0" smtClean="0"/>
              <a:t>Core is </a:t>
            </a:r>
            <a:r>
              <a:rPr lang="en-GB" b="1" dirty="0" smtClean="0"/>
              <a:t>clear</a:t>
            </a:r>
            <a:r>
              <a:rPr lang="en-GB" dirty="0" smtClean="0"/>
              <a:t> …</a:t>
            </a:r>
          </a:p>
          <a:p>
            <a:pPr fontAlgn="auto">
              <a:spcAft>
                <a:spcPts val="0"/>
              </a:spcAft>
              <a:buFont typeface="Arial" pitchFamily="34" charset="0"/>
              <a:buChar char="•"/>
              <a:defRPr/>
            </a:pPr>
            <a:r>
              <a:rPr lang="en-GB" dirty="0" smtClean="0"/>
              <a:t>… but rest is </a:t>
            </a:r>
            <a:r>
              <a:rPr lang="en-GB" b="1" dirty="0" smtClean="0"/>
              <a:t>awkward</a:t>
            </a:r>
            <a:r>
              <a:rPr lang="en-GB" dirty="0" smtClean="0"/>
              <a:t>:</a:t>
            </a:r>
          </a:p>
          <a:p>
            <a:pPr lvl="1" fontAlgn="auto">
              <a:spcAft>
                <a:spcPts val="0"/>
              </a:spcAft>
              <a:defRPr/>
            </a:pPr>
            <a:r>
              <a:rPr lang="en-GB" dirty="0" smtClean="0"/>
              <a:t>Complexity: Market Failures</a:t>
            </a:r>
          </a:p>
          <a:p>
            <a:pPr lvl="1" fontAlgn="auto">
              <a:spcAft>
                <a:spcPts val="0"/>
              </a:spcAft>
              <a:defRPr/>
            </a:pPr>
            <a:r>
              <a:rPr lang="en-GB" dirty="0" smtClean="0"/>
              <a:t>Sequences</a:t>
            </a:r>
          </a:p>
          <a:p>
            <a:pPr lvl="1" fontAlgn="auto">
              <a:spcAft>
                <a:spcPts val="0"/>
              </a:spcAft>
              <a:defRPr/>
            </a:pPr>
            <a:r>
              <a:rPr lang="en-GB" dirty="0" smtClean="0"/>
              <a:t>Differentiating by Place, Gender, Social Group</a:t>
            </a:r>
          </a:p>
          <a:p>
            <a:pPr lvl="1" fontAlgn="auto">
              <a:spcAft>
                <a:spcPts val="0"/>
              </a:spcAft>
              <a:defRPr/>
            </a:pPr>
            <a:r>
              <a:rPr lang="en-GB" dirty="0" smtClean="0"/>
              <a:t>The crowded agenda</a:t>
            </a:r>
          </a:p>
          <a:p>
            <a:pPr lvl="2" fontAlgn="auto">
              <a:spcAft>
                <a:spcPts val="0"/>
              </a:spcAft>
              <a:buFont typeface="Arial" pitchFamily="34" charset="0"/>
              <a:buChar char="•"/>
              <a:defRPr/>
            </a:pPr>
            <a:r>
              <a:rPr lang="en-GB" dirty="0" smtClean="0"/>
              <a:t>&amp; coming transitions</a:t>
            </a:r>
          </a:p>
          <a:p>
            <a:pPr fontAlgn="auto">
              <a:spcAft>
                <a:spcPts val="0"/>
              </a:spcAft>
              <a:buFont typeface="Arial" pitchFamily="34" charset="0"/>
              <a:buChar char="•"/>
              <a:defRPr/>
            </a:pPr>
            <a:r>
              <a:rPr lang="en-GB" dirty="0" smtClean="0"/>
              <a:t>Plea for learning</a:t>
            </a:r>
          </a:p>
          <a:p>
            <a:pPr fontAlgn="auto">
              <a:spcAft>
                <a:spcPts val="0"/>
              </a:spcAft>
              <a:buFont typeface="Arial" pitchFamily="34" charset="0"/>
              <a:buChar char="•"/>
              <a:defRPr/>
            </a:pPr>
            <a:endParaRPr lang="en-GB"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3"/>
          <p:cNvSpPr>
            <a:spLocks noGrp="1"/>
          </p:cNvSpPr>
          <p:nvPr>
            <p:ph type="title"/>
          </p:nvPr>
        </p:nvSpPr>
        <p:spPr>
          <a:xfrm>
            <a:off x="457200" y="273050"/>
            <a:ext cx="3008313" cy="512763"/>
          </a:xfrm>
        </p:spPr>
        <p:txBody>
          <a:bodyPr rtlCol="0">
            <a:normAutofit fontScale="90000"/>
          </a:bodyPr>
          <a:lstStyle/>
          <a:p>
            <a:pPr fontAlgn="auto">
              <a:spcAft>
                <a:spcPts val="0"/>
              </a:spcAft>
              <a:defRPr/>
            </a:pPr>
            <a:r>
              <a:rPr lang="en-GB" sz="3200" dirty="0" smtClean="0"/>
              <a:t>Burkina’s story</a:t>
            </a:r>
          </a:p>
        </p:txBody>
      </p:sp>
      <p:graphicFrame>
        <p:nvGraphicFramePr>
          <p:cNvPr id="7" name="Content Placeholder 6"/>
          <p:cNvGraphicFramePr>
            <a:graphicFrameLocks noGrp="1"/>
          </p:cNvGraphicFramePr>
          <p:nvPr>
            <p:ph idx="1"/>
          </p:nvPr>
        </p:nvGraphicFramePr>
        <p:xfrm>
          <a:off x="3606581" y="903671"/>
          <a:ext cx="5568950" cy="5870594"/>
        </p:xfrm>
        <a:graphic>
          <a:graphicData uri="http://schemas.openxmlformats.org/drawingml/2006/chart">
            <c:chart xmlns:c="http://schemas.openxmlformats.org/drawingml/2006/chart" xmlns:r="http://schemas.openxmlformats.org/officeDocument/2006/relationships" r:id="rId2"/>
          </a:graphicData>
        </a:graphic>
      </p:graphicFrame>
      <p:sp>
        <p:nvSpPr>
          <p:cNvPr id="37891" name="Text Placeholder 5"/>
          <p:cNvSpPr>
            <a:spLocks noGrp="1"/>
          </p:cNvSpPr>
          <p:nvPr>
            <p:ph type="body" sz="half" idx="2"/>
          </p:nvPr>
        </p:nvSpPr>
        <p:spPr>
          <a:xfrm>
            <a:off x="214313" y="928688"/>
            <a:ext cx="3286125" cy="5597525"/>
          </a:xfrm>
        </p:spPr>
        <p:txBody>
          <a:bodyPr/>
          <a:lstStyle/>
          <a:p>
            <a:r>
              <a:rPr lang="en-GB" sz="2000" smtClean="0"/>
              <a:t>1960s central plateau: rain 500–700mm, poor soils, yields cereals c 500kg/ha </a:t>
            </a:r>
          </a:p>
          <a:p>
            <a:r>
              <a:rPr lang="en-GB" sz="2000" smtClean="0"/>
              <a:t>Many men migrated</a:t>
            </a:r>
          </a:p>
          <a:p>
            <a:r>
              <a:rPr lang="en-GB" sz="2000" smtClean="0"/>
              <a:t>1990s: soil &amp; water conserved, bunds &amp; zai</a:t>
            </a:r>
          </a:p>
          <a:p>
            <a:r>
              <a:rPr lang="en-GB" sz="2000" smtClean="0">
                <a:sym typeface="Wingdings" pitchFamily="2" charset="2"/>
              </a:rPr>
              <a:t></a:t>
            </a:r>
            <a:r>
              <a:rPr lang="en-GB" sz="2000" smtClean="0"/>
              <a:t>Trees, livestock semi-intensive, manure to fields</a:t>
            </a:r>
          </a:p>
          <a:p>
            <a:r>
              <a:rPr lang="en-GB" sz="2000" smtClean="0"/>
              <a:t>Collectives manage wells, NR, village cereal banks &amp; schools</a:t>
            </a:r>
          </a:p>
          <a:p>
            <a:r>
              <a:rPr lang="en-GB" sz="2000" smtClean="0">
                <a:sym typeface="Wingdings" pitchFamily="2" charset="2"/>
              </a:rPr>
              <a:t> </a:t>
            </a:r>
            <a:r>
              <a:rPr lang="en-GB" sz="2000" b="1" i="1" smtClean="0"/>
              <a:t>: </a:t>
            </a:r>
            <a:r>
              <a:rPr lang="en-GB" sz="2000" smtClean="0"/>
              <a:t>yields, water tables, greenery</a:t>
            </a:r>
          </a:p>
          <a:p>
            <a:r>
              <a:rPr lang="en-GB" sz="2000" smtClean="0">
                <a:sym typeface="Wingdings" pitchFamily="2" charset="2"/>
              </a:rPr>
              <a:t></a:t>
            </a:r>
            <a:r>
              <a:rPr lang="en-GB" sz="2000" b="1" i="1" smtClean="0"/>
              <a:t>: </a:t>
            </a:r>
            <a:r>
              <a:rPr lang="en-GB" sz="2000" smtClean="0"/>
              <a:t>rural poverty</a:t>
            </a:r>
          </a:p>
          <a:p>
            <a:r>
              <a:rPr lang="en-GB" sz="2000" i="1" smtClean="0"/>
              <a:t>Mainly local innovation</a:t>
            </a:r>
          </a:p>
          <a:p>
            <a:r>
              <a:rPr lang="en-GB" sz="2000" i="1" smtClean="0"/>
              <a:t>Evolution not revolution</a:t>
            </a:r>
            <a:r>
              <a:rPr lang="en-GB" sz="1600" i="1" smtClean="0"/>
              <a:t>?</a:t>
            </a:r>
          </a:p>
          <a:p>
            <a:endParaRPr lang="en-GB"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4"/>
          <p:cNvSpPr>
            <a:spLocks noGrp="1"/>
          </p:cNvSpPr>
          <p:nvPr>
            <p:ph type="title"/>
          </p:nvPr>
        </p:nvSpPr>
        <p:spPr/>
        <p:txBody>
          <a:bodyPr/>
          <a:lstStyle/>
          <a:p>
            <a:r>
              <a:rPr lang="en-GB" smtClean="0"/>
              <a:t>Issues for discussion</a:t>
            </a:r>
          </a:p>
        </p:txBody>
      </p:sp>
      <p:sp>
        <p:nvSpPr>
          <p:cNvPr id="6" name="Content Placeholder 5"/>
          <p:cNvSpPr>
            <a:spLocks noGrp="1"/>
          </p:cNvSpPr>
          <p:nvPr>
            <p:ph idx="1"/>
          </p:nvPr>
        </p:nvSpPr>
        <p:spPr/>
        <p:txBody>
          <a:bodyPr rtlCol="0">
            <a:normAutofit fontScale="92500"/>
          </a:bodyPr>
          <a:lstStyle/>
          <a:p>
            <a:pPr fontAlgn="auto">
              <a:spcAft>
                <a:spcPts val="0"/>
              </a:spcAft>
              <a:buFont typeface="Arial" pitchFamily="34" charset="0"/>
              <a:buChar char="•"/>
              <a:defRPr/>
            </a:pPr>
            <a:r>
              <a:rPr lang="en-GB" dirty="0" smtClean="0"/>
              <a:t>Country strategies </a:t>
            </a:r>
          </a:p>
          <a:p>
            <a:pPr lvl="1" fontAlgn="auto">
              <a:spcAft>
                <a:spcPts val="0"/>
              </a:spcAft>
              <a:defRPr/>
            </a:pPr>
            <a:r>
              <a:rPr lang="en-GB" dirty="0" smtClean="0"/>
              <a:t>If so much needs to be differentiated, by country, then </a:t>
            </a:r>
            <a:r>
              <a:rPr lang="en-GB" dirty="0"/>
              <a:t>how can </a:t>
            </a:r>
            <a:r>
              <a:rPr lang="en-GB" dirty="0" smtClean="0"/>
              <a:t>local strategies </a:t>
            </a:r>
            <a:r>
              <a:rPr lang="en-GB" dirty="0"/>
              <a:t>best be formulated? </a:t>
            </a:r>
          </a:p>
          <a:p>
            <a:pPr fontAlgn="auto">
              <a:spcAft>
                <a:spcPts val="0"/>
              </a:spcAft>
              <a:buFont typeface="Arial" pitchFamily="34" charset="0"/>
              <a:buChar char="•"/>
              <a:defRPr/>
            </a:pPr>
            <a:r>
              <a:rPr lang="en-GB" dirty="0"/>
              <a:t>Prioritising policies </a:t>
            </a:r>
            <a:r>
              <a:rPr lang="en-GB" dirty="0" smtClean="0"/>
              <a:t>&amp; investments </a:t>
            </a:r>
          </a:p>
          <a:p>
            <a:pPr lvl="1" fontAlgn="auto">
              <a:spcAft>
                <a:spcPts val="0"/>
              </a:spcAft>
              <a:defRPr/>
            </a:pPr>
            <a:r>
              <a:rPr lang="en-GB" dirty="0" smtClean="0"/>
              <a:t>Many needs in LICs, </a:t>
            </a:r>
            <a:r>
              <a:rPr lang="en-GB" dirty="0"/>
              <a:t>yet funds </a:t>
            </a:r>
            <a:r>
              <a:rPr lang="en-GB" dirty="0" smtClean="0"/>
              <a:t>&amp; capacity short What sequence for </a:t>
            </a:r>
            <a:r>
              <a:rPr lang="en-GB" dirty="0"/>
              <a:t>policies </a:t>
            </a:r>
            <a:r>
              <a:rPr lang="en-GB" dirty="0" smtClean="0"/>
              <a:t>&amp; investments</a:t>
            </a:r>
            <a:r>
              <a:rPr lang="en-GB" dirty="0"/>
              <a:t>?</a:t>
            </a:r>
          </a:p>
          <a:p>
            <a:pPr fontAlgn="auto">
              <a:spcAft>
                <a:spcPts val="0"/>
              </a:spcAft>
              <a:buFont typeface="Arial" pitchFamily="34" charset="0"/>
              <a:buChar char="•"/>
              <a:defRPr/>
            </a:pPr>
            <a:r>
              <a:rPr lang="en-GB" dirty="0"/>
              <a:t>Learning from experience. </a:t>
            </a:r>
            <a:endParaRPr lang="en-GB" dirty="0" smtClean="0"/>
          </a:p>
          <a:p>
            <a:pPr lvl="1" fontAlgn="auto">
              <a:spcAft>
                <a:spcPts val="0"/>
              </a:spcAft>
              <a:defRPr/>
            </a:pPr>
            <a:r>
              <a:rPr lang="en-GB" dirty="0" smtClean="0"/>
              <a:t>How to capture experiences of ARD &amp; put to </a:t>
            </a:r>
            <a:r>
              <a:rPr lang="en-GB" dirty="0"/>
              <a:t>good use?  </a:t>
            </a:r>
          </a:p>
          <a:p>
            <a:pPr fontAlgn="auto">
              <a:spcAft>
                <a:spcPts val="0"/>
              </a:spcAft>
              <a:buFont typeface="Arial" pitchFamily="34" charset="0"/>
              <a:buChar char="•"/>
              <a:defRPr/>
            </a:pPr>
            <a:endParaRPr lang="en-GB"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rtlCol="0">
            <a:normAutofit fontScale="90000"/>
          </a:bodyPr>
          <a:lstStyle/>
          <a:p>
            <a:pPr fontAlgn="auto">
              <a:spcAft>
                <a:spcPts val="0"/>
              </a:spcAft>
              <a:defRPr/>
            </a:pPr>
            <a:r>
              <a:rPr lang="en-GB" sz="11500" dirty="0" smtClean="0"/>
              <a:t>Slide dump</a:t>
            </a:r>
            <a:endParaRPr lang="en-GB" sz="11500" dirty="0"/>
          </a:p>
        </p:txBody>
      </p:sp>
      <p:sp>
        <p:nvSpPr>
          <p:cNvPr id="4" name="Subtitle 3"/>
          <p:cNvSpPr>
            <a:spLocks noGrp="1"/>
          </p:cNvSpPr>
          <p:nvPr>
            <p:ph type="subTitle" idx="1"/>
          </p:nvPr>
        </p:nvSpPr>
        <p:spPr/>
        <p:txBody>
          <a:bodyPr rtlCol="0">
            <a:normAutofit/>
          </a:bodyPr>
          <a:lstStyle/>
          <a:p>
            <a:pPr fontAlgn="auto">
              <a:spcAft>
                <a:spcPts val="0"/>
              </a:spcAft>
              <a:buFont typeface="Arial" pitchFamily="34" charset="0"/>
              <a:buNone/>
              <a:defRPr/>
            </a:pPr>
            <a:endParaRPr lang="en-GB"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4"/>
          <p:cNvSpPr>
            <a:spLocks noGrp="1"/>
          </p:cNvSpPr>
          <p:nvPr>
            <p:ph type="title"/>
          </p:nvPr>
        </p:nvSpPr>
        <p:spPr/>
        <p:txBody>
          <a:bodyPr/>
          <a:lstStyle/>
          <a:p>
            <a:r>
              <a:rPr lang="en-GB" smtClean="0"/>
              <a:t>Unheralded success</a:t>
            </a:r>
            <a:endParaRPr lang="en-GB" i="1" smtClean="0"/>
          </a:p>
        </p:txBody>
      </p:sp>
      <p:graphicFrame>
        <p:nvGraphicFramePr>
          <p:cNvPr id="8" name="Content Placeholder 7"/>
          <p:cNvGraphicFramePr>
            <a:graphicFrameLocks noGrp="1"/>
          </p:cNvGraphicFramePr>
          <p:nvPr>
            <p:ph sz="half" idx="1"/>
          </p:nvPr>
        </p:nvGraphicFramePr>
        <p:xfrm>
          <a:off x="0" y="2332037"/>
          <a:ext cx="4038600" cy="452596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Content Placeholder 9"/>
          <p:cNvGraphicFramePr>
            <a:graphicFrameLocks noGrp="1"/>
          </p:cNvGraphicFramePr>
          <p:nvPr>
            <p:ph sz="half" idx="2"/>
          </p:nvPr>
        </p:nvGraphicFramePr>
        <p:xfrm>
          <a:off x="4143372" y="1571612"/>
          <a:ext cx="5000628" cy="5286388"/>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p:cNvSpPr txBox="1"/>
          <p:nvPr/>
        </p:nvSpPr>
        <p:spPr>
          <a:xfrm>
            <a:off x="1785918" y="4714884"/>
            <a:ext cx="2071702" cy="830997"/>
          </a:xfrm>
          <a:prstGeom prst="rect">
            <a:avLst/>
          </a:prstGeom>
          <a:solidFill>
            <a:schemeClr val="accent3"/>
          </a:solidFill>
        </p:spPr>
        <p:txBody>
          <a:bodyPr>
            <a:spAutoFit/>
          </a:bodyPr>
          <a:lstStyle/>
          <a:p>
            <a:pPr fontAlgn="auto">
              <a:spcBef>
                <a:spcPts val="0"/>
              </a:spcBef>
              <a:spcAft>
                <a:spcPts val="0"/>
              </a:spcAft>
              <a:defRPr/>
            </a:pPr>
            <a:r>
              <a:rPr lang="en-GB" sz="1600" b="1" dirty="0">
                <a:ln w="19050">
                  <a:solidFill>
                    <a:schemeClr val="tx2">
                      <a:tint val="1000"/>
                    </a:schemeClr>
                  </a:solidFill>
                  <a:prstDash val="solid"/>
                </a:ln>
                <a:solidFill>
                  <a:schemeClr val="bg1"/>
                </a:solidFill>
                <a:latin typeface="+mj-lt"/>
              </a:rPr>
              <a:t>Growth agricultural production, 1990/92 to 2004/06, ranked</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a:xfrm>
            <a:off x="428625" y="0"/>
            <a:ext cx="8229600" cy="796925"/>
          </a:xfrm>
        </p:spPr>
        <p:txBody>
          <a:bodyPr/>
          <a:lstStyle/>
          <a:p>
            <a:r>
              <a:rPr lang="en-GB" smtClean="0"/>
              <a:t>False Dichotomies?</a:t>
            </a:r>
          </a:p>
        </p:txBody>
      </p:sp>
      <p:sp>
        <p:nvSpPr>
          <p:cNvPr id="3" name="Content Placeholder 2"/>
          <p:cNvSpPr>
            <a:spLocks noGrp="1"/>
          </p:cNvSpPr>
          <p:nvPr>
            <p:ph idx="1"/>
          </p:nvPr>
        </p:nvSpPr>
        <p:spPr>
          <a:xfrm>
            <a:off x="457200" y="857250"/>
            <a:ext cx="8229600" cy="2286000"/>
          </a:xfrm>
        </p:spPr>
        <p:txBody>
          <a:bodyPr rtlCol="0">
            <a:normAutofit fontScale="92500" lnSpcReduction="20000"/>
          </a:bodyPr>
          <a:lstStyle/>
          <a:p>
            <a:pPr fontAlgn="auto">
              <a:spcAft>
                <a:spcPts val="0"/>
              </a:spcAft>
              <a:buFont typeface="Arial" pitchFamily="34" charset="0"/>
              <a:buChar char="•"/>
              <a:defRPr/>
            </a:pPr>
            <a:r>
              <a:rPr lang="en-GB" dirty="0" smtClean="0"/>
              <a:t>Agriculture </a:t>
            </a:r>
            <a:r>
              <a:rPr lang="en-GB" dirty="0" err="1" smtClean="0"/>
              <a:t>vs</a:t>
            </a:r>
            <a:r>
              <a:rPr lang="en-GB" dirty="0" smtClean="0"/>
              <a:t> Rural Non-Farm Economy</a:t>
            </a:r>
          </a:p>
          <a:p>
            <a:pPr lvl="1" fontAlgn="auto">
              <a:spcAft>
                <a:spcPts val="0"/>
              </a:spcAft>
              <a:buFont typeface="Arial" pitchFamily="34" charset="0"/>
              <a:buChar char="•"/>
              <a:defRPr/>
            </a:pPr>
            <a:r>
              <a:rPr lang="en-GB" dirty="0" smtClean="0"/>
              <a:t>What’s different in policy &amp; investment?</a:t>
            </a:r>
          </a:p>
          <a:p>
            <a:pPr fontAlgn="auto">
              <a:spcAft>
                <a:spcPts val="0"/>
              </a:spcAft>
              <a:buFont typeface="Arial" pitchFamily="34" charset="0"/>
              <a:buChar char="•"/>
              <a:defRPr/>
            </a:pPr>
            <a:r>
              <a:rPr lang="en-GB" dirty="0" smtClean="0"/>
              <a:t>Urban </a:t>
            </a:r>
            <a:r>
              <a:rPr lang="en-GB" dirty="0" err="1" smtClean="0"/>
              <a:t>vs</a:t>
            </a:r>
            <a:r>
              <a:rPr lang="en-GB" dirty="0" smtClean="0"/>
              <a:t> Rural</a:t>
            </a:r>
          </a:p>
          <a:p>
            <a:pPr lvl="1" fontAlgn="auto">
              <a:spcAft>
                <a:spcPts val="0"/>
              </a:spcAft>
              <a:buFont typeface="Arial" pitchFamily="34" charset="0"/>
              <a:buChar char="•"/>
              <a:defRPr/>
            </a:pPr>
            <a:r>
              <a:rPr lang="en-GB" dirty="0" smtClean="0"/>
              <a:t>Vibrant cities good for farmers</a:t>
            </a:r>
          </a:p>
          <a:p>
            <a:pPr fontAlgn="auto">
              <a:spcAft>
                <a:spcPts val="0"/>
              </a:spcAft>
              <a:buFont typeface="Arial" pitchFamily="34" charset="0"/>
              <a:buChar char="•"/>
              <a:defRPr/>
            </a:pPr>
            <a:r>
              <a:rPr lang="en-GB" dirty="0" smtClean="0"/>
              <a:t>Agriculture </a:t>
            </a:r>
            <a:r>
              <a:rPr lang="en-GB" dirty="0" err="1" smtClean="0"/>
              <a:t>vs</a:t>
            </a:r>
            <a:r>
              <a:rPr lang="en-GB" dirty="0" smtClean="0"/>
              <a:t> Manufacturing </a:t>
            </a:r>
            <a:endParaRPr lang="en-GB" dirty="0"/>
          </a:p>
        </p:txBody>
      </p:sp>
      <p:graphicFrame>
        <p:nvGraphicFramePr>
          <p:cNvPr id="4" name="Picture 215"/>
          <p:cNvGraphicFramePr/>
          <p:nvPr/>
        </p:nvGraphicFramePr>
        <p:xfrm>
          <a:off x="2143108" y="3000372"/>
          <a:ext cx="7000892" cy="385762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5"/>
          <p:cNvSpPr>
            <a:spLocks noGrp="1"/>
          </p:cNvSpPr>
          <p:nvPr>
            <p:ph type="title"/>
          </p:nvPr>
        </p:nvSpPr>
        <p:spPr>
          <a:xfrm>
            <a:off x="457200" y="274638"/>
            <a:ext cx="8229600" cy="922337"/>
          </a:xfrm>
        </p:spPr>
        <p:txBody>
          <a:bodyPr rtlCol="0">
            <a:normAutofit fontScale="90000"/>
          </a:bodyPr>
          <a:lstStyle/>
          <a:p>
            <a:pPr fontAlgn="auto">
              <a:spcAft>
                <a:spcPts val="0"/>
              </a:spcAft>
              <a:defRPr/>
            </a:pPr>
            <a:r>
              <a:rPr lang="en-GB" sz="3200" dirty="0" smtClean="0"/>
              <a:t>Agricultural Development: </a:t>
            </a:r>
            <a:br>
              <a:rPr lang="en-GB" sz="3200" dirty="0" smtClean="0"/>
            </a:br>
            <a:r>
              <a:rPr lang="en-GB" sz="3200" dirty="0" smtClean="0"/>
              <a:t>the Core Agenda — from the Simple ... </a:t>
            </a:r>
          </a:p>
        </p:txBody>
      </p:sp>
      <p:sp>
        <p:nvSpPr>
          <p:cNvPr id="5" name="Slide Number Placeholder 4"/>
          <p:cNvSpPr>
            <a:spLocks noGrp="1"/>
          </p:cNvSpPr>
          <p:nvPr>
            <p:ph type="sldNum" sz="quarter" idx="12"/>
          </p:nvPr>
        </p:nvSpPr>
        <p:spPr>
          <a:xfrm>
            <a:off x="612775" y="6350000"/>
            <a:ext cx="1981200" cy="365125"/>
          </a:xfrm>
        </p:spPr>
        <p:txBody>
          <a:bodyPr/>
          <a:lstStyle/>
          <a:p>
            <a:pPr>
              <a:defRPr/>
            </a:pPr>
            <a:fld id="{27F10695-F1F6-43FC-9F7D-937312791E13}" type="slidenum">
              <a:rPr lang="en-US" altLang="en-US"/>
              <a:pPr>
                <a:defRPr/>
              </a:pPr>
              <a:t>25</a:t>
            </a:fld>
            <a:endParaRPr lang="en-US" altLang="en-US" dirty="0"/>
          </a:p>
        </p:txBody>
      </p:sp>
      <p:sp>
        <p:nvSpPr>
          <p:cNvPr id="43" name="TextBox 42"/>
          <p:cNvSpPr txBox="1"/>
          <p:nvPr/>
        </p:nvSpPr>
        <p:spPr>
          <a:xfrm>
            <a:off x="142875" y="1314450"/>
            <a:ext cx="2143125" cy="2009775"/>
          </a:xfrm>
          <a:prstGeom prst="roundRect">
            <a:avLst/>
          </a:prstGeom>
          <a:solidFill>
            <a:schemeClr val="bg1"/>
          </a:solidFill>
          <a:effectLst>
            <a:outerShdw blurRad="50800" dist="152400" dir="2700000" algn="tl" rotWithShape="0">
              <a:prstClr val="black">
                <a:alpha val="40000"/>
              </a:prstClr>
            </a:outerShdw>
          </a:effectLst>
        </p:spPr>
        <p:txBody>
          <a:bodyPr>
            <a:spAutoFit/>
          </a:bodyPr>
          <a:lstStyle/>
          <a:p>
            <a:pPr fontAlgn="auto">
              <a:spcBef>
                <a:spcPts val="0"/>
              </a:spcBef>
              <a:spcAft>
                <a:spcPts val="0"/>
              </a:spcAft>
              <a:defRPr/>
            </a:pPr>
            <a:r>
              <a:rPr lang="en-GB" sz="2000" b="1" i="1" dirty="0">
                <a:latin typeface="+mn-lt"/>
              </a:rPr>
              <a:t>Simple Policies:</a:t>
            </a:r>
          </a:p>
          <a:p>
            <a:pPr fontAlgn="auto">
              <a:spcBef>
                <a:spcPts val="0"/>
              </a:spcBef>
              <a:spcAft>
                <a:spcPts val="0"/>
              </a:spcAft>
              <a:defRPr/>
            </a:pPr>
            <a:r>
              <a:rPr lang="en-GB" sz="2400" dirty="0">
                <a:latin typeface="+mn-lt"/>
              </a:rPr>
              <a:t>Favourable investment climate</a:t>
            </a:r>
          </a:p>
        </p:txBody>
      </p:sp>
      <p:sp>
        <p:nvSpPr>
          <p:cNvPr id="44" name="TextBox 43"/>
          <p:cNvSpPr txBox="1"/>
          <p:nvPr/>
        </p:nvSpPr>
        <p:spPr>
          <a:xfrm>
            <a:off x="285750" y="3857625"/>
            <a:ext cx="2143125" cy="1600200"/>
          </a:xfrm>
          <a:prstGeom prst="roundRect">
            <a:avLst/>
          </a:prstGeom>
          <a:solidFill>
            <a:schemeClr val="bg1"/>
          </a:solidFill>
          <a:effectLst>
            <a:outerShdw blurRad="50800" dist="152400" dir="2700000" algn="tl" rotWithShape="0">
              <a:prstClr val="black">
                <a:alpha val="40000"/>
              </a:prstClr>
            </a:outerShdw>
          </a:effectLst>
        </p:spPr>
        <p:txBody>
          <a:bodyPr>
            <a:spAutoFit/>
          </a:bodyPr>
          <a:lstStyle/>
          <a:p>
            <a:pPr fontAlgn="auto">
              <a:spcBef>
                <a:spcPts val="0"/>
              </a:spcBef>
              <a:spcAft>
                <a:spcPts val="0"/>
              </a:spcAft>
              <a:defRPr/>
            </a:pPr>
            <a:r>
              <a:rPr lang="en-GB" sz="2000" b="1" i="1" dirty="0">
                <a:latin typeface="+mn-lt"/>
              </a:rPr>
              <a:t>Simple Programmes:</a:t>
            </a:r>
          </a:p>
          <a:p>
            <a:pPr fontAlgn="auto">
              <a:spcBef>
                <a:spcPts val="0"/>
              </a:spcBef>
              <a:spcAft>
                <a:spcPts val="0"/>
              </a:spcAft>
              <a:defRPr/>
            </a:pPr>
            <a:r>
              <a:rPr lang="en-GB" sz="2400" dirty="0">
                <a:latin typeface="+mn-lt"/>
              </a:rPr>
              <a:t>Investing in public goods</a:t>
            </a:r>
          </a:p>
        </p:txBody>
      </p:sp>
      <p:sp>
        <p:nvSpPr>
          <p:cNvPr id="8" name="TextBox 7"/>
          <p:cNvSpPr txBox="1"/>
          <p:nvPr/>
        </p:nvSpPr>
        <p:spPr>
          <a:xfrm>
            <a:off x="2571750" y="3786188"/>
            <a:ext cx="6286500" cy="1692275"/>
          </a:xfrm>
          <a:prstGeom prst="rect">
            <a:avLst/>
          </a:prstGeom>
          <a:noFill/>
        </p:spPr>
        <p:txBody>
          <a:bodyPr>
            <a:spAutoFit/>
          </a:bodyPr>
          <a:lstStyle/>
          <a:p>
            <a:pPr fontAlgn="auto">
              <a:spcBef>
                <a:spcPts val="0"/>
              </a:spcBef>
              <a:spcAft>
                <a:spcPts val="0"/>
              </a:spcAft>
              <a:buFont typeface="Arial" pitchFamily="34" charset="0"/>
              <a:buChar char="•"/>
              <a:defRPr/>
            </a:pPr>
            <a:r>
              <a:rPr lang="en-GB" sz="2000" dirty="0">
                <a:latin typeface="+mj-lt"/>
              </a:rPr>
              <a:t>Physical infrastructure : roads, irrigation &amp; drainage, power supplies</a:t>
            </a:r>
          </a:p>
          <a:p>
            <a:pPr fontAlgn="auto">
              <a:spcBef>
                <a:spcPts val="0"/>
              </a:spcBef>
              <a:spcAft>
                <a:spcPts val="0"/>
              </a:spcAft>
              <a:buFont typeface="Arial" pitchFamily="34" charset="0"/>
              <a:buChar char="•"/>
              <a:defRPr/>
            </a:pPr>
            <a:r>
              <a:rPr lang="en-GB" sz="2000" dirty="0">
                <a:latin typeface="+mj-lt"/>
              </a:rPr>
              <a:t>Social </a:t>
            </a:r>
            <a:r>
              <a:rPr lang="en-GB" sz="2000" dirty="0">
                <a:latin typeface="+mj-lt"/>
              </a:rPr>
              <a:t>Investment: </a:t>
            </a:r>
            <a:r>
              <a:rPr lang="en-GB" sz="2000" dirty="0">
                <a:latin typeface="+mj-lt"/>
              </a:rPr>
              <a:t>education, health &amp; safe water</a:t>
            </a:r>
          </a:p>
          <a:p>
            <a:pPr fontAlgn="auto">
              <a:spcBef>
                <a:spcPts val="0"/>
              </a:spcBef>
              <a:spcAft>
                <a:spcPts val="0"/>
              </a:spcAft>
              <a:buFont typeface="Arial" pitchFamily="34" charset="0"/>
              <a:buChar char="•"/>
              <a:defRPr/>
            </a:pPr>
            <a:r>
              <a:rPr lang="en-GB" sz="2000" dirty="0">
                <a:latin typeface="+mj-lt"/>
              </a:rPr>
              <a:t>Knowledge &amp; info: agricultural research &amp; extension </a:t>
            </a:r>
          </a:p>
          <a:p>
            <a:pPr fontAlgn="auto">
              <a:spcBef>
                <a:spcPts val="0"/>
              </a:spcBef>
              <a:spcAft>
                <a:spcPts val="0"/>
              </a:spcAft>
              <a:defRPr/>
            </a:pPr>
            <a:r>
              <a:rPr lang="en-GB" sz="2400" b="1" i="1" dirty="0">
                <a:effectLst>
                  <a:outerShdw blurRad="38100" dist="38100" dir="2700000" algn="tl">
                    <a:srgbClr val="000000">
                      <a:alpha val="43137"/>
                    </a:srgbClr>
                  </a:outerShdw>
                </a:effectLst>
                <a:latin typeface="+mj-lt"/>
              </a:rPr>
              <a:t>Not </a:t>
            </a:r>
            <a:r>
              <a:rPr lang="en-GB" sz="2400" b="1" i="1" u="sng" dirty="0">
                <a:effectLst>
                  <a:outerShdw blurRad="38100" dist="38100" dir="2700000" algn="tl">
                    <a:srgbClr val="000000">
                      <a:alpha val="43137"/>
                    </a:srgbClr>
                  </a:outerShdw>
                </a:effectLst>
                <a:latin typeface="+mj-lt"/>
              </a:rPr>
              <a:t>how much</a:t>
            </a:r>
            <a:r>
              <a:rPr lang="en-GB" sz="2400" b="1" i="1" dirty="0">
                <a:effectLst>
                  <a:outerShdw blurRad="38100" dist="38100" dir="2700000" algn="tl">
                    <a:srgbClr val="000000">
                      <a:alpha val="43137"/>
                    </a:srgbClr>
                  </a:outerShdw>
                </a:effectLst>
                <a:latin typeface="+mj-lt"/>
              </a:rPr>
              <a:t>, but </a:t>
            </a:r>
            <a:r>
              <a:rPr lang="en-GB" sz="2400" b="1" i="1" u="sng" dirty="0">
                <a:effectLst>
                  <a:outerShdw blurRad="38100" dist="38100" dir="2700000" algn="tl">
                    <a:srgbClr val="000000">
                      <a:alpha val="43137"/>
                    </a:srgbClr>
                  </a:outerShdw>
                </a:effectLst>
                <a:latin typeface="+mj-lt"/>
              </a:rPr>
              <a:t>what</a:t>
            </a:r>
            <a:r>
              <a:rPr lang="en-GB" sz="2400" b="1" i="1" dirty="0">
                <a:effectLst>
                  <a:outerShdw blurRad="38100" dist="38100" dir="2700000" algn="tl">
                    <a:srgbClr val="000000">
                      <a:alpha val="43137"/>
                    </a:srgbClr>
                  </a:outerShdw>
                </a:effectLst>
                <a:latin typeface="+mj-lt"/>
              </a:rPr>
              <a:t> that counts</a:t>
            </a:r>
          </a:p>
        </p:txBody>
      </p:sp>
      <p:sp>
        <p:nvSpPr>
          <p:cNvPr id="8199" name="Rectangle 11"/>
          <p:cNvSpPr>
            <a:spLocks noChangeArrowheads="1"/>
          </p:cNvSpPr>
          <p:nvPr/>
        </p:nvSpPr>
        <p:spPr bwMode="auto">
          <a:xfrm>
            <a:off x="2571750" y="1428750"/>
            <a:ext cx="6143625" cy="1938338"/>
          </a:xfrm>
          <a:prstGeom prst="rect">
            <a:avLst/>
          </a:prstGeom>
          <a:noFill/>
          <a:ln w="9525">
            <a:noFill/>
            <a:miter lim="800000"/>
            <a:headEnd/>
            <a:tailEnd/>
          </a:ln>
        </p:spPr>
        <p:txBody>
          <a:bodyPr>
            <a:spAutoFit/>
          </a:bodyPr>
          <a:lstStyle/>
          <a:p>
            <a:pPr>
              <a:buFontTx/>
              <a:buChar char="•"/>
            </a:pPr>
            <a:r>
              <a:rPr lang="en-GB" sz="2000">
                <a:solidFill>
                  <a:srgbClr val="FFFFFF"/>
                </a:solidFill>
                <a:latin typeface="Calibri" pitchFamily="34" charset="0"/>
                <a:ea typeface="Times New Roman" pitchFamily="18" charset="0"/>
                <a:cs typeface="Calibri" pitchFamily="34" charset="0"/>
              </a:rPr>
              <a:t>Peace and political stability;</a:t>
            </a:r>
            <a:endParaRPr lang="en-GB" sz="2000">
              <a:solidFill>
                <a:srgbClr val="FFFFFF"/>
              </a:solidFill>
              <a:latin typeface="Constantia" pitchFamily="18" charset="0"/>
              <a:ea typeface="Times New Roman" pitchFamily="18" charset="0"/>
              <a:cs typeface="Calibri" pitchFamily="34" charset="0"/>
            </a:endParaRPr>
          </a:p>
          <a:p>
            <a:pPr eaLnBrk="0" hangingPunct="0">
              <a:buFontTx/>
              <a:buChar char="•"/>
            </a:pPr>
            <a:r>
              <a:rPr lang="en-GB" sz="2000">
                <a:solidFill>
                  <a:srgbClr val="FFFFFF"/>
                </a:solidFill>
                <a:latin typeface="Calibri" pitchFamily="34" charset="0"/>
                <a:ea typeface="Times New Roman" pitchFamily="18" charset="0"/>
                <a:cs typeface="Calibri" pitchFamily="34" charset="0"/>
              </a:rPr>
              <a:t>Stable macro-economy;</a:t>
            </a:r>
            <a:endParaRPr lang="en-GB" sz="2000">
              <a:solidFill>
                <a:srgbClr val="FFFFFF"/>
              </a:solidFill>
              <a:latin typeface="Constantia" pitchFamily="18" charset="0"/>
              <a:ea typeface="Times New Roman" pitchFamily="18" charset="0"/>
              <a:cs typeface="Calibri" pitchFamily="34" charset="0"/>
            </a:endParaRPr>
          </a:p>
          <a:p>
            <a:pPr eaLnBrk="0" hangingPunct="0">
              <a:buFontTx/>
              <a:buChar char="•"/>
            </a:pPr>
            <a:r>
              <a:rPr lang="en-GB" sz="2000">
                <a:solidFill>
                  <a:srgbClr val="FFFFFF"/>
                </a:solidFill>
                <a:latin typeface="Calibri" pitchFamily="34" charset="0"/>
                <a:ea typeface="Times New Roman" pitchFamily="18" charset="0"/>
                <a:cs typeface="Calibri" pitchFamily="34" charset="0"/>
              </a:rPr>
              <a:t>Reasonable levels of tax </a:t>
            </a:r>
            <a:endParaRPr lang="en-GB" sz="2000">
              <a:solidFill>
                <a:srgbClr val="FFFFFF"/>
              </a:solidFill>
              <a:latin typeface="Constantia" pitchFamily="18" charset="0"/>
              <a:ea typeface="Times New Roman" pitchFamily="18" charset="0"/>
              <a:cs typeface="Calibri" pitchFamily="34" charset="0"/>
            </a:endParaRPr>
          </a:p>
          <a:p>
            <a:pPr eaLnBrk="0" hangingPunct="0">
              <a:buFontTx/>
              <a:buChar char="•"/>
            </a:pPr>
            <a:r>
              <a:rPr lang="en-GB" sz="2000">
                <a:solidFill>
                  <a:srgbClr val="FFFFFF"/>
                </a:solidFill>
                <a:latin typeface="Calibri" pitchFamily="34" charset="0"/>
                <a:ea typeface="Times New Roman" pitchFamily="18" charset="0"/>
                <a:cs typeface="Calibri" pitchFamily="34" charset="0"/>
              </a:rPr>
              <a:t>Clear &amp; reasonable treatment of private enterprise: property rights, regulation</a:t>
            </a:r>
          </a:p>
          <a:p>
            <a:pPr eaLnBrk="0" hangingPunct="0">
              <a:buFont typeface="Arial" charset="0"/>
              <a:buChar char="•"/>
            </a:pPr>
            <a:r>
              <a:rPr lang="en-GB" sz="2000">
                <a:solidFill>
                  <a:srgbClr val="FFFFFF"/>
                </a:solidFill>
                <a:latin typeface="Calibri" pitchFamily="34" charset="0"/>
                <a:ea typeface="Times New Roman" pitchFamily="18" charset="0"/>
                <a:cs typeface="Calibri" pitchFamily="34" charset="0"/>
              </a:rPr>
              <a:t>Reasonably predictable policy</a:t>
            </a:r>
            <a:endParaRPr lang="en-GB" sz="2000">
              <a:solidFill>
                <a:srgbClr val="FFFFFF"/>
              </a:solidFill>
              <a:latin typeface="Constantia" pitchFamily="18" charset="0"/>
              <a:ea typeface="Times New Roman" pitchFamily="18" charset="0"/>
              <a:cs typeface="Calibri" pitchFamily="34" charset="0"/>
            </a:endParaRPr>
          </a:p>
        </p:txBody>
      </p:sp>
      <p:sp>
        <p:nvSpPr>
          <p:cNvPr id="9" name="Action Button: Forward or Next 8">
            <a:hlinkClick r:id="" action="ppaction://hlinkshowjump?jump=nextslide" highlightClick="1"/>
          </p:cNvPr>
          <p:cNvSpPr/>
          <p:nvPr/>
        </p:nvSpPr>
        <p:spPr>
          <a:xfrm>
            <a:off x="8429625" y="2071688"/>
            <a:ext cx="542925" cy="5715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ppt_x"/>
                                          </p:val>
                                        </p:tav>
                                        <p:tav tm="100000">
                                          <p:val>
                                            <p:strVal val="#ppt_x"/>
                                          </p:val>
                                        </p:tav>
                                      </p:tavLst>
                                    </p:anim>
                                    <p:anim calcmode="lin" valueType="num">
                                      <p:cBhvr additive="base">
                                        <p:cTn id="8"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199"/>
                                        </p:tgtEl>
                                        <p:attrNameLst>
                                          <p:attrName>style.visibility</p:attrName>
                                        </p:attrNameLst>
                                      </p:cBhvr>
                                      <p:to>
                                        <p:strVal val="visible"/>
                                      </p:to>
                                    </p:set>
                                    <p:anim calcmode="lin" valueType="num">
                                      <p:cBhvr additive="base">
                                        <p:cTn id="13" dur="500" fill="hold"/>
                                        <p:tgtEl>
                                          <p:spTgt spid="8199"/>
                                        </p:tgtEl>
                                        <p:attrNameLst>
                                          <p:attrName>ppt_x</p:attrName>
                                        </p:attrNameLst>
                                      </p:cBhvr>
                                      <p:tavLst>
                                        <p:tav tm="0">
                                          <p:val>
                                            <p:strVal val="#ppt_x"/>
                                          </p:val>
                                        </p:tav>
                                        <p:tav tm="100000">
                                          <p:val>
                                            <p:strVal val="#ppt_x"/>
                                          </p:val>
                                        </p:tav>
                                      </p:tavLst>
                                    </p:anim>
                                    <p:anim calcmode="lin" valueType="num">
                                      <p:cBhvr additive="base">
                                        <p:cTn id="14" dur="500" fill="hold"/>
                                        <p:tgtEl>
                                          <p:spTgt spid="819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4"/>
                                        </p:tgtEl>
                                        <p:attrNameLst>
                                          <p:attrName>style.visibility</p:attrName>
                                        </p:attrNameLst>
                                      </p:cBhvr>
                                      <p:to>
                                        <p:strVal val="visible"/>
                                      </p:to>
                                    </p:set>
                                    <p:anim calcmode="lin" valueType="num">
                                      <p:cBhvr additive="base">
                                        <p:cTn id="19" dur="500" fill="hold"/>
                                        <p:tgtEl>
                                          <p:spTgt spid="44"/>
                                        </p:tgtEl>
                                        <p:attrNameLst>
                                          <p:attrName>ppt_x</p:attrName>
                                        </p:attrNameLst>
                                      </p:cBhvr>
                                      <p:tavLst>
                                        <p:tav tm="0">
                                          <p:val>
                                            <p:strVal val="#ppt_x"/>
                                          </p:val>
                                        </p:tav>
                                        <p:tav tm="100000">
                                          <p:val>
                                            <p:strVal val="#ppt_x"/>
                                          </p:val>
                                        </p:tav>
                                      </p:tavLst>
                                    </p:anim>
                                    <p:anim calcmode="lin" valueType="num">
                                      <p:cBhvr additive="base">
                                        <p:cTn id="20"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8" grpId="0"/>
      <p:bldP spid="819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4"/>
          <p:cNvSpPr>
            <a:spLocks noGrp="1"/>
          </p:cNvSpPr>
          <p:nvPr>
            <p:ph type="title"/>
          </p:nvPr>
        </p:nvSpPr>
        <p:spPr>
          <a:xfrm>
            <a:off x="457200" y="273050"/>
            <a:ext cx="6130925" cy="779463"/>
          </a:xfrm>
        </p:spPr>
        <p:txBody>
          <a:bodyPr/>
          <a:lstStyle/>
          <a:p>
            <a:r>
              <a:rPr lang="en-GB" sz="2800" i="1" smtClean="0"/>
              <a:t>Avoid elephant traps!</a:t>
            </a:r>
          </a:p>
        </p:txBody>
      </p:sp>
      <p:sp>
        <p:nvSpPr>
          <p:cNvPr id="45058" name="Content Placeholder 5"/>
          <p:cNvSpPr>
            <a:spLocks noGrp="1"/>
          </p:cNvSpPr>
          <p:nvPr>
            <p:ph idx="1"/>
          </p:nvPr>
        </p:nvSpPr>
        <p:spPr/>
        <p:txBody>
          <a:bodyPr/>
          <a:lstStyle/>
          <a:p>
            <a:endParaRPr lang="en-GB" smtClean="0"/>
          </a:p>
          <a:p>
            <a:endParaRPr lang="en-GB" smtClean="0"/>
          </a:p>
        </p:txBody>
      </p:sp>
      <p:sp>
        <p:nvSpPr>
          <p:cNvPr id="45059" name="Text Placeholder 6"/>
          <p:cNvSpPr>
            <a:spLocks noGrp="1"/>
          </p:cNvSpPr>
          <p:nvPr>
            <p:ph type="body" sz="half" idx="2"/>
          </p:nvPr>
        </p:nvSpPr>
        <p:spPr>
          <a:xfrm>
            <a:off x="457200" y="1125538"/>
            <a:ext cx="8578850" cy="1871662"/>
          </a:xfrm>
        </p:spPr>
        <p:txBody>
          <a:bodyPr/>
          <a:lstStyle/>
          <a:p>
            <a:r>
              <a:rPr lang="en-GB" sz="2800" smtClean="0"/>
              <a:t>e.g. Ghana, net rate assistance to agriculture</a:t>
            </a:r>
          </a:p>
        </p:txBody>
      </p:sp>
      <p:graphicFrame>
        <p:nvGraphicFramePr>
          <p:cNvPr id="8" name="Chart 7"/>
          <p:cNvGraphicFramePr>
            <a:graphicFrameLocks/>
          </p:cNvGraphicFramePr>
          <p:nvPr/>
        </p:nvGraphicFramePr>
        <p:xfrm>
          <a:off x="1090905" y="2663750"/>
          <a:ext cx="8100392" cy="4005064"/>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noGrp="1"/>
          </p:cNvSpPr>
          <p:nvPr>
            <p:ph type="title"/>
          </p:nvPr>
        </p:nvSpPr>
        <p:spPr/>
        <p:txBody>
          <a:bodyPr/>
          <a:lstStyle/>
          <a:p>
            <a:r>
              <a:rPr lang="en-GB" i="1" smtClean="0"/>
              <a:t> ...To Complex: </a:t>
            </a:r>
            <a:r>
              <a:rPr lang="en-GB" smtClean="0"/>
              <a:t>Market Failures</a:t>
            </a:r>
          </a:p>
        </p:txBody>
      </p:sp>
      <p:sp>
        <p:nvSpPr>
          <p:cNvPr id="47106" name="Content Placeholder 2"/>
          <p:cNvSpPr>
            <a:spLocks noGrp="1"/>
          </p:cNvSpPr>
          <p:nvPr>
            <p:ph idx="1"/>
          </p:nvPr>
        </p:nvSpPr>
        <p:spPr>
          <a:xfrm>
            <a:off x="457200" y="1844675"/>
            <a:ext cx="8229600" cy="4727575"/>
          </a:xfrm>
        </p:spPr>
        <p:txBody>
          <a:bodyPr/>
          <a:lstStyle/>
          <a:p>
            <a:r>
              <a:rPr lang="en-GB" sz="4000" smtClean="0"/>
              <a:t>Social equity </a:t>
            </a:r>
          </a:p>
          <a:p>
            <a:pPr lvl="1">
              <a:buFont typeface="Arial" charset="0"/>
              <a:buChar char="•"/>
            </a:pPr>
            <a:r>
              <a:rPr lang="en-GB" sz="3600" i="1" smtClean="0"/>
              <a:t>biggest single failure </a:t>
            </a:r>
          </a:p>
          <a:p>
            <a:r>
              <a:rPr lang="en-GB" sz="4000" smtClean="0"/>
              <a:t>Uncertain Property Rights</a:t>
            </a:r>
          </a:p>
          <a:p>
            <a:pPr lvl="1">
              <a:buFont typeface="Arial" charset="0"/>
              <a:buChar char="•"/>
            </a:pPr>
            <a:r>
              <a:rPr lang="en-GB" sz="3600" smtClean="0"/>
              <a:t>land, IPR/seed. </a:t>
            </a:r>
          </a:p>
          <a:p>
            <a:r>
              <a:rPr lang="en-GB" sz="4000" smtClean="0"/>
              <a:t>Monopoly &amp; Oligopoly</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p:txBody>
          <a:bodyPr/>
          <a:lstStyle/>
          <a:p>
            <a:r>
              <a:rPr lang="en-GB" smtClean="0"/>
              <a:t>Market failures, con’d</a:t>
            </a:r>
          </a:p>
        </p:txBody>
      </p:sp>
      <p:sp>
        <p:nvSpPr>
          <p:cNvPr id="49154" name="Content Placeholder 2"/>
          <p:cNvSpPr>
            <a:spLocks noGrp="1"/>
          </p:cNvSpPr>
          <p:nvPr>
            <p:ph idx="1"/>
          </p:nvPr>
        </p:nvSpPr>
        <p:spPr>
          <a:xfrm>
            <a:off x="250825" y="1341438"/>
            <a:ext cx="8435975" cy="5256212"/>
          </a:xfrm>
        </p:spPr>
        <p:txBody>
          <a:bodyPr/>
          <a:lstStyle/>
          <a:p>
            <a:r>
              <a:rPr lang="en-GB" smtClean="0"/>
              <a:t>Externalities/Economies of scale</a:t>
            </a:r>
          </a:p>
          <a:p>
            <a:r>
              <a:rPr lang="en-GB" smtClean="0"/>
              <a:t>Information failures </a:t>
            </a:r>
            <a:r>
              <a:rPr lang="en-GB" smtClean="0">
                <a:sym typeface="Wingdings" pitchFamily="2" charset="2"/>
              </a:rPr>
              <a:t></a:t>
            </a:r>
            <a:r>
              <a:rPr lang="en-GB" smtClean="0"/>
              <a:t>high T costs: </a:t>
            </a:r>
          </a:p>
          <a:p>
            <a:pPr lvl="2"/>
            <a:r>
              <a:rPr lang="en-GB" smtClean="0"/>
              <a:t>Knowledge: character, competence of other parties; </a:t>
            </a:r>
          </a:p>
          <a:p>
            <a:pPr lvl="2"/>
            <a:r>
              <a:rPr lang="en-GB" smtClean="0"/>
              <a:t>Ignorance: unobservable characteristics of products; </a:t>
            </a:r>
          </a:p>
          <a:p>
            <a:pPr lvl="2"/>
            <a:r>
              <a:rPr lang="en-GB" smtClean="0"/>
              <a:t>Uncertainty over task environment</a:t>
            </a:r>
          </a:p>
          <a:p>
            <a:pPr lvl="1"/>
            <a:r>
              <a:rPr lang="en-GB" smtClean="0">
                <a:sym typeface="Wingdings" pitchFamily="2" charset="2"/>
              </a:rPr>
              <a:t></a:t>
            </a:r>
            <a:r>
              <a:rPr lang="en-GB" smtClean="0"/>
              <a:t>Investment, co-ordination </a:t>
            </a:r>
          </a:p>
          <a:p>
            <a:r>
              <a:rPr lang="en-GB" i="1" smtClean="0"/>
              <a:t>Both hit finance &amp; insurance, input supply …. &amp;</a:t>
            </a:r>
          </a:p>
          <a:p>
            <a:pPr lvl="1"/>
            <a:r>
              <a:rPr lang="en-GB" i="1" smtClean="0"/>
              <a:t>. ... increasingly affects marketing</a:t>
            </a:r>
          </a:p>
          <a:p>
            <a:endParaRPr lang="en-GB"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1"/>
          <p:cNvSpPr>
            <a:spLocks noGrp="1"/>
          </p:cNvSpPr>
          <p:nvPr>
            <p:ph type="title"/>
          </p:nvPr>
        </p:nvSpPr>
        <p:spPr>
          <a:xfrm>
            <a:off x="457200" y="274638"/>
            <a:ext cx="8229600" cy="1582737"/>
          </a:xfrm>
        </p:spPr>
        <p:txBody>
          <a:bodyPr/>
          <a:lstStyle/>
          <a:p>
            <a:r>
              <a:rPr lang="en-GB" smtClean="0"/>
              <a:t>Policy: </a:t>
            </a:r>
            <a:br>
              <a:rPr lang="en-GB" smtClean="0"/>
            </a:br>
            <a:r>
              <a:rPr lang="en-GB" smtClean="0"/>
              <a:t>What matters, Where, When?</a:t>
            </a:r>
          </a:p>
        </p:txBody>
      </p:sp>
      <p:sp>
        <p:nvSpPr>
          <p:cNvPr id="3" name="Content Placeholder 2"/>
          <p:cNvSpPr>
            <a:spLocks noGrp="1"/>
          </p:cNvSpPr>
          <p:nvPr>
            <p:ph idx="1"/>
          </p:nvPr>
        </p:nvSpPr>
        <p:spPr>
          <a:xfrm>
            <a:off x="457200" y="2143125"/>
            <a:ext cx="8229600" cy="4500563"/>
          </a:xfrm>
        </p:spPr>
        <p:txBody>
          <a:bodyPr rtlCol="0">
            <a:normAutofit lnSpcReduction="10000"/>
          </a:bodyPr>
          <a:lstStyle/>
          <a:p>
            <a:pPr fontAlgn="auto">
              <a:spcAft>
                <a:spcPts val="0"/>
              </a:spcAft>
              <a:buFont typeface="Arial" pitchFamily="34" charset="0"/>
              <a:buChar char="•"/>
              <a:defRPr/>
            </a:pPr>
            <a:r>
              <a:rPr lang="en-GB" sz="2800" dirty="0" smtClean="0"/>
              <a:t>Contested </a:t>
            </a:r>
            <a:r>
              <a:rPr lang="en-GB" sz="2800" dirty="0"/>
              <a:t>African agricultural debates, 5 </a:t>
            </a:r>
            <a:r>
              <a:rPr lang="en-GB" sz="2800" dirty="0" smtClean="0"/>
              <a:t>narratives</a:t>
            </a:r>
            <a:r>
              <a:rPr lang="en-GB" sz="2800" dirty="0"/>
              <a:t>:</a:t>
            </a:r>
          </a:p>
          <a:p>
            <a:pPr lvl="1" fontAlgn="auto">
              <a:spcAft>
                <a:spcPts val="0"/>
              </a:spcAft>
              <a:defRPr/>
            </a:pPr>
            <a:r>
              <a:rPr lang="en-GB" sz="3200" dirty="0" smtClean="0"/>
              <a:t>Technology </a:t>
            </a:r>
            <a:endParaRPr lang="en-GB" sz="3200" dirty="0"/>
          </a:p>
          <a:p>
            <a:pPr lvl="1" fontAlgn="auto">
              <a:spcAft>
                <a:spcPts val="0"/>
              </a:spcAft>
              <a:defRPr/>
            </a:pPr>
            <a:r>
              <a:rPr lang="en-GB" sz="3200" dirty="0"/>
              <a:t>External </a:t>
            </a:r>
            <a:r>
              <a:rPr lang="en-GB" sz="3200" dirty="0" smtClean="0"/>
              <a:t>conditions </a:t>
            </a:r>
            <a:endParaRPr lang="en-GB" sz="3200" dirty="0"/>
          </a:p>
          <a:p>
            <a:pPr lvl="1" fontAlgn="auto">
              <a:spcAft>
                <a:spcPts val="0"/>
              </a:spcAft>
              <a:defRPr/>
            </a:pPr>
            <a:r>
              <a:rPr lang="en-GB" sz="3200" dirty="0"/>
              <a:t>Effective </a:t>
            </a:r>
            <a:r>
              <a:rPr lang="en-GB" sz="3200" dirty="0" smtClean="0"/>
              <a:t>demand </a:t>
            </a:r>
            <a:endParaRPr lang="en-GB" sz="3200" dirty="0"/>
          </a:p>
          <a:p>
            <a:pPr lvl="1" fontAlgn="auto">
              <a:spcAft>
                <a:spcPts val="0"/>
              </a:spcAft>
              <a:defRPr/>
            </a:pPr>
            <a:r>
              <a:rPr lang="en-GB" sz="3600" b="1" i="1" dirty="0"/>
              <a:t>Market failure &amp; poverty </a:t>
            </a:r>
            <a:r>
              <a:rPr lang="en-GB" sz="3600" b="1" i="1" dirty="0" smtClean="0"/>
              <a:t>traps</a:t>
            </a:r>
          </a:p>
          <a:p>
            <a:pPr lvl="2" fontAlgn="auto">
              <a:spcAft>
                <a:spcPts val="0"/>
              </a:spcAft>
              <a:buFont typeface="Arial" pitchFamily="34" charset="0"/>
              <a:buChar char="•"/>
              <a:defRPr/>
            </a:pPr>
            <a:r>
              <a:rPr lang="en-GB" sz="3200" b="1" i="1" dirty="0" smtClean="0"/>
              <a:t>Fix by: </a:t>
            </a:r>
            <a:r>
              <a:rPr lang="en-GB" sz="3200" b="1" dirty="0" smtClean="0"/>
              <a:t>Institutions or State?</a:t>
            </a:r>
          </a:p>
          <a:p>
            <a:pPr lvl="1" fontAlgn="auto">
              <a:spcAft>
                <a:spcPts val="0"/>
              </a:spcAft>
              <a:defRPr/>
            </a:pPr>
            <a:r>
              <a:rPr lang="en-GB" sz="3200" dirty="0" smtClean="0"/>
              <a:t>Governance</a:t>
            </a:r>
            <a:endParaRPr lang="en-GB" sz="3200" dirty="0"/>
          </a:p>
          <a:p>
            <a:pPr fontAlgn="auto">
              <a:spcAft>
                <a:spcPts val="0"/>
              </a:spcAft>
              <a:buFont typeface="Arial" pitchFamily="34" charset="0"/>
              <a:buChar char="•"/>
              <a:defRPr/>
            </a:pPr>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rtlCol="0">
            <a:normAutofit/>
          </a:bodyPr>
          <a:lstStyle/>
          <a:p>
            <a:pPr fontAlgn="auto">
              <a:spcAft>
                <a:spcPts val="0"/>
              </a:spcAft>
              <a:defRPr/>
            </a:pPr>
            <a:r>
              <a:rPr lang="en-GB" dirty="0" smtClean="0"/>
              <a:t>Old truths</a:t>
            </a:r>
            <a:endParaRPr lang="en-GB" dirty="0"/>
          </a:p>
        </p:txBody>
      </p:sp>
      <p:sp>
        <p:nvSpPr>
          <p:cNvPr id="5" name="Text Placeholder 4"/>
          <p:cNvSpPr>
            <a:spLocks noGrp="1"/>
          </p:cNvSpPr>
          <p:nvPr>
            <p:ph type="body" idx="1"/>
          </p:nvPr>
        </p:nvSpPr>
        <p:spPr/>
        <p:txBody>
          <a:bodyPr rtlCol="0">
            <a:normAutofit/>
          </a:bodyPr>
          <a:lstStyle/>
          <a:p>
            <a:pPr fontAlgn="auto">
              <a:spcAft>
                <a:spcPts val="0"/>
              </a:spcAft>
              <a:buFont typeface="Arial" pitchFamily="34" charset="0"/>
              <a:buNone/>
              <a:defRPr/>
            </a:pPr>
            <a:endParaRPr lang="en-GB"/>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rtlCol="0">
            <a:normAutofit/>
          </a:bodyPr>
          <a:lstStyle/>
          <a:p>
            <a:pPr fontAlgn="auto">
              <a:spcAft>
                <a:spcPts val="0"/>
              </a:spcAft>
              <a:defRPr/>
            </a:pPr>
            <a:r>
              <a:rPr lang="en-GB" dirty="0" smtClean="0"/>
              <a:t>Further differences …</a:t>
            </a:r>
            <a:br>
              <a:rPr lang="en-GB" dirty="0" smtClean="0"/>
            </a:br>
            <a:r>
              <a:rPr lang="en-GB" dirty="0" smtClean="0"/>
              <a:t>… &amp; false dichotomies</a:t>
            </a:r>
            <a:endParaRPr lang="en-GB" dirty="0"/>
          </a:p>
        </p:txBody>
      </p:sp>
      <p:sp>
        <p:nvSpPr>
          <p:cNvPr id="5" name="Text Placeholder 4"/>
          <p:cNvSpPr>
            <a:spLocks noGrp="1"/>
          </p:cNvSpPr>
          <p:nvPr>
            <p:ph type="body" idx="1"/>
          </p:nvPr>
        </p:nvSpPr>
        <p:spPr/>
        <p:txBody>
          <a:bodyPr rtlCol="0">
            <a:normAutofit/>
          </a:bodyPr>
          <a:lstStyle/>
          <a:p>
            <a:pPr fontAlgn="auto">
              <a:spcAft>
                <a:spcPts val="0"/>
              </a:spcAft>
              <a:buFont typeface="Arial" pitchFamily="34" charset="0"/>
              <a:buNone/>
              <a:defRPr/>
            </a:pPr>
            <a:endParaRPr lang="en-GB"/>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5" name="Picture 2"/>
          <p:cNvPicPr>
            <a:picLocks noGrp="1" noChangeAspect="1" noChangeArrowheads="1"/>
          </p:cNvPicPr>
          <p:nvPr>
            <p:ph idx="1"/>
          </p:nvPr>
        </p:nvPicPr>
        <p:blipFill>
          <a:blip r:embed="rId2"/>
          <a:srcRect/>
          <a:stretch>
            <a:fillRect/>
          </a:stretch>
        </p:blipFill>
        <p:spPr>
          <a:xfrm>
            <a:off x="0" y="284163"/>
            <a:ext cx="9172575" cy="6573837"/>
          </a:xfrm>
        </p:spPr>
      </p:pic>
      <p:sp>
        <p:nvSpPr>
          <p:cNvPr id="52226" name="Title 1"/>
          <p:cNvSpPr>
            <a:spLocks noGrp="1"/>
          </p:cNvSpPr>
          <p:nvPr>
            <p:ph type="title"/>
          </p:nvPr>
        </p:nvSpPr>
        <p:spPr>
          <a:xfrm>
            <a:off x="457200" y="274638"/>
            <a:ext cx="8229600" cy="2290762"/>
          </a:xfrm>
        </p:spPr>
        <p:txBody>
          <a:bodyPr/>
          <a:lstStyle/>
          <a:p>
            <a:r>
              <a:rPr lang="en-GB" sz="4800" smtClean="0"/>
              <a:t>If it can’t be done for farming, it’s over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rtlCol="0">
            <a:normAutofit fontScale="90000"/>
          </a:bodyPr>
          <a:lstStyle/>
          <a:p>
            <a:pPr fontAlgn="auto">
              <a:spcAft>
                <a:spcPts val="0"/>
              </a:spcAft>
              <a:defRPr/>
            </a:pPr>
            <a:r>
              <a:rPr lang="en-GB" sz="4000" dirty="0" smtClean="0"/>
              <a:t>More awkwardness</a:t>
            </a:r>
            <a:br>
              <a:rPr lang="en-GB" sz="4000" dirty="0" smtClean="0"/>
            </a:br>
            <a:r>
              <a:rPr lang="en-GB" sz="4000" dirty="0" smtClean="0"/>
              <a:t>Agriculture’s needs are so varied by:</a:t>
            </a:r>
            <a:endParaRPr lang="en-GB" sz="4000" dirty="0"/>
          </a:p>
        </p:txBody>
      </p:sp>
      <p:pic>
        <p:nvPicPr>
          <p:cNvPr id="53250" name="Picture 2"/>
          <p:cNvPicPr>
            <a:picLocks noGrp="1" noChangeAspect="1" noChangeArrowheads="1"/>
          </p:cNvPicPr>
          <p:nvPr>
            <p:ph sz="half" idx="1"/>
          </p:nvPr>
        </p:nvPicPr>
        <p:blipFill>
          <a:blip r:embed="rId2"/>
          <a:srcRect/>
          <a:stretch>
            <a:fillRect/>
          </a:stretch>
        </p:blipFill>
        <p:spPr>
          <a:xfrm>
            <a:off x="0" y="2000250"/>
            <a:ext cx="4410075" cy="4857750"/>
          </a:xfrm>
        </p:spPr>
      </p:pic>
      <p:sp>
        <p:nvSpPr>
          <p:cNvPr id="53251" name="Content Placeholder 5"/>
          <p:cNvSpPr>
            <a:spLocks noGrp="1"/>
          </p:cNvSpPr>
          <p:nvPr>
            <p:ph sz="half" idx="2"/>
          </p:nvPr>
        </p:nvSpPr>
        <p:spPr>
          <a:xfrm>
            <a:off x="4648200" y="1600200"/>
            <a:ext cx="4210050" cy="4525963"/>
          </a:xfrm>
        </p:spPr>
        <p:txBody>
          <a:bodyPr/>
          <a:lstStyle/>
          <a:p>
            <a:r>
              <a:rPr lang="en-GB" sz="5400" smtClean="0"/>
              <a:t>Place</a:t>
            </a:r>
          </a:p>
          <a:p>
            <a:r>
              <a:rPr lang="en-GB" sz="5400" smtClean="0"/>
              <a:t>Gender</a:t>
            </a:r>
          </a:p>
          <a:p>
            <a:r>
              <a:rPr lang="en-GB" sz="5400" smtClean="0"/>
              <a:t>Social group</a:t>
            </a:r>
            <a:endParaRPr lang="en-GB" smtClean="0"/>
          </a:p>
          <a:p>
            <a:endParaRPr lang="en-GB" smtClean="0"/>
          </a:p>
        </p:txBody>
      </p:sp>
      <p:sp>
        <p:nvSpPr>
          <p:cNvPr id="4" name="Slide Number Placeholder 3"/>
          <p:cNvSpPr>
            <a:spLocks noGrp="1"/>
          </p:cNvSpPr>
          <p:nvPr>
            <p:ph type="sldNum" sz="quarter" idx="12"/>
          </p:nvPr>
        </p:nvSpPr>
        <p:spPr/>
        <p:txBody>
          <a:bodyPr/>
          <a:lstStyle/>
          <a:p>
            <a:pPr>
              <a:defRPr/>
            </a:pPr>
            <a:fld id="{937651A2-8E39-440B-88B0-584E31B22133}" type="slidenum">
              <a:rPr lang="en-US" altLang="en-US"/>
              <a:pPr>
                <a:defRPr/>
              </a:pPr>
              <a:t>32</a:t>
            </a:fld>
            <a:endParaRPr lang="en-US" altLang="en-US"/>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Title 1"/>
          <p:cNvSpPr>
            <a:spLocks noGrp="1"/>
          </p:cNvSpPr>
          <p:nvPr>
            <p:ph type="title"/>
          </p:nvPr>
        </p:nvSpPr>
        <p:spPr>
          <a:xfrm>
            <a:off x="457200" y="274638"/>
            <a:ext cx="8229600" cy="796925"/>
          </a:xfrm>
        </p:spPr>
        <p:txBody>
          <a:bodyPr/>
          <a:lstStyle/>
          <a:p>
            <a:r>
              <a:rPr lang="en-GB" sz="2800" smtClean="0"/>
              <a:t>Social differentiation: often large within villages</a:t>
            </a:r>
          </a:p>
        </p:txBody>
      </p:sp>
      <p:sp>
        <p:nvSpPr>
          <p:cNvPr id="4" name="Slide Number Placeholder 3"/>
          <p:cNvSpPr>
            <a:spLocks noGrp="1"/>
          </p:cNvSpPr>
          <p:nvPr>
            <p:ph type="sldNum" sz="quarter" idx="12"/>
          </p:nvPr>
        </p:nvSpPr>
        <p:spPr/>
        <p:txBody>
          <a:bodyPr/>
          <a:lstStyle/>
          <a:p>
            <a:pPr>
              <a:defRPr/>
            </a:pPr>
            <a:fld id="{8BD56ED1-1255-4272-9DF6-A1330E23E975}" type="slidenum">
              <a:rPr lang="en-US" altLang="en-US"/>
              <a:pPr>
                <a:defRPr/>
              </a:pPr>
              <a:t>33</a:t>
            </a:fld>
            <a:endParaRPr lang="en-US" altLang="en-US"/>
          </a:p>
        </p:txBody>
      </p:sp>
      <p:graphicFrame>
        <p:nvGraphicFramePr>
          <p:cNvPr id="1026" name="Object 2"/>
          <p:cNvGraphicFramePr>
            <a:graphicFrameLocks noChangeAspect="1"/>
          </p:cNvGraphicFramePr>
          <p:nvPr/>
        </p:nvGraphicFramePr>
        <p:xfrm>
          <a:off x="-25400" y="1357313"/>
          <a:ext cx="9169400" cy="5500687"/>
        </p:xfrm>
        <a:graphic>
          <a:graphicData uri="http://schemas.openxmlformats.org/presentationml/2006/ole">
            <p:oleObj spid="_x0000_s1026" name="Worksheet" r:id="rId3" imgW="9169179" imgH="5499069" progId="Excel.Sheet.8">
              <p:embed/>
            </p:oleObj>
          </a:graphicData>
        </a:graphic>
      </p:graphicFrame>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le 1"/>
          <p:cNvSpPr>
            <a:spLocks noGrp="1"/>
          </p:cNvSpPr>
          <p:nvPr>
            <p:ph type="title"/>
          </p:nvPr>
        </p:nvSpPr>
        <p:spPr>
          <a:xfrm>
            <a:off x="457200" y="274638"/>
            <a:ext cx="8229600" cy="868362"/>
          </a:xfrm>
        </p:spPr>
        <p:txBody>
          <a:bodyPr/>
          <a:lstStyle/>
          <a:p>
            <a:r>
              <a:rPr lang="en-GB" sz="4000" smtClean="0"/>
              <a:t>Different groups, Different strategies</a:t>
            </a:r>
          </a:p>
        </p:txBody>
      </p:sp>
      <p:graphicFrame>
        <p:nvGraphicFramePr>
          <p:cNvPr id="5" name="Content Placeholder 4"/>
          <p:cNvGraphicFramePr>
            <a:graphicFrameLocks noGrp="1"/>
          </p:cNvGraphicFramePr>
          <p:nvPr>
            <p:ph idx="1"/>
          </p:nvPr>
        </p:nvGraphicFramePr>
        <p:xfrm>
          <a:off x="457200" y="1428736"/>
          <a:ext cx="8229600" cy="48577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pPr>
              <a:defRPr/>
            </a:pPr>
            <a:fld id="{AE6EBB11-D196-4624-89B9-22E57CEB9A6E}" type="slidenum">
              <a:rPr lang="en-US" altLang="en-US"/>
              <a:pPr>
                <a:defRPr/>
              </a:pPr>
              <a:t>34</a:t>
            </a:fld>
            <a:endParaRPr lang="en-US" altLang="en-US"/>
          </a:p>
        </p:txBody>
      </p:sp>
      <p:grpSp>
        <p:nvGrpSpPr>
          <p:cNvPr id="56324" name="Group 8"/>
          <p:cNvGrpSpPr>
            <a:grpSpLocks/>
          </p:cNvGrpSpPr>
          <p:nvPr/>
        </p:nvGrpSpPr>
        <p:grpSpPr bwMode="auto">
          <a:xfrm>
            <a:off x="642938" y="1285875"/>
            <a:ext cx="7858125" cy="919163"/>
            <a:chOff x="642910" y="1285860"/>
            <a:chExt cx="7858180" cy="919401"/>
          </a:xfrm>
        </p:grpSpPr>
        <p:sp>
          <p:nvSpPr>
            <p:cNvPr id="6" name="TextBox 5"/>
            <p:cNvSpPr txBox="1"/>
            <p:nvPr/>
          </p:nvSpPr>
          <p:spPr>
            <a:xfrm>
              <a:off x="642910" y="1285860"/>
              <a:ext cx="2143140" cy="919401"/>
            </a:xfrm>
            <a:prstGeom prst="roundRect">
              <a:avLst/>
            </a:prstGeom>
          </p:spPr>
          <p:style>
            <a:lnRef idx="3">
              <a:schemeClr val="lt1"/>
            </a:lnRef>
            <a:fillRef idx="1">
              <a:schemeClr val="accent1"/>
            </a:fillRef>
            <a:effectRef idx="1">
              <a:schemeClr val="accent1"/>
            </a:effectRef>
            <a:fontRef idx="minor">
              <a:schemeClr val="lt1"/>
            </a:fontRef>
          </p:style>
          <p:txBody>
            <a:bodyPr>
              <a:spAutoFit/>
            </a:bodyPr>
            <a:lstStyle/>
            <a:p>
              <a:pPr fontAlgn="auto">
                <a:spcBef>
                  <a:spcPts val="0"/>
                </a:spcBef>
                <a:spcAft>
                  <a:spcPts val="0"/>
                </a:spcAft>
                <a:defRPr/>
              </a:pPr>
              <a:r>
                <a:rPr lang="en-GB" sz="2400" dirty="0">
                  <a:solidFill>
                    <a:schemeClr val="tx1"/>
                  </a:solidFill>
                </a:rPr>
                <a:t>Rural worlds</a:t>
              </a:r>
            </a:p>
            <a:p>
              <a:pPr fontAlgn="auto">
                <a:spcBef>
                  <a:spcPts val="0"/>
                </a:spcBef>
                <a:spcAft>
                  <a:spcPts val="0"/>
                </a:spcAft>
                <a:defRPr/>
              </a:pPr>
              <a:r>
                <a:rPr lang="en-GB" sz="2400" dirty="0">
                  <a:solidFill>
                    <a:schemeClr val="tx1"/>
                  </a:solidFill>
                </a:rPr>
                <a:t>1 &amp; 2</a:t>
              </a:r>
            </a:p>
          </p:txBody>
        </p:sp>
        <p:sp>
          <p:nvSpPr>
            <p:cNvPr id="7" name="TextBox 6"/>
            <p:cNvSpPr txBox="1"/>
            <p:nvPr/>
          </p:nvSpPr>
          <p:spPr>
            <a:xfrm>
              <a:off x="3500430" y="1285860"/>
              <a:ext cx="2143140" cy="919401"/>
            </a:xfrm>
            <a:prstGeom prst="roundRect">
              <a:avLst/>
            </a:prstGeom>
          </p:spPr>
          <p:style>
            <a:lnRef idx="3">
              <a:schemeClr val="lt1"/>
            </a:lnRef>
            <a:fillRef idx="1">
              <a:schemeClr val="accent3"/>
            </a:fillRef>
            <a:effectRef idx="1">
              <a:schemeClr val="accent3"/>
            </a:effectRef>
            <a:fontRef idx="minor">
              <a:schemeClr val="lt1"/>
            </a:fontRef>
          </p:style>
          <p:txBody>
            <a:bodyPr>
              <a:spAutoFit/>
            </a:bodyPr>
            <a:lstStyle/>
            <a:p>
              <a:pPr fontAlgn="auto">
                <a:spcBef>
                  <a:spcPts val="0"/>
                </a:spcBef>
                <a:spcAft>
                  <a:spcPts val="0"/>
                </a:spcAft>
                <a:defRPr/>
              </a:pPr>
              <a:r>
                <a:rPr lang="en-GB" sz="2400" dirty="0">
                  <a:solidFill>
                    <a:schemeClr val="tx1"/>
                  </a:solidFill>
                </a:rPr>
                <a:t>Rural worlds</a:t>
              </a:r>
            </a:p>
            <a:p>
              <a:pPr fontAlgn="auto">
                <a:spcBef>
                  <a:spcPts val="0"/>
                </a:spcBef>
                <a:spcAft>
                  <a:spcPts val="0"/>
                </a:spcAft>
                <a:defRPr/>
              </a:pPr>
              <a:r>
                <a:rPr lang="en-GB" sz="2400" dirty="0">
                  <a:solidFill>
                    <a:schemeClr val="tx1"/>
                  </a:solidFill>
                </a:rPr>
                <a:t>3 &amp; 4</a:t>
              </a:r>
            </a:p>
          </p:txBody>
        </p:sp>
        <p:sp>
          <p:nvSpPr>
            <p:cNvPr id="8" name="TextBox 7"/>
            <p:cNvSpPr txBox="1"/>
            <p:nvPr/>
          </p:nvSpPr>
          <p:spPr>
            <a:xfrm>
              <a:off x="6357950" y="1285860"/>
              <a:ext cx="2143140" cy="919401"/>
            </a:xfrm>
            <a:prstGeom prst="roundRect">
              <a:avLst/>
            </a:prstGeom>
          </p:spPr>
          <p:style>
            <a:lnRef idx="3">
              <a:schemeClr val="lt1"/>
            </a:lnRef>
            <a:fillRef idx="1">
              <a:schemeClr val="accent4"/>
            </a:fillRef>
            <a:effectRef idx="1">
              <a:schemeClr val="accent4"/>
            </a:effectRef>
            <a:fontRef idx="minor">
              <a:schemeClr val="lt1"/>
            </a:fontRef>
          </p:style>
          <p:txBody>
            <a:bodyPr>
              <a:spAutoFit/>
            </a:bodyPr>
            <a:lstStyle/>
            <a:p>
              <a:pPr fontAlgn="auto">
                <a:spcBef>
                  <a:spcPts val="0"/>
                </a:spcBef>
                <a:spcAft>
                  <a:spcPts val="0"/>
                </a:spcAft>
                <a:defRPr/>
              </a:pPr>
              <a:r>
                <a:rPr lang="en-GB" sz="2400" dirty="0">
                  <a:solidFill>
                    <a:schemeClr val="tx1"/>
                  </a:solidFill>
                </a:rPr>
                <a:t>Rural world</a:t>
              </a:r>
            </a:p>
            <a:p>
              <a:pPr fontAlgn="auto">
                <a:spcBef>
                  <a:spcPts val="0"/>
                </a:spcBef>
                <a:spcAft>
                  <a:spcPts val="0"/>
                </a:spcAft>
                <a:defRPr/>
              </a:pPr>
              <a:r>
                <a:rPr lang="en-GB" sz="2400" dirty="0">
                  <a:solidFill>
                    <a:schemeClr val="tx1"/>
                  </a:solidFill>
                </a:rPr>
                <a:t>5</a:t>
              </a:r>
            </a:p>
          </p:txBody>
        </p:sp>
      </p:gr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5" name="Picture 1"/>
          <p:cNvPicPr>
            <a:picLocks noChangeAspect="1"/>
          </p:cNvPicPr>
          <p:nvPr/>
        </p:nvPicPr>
        <p:blipFill>
          <a:blip r:embed="rId2"/>
          <a:srcRect/>
          <a:stretch>
            <a:fillRect/>
          </a:stretch>
        </p:blipFill>
        <p:spPr bwMode="auto">
          <a:xfrm>
            <a:off x="2162175" y="2206625"/>
            <a:ext cx="6981825" cy="4651375"/>
          </a:xfrm>
          <a:prstGeom prst="rect">
            <a:avLst/>
          </a:prstGeom>
          <a:noFill/>
          <a:ln w="9525">
            <a:noFill/>
            <a:miter lim="800000"/>
            <a:headEnd/>
            <a:tailEnd/>
          </a:ln>
        </p:spPr>
      </p:pic>
      <p:sp>
        <p:nvSpPr>
          <p:cNvPr id="57346" name="Title 1"/>
          <p:cNvSpPr>
            <a:spLocks noGrp="1"/>
          </p:cNvSpPr>
          <p:nvPr>
            <p:ph type="title"/>
          </p:nvPr>
        </p:nvSpPr>
        <p:spPr>
          <a:xfrm>
            <a:off x="4143375" y="274638"/>
            <a:ext cx="4543425" cy="1714500"/>
          </a:xfrm>
        </p:spPr>
        <p:txBody>
          <a:bodyPr/>
          <a:lstStyle/>
          <a:p>
            <a:r>
              <a:rPr lang="en-GB" smtClean="0"/>
              <a:t>Conclusion</a:t>
            </a:r>
            <a:br>
              <a:rPr lang="en-GB" smtClean="0"/>
            </a:br>
            <a:r>
              <a:rPr lang="en-GB" smtClean="0"/>
              <a:t>[almost]</a:t>
            </a:r>
          </a:p>
        </p:txBody>
      </p:sp>
      <p:sp>
        <p:nvSpPr>
          <p:cNvPr id="57347" name="Content Placeholder 2"/>
          <p:cNvSpPr>
            <a:spLocks noGrp="1"/>
          </p:cNvSpPr>
          <p:nvPr>
            <p:ph idx="1"/>
          </p:nvPr>
        </p:nvSpPr>
        <p:spPr>
          <a:xfrm>
            <a:off x="0" y="0"/>
            <a:ext cx="4211638" cy="6858000"/>
          </a:xfrm>
        </p:spPr>
        <p:txBody>
          <a:bodyPr/>
          <a:lstStyle/>
          <a:p>
            <a:pPr>
              <a:buFont typeface="Arial" charset="0"/>
              <a:buNone/>
            </a:pPr>
            <a:r>
              <a:rPr lang="en-GB" b="1" smtClean="0"/>
              <a:t>Recognise differences</a:t>
            </a:r>
          </a:p>
          <a:p>
            <a:r>
              <a:rPr lang="en-GB" smtClean="0"/>
              <a:t>Simple, straightforward, understood, proven</a:t>
            </a:r>
          </a:p>
          <a:p>
            <a:r>
              <a:rPr lang="en-GB" smtClean="0"/>
              <a:t>Complex, differentiated: needs adaptation &amp; learning  in context </a:t>
            </a:r>
            <a:r>
              <a:rPr lang="en-GB" smtClean="0">
                <a:sym typeface="Symbol" pitchFamily="18" charset="2"/>
              </a:rPr>
              <a:t> </a:t>
            </a:r>
            <a:r>
              <a:rPr lang="en-GB" smtClean="0"/>
              <a:t>awkward</a:t>
            </a:r>
          </a:p>
          <a:p>
            <a:pPr>
              <a:buFont typeface="Arial" charset="0"/>
              <a:buNone/>
            </a:pPr>
            <a:r>
              <a:rPr lang="en-GB" smtClean="0"/>
              <a:t>All is not simple, but all is not complex either</a:t>
            </a:r>
          </a:p>
          <a:p>
            <a:endParaRPr lang="en-GB"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a:spLocks noGrp="1"/>
          </p:cNvSpPr>
          <p:nvPr>
            <p:ph type="title"/>
          </p:nvPr>
        </p:nvSpPr>
        <p:spPr/>
        <p:txBody>
          <a:bodyPr/>
          <a:lstStyle/>
          <a:p>
            <a:r>
              <a:rPr lang="en-GB" sz="2800" smtClean="0"/>
              <a:t>Geographical differentiation:</a:t>
            </a:r>
            <a:br>
              <a:rPr lang="en-GB" sz="2800" smtClean="0"/>
            </a:br>
            <a:r>
              <a:rPr lang="en-GB" sz="2800" smtClean="0"/>
              <a:t>the example of West Africa (Snrech)</a:t>
            </a:r>
          </a:p>
        </p:txBody>
      </p:sp>
      <p:graphicFrame>
        <p:nvGraphicFramePr>
          <p:cNvPr id="6" name="Content Placeholder 5"/>
          <p:cNvGraphicFramePr>
            <a:graphicFrameLocks noGrp="1"/>
          </p:cNvGraphicFramePr>
          <p:nvPr>
            <p:ph sz="quarter" idx="1"/>
          </p:nvPr>
        </p:nvGraphicFramePr>
        <p:xfrm>
          <a:off x="457200" y="1731963"/>
          <a:ext cx="8229600" cy="4297362"/>
        </p:xfrm>
        <a:graphic>
          <a:graphicData uri="http://schemas.openxmlformats.org/drawingml/2006/table">
            <a:tbl>
              <a:tblPr firstRow="1" bandRow="1">
                <a:tableStyleId>{2D5ABB26-0587-4C30-8999-92F81FD0307C}</a:tableStyleId>
              </a:tblPr>
              <a:tblGrid>
                <a:gridCol w="1543032"/>
                <a:gridCol w="1285884"/>
                <a:gridCol w="2714644"/>
                <a:gridCol w="2686040"/>
              </a:tblGrid>
              <a:tr h="370840">
                <a:tc>
                  <a:txBody>
                    <a:bodyPr/>
                    <a:lstStyle/>
                    <a:p>
                      <a:endParaRPr lang="en-GB" sz="2400" dirty="0"/>
                    </a:p>
                  </a:txBody>
                  <a:tcPr/>
                </a:tc>
                <a:tc>
                  <a:txBody>
                    <a:bodyPr/>
                    <a:lstStyle/>
                    <a:p>
                      <a:endParaRPr lang="en-GB" sz="2400" dirty="0"/>
                    </a:p>
                  </a:txBody>
                  <a:tcPr/>
                </a:tc>
                <a:tc gridSpan="2">
                  <a:txBody>
                    <a:bodyPr/>
                    <a:lstStyle/>
                    <a:p>
                      <a:pPr algn="ctr"/>
                      <a:r>
                        <a:rPr lang="en-GB" sz="2000" b="1" dirty="0" smtClean="0">
                          <a:solidFill>
                            <a:schemeClr val="bg1"/>
                          </a:solidFill>
                          <a:latin typeface="+mj-lt"/>
                        </a:rPr>
                        <a:t>Market access</a:t>
                      </a:r>
                      <a:endParaRPr lang="en-GB" sz="2000" b="1" dirty="0">
                        <a:solidFill>
                          <a:schemeClr val="bg1"/>
                        </a:solidFill>
                        <a:latin typeface="+mj-lt"/>
                      </a:endParaRPr>
                    </a:p>
                  </a:txBody>
                  <a:tcPr>
                    <a:lnB w="28575" cap="flat" cmpd="sng" algn="ctr">
                      <a:solidFill>
                        <a:schemeClr val="bg1"/>
                      </a:solidFill>
                      <a:prstDash val="solid"/>
                      <a:round/>
                      <a:headEnd type="none" w="med" len="med"/>
                      <a:tailEnd type="none" w="med" len="med"/>
                    </a:lnB>
                    <a:solidFill>
                      <a:schemeClr val="accent1"/>
                    </a:solidFill>
                  </a:tcPr>
                </a:tc>
                <a:tc hMerge="1">
                  <a:txBody>
                    <a:bodyPr/>
                    <a:lstStyle/>
                    <a:p>
                      <a:endParaRPr lang="en-GB" dirty="0"/>
                    </a:p>
                  </a:txBody>
                  <a:tcPr/>
                </a:tc>
              </a:tr>
              <a:tr h="370840">
                <a:tc>
                  <a:txBody>
                    <a:bodyPr/>
                    <a:lstStyle/>
                    <a:p>
                      <a:endParaRPr lang="en-GB" sz="2400" dirty="0"/>
                    </a:p>
                  </a:txBody>
                  <a:tcPr>
                    <a:lnB>
                      <a:noFill/>
                    </a:lnB>
                  </a:tcPr>
                </a:tc>
                <a:tc>
                  <a:txBody>
                    <a:bodyPr/>
                    <a:lstStyle/>
                    <a:p>
                      <a:endParaRPr lang="en-GB" sz="2400" dirty="0"/>
                    </a:p>
                  </a:txBody>
                  <a:tcPr>
                    <a:lnB>
                      <a:noFill/>
                    </a:lnB>
                  </a:tcPr>
                </a:tc>
                <a:tc>
                  <a:txBody>
                    <a:bodyPr/>
                    <a:lstStyle/>
                    <a:p>
                      <a:pPr algn="ctr"/>
                      <a:r>
                        <a:rPr lang="en-GB" sz="2000" b="1" dirty="0" smtClean="0">
                          <a:solidFill>
                            <a:schemeClr val="bg1"/>
                          </a:solidFill>
                          <a:latin typeface="+mj-lt"/>
                        </a:rPr>
                        <a:t>Remote</a:t>
                      </a:r>
                      <a:endParaRPr lang="en-GB" sz="2000" b="1" dirty="0">
                        <a:solidFill>
                          <a:schemeClr val="bg1"/>
                        </a:solidFill>
                        <a:latin typeface="+mj-lt"/>
                      </a:endParaRPr>
                    </a:p>
                  </a:txBody>
                  <a:tcPr>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solidFill>
                      <a:schemeClr val="accent1"/>
                    </a:solidFill>
                  </a:tcPr>
                </a:tc>
                <a:tc>
                  <a:txBody>
                    <a:bodyPr/>
                    <a:lstStyle/>
                    <a:p>
                      <a:pPr algn="ctr"/>
                      <a:r>
                        <a:rPr lang="en-GB" sz="2000" b="1" dirty="0" smtClean="0">
                          <a:solidFill>
                            <a:schemeClr val="bg1"/>
                          </a:solidFill>
                          <a:latin typeface="+mj-lt"/>
                        </a:rPr>
                        <a:t>Close</a:t>
                      </a:r>
                      <a:endParaRPr lang="en-GB" sz="2000" b="1" dirty="0">
                        <a:solidFill>
                          <a:schemeClr val="bg1"/>
                        </a:solidFill>
                        <a:latin typeface="+mj-lt"/>
                      </a:endParaRPr>
                    </a:p>
                  </a:txBody>
                  <a:tcP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solidFill>
                      <a:schemeClr val="accent1"/>
                    </a:solidFill>
                  </a:tcPr>
                </a:tc>
              </a:tr>
              <a:tr h="370840">
                <a:tc rowSpan="2">
                  <a:txBody>
                    <a:bodyPr/>
                    <a:lstStyle/>
                    <a:p>
                      <a:r>
                        <a:rPr lang="en-GB" sz="2000" b="1" dirty="0" smtClean="0">
                          <a:solidFill>
                            <a:schemeClr val="bg1"/>
                          </a:solidFill>
                          <a:latin typeface="+mj-lt"/>
                        </a:rPr>
                        <a:t>Pressure on</a:t>
                      </a:r>
                      <a:r>
                        <a:rPr lang="en-GB" sz="2000" b="1" baseline="0" dirty="0" smtClean="0">
                          <a:solidFill>
                            <a:schemeClr val="bg1"/>
                          </a:solidFill>
                          <a:latin typeface="+mj-lt"/>
                        </a:rPr>
                        <a:t> resources</a:t>
                      </a:r>
                      <a:endParaRPr lang="en-GB" sz="2000" b="1" dirty="0">
                        <a:solidFill>
                          <a:schemeClr val="bg1"/>
                        </a:solidFill>
                        <a:latin typeface="+mj-lt"/>
                      </a:endParaRPr>
                    </a:p>
                  </a:txBody>
                  <a:tcPr>
                    <a:lnL>
                      <a:noFill/>
                    </a:lnL>
                    <a:lnR w="28575" cap="flat" cmpd="sng" algn="ctr">
                      <a:solidFill>
                        <a:schemeClr val="bg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accent3">
                        <a:lumMod val="75000"/>
                      </a:schemeClr>
                    </a:solidFill>
                  </a:tcPr>
                </a:tc>
                <a:tc>
                  <a:txBody>
                    <a:bodyPr/>
                    <a:lstStyle/>
                    <a:p>
                      <a:r>
                        <a:rPr lang="en-GB" sz="2000" b="1" dirty="0" smtClean="0">
                          <a:solidFill>
                            <a:schemeClr val="bg1"/>
                          </a:solidFill>
                          <a:latin typeface="+mj-lt"/>
                        </a:rPr>
                        <a:t>Weak</a:t>
                      </a:r>
                      <a:endParaRPr lang="en-GB" sz="2000" b="1" dirty="0">
                        <a:solidFill>
                          <a:schemeClr val="bg1"/>
                        </a:solidFill>
                        <a:latin typeface="+mj-lt"/>
                      </a:endParaRPr>
                    </a:p>
                  </a:txBody>
                  <a:tcPr>
                    <a:lnL w="28575" cap="flat" cmpd="sng" algn="ctr">
                      <a:solidFill>
                        <a:schemeClr val="bg1"/>
                      </a:solidFill>
                      <a:prstDash val="solid"/>
                      <a:round/>
                      <a:headEnd type="none" w="med" len="med"/>
                      <a:tailEnd type="none" w="med" len="med"/>
                    </a:lnL>
                    <a:lnR>
                      <a:noFill/>
                    </a:lnR>
                    <a:lnT>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75000"/>
                      </a:schemeClr>
                    </a:solidFill>
                  </a:tcPr>
                </a:tc>
                <a:tc>
                  <a:txBody>
                    <a:bodyPr/>
                    <a:lstStyle/>
                    <a:p>
                      <a:pPr marL="180975" marR="0" lvl="0" indent="-180975" algn="l" defTabSz="914400" rtl="0" eaLnBrk="1" fontAlgn="base" latinLnBrk="0" hangingPunct="1">
                        <a:lnSpc>
                          <a:spcPct val="100000"/>
                        </a:lnSpc>
                        <a:spcBef>
                          <a:spcPts val="600"/>
                        </a:spcBef>
                        <a:spcAft>
                          <a:spcPts val="600"/>
                        </a:spcAft>
                        <a:buClrTx/>
                        <a:buSzTx/>
                        <a:buFont typeface="Arial" pitchFamily="34" charset="0"/>
                        <a:buChar char="•"/>
                        <a:tabLst/>
                      </a:pPr>
                      <a:r>
                        <a:rPr kumimoji="0" lang="en-GB" sz="2000" u="none" strike="noStrike" cap="none" normalizeH="0" baseline="0" dirty="0" smtClean="0">
                          <a:ln>
                            <a:noFill/>
                          </a:ln>
                          <a:effectLst/>
                        </a:rPr>
                        <a:t>Extensive subsistence cropping</a:t>
                      </a:r>
                    </a:p>
                    <a:p>
                      <a:pPr marL="180975" marR="0" lvl="0" indent="-180975" algn="l" defTabSz="914400" rtl="0" eaLnBrk="1" fontAlgn="base" latinLnBrk="0" hangingPunct="1">
                        <a:lnSpc>
                          <a:spcPct val="100000"/>
                        </a:lnSpc>
                        <a:spcBef>
                          <a:spcPts val="600"/>
                        </a:spcBef>
                        <a:spcAft>
                          <a:spcPts val="600"/>
                        </a:spcAft>
                        <a:buClrTx/>
                        <a:buSzTx/>
                        <a:buFont typeface="Arial" pitchFamily="34" charset="0"/>
                        <a:buChar char="•"/>
                        <a:tabLst/>
                      </a:pPr>
                      <a:r>
                        <a:rPr kumimoji="0" lang="en-GB" sz="2000" u="none" strike="noStrike" cap="none" normalizeH="0" baseline="0" dirty="0" smtClean="0">
                          <a:ln>
                            <a:noFill/>
                          </a:ln>
                          <a:effectLst/>
                        </a:rPr>
                        <a:t>Livestock important</a:t>
                      </a:r>
                    </a:p>
                    <a:p>
                      <a:pPr marL="180975" marR="0" lvl="0" indent="-180975" algn="l" defTabSz="914400" rtl="0" eaLnBrk="1" fontAlgn="base" latinLnBrk="0" hangingPunct="1">
                        <a:lnSpc>
                          <a:spcPct val="100000"/>
                        </a:lnSpc>
                        <a:spcBef>
                          <a:spcPts val="600"/>
                        </a:spcBef>
                        <a:spcAft>
                          <a:spcPts val="600"/>
                        </a:spcAft>
                        <a:buClrTx/>
                        <a:buSzTx/>
                        <a:buFont typeface="Arial" pitchFamily="34" charset="0"/>
                        <a:buChar char="•"/>
                        <a:tabLst/>
                      </a:pPr>
                      <a:r>
                        <a:rPr kumimoji="0" lang="en-GB" sz="2000" u="none" strike="noStrike" cap="none" normalizeH="0" baseline="0" dirty="0" smtClean="0">
                          <a:ln>
                            <a:noFill/>
                          </a:ln>
                          <a:effectLst/>
                        </a:rPr>
                        <a:t>Emigration</a:t>
                      </a:r>
                      <a:endParaRPr lang="en-GB" sz="2000" dirty="0"/>
                    </a:p>
                  </a:txBody>
                  <a:tcPr>
                    <a:lnL>
                      <a:noFill/>
                    </a:lnL>
                    <a:lnR w="12700" cap="flat" cmpd="sng" algn="ctr">
                      <a:solidFill>
                        <a:schemeClr val="tx1"/>
                      </a:solidFill>
                      <a:prstDash val="solid"/>
                      <a:round/>
                      <a:headEnd type="none" w="med" len="med"/>
                      <a:tailEnd type="none" w="med" len="med"/>
                    </a:lnR>
                    <a:lnB w="28575" cap="flat" cmpd="sng" algn="ctr">
                      <a:solidFill>
                        <a:schemeClr val="accent3">
                          <a:lumMod val="75000"/>
                        </a:schemeClr>
                      </a:solidFill>
                      <a:prstDash val="solid"/>
                      <a:round/>
                      <a:headEnd type="none" w="med" len="med"/>
                      <a:tailEnd type="none" w="med" len="med"/>
                    </a:lnB>
                  </a:tcPr>
                </a:tc>
                <a:tc>
                  <a:txBody>
                    <a:bodyPr/>
                    <a:lstStyle/>
                    <a:p>
                      <a:pPr marL="180975" marR="0" lvl="0" indent="-180975" algn="l" defTabSz="914400" rtl="0" eaLnBrk="1" fontAlgn="auto" latinLnBrk="0" hangingPunct="1">
                        <a:lnSpc>
                          <a:spcPct val="100000"/>
                        </a:lnSpc>
                        <a:spcBef>
                          <a:spcPts val="600"/>
                        </a:spcBef>
                        <a:spcAft>
                          <a:spcPts val="600"/>
                        </a:spcAft>
                        <a:buClrTx/>
                        <a:buSzTx/>
                        <a:buFont typeface="Arial" pitchFamily="34" charset="0"/>
                        <a:buChar char="•"/>
                        <a:tabLst/>
                        <a:defRPr/>
                      </a:pPr>
                      <a:r>
                        <a:rPr kumimoji="0" lang="en-GB" sz="2000" u="none" strike="noStrike" cap="none" normalizeH="0" baseline="0" dirty="0" smtClean="0">
                          <a:ln>
                            <a:noFill/>
                          </a:ln>
                          <a:effectLst/>
                        </a:rPr>
                        <a:t>Large-scale mechanised farming, capital intensive</a:t>
                      </a:r>
                      <a:endParaRPr kumimoji="0" lang="en-GB" sz="2000" b="0" i="0" u="none" strike="noStrike" cap="none" normalizeH="0" baseline="0" dirty="0" smtClean="0">
                        <a:ln>
                          <a:noFill/>
                        </a:ln>
                        <a:solidFill>
                          <a:schemeClr val="tx1"/>
                        </a:solidFill>
                        <a:effectLst/>
                        <a:latin typeface="Gill Sans MT" pitchFamily="34" charset="0"/>
                      </a:endParaRPr>
                    </a:p>
                  </a:txBody>
                  <a:tcPr>
                    <a:lnL w="12700" cap="flat" cmpd="sng" algn="ctr">
                      <a:solidFill>
                        <a:schemeClr val="tx1"/>
                      </a:solidFill>
                      <a:prstDash val="solid"/>
                      <a:round/>
                      <a:headEnd type="none" w="med" len="med"/>
                      <a:tailEnd type="none" w="med" len="med"/>
                    </a:lnL>
                    <a:lnR w="28575" cap="flat" cmpd="sng" algn="ctr">
                      <a:solidFill>
                        <a:schemeClr val="accent1"/>
                      </a:solidFill>
                      <a:prstDash val="solid"/>
                      <a:round/>
                      <a:headEnd type="none" w="med" len="med"/>
                      <a:tailEnd type="none" w="med" len="med"/>
                    </a:lnR>
                    <a:lnB w="28575" cap="flat" cmpd="sng" algn="ctr">
                      <a:solidFill>
                        <a:schemeClr val="accent3">
                          <a:lumMod val="75000"/>
                        </a:schemeClr>
                      </a:solidFill>
                      <a:prstDash val="solid"/>
                      <a:round/>
                      <a:headEnd type="none" w="med" len="med"/>
                      <a:tailEnd type="none" w="med" len="med"/>
                    </a:lnB>
                  </a:tcPr>
                </a:tc>
              </a:tr>
              <a:tr h="370840">
                <a:tc vMerge="1">
                  <a:txBody>
                    <a:bodyPr/>
                    <a:lstStyle/>
                    <a:p>
                      <a:endParaRPr lang="en-GB" dirty="0"/>
                    </a:p>
                  </a:txBody>
                  <a:tcPr/>
                </a:tc>
                <a:tc>
                  <a:txBody>
                    <a:bodyPr/>
                    <a:lstStyle/>
                    <a:p>
                      <a:r>
                        <a:rPr lang="en-GB" sz="2000" b="1" dirty="0" smtClean="0">
                          <a:solidFill>
                            <a:schemeClr val="bg1"/>
                          </a:solidFill>
                          <a:latin typeface="+mj-lt"/>
                        </a:rPr>
                        <a:t>Strong</a:t>
                      </a:r>
                      <a:endParaRPr lang="en-GB" sz="2000" b="1" dirty="0">
                        <a:solidFill>
                          <a:schemeClr val="bg1"/>
                        </a:solidFill>
                        <a:latin typeface="+mj-lt"/>
                      </a:endParaRPr>
                    </a:p>
                  </a:txBody>
                  <a:tcPr>
                    <a:lnL w="28575" cap="flat" cmpd="sng" algn="ctr">
                      <a:solidFill>
                        <a:schemeClr val="bg1"/>
                      </a:solidFill>
                      <a:prstDash val="solid"/>
                      <a:round/>
                      <a:headEnd type="none" w="med" len="med"/>
                      <a:tailEnd type="none" w="med" len="med"/>
                    </a:lnL>
                    <a:lnR>
                      <a:noFill/>
                    </a:lnR>
                    <a:lnT w="28575" cap="flat" cmpd="sng" algn="ctr">
                      <a:solidFill>
                        <a:schemeClr val="bg1"/>
                      </a:solidFill>
                      <a:prstDash val="solid"/>
                      <a:round/>
                      <a:headEnd type="none" w="med" len="med"/>
                      <a:tailEnd type="none" w="med" len="med"/>
                    </a:lnT>
                    <a:lnB>
                      <a:noFill/>
                    </a:lnB>
                    <a:lnTlToBr w="12700" cmpd="sng">
                      <a:noFill/>
                      <a:prstDash val="solid"/>
                    </a:lnTlToBr>
                    <a:lnBlToTr w="12700" cmpd="sng">
                      <a:noFill/>
                      <a:prstDash val="solid"/>
                    </a:lnBlToTr>
                    <a:solidFill>
                      <a:schemeClr val="accent3">
                        <a:lumMod val="75000"/>
                      </a:schemeClr>
                    </a:solidFill>
                  </a:tcPr>
                </a:tc>
                <a:tc>
                  <a:txBody>
                    <a:bodyPr/>
                    <a:lstStyle/>
                    <a:p>
                      <a:pPr marL="180975" marR="0" lvl="0" indent="-180975" algn="l" defTabSz="914400" rtl="0" eaLnBrk="1" fontAlgn="base" latinLnBrk="0" hangingPunct="1">
                        <a:lnSpc>
                          <a:spcPct val="100000"/>
                        </a:lnSpc>
                        <a:spcBef>
                          <a:spcPts val="600"/>
                        </a:spcBef>
                        <a:spcAft>
                          <a:spcPts val="600"/>
                        </a:spcAft>
                        <a:buClrTx/>
                        <a:buSzTx/>
                        <a:buFont typeface="Arial" pitchFamily="34" charset="0"/>
                        <a:buChar char="•"/>
                        <a:tabLst/>
                      </a:pPr>
                      <a:r>
                        <a:rPr kumimoji="0" lang="en-GB" sz="2000" u="none" strike="noStrike" cap="none" normalizeH="0" baseline="0" dirty="0" smtClean="0">
                          <a:ln>
                            <a:noFill/>
                          </a:ln>
                          <a:effectLst/>
                        </a:rPr>
                        <a:t>Labour-intensive subsistence production, barely remunerative</a:t>
                      </a:r>
                    </a:p>
                    <a:p>
                      <a:pPr marL="180975" marR="0" lvl="0" indent="-180975" algn="l" defTabSz="914400" rtl="0" eaLnBrk="1" fontAlgn="base" latinLnBrk="0" hangingPunct="1">
                        <a:lnSpc>
                          <a:spcPct val="100000"/>
                        </a:lnSpc>
                        <a:spcBef>
                          <a:spcPts val="600"/>
                        </a:spcBef>
                        <a:spcAft>
                          <a:spcPts val="600"/>
                        </a:spcAft>
                        <a:buClrTx/>
                        <a:buSzTx/>
                        <a:buFont typeface="Arial" pitchFamily="34" charset="0"/>
                        <a:buChar char="•"/>
                        <a:tabLst/>
                      </a:pPr>
                      <a:r>
                        <a:rPr kumimoji="0" lang="en-GB" sz="2000" u="none" strike="noStrike" cap="none" normalizeH="0" baseline="0" dirty="0" smtClean="0">
                          <a:ln>
                            <a:noFill/>
                          </a:ln>
                          <a:effectLst/>
                        </a:rPr>
                        <a:t>Strong emigration</a:t>
                      </a:r>
                      <a:endParaRPr kumimoji="0" lang="en-GB" sz="2000" b="0" i="0" u="none" strike="noStrike" cap="none" normalizeH="0" baseline="0" dirty="0" smtClean="0">
                        <a:ln>
                          <a:noFill/>
                        </a:ln>
                        <a:solidFill>
                          <a:schemeClr val="tx1"/>
                        </a:solidFill>
                        <a:effectLst/>
                        <a:latin typeface="Gill Sans MT" pitchFamily="34" charset="0"/>
                      </a:endParaRPr>
                    </a:p>
                  </a:txBody>
                  <a:tcPr>
                    <a:lnL>
                      <a:noFill/>
                    </a:lnL>
                    <a:lnR w="12700" cap="flat" cmpd="sng" algn="ctr">
                      <a:solidFill>
                        <a:schemeClr val="tx1"/>
                      </a:solidFill>
                      <a:prstDash val="solid"/>
                      <a:round/>
                      <a:headEnd type="none" w="med" len="med"/>
                      <a:tailEnd type="none" w="med" len="med"/>
                    </a:lnR>
                    <a:lnT w="28575" cap="flat" cmpd="sng" algn="ctr">
                      <a:solidFill>
                        <a:schemeClr val="accent3">
                          <a:lumMod val="75000"/>
                        </a:schemeClr>
                      </a:solidFill>
                      <a:prstDash val="solid"/>
                      <a:round/>
                      <a:headEnd type="none" w="med" len="med"/>
                      <a:tailEnd type="none" w="med" len="med"/>
                    </a:lnT>
                    <a:lnB w="28575" cap="flat" cmpd="sng" algn="ctr">
                      <a:solidFill>
                        <a:schemeClr val="accent3">
                          <a:lumMod val="75000"/>
                        </a:schemeClr>
                      </a:solidFill>
                      <a:prstDash val="solid"/>
                      <a:round/>
                      <a:headEnd type="none" w="med" len="med"/>
                      <a:tailEnd type="none" w="med" len="med"/>
                    </a:lnB>
                  </a:tcPr>
                </a:tc>
                <a:tc>
                  <a:txBody>
                    <a:bodyPr/>
                    <a:lstStyle/>
                    <a:p>
                      <a:pPr marL="180975" marR="0" lvl="0" indent="-180975" algn="l" defTabSz="914400" rtl="0" eaLnBrk="1" fontAlgn="base" latinLnBrk="0" hangingPunct="1">
                        <a:lnSpc>
                          <a:spcPct val="100000"/>
                        </a:lnSpc>
                        <a:spcBef>
                          <a:spcPts val="600"/>
                        </a:spcBef>
                        <a:spcAft>
                          <a:spcPts val="600"/>
                        </a:spcAft>
                        <a:buClrTx/>
                        <a:buSzTx/>
                        <a:buFont typeface="Arial" pitchFamily="34" charset="0"/>
                        <a:buChar char="•"/>
                        <a:tabLst/>
                      </a:pPr>
                      <a:r>
                        <a:rPr kumimoji="0" lang="en-GB" sz="2000" u="none" strike="noStrike" cap="none" normalizeH="0" baseline="0" dirty="0" smtClean="0">
                          <a:ln>
                            <a:noFill/>
                          </a:ln>
                          <a:effectLst/>
                        </a:rPr>
                        <a:t>Intensification, based on labour or capital depending on endowments</a:t>
                      </a:r>
                      <a:endParaRPr kumimoji="0" lang="en-GB" sz="2000" b="0" i="0" u="none" strike="noStrike" cap="none" normalizeH="0" baseline="0" dirty="0" smtClean="0">
                        <a:ln>
                          <a:noFill/>
                        </a:ln>
                        <a:solidFill>
                          <a:schemeClr val="tx1"/>
                        </a:solidFill>
                        <a:effectLst/>
                        <a:latin typeface="Gill Sans MT" pitchFamily="34" charset="0"/>
                      </a:endParaRPr>
                    </a:p>
                  </a:txBody>
                  <a:tcPr>
                    <a:lnL w="12700" cap="flat" cmpd="sng" algn="ctr">
                      <a:solidFill>
                        <a:schemeClr val="tx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3">
                          <a:lumMod val="75000"/>
                        </a:schemeClr>
                      </a:solidFill>
                      <a:prstDash val="solid"/>
                      <a:round/>
                      <a:headEnd type="none" w="med" len="med"/>
                      <a:tailEnd type="none" w="med" len="med"/>
                    </a:lnT>
                    <a:lnB w="28575" cap="flat" cmpd="sng" algn="ctr">
                      <a:solidFill>
                        <a:schemeClr val="accent3">
                          <a:lumMod val="75000"/>
                        </a:schemeClr>
                      </a:solidFill>
                      <a:prstDash val="solid"/>
                      <a:round/>
                      <a:headEnd type="none" w="med" len="med"/>
                      <a:tailEnd type="none" w="med" len="med"/>
                    </a:lnB>
                  </a:tcPr>
                </a:tc>
              </a:tr>
            </a:tbl>
          </a:graphicData>
        </a:graphic>
      </p:graphicFrame>
      <p:sp>
        <p:nvSpPr>
          <p:cNvPr id="4" name="Slide Number Placeholder 3"/>
          <p:cNvSpPr>
            <a:spLocks noGrp="1"/>
          </p:cNvSpPr>
          <p:nvPr>
            <p:ph type="sldNum" sz="quarter" idx="12"/>
          </p:nvPr>
        </p:nvSpPr>
        <p:spPr/>
        <p:txBody>
          <a:bodyPr/>
          <a:lstStyle/>
          <a:p>
            <a:pPr>
              <a:defRPr/>
            </a:pPr>
            <a:fld id="{F3BCF630-8AEA-472A-9A1E-5CDC477B9C46}" type="slidenum">
              <a:rPr lang="en-US" altLang="en-US"/>
              <a:pPr>
                <a:defRPr/>
              </a:pPr>
              <a:t>36</a:t>
            </a:fld>
            <a:endParaRPr lang="en-US" altLang="en-US"/>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itle 1"/>
          <p:cNvSpPr>
            <a:spLocks noGrp="1"/>
          </p:cNvSpPr>
          <p:nvPr>
            <p:ph type="title"/>
          </p:nvPr>
        </p:nvSpPr>
        <p:spPr>
          <a:xfrm>
            <a:off x="457200" y="274638"/>
            <a:ext cx="8229600" cy="796925"/>
          </a:xfrm>
        </p:spPr>
        <p:txBody>
          <a:bodyPr/>
          <a:lstStyle/>
          <a:p>
            <a:r>
              <a:rPr lang="en-GB" smtClean="0"/>
              <a:t>Introduction</a:t>
            </a:r>
          </a:p>
        </p:txBody>
      </p:sp>
      <p:sp>
        <p:nvSpPr>
          <p:cNvPr id="3" name="Content Placeholder 2"/>
          <p:cNvSpPr>
            <a:spLocks noGrp="1"/>
          </p:cNvSpPr>
          <p:nvPr>
            <p:ph idx="1"/>
          </p:nvPr>
        </p:nvSpPr>
        <p:spPr>
          <a:xfrm>
            <a:off x="357188" y="1214438"/>
            <a:ext cx="8215312" cy="2214562"/>
          </a:xfrm>
        </p:spPr>
        <p:txBody>
          <a:bodyPr rtlCol="0">
            <a:normAutofit fontScale="55000" lnSpcReduction="20000"/>
          </a:bodyPr>
          <a:lstStyle/>
          <a:p>
            <a:pPr fontAlgn="auto">
              <a:spcAft>
                <a:spcPts val="0"/>
              </a:spcAft>
              <a:buFont typeface="Arial" pitchFamily="34" charset="0"/>
              <a:buChar char="•"/>
              <a:defRPr/>
            </a:pPr>
            <a:r>
              <a:rPr lang="en-GB" sz="3800" dirty="0" smtClean="0"/>
              <a:t>Donor flight from agriculture ex mid 1980s</a:t>
            </a:r>
          </a:p>
          <a:p>
            <a:pPr fontAlgn="auto">
              <a:spcAft>
                <a:spcPts val="0"/>
              </a:spcAft>
              <a:buFont typeface="Arial" pitchFamily="34" charset="0"/>
              <a:buChar char="•"/>
              <a:defRPr/>
            </a:pPr>
            <a:r>
              <a:rPr lang="en-GB" sz="3800" dirty="0" smtClean="0"/>
              <a:t>Why? Partly</a:t>
            </a:r>
          </a:p>
          <a:p>
            <a:pPr lvl="1" fontAlgn="auto">
              <a:spcAft>
                <a:spcPts val="0"/>
              </a:spcAft>
              <a:defRPr/>
            </a:pPr>
            <a:r>
              <a:rPr lang="en-GB" sz="3800" dirty="0" smtClean="0"/>
              <a:t>Washington Consensus: sectors not so important</a:t>
            </a:r>
          </a:p>
          <a:p>
            <a:pPr lvl="1" fontAlgn="auto">
              <a:spcAft>
                <a:spcPts val="0"/>
              </a:spcAft>
              <a:defRPr/>
            </a:pPr>
            <a:r>
              <a:rPr lang="en-GB" sz="3800" dirty="0" smtClean="0"/>
              <a:t>Competing approaches: health, education, environment, gender etc. </a:t>
            </a:r>
          </a:p>
          <a:p>
            <a:pPr lvl="2" fontAlgn="auto">
              <a:spcAft>
                <a:spcPts val="0"/>
              </a:spcAft>
              <a:buFont typeface="Arial" pitchFamily="34" charset="0"/>
              <a:buChar char="•"/>
              <a:defRPr/>
            </a:pPr>
            <a:r>
              <a:rPr lang="en-GB" sz="2900" dirty="0" smtClean="0"/>
              <a:t>Mellor:  proliferation of agenda</a:t>
            </a:r>
          </a:p>
          <a:p>
            <a:pPr fontAlgn="auto">
              <a:spcAft>
                <a:spcPts val="0"/>
              </a:spcAft>
              <a:buFont typeface="Arial" pitchFamily="34" charset="0"/>
              <a:buChar char="•"/>
              <a:defRPr/>
            </a:pPr>
            <a:r>
              <a:rPr lang="en-GB" sz="3800" dirty="0" smtClean="0"/>
              <a:t>But also: failures &amp; difficulties</a:t>
            </a:r>
            <a:endParaRPr lang="en-GB" dirty="0" smtClean="0"/>
          </a:p>
          <a:p>
            <a:pPr fontAlgn="auto">
              <a:spcAft>
                <a:spcPts val="0"/>
              </a:spcAft>
              <a:buFont typeface="Arial" pitchFamily="34" charset="0"/>
              <a:buChar char="•"/>
              <a:defRPr/>
            </a:pPr>
            <a:endParaRPr lang="en-GB" dirty="0"/>
          </a:p>
          <a:p>
            <a:pPr fontAlgn="auto">
              <a:spcAft>
                <a:spcPts val="0"/>
              </a:spcAft>
              <a:buFont typeface="Arial" pitchFamily="34" charset="0"/>
              <a:buChar char="•"/>
              <a:defRPr/>
            </a:pPr>
            <a:endParaRPr lang="en-GB" dirty="0"/>
          </a:p>
        </p:txBody>
      </p:sp>
      <p:pic>
        <p:nvPicPr>
          <p:cNvPr id="59395" name="Picture 4"/>
          <p:cNvPicPr>
            <a:picLocks noChangeAspect="1" noChangeArrowheads="1"/>
          </p:cNvPicPr>
          <p:nvPr/>
        </p:nvPicPr>
        <p:blipFill>
          <a:blip r:embed="rId2"/>
          <a:srcRect/>
          <a:stretch>
            <a:fillRect/>
          </a:stretch>
        </p:blipFill>
        <p:spPr bwMode="auto">
          <a:xfrm>
            <a:off x="3786188" y="3643313"/>
            <a:ext cx="5116512" cy="3103562"/>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le 1"/>
          <p:cNvSpPr>
            <a:spLocks noGrp="1"/>
          </p:cNvSpPr>
          <p:nvPr>
            <p:ph type="title"/>
          </p:nvPr>
        </p:nvSpPr>
        <p:spPr>
          <a:xfrm>
            <a:off x="457200" y="0"/>
            <a:ext cx="8229600" cy="785813"/>
          </a:xfrm>
        </p:spPr>
        <p:txBody>
          <a:bodyPr/>
          <a:lstStyle/>
          <a:p>
            <a:r>
              <a:rPr lang="en-GB" i="1" smtClean="0"/>
              <a:t>False dichotomy</a:t>
            </a:r>
            <a:r>
              <a:rPr lang="en-GB" smtClean="0"/>
              <a:t>: Agri vs Indy</a:t>
            </a:r>
          </a:p>
        </p:txBody>
      </p:sp>
      <p:graphicFrame>
        <p:nvGraphicFramePr>
          <p:cNvPr id="4" name="Chart 3"/>
          <p:cNvGraphicFramePr>
            <a:graphicFrameLocks/>
          </p:cNvGraphicFramePr>
          <p:nvPr/>
        </p:nvGraphicFramePr>
        <p:xfrm>
          <a:off x="0" y="3571877"/>
          <a:ext cx="9144000" cy="328612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a:graphicFrameLocks/>
          </p:cNvGraphicFramePr>
          <p:nvPr/>
        </p:nvGraphicFramePr>
        <p:xfrm>
          <a:off x="0" y="785794"/>
          <a:ext cx="8929718" cy="285752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itle 1"/>
          <p:cNvSpPr>
            <a:spLocks noGrp="1"/>
          </p:cNvSpPr>
          <p:nvPr>
            <p:ph type="title"/>
          </p:nvPr>
        </p:nvSpPr>
        <p:spPr/>
        <p:txBody>
          <a:bodyPr/>
          <a:lstStyle/>
          <a:p>
            <a:r>
              <a:rPr lang="en-GB" smtClean="0"/>
              <a:t>Future Agricultures?</a:t>
            </a:r>
          </a:p>
        </p:txBody>
      </p:sp>
      <p:sp>
        <p:nvSpPr>
          <p:cNvPr id="3" name="Content Placeholder 2"/>
          <p:cNvSpPr>
            <a:spLocks noGrp="1"/>
          </p:cNvSpPr>
          <p:nvPr>
            <p:ph idx="1"/>
          </p:nvPr>
        </p:nvSpPr>
        <p:spPr>
          <a:xfrm>
            <a:off x="457200" y="1500188"/>
            <a:ext cx="8229600" cy="4929187"/>
          </a:xfrm>
        </p:spPr>
        <p:txBody>
          <a:bodyPr rtlCol="0">
            <a:normAutofit fontScale="70000" lnSpcReduction="20000"/>
          </a:bodyPr>
          <a:lstStyle/>
          <a:p>
            <a:pPr fontAlgn="auto">
              <a:spcAft>
                <a:spcPts val="0"/>
              </a:spcAft>
              <a:buFont typeface="Arial" pitchFamily="34" charset="0"/>
              <a:buChar char="•"/>
              <a:defRPr/>
            </a:pPr>
            <a:r>
              <a:rPr lang="en-GB" dirty="0" smtClean="0"/>
              <a:t>More </a:t>
            </a:r>
            <a:r>
              <a:rPr lang="en-GB" dirty="0"/>
              <a:t>efficient </a:t>
            </a:r>
            <a:r>
              <a:rPr lang="en-GB" dirty="0" smtClean="0"/>
              <a:t>&amp; economical </a:t>
            </a:r>
            <a:r>
              <a:rPr lang="en-GB" dirty="0"/>
              <a:t>use of </a:t>
            </a:r>
            <a:r>
              <a:rPr lang="en-GB" dirty="0" smtClean="0"/>
              <a:t>water &amp; fertiliser</a:t>
            </a:r>
          </a:p>
          <a:p>
            <a:pPr lvl="1" fontAlgn="auto">
              <a:spcAft>
                <a:spcPts val="0"/>
              </a:spcAft>
              <a:defRPr/>
            </a:pPr>
            <a:r>
              <a:rPr lang="en-GB" dirty="0" smtClean="0"/>
              <a:t>Better </a:t>
            </a:r>
            <a:r>
              <a:rPr lang="en-GB" dirty="0"/>
              <a:t>information technology and pricing will help;</a:t>
            </a:r>
          </a:p>
          <a:p>
            <a:pPr fontAlgn="auto">
              <a:spcAft>
                <a:spcPts val="0"/>
              </a:spcAft>
              <a:buFont typeface="Arial" pitchFamily="34" charset="0"/>
              <a:buChar char="•"/>
              <a:defRPr/>
            </a:pPr>
            <a:r>
              <a:rPr lang="en-GB" dirty="0"/>
              <a:t>Timely </a:t>
            </a:r>
            <a:r>
              <a:rPr lang="en-GB" dirty="0" smtClean="0"/>
              <a:t>agriculture: prompt response to more variable weather</a:t>
            </a:r>
          </a:p>
          <a:p>
            <a:pPr lvl="1" fontAlgn="auto">
              <a:spcAft>
                <a:spcPts val="0"/>
              </a:spcAft>
              <a:defRPr/>
            </a:pPr>
            <a:r>
              <a:rPr lang="en-GB" dirty="0" smtClean="0"/>
              <a:t>Information </a:t>
            </a:r>
            <a:r>
              <a:rPr lang="en-GB" dirty="0"/>
              <a:t>technology can help</a:t>
            </a:r>
          </a:p>
          <a:p>
            <a:pPr fontAlgn="auto">
              <a:spcAft>
                <a:spcPts val="0"/>
              </a:spcAft>
              <a:buFont typeface="Arial" pitchFamily="34" charset="0"/>
              <a:buChar char="•"/>
              <a:defRPr/>
            </a:pPr>
            <a:r>
              <a:rPr lang="en-GB" dirty="0"/>
              <a:t>Much reduced emissions </a:t>
            </a:r>
            <a:r>
              <a:rPr lang="en-GB" dirty="0" smtClean="0"/>
              <a:t>through:</a:t>
            </a:r>
          </a:p>
          <a:p>
            <a:pPr lvl="1" fontAlgn="auto">
              <a:spcAft>
                <a:spcPts val="0"/>
              </a:spcAft>
              <a:defRPr/>
            </a:pPr>
            <a:r>
              <a:rPr lang="en-GB" dirty="0" smtClean="0"/>
              <a:t>Better </a:t>
            </a:r>
            <a:r>
              <a:rPr lang="en-GB" dirty="0"/>
              <a:t>management of N fertiliser, </a:t>
            </a:r>
            <a:r>
              <a:rPr lang="en-GB" dirty="0" smtClean="0"/>
              <a:t>manure </a:t>
            </a:r>
          </a:p>
          <a:p>
            <a:pPr lvl="1" fontAlgn="auto">
              <a:spcAft>
                <a:spcPts val="0"/>
              </a:spcAft>
              <a:defRPr/>
            </a:pPr>
            <a:r>
              <a:rPr lang="en-GB" dirty="0" smtClean="0"/>
              <a:t>Less tillage</a:t>
            </a:r>
          </a:p>
          <a:p>
            <a:pPr lvl="1" fontAlgn="auto">
              <a:spcAft>
                <a:spcPts val="0"/>
              </a:spcAft>
              <a:defRPr/>
            </a:pPr>
            <a:r>
              <a:rPr lang="en-GB" dirty="0" smtClean="0"/>
              <a:t>Drain </a:t>
            </a:r>
            <a:r>
              <a:rPr lang="en-GB" dirty="0"/>
              <a:t>rice </a:t>
            </a:r>
            <a:r>
              <a:rPr lang="en-GB" dirty="0" smtClean="0"/>
              <a:t>paddies</a:t>
            </a:r>
          </a:p>
          <a:p>
            <a:pPr lvl="1" fontAlgn="auto">
              <a:spcAft>
                <a:spcPts val="0"/>
              </a:spcAft>
              <a:defRPr/>
            </a:pPr>
            <a:r>
              <a:rPr lang="en-GB" dirty="0" smtClean="0"/>
              <a:t>Reduced stocks of ruminant livestock [?!] </a:t>
            </a:r>
          </a:p>
          <a:p>
            <a:pPr lvl="1" fontAlgn="auto">
              <a:spcAft>
                <a:spcPts val="0"/>
              </a:spcAft>
              <a:defRPr/>
            </a:pPr>
            <a:r>
              <a:rPr lang="en-GB" dirty="0" smtClean="0"/>
              <a:t>Store C </a:t>
            </a:r>
            <a:r>
              <a:rPr lang="en-GB" dirty="0"/>
              <a:t>in soil and </a:t>
            </a:r>
            <a:r>
              <a:rPr lang="en-GB" dirty="0" smtClean="0"/>
              <a:t>biomass</a:t>
            </a:r>
          </a:p>
          <a:p>
            <a:pPr fontAlgn="auto">
              <a:spcAft>
                <a:spcPts val="0"/>
              </a:spcAft>
              <a:buFont typeface="Arial" pitchFamily="34" charset="0"/>
              <a:buChar char="•"/>
              <a:defRPr/>
            </a:pPr>
            <a:r>
              <a:rPr lang="en-GB" sz="3600" b="1" i="1" dirty="0" smtClean="0"/>
              <a:t>What </a:t>
            </a:r>
            <a:r>
              <a:rPr lang="en-GB" sz="3600" b="1" i="1" dirty="0"/>
              <a:t>would </a:t>
            </a:r>
            <a:r>
              <a:rPr lang="en-GB" sz="3600" b="1" i="1" dirty="0" smtClean="0"/>
              <a:t>farming </a:t>
            </a:r>
            <a:r>
              <a:rPr lang="en-GB" sz="3600" b="1" i="1" dirty="0"/>
              <a:t>look like </a:t>
            </a:r>
            <a:r>
              <a:rPr lang="en-GB" sz="3600" b="1" i="1" dirty="0" smtClean="0"/>
              <a:t>with C taxes on food?</a:t>
            </a:r>
          </a:p>
          <a:p>
            <a:pPr fontAlgn="auto">
              <a:spcAft>
                <a:spcPts val="0"/>
              </a:spcAft>
              <a:buFont typeface="Arial" pitchFamily="34" charset="0"/>
              <a:buChar char="•"/>
              <a:defRPr/>
            </a:pPr>
            <a:r>
              <a:rPr lang="en-GB" sz="3600" b="1" i="1" dirty="0" smtClean="0"/>
              <a:t>NB:  Climate-friendly = Pollute, Degrade Less</a:t>
            </a:r>
            <a:endParaRPr lang="en-GB" sz="3600" b="1" i="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457200" y="115888"/>
            <a:ext cx="8229600" cy="792162"/>
          </a:xfrm>
        </p:spPr>
        <p:txBody>
          <a:bodyPr/>
          <a:lstStyle/>
          <a:p>
            <a:r>
              <a:rPr lang="en-GB" smtClean="0"/>
              <a:t>Why agriculture matters</a:t>
            </a:r>
          </a:p>
        </p:txBody>
      </p:sp>
      <p:sp>
        <p:nvSpPr>
          <p:cNvPr id="19458" name="Content Placeholder 2"/>
          <p:cNvSpPr>
            <a:spLocks noGrp="1"/>
          </p:cNvSpPr>
          <p:nvPr>
            <p:ph idx="1"/>
          </p:nvPr>
        </p:nvSpPr>
        <p:spPr>
          <a:xfrm>
            <a:off x="0" y="908050"/>
            <a:ext cx="9144000" cy="1441450"/>
          </a:xfrm>
        </p:spPr>
        <p:txBody>
          <a:bodyPr/>
          <a:lstStyle/>
          <a:p>
            <a:r>
              <a:rPr lang="en-GB" smtClean="0"/>
              <a:t>Nothing so effective as agricultural development to reduce poverty …. 4 pathways</a:t>
            </a:r>
          </a:p>
          <a:p>
            <a:endParaRPr lang="en-GB" smtClean="0"/>
          </a:p>
        </p:txBody>
      </p:sp>
      <p:graphicFrame>
        <p:nvGraphicFramePr>
          <p:cNvPr id="4" name="Content Placeholder 4"/>
          <p:cNvGraphicFramePr>
            <a:graphicFrameLocks/>
          </p:cNvGraphicFramePr>
          <p:nvPr/>
        </p:nvGraphicFramePr>
        <p:xfrm>
          <a:off x="467544" y="2204864"/>
          <a:ext cx="6876256" cy="43651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Title 1"/>
          <p:cNvSpPr>
            <a:spLocks noGrp="1"/>
          </p:cNvSpPr>
          <p:nvPr>
            <p:ph type="title"/>
          </p:nvPr>
        </p:nvSpPr>
        <p:spPr/>
        <p:txBody>
          <a:bodyPr/>
          <a:lstStyle/>
          <a:p>
            <a:r>
              <a:rPr lang="en-GB" smtClean="0"/>
              <a:t>How to Fix Market Failures?</a:t>
            </a:r>
          </a:p>
        </p:txBody>
      </p:sp>
      <p:sp>
        <p:nvSpPr>
          <p:cNvPr id="62466" name="Content Placeholder 2"/>
          <p:cNvSpPr>
            <a:spLocks noGrp="1"/>
          </p:cNvSpPr>
          <p:nvPr>
            <p:ph idx="1"/>
          </p:nvPr>
        </p:nvSpPr>
        <p:spPr>
          <a:xfrm>
            <a:off x="457200" y="1600200"/>
            <a:ext cx="8229600" cy="1757363"/>
          </a:xfrm>
        </p:spPr>
        <p:txBody>
          <a:bodyPr/>
          <a:lstStyle/>
          <a:p>
            <a:pPr lvl="1"/>
            <a:r>
              <a:rPr lang="en-GB" sz="4400" smtClean="0"/>
              <a:t>Institutional innovation? or</a:t>
            </a:r>
          </a:p>
          <a:p>
            <a:pPr lvl="1"/>
            <a:r>
              <a:rPr lang="en-GB" sz="4400" smtClean="0"/>
              <a:t>Get government back in?</a:t>
            </a:r>
          </a:p>
          <a:p>
            <a:endParaRPr lang="en-GB" smtClean="0"/>
          </a:p>
        </p:txBody>
      </p:sp>
      <p:pic>
        <p:nvPicPr>
          <p:cNvPr id="62467" name="Picture 3" descr="CIMG0065.JPG"/>
          <p:cNvPicPr>
            <a:picLocks noChangeAspect="1" noChangeArrowheads="1"/>
          </p:cNvPicPr>
          <p:nvPr/>
        </p:nvPicPr>
        <p:blipFill>
          <a:blip r:embed="rId2"/>
          <a:srcRect/>
          <a:stretch>
            <a:fillRect/>
          </a:stretch>
        </p:blipFill>
        <p:spPr bwMode="auto">
          <a:xfrm>
            <a:off x="4643438" y="3786188"/>
            <a:ext cx="4500562" cy="30718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3429000" y="1071563"/>
            <a:ext cx="5229225" cy="928687"/>
          </a:xfrm>
        </p:spPr>
        <p:txBody>
          <a:bodyPr rtlCol="0">
            <a:normAutofit fontScale="90000"/>
          </a:bodyPr>
          <a:lstStyle/>
          <a:p>
            <a:pPr fontAlgn="auto">
              <a:spcAft>
                <a:spcPts val="0"/>
              </a:spcAft>
              <a:defRPr/>
            </a:pPr>
            <a:r>
              <a:rPr lang="en-GB" sz="2800" dirty="0" smtClean="0"/>
              <a:t>Fixing High T costs?</a:t>
            </a:r>
            <a:br>
              <a:rPr lang="en-GB" sz="2800" dirty="0" smtClean="0"/>
            </a:br>
            <a:r>
              <a:rPr lang="en-GB" sz="2800" dirty="0" smtClean="0"/>
              <a:t>Malawi Maize </a:t>
            </a:r>
          </a:p>
        </p:txBody>
      </p:sp>
      <p:sp>
        <p:nvSpPr>
          <p:cNvPr id="63490" name="Content Placeholder 2"/>
          <p:cNvSpPr>
            <a:spLocks noGrp="1"/>
          </p:cNvSpPr>
          <p:nvPr>
            <p:ph idx="1"/>
          </p:nvPr>
        </p:nvSpPr>
        <p:spPr>
          <a:xfrm>
            <a:off x="142875" y="1214438"/>
            <a:ext cx="2857500" cy="4911725"/>
          </a:xfrm>
        </p:spPr>
        <p:txBody>
          <a:bodyPr/>
          <a:lstStyle/>
          <a:p>
            <a:r>
              <a:rPr lang="en-GB" sz="2400" smtClean="0"/>
              <a:t>Malawi: universal fertiliser subsidy since 05/06</a:t>
            </a:r>
          </a:p>
          <a:p>
            <a:pPr lvl="1"/>
            <a:r>
              <a:rPr lang="en-GB" sz="2000" smtClean="0"/>
              <a:t>1.7M farms, 50%</a:t>
            </a:r>
          </a:p>
          <a:p>
            <a:pPr lvl="1"/>
            <a:r>
              <a:rPr lang="en-GB" sz="2000" smtClean="0"/>
              <a:t>90% sub</a:t>
            </a:r>
          </a:p>
          <a:p>
            <a:pPr lvl="1"/>
            <a:r>
              <a:rPr lang="en-GB" sz="2000" smtClean="0"/>
              <a:t>US$200M</a:t>
            </a:r>
            <a:r>
              <a:rPr lang="en-GB" sz="2400" smtClean="0"/>
              <a:t>+</a:t>
            </a:r>
          </a:p>
          <a:p>
            <a:r>
              <a:rPr lang="en-GB" sz="2800" smtClean="0"/>
              <a:t>Limited use private dealers</a:t>
            </a:r>
          </a:p>
          <a:p>
            <a:r>
              <a:rPr lang="en-GB" sz="2800" smtClean="0"/>
              <a:t>Targeting</a:t>
            </a:r>
          </a:p>
          <a:p>
            <a:endParaRPr lang="en-GB" smtClean="0"/>
          </a:p>
          <a:p>
            <a:endParaRPr lang="en-GB" smtClean="0"/>
          </a:p>
        </p:txBody>
      </p:sp>
      <p:graphicFrame>
        <p:nvGraphicFramePr>
          <p:cNvPr id="4" name="Chart 3"/>
          <p:cNvGraphicFramePr/>
          <p:nvPr/>
        </p:nvGraphicFramePr>
        <p:xfrm>
          <a:off x="3000364" y="2143116"/>
          <a:ext cx="6143636" cy="471488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313" y="1000125"/>
            <a:ext cx="3829050" cy="1143000"/>
          </a:xfrm>
        </p:spPr>
        <p:txBody>
          <a:bodyPr rtlCol="0">
            <a:normAutofit fontScale="90000"/>
          </a:bodyPr>
          <a:lstStyle/>
          <a:p>
            <a:pPr fontAlgn="auto">
              <a:spcAft>
                <a:spcPts val="0"/>
              </a:spcAft>
              <a:defRPr/>
            </a:pPr>
            <a:r>
              <a:rPr lang="en-GB" dirty="0" smtClean="0"/>
              <a:t>Kenya fertiliser liberalisation</a:t>
            </a:r>
            <a:endParaRPr lang="en-GB" dirty="0"/>
          </a:p>
        </p:txBody>
      </p:sp>
      <p:sp>
        <p:nvSpPr>
          <p:cNvPr id="64514" name="Content Placeholder 2"/>
          <p:cNvSpPr>
            <a:spLocks noGrp="1"/>
          </p:cNvSpPr>
          <p:nvPr>
            <p:ph idx="1"/>
          </p:nvPr>
        </p:nvSpPr>
        <p:spPr>
          <a:xfrm>
            <a:off x="214313" y="2286000"/>
            <a:ext cx="3929062" cy="4286250"/>
          </a:xfrm>
        </p:spPr>
        <p:txBody>
          <a:bodyPr/>
          <a:lstStyle/>
          <a:p>
            <a:r>
              <a:rPr lang="en-GB" sz="2800" smtClean="0"/>
              <a:t>Early 1990s fertiliser trading liberalised</a:t>
            </a:r>
          </a:p>
          <a:p>
            <a:r>
              <a:rPr lang="en-GB" sz="2800" smtClean="0"/>
              <a:t>↓Lower distribution costs, closer dealers</a:t>
            </a:r>
          </a:p>
          <a:p>
            <a:r>
              <a:rPr lang="en-GB" sz="2800" smtClean="0"/>
              <a:t>↑ SF use fertiliser</a:t>
            </a:r>
          </a:p>
          <a:p>
            <a:pPr lvl="1"/>
            <a:r>
              <a:rPr lang="en-GB" sz="2400" smtClean="0"/>
              <a:t>56% 96, 70% 07</a:t>
            </a:r>
          </a:p>
          <a:p>
            <a:r>
              <a:rPr lang="en-GB" sz="2800" smtClean="0"/>
              <a:t>↑Maize yields</a:t>
            </a:r>
          </a:p>
          <a:p>
            <a:pPr lvl="1"/>
            <a:r>
              <a:rPr lang="en-GB" sz="2400" smtClean="0"/>
              <a:t>1.48 97 to 2.1 t/ha 07</a:t>
            </a:r>
          </a:p>
        </p:txBody>
      </p:sp>
      <p:pic>
        <p:nvPicPr>
          <p:cNvPr id="64515" name="Picture 3"/>
          <p:cNvPicPr>
            <a:picLocks noChangeAspect="1" noChangeArrowheads="1"/>
          </p:cNvPicPr>
          <p:nvPr/>
        </p:nvPicPr>
        <p:blipFill>
          <a:blip r:embed="rId3"/>
          <a:srcRect/>
          <a:stretch>
            <a:fillRect/>
          </a:stretch>
        </p:blipFill>
        <p:spPr bwMode="auto">
          <a:xfrm>
            <a:off x="4230688" y="214313"/>
            <a:ext cx="4913312" cy="3371850"/>
          </a:xfrm>
          <a:prstGeom prst="rect">
            <a:avLst/>
          </a:prstGeom>
          <a:noFill/>
          <a:ln w="9525">
            <a:noFill/>
            <a:miter lim="800000"/>
            <a:headEnd/>
            <a:tailEnd/>
          </a:ln>
        </p:spPr>
      </p:pic>
      <p:pic>
        <p:nvPicPr>
          <p:cNvPr id="64516" name="Picture 4"/>
          <p:cNvPicPr>
            <a:picLocks noChangeAspect="1" noChangeArrowheads="1"/>
          </p:cNvPicPr>
          <p:nvPr/>
        </p:nvPicPr>
        <p:blipFill>
          <a:blip r:embed="rId4"/>
          <a:srcRect/>
          <a:stretch>
            <a:fillRect/>
          </a:stretch>
        </p:blipFill>
        <p:spPr bwMode="auto">
          <a:xfrm>
            <a:off x="4214813" y="3357563"/>
            <a:ext cx="4929187" cy="35258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GB" i="1" dirty="0" smtClean="0"/>
              <a:t>Elephant traps </a:t>
            </a:r>
            <a:r>
              <a:rPr lang="en-GB" dirty="0" smtClean="0"/>
              <a:t>...</a:t>
            </a:r>
            <a:br>
              <a:rPr lang="en-GB" dirty="0" smtClean="0"/>
            </a:br>
            <a:r>
              <a:rPr lang="en-GB" sz="3600" dirty="0" smtClean="0"/>
              <a:t>Spend on Education = &lt;11% G: c 40% illiterate</a:t>
            </a:r>
            <a:endParaRPr lang="en-GB" dirty="0"/>
          </a:p>
        </p:txBody>
      </p:sp>
      <p:graphicFrame>
        <p:nvGraphicFramePr>
          <p:cNvPr id="4" name="Content Placeholder 3"/>
          <p:cNvGraphicFramePr>
            <a:graphicFrameLocks noGrp="1"/>
          </p:cNvGraphicFramePr>
          <p:nvPr>
            <p:ph idx="1"/>
          </p:nvPr>
        </p:nvGraphicFramePr>
        <p:xfrm>
          <a:off x="0" y="1571612"/>
          <a:ext cx="9144000" cy="5286388"/>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Title 1"/>
          <p:cNvSpPr>
            <a:spLocks noGrp="1"/>
          </p:cNvSpPr>
          <p:nvPr>
            <p:ph type="title"/>
          </p:nvPr>
        </p:nvSpPr>
        <p:spPr>
          <a:xfrm>
            <a:off x="285750" y="274638"/>
            <a:ext cx="2928938" cy="4654550"/>
          </a:xfrm>
        </p:spPr>
        <p:txBody>
          <a:bodyPr/>
          <a:lstStyle/>
          <a:p>
            <a:r>
              <a:rPr lang="en-GB" i="1" smtClean="0"/>
              <a:t>Simple Stuff: </a:t>
            </a:r>
            <a:r>
              <a:rPr lang="en-GB" smtClean="0"/>
              <a:t>Avoid Elephant Traps</a:t>
            </a:r>
          </a:p>
        </p:txBody>
      </p:sp>
      <p:graphicFrame>
        <p:nvGraphicFramePr>
          <p:cNvPr id="3" name="Chart 2"/>
          <p:cNvGraphicFramePr>
            <a:graphicFrameLocks/>
          </p:cNvGraphicFramePr>
          <p:nvPr/>
        </p:nvGraphicFramePr>
        <p:xfrm>
          <a:off x="3571868" y="0"/>
          <a:ext cx="5572132" cy="3429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Chart 3"/>
          <p:cNvGraphicFramePr/>
          <p:nvPr/>
        </p:nvGraphicFramePr>
        <p:xfrm>
          <a:off x="2928926" y="3562339"/>
          <a:ext cx="6215074" cy="3295661"/>
        </p:xfrm>
        <a:graphic>
          <a:graphicData uri="http://schemas.openxmlformats.org/drawingml/2006/chart">
            <c:chart xmlns:c="http://schemas.openxmlformats.org/drawingml/2006/chart" xmlns:r="http://schemas.openxmlformats.org/officeDocument/2006/relationships" r:id="rId4"/>
          </a:graphicData>
        </a:graphic>
      </p:graphicFrame>
      <p:sp>
        <p:nvSpPr>
          <p:cNvPr id="5" name="Action Button: Return 4">
            <a:hlinkClick r:id="rId5" action="ppaction://hlinksldjump" highlightClick="1"/>
          </p:cNvPr>
          <p:cNvSpPr/>
          <p:nvPr/>
        </p:nvSpPr>
        <p:spPr>
          <a:xfrm>
            <a:off x="571500" y="5357813"/>
            <a:ext cx="1000125" cy="85725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GB" dirty="0" smtClean="0"/>
              <a:t>Sorting it out: from simple to complex</a:t>
            </a:r>
            <a:endParaRPr lang="en-GB" dirty="0"/>
          </a:p>
        </p:txBody>
      </p:sp>
      <p:graphicFrame>
        <p:nvGraphicFramePr>
          <p:cNvPr id="4" name="Content Placeholder 3"/>
          <p:cNvGraphicFramePr>
            <a:graphicFrameLocks noGrp="1"/>
          </p:cNvGraphicFramePr>
          <p:nvPr>
            <p:ph idx="1"/>
          </p:nvPr>
        </p:nvGraphicFramePr>
        <p:xfrm>
          <a:off x="457200" y="1214438"/>
          <a:ext cx="8229600" cy="5214937"/>
        </p:xfrm>
        <a:graphic>
          <a:graphicData uri="http://schemas.openxmlformats.org/drawingml/2006/table">
            <a:tbl>
              <a:tblPr firstRow="1" bandRow="1">
                <a:tableStyleId>{5C22544A-7EE6-4342-B048-85BDC9FD1C3A}</a:tableStyleId>
              </a:tblPr>
              <a:tblGrid>
                <a:gridCol w="2257412"/>
                <a:gridCol w="2071702"/>
                <a:gridCol w="3900486"/>
              </a:tblGrid>
              <a:tr h="504878">
                <a:tc>
                  <a:txBody>
                    <a:bodyPr/>
                    <a:lstStyle/>
                    <a:p>
                      <a:endParaRPr lang="en-GB" dirty="0"/>
                    </a:p>
                  </a:txBody>
                  <a:tcPr/>
                </a:tc>
                <a:tc>
                  <a:txBody>
                    <a:bodyPr/>
                    <a:lstStyle/>
                    <a:p>
                      <a:r>
                        <a:rPr lang="en-GB" dirty="0" smtClean="0"/>
                        <a:t>Simple</a:t>
                      </a:r>
                      <a:endParaRPr lang="en-GB" dirty="0"/>
                    </a:p>
                  </a:txBody>
                  <a:tcPr/>
                </a:tc>
                <a:tc>
                  <a:txBody>
                    <a:bodyPr/>
                    <a:lstStyle/>
                    <a:p>
                      <a:r>
                        <a:rPr lang="en-GB" dirty="0" smtClean="0"/>
                        <a:t>Complex</a:t>
                      </a:r>
                      <a:endParaRPr lang="en-GB" dirty="0"/>
                    </a:p>
                  </a:txBody>
                  <a:tcPr/>
                </a:tc>
              </a:tr>
              <a:tr h="504878">
                <a:tc>
                  <a:txBody>
                    <a:bodyPr/>
                    <a:lstStyle/>
                    <a:p>
                      <a:r>
                        <a:rPr lang="en-GB" dirty="0" smtClean="0"/>
                        <a:t>Objectives: ends</a:t>
                      </a:r>
                      <a:endParaRPr lang="en-GB" dirty="0"/>
                    </a:p>
                  </a:txBody>
                  <a:tcPr/>
                </a:tc>
                <a:tc>
                  <a:txBody>
                    <a:bodyPr/>
                    <a:lstStyle/>
                    <a:p>
                      <a:r>
                        <a:rPr lang="en-GB" dirty="0" smtClean="0"/>
                        <a:t>Clear, agreed</a:t>
                      </a:r>
                      <a:endParaRPr lang="en-GB" dirty="0"/>
                    </a:p>
                  </a:txBody>
                  <a:tcPr/>
                </a:tc>
                <a:tc>
                  <a:txBody>
                    <a:bodyPr/>
                    <a:lstStyle/>
                    <a:p>
                      <a:r>
                        <a:rPr lang="en-GB" dirty="0" smtClean="0"/>
                        <a:t>[Goal clear] Purpose</a:t>
                      </a:r>
                      <a:r>
                        <a:rPr lang="en-GB" baseline="0" dirty="0" smtClean="0"/>
                        <a:t> not</a:t>
                      </a:r>
                      <a:endParaRPr lang="en-GB" dirty="0"/>
                    </a:p>
                  </a:txBody>
                  <a:tcPr/>
                </a:tc>
              </a:tr>
              <a:tr h="633317">
                <a:tc>
                  <a:txBody>
                    <a:bodyPr/>
                    <a:lstStyle/>
                    <a:p>
                      <a:r>
                        <a:rPr lang="en-GB" dirty="0" smtClean="0"/>
                        <a:t>Cause-effect: means</a:t>
                      </a:r>
                      <a:endParaRPr lang="en-GB" dirty="0"/>
                    </a:p>
                  </a:txBody>
                  <a:tcPr/>
                </a:tc>
                <a:tc>
                  <a:txBody>
                    <a:bodyPr/>
                    <a:lstStyle/>
                    <a:p>
                      <a:r>
                        <a:rPr lang="en-GB" dirty="0" smtClean="0"/>
                        <a:t>Known</a:t>
                      </a:r>
                      <a:endParaRPr lang="en-GB" dirty="0"/>
                    </a:p>
                  </a:txBody>
                  <a:tcPr/>
                </a:tc>
                <a:tc>
                  <a:txBody>
                    <a:bodyPr/>
                    <a:lstStyle/>
                    <a:p>
                      <a:r>
                        <a:rPr lang="en-GB" dirty="0" smtClean="0"/>
                        <a:t>Unknown, needs</a:t>
                      </a:r>
                      <a:r>
                        <a:rPr lang="en-GB" baseline="0" dirty="0" smtClean="0"/>
                        <a:t> adaptation, innovation</a:t>
                      </a:r>
                      <a:endParaRPr lang="en-GB" dirty="0"/>
                    </a:p>
                  </a:txBody>
                  <a:tcPr/>
                </a:tc>
              </a:tr>
              <a:tr h="504878">
                <a:tc>
                  <a:txBody>
                    <a:bodyPr/>
                    <a:lstStyle/>
                    <a:p>
                      <a:r>
                        <a:rPr lang="en-GB" dirty="0" smtClean="0"/>
                        <a:t>Uncertainty</a:t>
                      </a:r>
                      <a:endParaRPr lang="en-GB" dirty="0"/>
                    </a:p>
                  </a:txBody>
                  <a:tcPr/>
                </a:tc>
                <a:tc>
                  <a:txBody>
                    <a:bodyPr/>
                    <a:lstStyle/>
                    <a:p>
                      <a:r>
                        <a:rPr lang="en-GB" dirty="0" smtClean="0"/>
                        <a:t>Low</a:t>
                      </a:r>
                      <a:endParaRPr lang="en-GB" dirty="0"/>
                    </a:p>
                  </a:txBody>
                  <a:tcPr/>
                </a:tc>
                <a:tc>
                  <a:txBody>
                    <a:bodyPr/>
                    <a:lstStyle/>
                    <a:p>
                      <a:r>
                        <a:rPr lang="en-GB" dirty="0" smtClean="0"/>
                        <a:t>High</a:t>
                      </a:r>
                      <a:endParaRPr lang="en-GB" dirty="0"/>
                    </a:p>
                  </a:txBody>
                  <a:tcPr/>
                </a:tc>
              </a:tr>
              <a:tr h="504878">
                <a:tc>
                  <a:txBody>
                    <a:bodyPr/>
                    <a:lstStyle/>
                    <a:p>
                      <a:r>
                        <a:rPr lang="en-GB" dirty="0" smtClean="0"/>
                        <a:t>Risk</a:t>
                      </a:r>
                      <a:endParaRPr lang="en-GB" dirty="0"/>
                    </a:p>
                  </a:txBody>
                  <a:tcPr/>
                </a:tc>
                <a:tc>
                  <a:txBody>
                    <a:bodyPr/>
                    <a:lstStyle/>
                    <a:p>
                      <a:r>
                        <a:rPr lang="en-GB" dirty="0" smtClean="0"/>
                        <a:t>Low</a:t>
                      </a:r>
                      <a:endParaRPr lang="en-GB" dirty="0"/>
                    </a:p>
                  </a:txBody>
                  <a:tcPr/>
                </a:tc>
                <a:tc>
                  <a:txBody>
                    <a:bodyPr/>
                    <a:lstStyle/>
                    <a:p>
                      <a:r>
                        <a:rPr lang="en-GB" dirty="0" smtClean="0"/>
                        <a:t>High</a:t>
                      </a:r>
                      <a:endParaRPr lang="en-GB" dirty="0"/>
                    </a:p>
                  </a:txBody>
                  <a:tcPr/>
                </a:tc>
              </a:tr>
              <a:tr h="504878">
                <a:tc>
                  <a:txBody>
                    <a:bodyPr/>
                    <a:lstStyle/>
                    <a:p>
                      <a:r>
                        <a:rPr lang="en-GB" dirty="0" smtClean="0"/>
                        <a:t>Environment</a:t>
                      </a:r>
                      <a:endParaRPr lang="en-GB" dirty="0"/>
                    </a:p>
                  </a:txBody>
                  <a:tcPr/>
                </a:tc>
                <a:tc>
                  <a:txBody>
                    <a:bodyPr/>
                    <a:lstStyle/>
                    <a:p>
                      <a:r>
                        <a:rPr lang="en-GB" dirty="0" smtClean="0"/>
                        <a:t>Manageable</a:t>
                      </a:r>
                      <a:endParaRPr lang="en-GB" dirty="0"/>
                    </a:p>
                  </a:txBody>
                  <a:tcPr/>
                </a:tc>
                <a:tc>
                  <a:txBody>
                    <a:bodyPr/>
                    <a:lstStyle/>
                    <a:p>
                      <a:r>
                        <a:rPr lang="en-GB" dirty="0" smtClean="0"/>
                        <a:t>Bulks large,  source of unknowns</a:t>
                      </a:r>
                      <a:endParaRPr lang="en-GB" dirty="0"/>
                    </a:p>
                  </a:txBody>
                  <a:tcPr/>
                </a:tc>
              </a:tr>
              <a:tr h="504878">
                <a:tc>
                  <a:txBody>
                    <a:bodyPr/>
                    <a:lstStyle/>
                    <a:p>
                      <a:r>
                        <a:rPr lang="en-GB" dirty="0" smtClean="0"/>
                        <a:t>Implementation</a:t>
                      </a:r>
                      <a:endParaRPr lang="en-GB" dirty="0"/>
                    </a:p>
                  </a:txBody>
                  <a:tcPr/>
                </a:tc>
                <a:tc>
                  <a:txBody>
                    <a:bodyPr/>
                    <a:lstStyle/>
                    <a:p>
                      <a:r>
                        <a:rPr lang="en-GB" dirty="0" smtClean="0"/>
                        <a:t>Blueprint</a:t>
                      </a:r>
                      <a:endParaRPr lang="en-GB" dirty="0"/>
                    </a:p>
                  </a:txBody>
                  <a:tcPr/>
                </a:tc>
                <a:tc>
                  <a:txBody>
                    <a:bodyPr/>
                    <a:lstStyle/>
                    <a:p>
                      <a:r>
                        <a:rPr lang="en-GB" dirty="0" smtClean="0"/>
                        <a:t>Learning process</a:t>
                      </a:r>
                      <a:endParaRPr lang="en-GB" dirty="0"/>
                    </a:p>
                  </a:txBody>
                  <a:tcPr/>
                </a:tc>
              </a:tr>
              <a:tr h="871436">
                <a:tc>
                  <a:txBody>
                    <a:bodyPr/>
                    <a:lstStyle/>
                    <a:p>
                      <a:r>
                        <a:rPr lang="en-GB" dirty="0" smtClean="0"/>
                        <a:t>Management</a:t>
                      </a:r>
                      <a:r>
                        <a:rPr lang="en-GB" baseline="0" dirty="0" smtClean="0"/>
                        <a:t> </a:t>
                      </a:r>
                    </a:p>
                    <a:p>
                      <a:r>
                        <a:rPr lang="en-GB" sz="1600" dirty="0" smtClean="0"/>
                        <a:t>Thompson 1967</a:t>
                      </a:r>
                      <a:endParaRPr lang="en-GB" sz="1600" dirty="0"/>
                    </a:p>
                  </a:txBody>
                  <a:tcPr/>
                </a:tc>
                <a:tc>
                  <a:txBody>
                    <a:bodyPr/>
                    <a:lstStyle/>
                    <a:p>
                      <a:r>
                        <a:rPr lang="en-GB" dirty="0" smtClean="0"/>
                        <a:t>Computational</a:t>
                      </a:r>
                      <a:endParaRPr lang="en-GB" dirty="0"/>
                    </a:p>
                  </a:txBody>
                  <a:tcPr/>
                </a:tc>
                <a:tc>
                  <a:txBody>
                    <a:bodyPr/>
                    <a:lstStyle/>
                    <a:p>
                      <a:r>
                        <a:rPr lang="en-GB" dirty="0" smtClean="0"/>
                        <a:t>Compromise,</a:t>
                      </a:r>
                      <a:r>
                        <a:rPr lang="en-GB" baseline="0" dirty="0" smtClean="0"/>
                        <a:t> Judgment, Inspiration!</a:t>
                      </a:r>
                      <a:endParaRPr lang="en-GB" dirty="0"/>
                    </a:p>
                  </a:txBody>
                  <a:tcPr/>
                </a:tc>
              </a:tr>
              <a:tr h="674189">
                <a:tc>
                  <a:txBody>
                    <a:bodyPr/>
                    <a:lstStyle/>
                    <a:p>
                      <a:r>
                        <a:rPr lang="en-GB" sz="1600" dirty="0" smtClean="0"/>
                        <a:t>Advocates</a:t>
                      </a:r>
                      <a:endParaRPr lang="en-GB" sz="1600" dirty="0"/>
                    </a:p>
                  </a:txBody>
                  <a:tcPr/>
                </a:tc>
                <a:tc>
                  <a:txBody>
                    <a:bodyPr/>
                    <a:lstStyle/>
                    <a:p>
                      <a:r>
                        <a:rPr lang="en-GB" dirty="0" smtClean="0"/>
                        <a:t>Jeff Sachs &amp; MVP</a:t>
                      </a:r>
                      <a:endParaRPr lang="en-GB" dirty="0"/>
                    </a:p>
                  </a:txBody>
                  <a:tcPr/>
                </a:tc>
                <a:tc>
                  <a:txBody>
                    <a:bodyPr/>
                    <a:lstStyle/>
                    <a:p>
                      <a:r>
                        <a:rPr lang="en-GB" dirty="0" smtClean="0"/>
                        <a:t>Robert Chambers &amp; Learning Processes</a:t>
                      </a:r>
                      <a:endParaRPr lang="en-GB" dirty="0"/>
                    </a:p>
                  </a:txBody>
                  <a:tcPr/>
                </a:tc>
              </a:tr>
            </a:tbl>
          </a:graphicData>
        </a:graphic>
      </p:graphicFrame>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Title 1"/>
          <p:cNvSpPr>
            <a:spLocks noGrp="1"/>
          </p:cNvSpPr>
          <p:nvPr>
            <p:ph type="title"/>
          </p:nvPr>
        </p:nvSpPr>
        <p:spPr>
          <a:xfrm>
            <a:off x="428625" y="0"/>
            <a:ext cx="8229600" cy="939800"/>
          </a:xfrm>
        </p:spPr>
        <p:txBody>
          <a:bodyPr/>
          <a:lstStyle/>
          <a:p>
            <a:r>
              <a:rPr lang="en-GB" sz="3600" smtClean="0"/>
              <a:t>But is agricultural development  feasible?</a:t>
            </a:r>
          </a:p>
        </p:txBody>
      </p:sp>
      <p:sp>
        <p:nvSpPr>
          <p:cNvPr id="3" name="Content Placeholder 2"/>
          <p:cNvSpPr>
            <a:spLocks noGrp="1"/>
          </p:cNvSpPr>
          <p:nvPr>
            <p:ph idx="1"/>
          </p:nvPr>
        </p:nvSpPr>
        <p:spPr>
          <a:xfrm>
            <a:off x="285750" y="1143000"/>
            <a:ext cx="8229600" cy="1714500"/>
          </a:xfrm>
        </p:spPr>
        <p:txBody>
          <a:bodyPr rtlCol="0">
            <a:normAutofit fontScale="85000" lnSpcReduction="10000"/>
          </a:bodyPr>
          <a:lstStyle/>
          <a:p>
            <a:pPr fontAlgn="auto">
              <a:spcAft>
                <a:spcPts val="0"/>
              </a:spcAft>
              <a:buFont typeface="Arial" pitchFamily="34" charset="0"/>
              <a:buChar char="•"/>
              <a:defRPr/>
            </a:pPr>
            <a:r>
              <a:rPr lang="en-GB" dirty="0" smtClean="0"/>
              <a:t>Donors &amp; some governments, esp. in Africa, retreated from agriculture from mid 1980s because:</a:t>
            </a:r>
          </a:p>
          <a:p>
            <a:pPr lvl="1" fontAlgn="auto">
              <a:spcAft>
                <a:spcPts val="0"/>
              </a:spcAft>
              <a:defRPr/>
            </a:pPr>
            <a:r>
              <a:rPr lang="en-GB" dirty="0" smtClean="0"/>
              <a:t>Agricultural development </a:t>
            </a:r>
            <a:r>
              <a:rPr lang="en-GB" dirty="0" err="1" smtClean="0"/>
              <a:t>progs</a:t>
            </a:r>
            <a:r>
              <a:rPr lang="en-GB" dirty="0" smtClean="0"/>
              <a:t>  often failed</a:t>
            </a:r>
          </a:p>
          <a:p>
            <a:pPr lvl="1" fontAlgn="auto">
              <a:spcAft>
                <a:spcPts val="0"/>
              </a:spcAft>
              <a:defRPr/>
            </a:pPr>
            <a:r>
              <a:rPr lang="en-GB" dirty="0" smtClean="0"/>
              <a:t>Agricultural development = difficult, high admin cost</a:t>
            </a:r>
            <a:endParaRPr lang="en-GB" dirty="0"/>
          </a:p>
        </p:txBody>
      </p:sp>
      <p:pic>
        <p:nvPicPr>
          <p:cNvPr id="72707" name="Picture 4"/>
          <p:cNvPicPr>
            <a:picLocks noChangeAspect="1" noChangeArrowheads="1"/>
          </p:cNvPicPr>
          <p:nvPr/>
        </p:nvPicPr>
        <p:blipFill>
          <a:blip r:embed="rId3"/>
          <a:srcRect/>
          <a:stretch>
            <a:fillRect/>
          </a:stretch>
        </p:blipFill>
        <p:spPr bwMode="auto">
          <a:xfrm>
            <a:off x="1500188" y="3325813"/>
            <a:ext cx="5822950" cy="35321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a:xfrm>
            <a:off x="14288" y="0"/>
            <a:ext cx="3251200" cy="3586163"/>
          </a:xfrm>
        </p:spPr>
        <p:txBody>
          <a:bodyPr/>
          <a:lstStyle/>
          <a:p>
            <a:r>
              <a:rPr lang="en-GB" smtClean="0"/>
              <a:t>Poverty reduction: Ghana</a:t>
            </a:r>
          </a:p>
        </p:txBody>
      </p:sp>
      <p:pic>
        <p:nvPicPr>
          <p:cNvPr id="21506" name="Picture 2"/>
          <p:cNvPicPr>
            <a:picLocks noGrp="1" noChangeAspect="1" noChangeArrowheads="1"/>
          </p:cNvPicPr>
          <p:nvPr>
            <p:ph idx="1"/>
          </p:nvPr>
        </p:nvPicPr>
        <p:blipFill>
          <a:blip r:embed="rId3"/>
          <a:srcRect/>
          <a:stretch>
            <a:fillRect/>
          </a:stretch>
        </p:blipFill>
        <p:spPr>
          <a:xfrm>
            <a:off x="4211638" y="0"/>
            <a:ext cx="5089525" cy="3697288"/>
          </a:xfrm>
        </p:spPr>
      </p:pic>
      <p:pic>
        <p:nvPicPr>
          <p:cNvPr id="21507" name="Picture 3"/>
          <p:cNvPicPr>
            <a:picLocks noChangeAspect="1" noChangeArrowheads="1"/>
          </p:cNvPicPr>
          <p:nvPr/>
        </p:nvPicPr>
        <p:blipFill>
          <a:blip r:embed="rId4"/>
          <a:srcRect/>
          <a:stretch>
            <a:fillRect/>
          </a:stretch>
        </p:blipFill>
        <p:spPr bwMode="auto">
          <a:xfrm>
            <a:off x="3829050" y="3644900"/>
            <a:ext cx="5314950" cy="31956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rtlCol="0">
            <a:normAutofit/>
          </a:bodyPr>
          <a:lstStyle/>
          <a:p>
            <a:pPr fontAlgn="auto">
              <a:spcAft>
                <a:spcPts val="0"/>
              </a:spcAft>
              <a:defRPr/>
            </a:pPr>
            <a:r>
              <a:rPr lang="en-GB" dirty="0" smtClean="0"/>
              <a:t>Core policies …</a:t>
            </a:r>
            <a:br>
              <a:rPr lang="en-GB" dirty="0" smtClean="0"/>
            </a:br>
            <a:r>
              <a:rPr lang="en-GB" dirty="0" smtClean="0"/>
              <a:t>… quite clear</a:t>
            </a:r>
            <a:endParaRPr lang="en-GB" dirty="0"/>
          </a:p>
        </p:txBody>
      </p:sp>
      <p:sp>
        <p:nvSpPr>
          <p:cNvPr id="6" name="Text Placeholder 5"/>
          <p:cNvSpPr>
            <a:spLocks noGrp="1"/>
          </p:cNvSpPr>
          <p:nvPr>
            <p:ph type="body" idx="1"/>
          </p:nvPr>
        </p:nvSpPr>
        <p:spPr/>
        <p:txBody>
          <a:bodyPr rtlCol="0">
            <a:normAutofit/>
          </a:bodyPr>
          <a:lstStyle/>
          <a:p>
            <a:pPr fontAlgn="auto">
              <a:spcAft>
                <a:spcPts val="0"/>
              </a:spcAft>
              <a:buFont typeface="Arial" pitchFamily="34" charset="0"/>
              <a:buNone/>
              <a:defRPr/>
            </a:pPr>
            <a:endParaRPr lang="en-GB"/>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5"/>
          <p:cNvSpPr>
            <a:spLocks noGrp="1"/>
          </p:cNvSpPr>
          <p:nvPr>
            <p:ph type="title"/>
          </p:nvPr>
        </p:nvSpPr>
        <p:spPr>
          <a:xfrm>
            <a:off x="457200" y="274638"/>
            <a:ext cx="8229600" cy="796925"/>
          </a:xfrm>
        </p:spPr>
        <p:txBody>
          <a:bodyPr/>
          <a:lstStyle/>
          <a:p>
            <a:r>
              <a:rPr lang="en-GB" sz="3200" smtClean="0"/>
              <a:t>Core of Agricultural Development </a:t>
            </a:r>
            <a:br>
              <a:rPr lang="en-GB" sz="3200" smtClean="0"/>
            </a:br>
            <a:endParaRPr lang="en-GB" sz="3200" smtClean="0"/>
          </a:p>
        </p:txBody>
      </p:sp>
      <p:sp>
        <p:nvSpPr>
          <p:cNvPr id="5" name="Slide Number Placeholder 4"/>
          <p:cNvSpPr>
            <a:spLocks noGrp="1"/>
          </p:cNvSpPr>
          <p:nvPr>
            <p:ph type="sldNum" sz="quarter" idx="12"/>
          </p:nvPr>
        </p:nvSpPr>
        <p:spPr>
          <a:xfrm>
            <a:off x="612775" y="6350000"/>
            <a:ext cx="1981200" cy="365125"/>
          </a:xfrm>
        </p:spPr>
        <p:txBody>
          <a:bodyPr/>
          <a:lstStyle/>
          <a:p>
            <a:pPr>
              <a:defRPr/>
            </a:pPr>
            <a:fld id="{B4012787-3736-45F0-A10F-F0ABBD41EED2}" type="slidenum">
              <a:rPr lang="en-US" altLang="en-US"/>
              <a:pPr>
                <a:defRPr/>
              </a:pPr>
              <a:t>7</a:t>
            </a:fld>
            <a:endParaRPr lang="en-US" altLang="en-US" dirty="0"/>
          </a:p>
        </p:txBody>
      </p:sp>
      <p:sp>
        <p:nvSpPr>
          <p:cNvPr id="43" name="TextBox 42"/>
          <p:cNvSpPr txBox="1"/>
          <p:nvPr/>
        </p:nvSpPr>
        <p:spPr>
          <a:xfrm>
            <a:off x="142875" y="1314450"/>
            <a:ext cx="2143125" cy="1328738"/>
          </a:xfrm>
          <a:prstGeom prst="roundRect">
            <a:avLst/>
          </a:prstGeom>
          <a:solidFill>
            <a:schemeClr val="bg1"/>
          </a:solidFill>
          <a:effectLst>
            <a:outerShdw blurRad="50800" dist="152400" dir="2700000" algn="tl" rotWithShape="0">
              <a:prstClr val="black">
                <a:alpha val="40000"/>
              </a:prstClr>
            </a:outerShdw>
          </a:effectLst>
        </p:spPr>
        <p:txBody>
          <a:bodyPr>
            <a:spAutoFit/>
          </a:bodyPr>
          <a:lstStyle/>
          <a:p>
            <a:pPr fontAlgn="auto">
              <a:spcBef>
                <a:spcPts val="0"/>
              </a:spcBef>
              <a:spcAft>
                <a:spcPts val="0"/>
              </a:spcAft>
              <a:defRPr/>
            </a:pPr>
            <a:r>
              <a:rPr lang="en-GB" sz="2400" dirty="0">
                <a:latin typeface="+mn-lt"/>
              </a:rPr>
              <a:t>Favourable investment climate</a:t>
            </a:r>
            <a:endParaRPr lang="en-GB" sz="2400" dirty="0">
              <a:latin typeface="+mn-lt"/>
            </a:endParaRPr>
          </a:p>
        </p:txBody>
      </p:sp>
      <p:sp>
        <p:nvSpPr>
          <p:cNvPr id="44" name="TextBox 43"/>
          <p:cNvSpPr txBox="1"/>
          <p:nvPr/>
        </p:nvSpPr>
        <p:spPr>
          <a:xfrm>
            <a:off x="142875" y="3286125"/>
            <a:ext cx="2143125" cy="919163"/>
          </a:xfrm>
          <a:prstGeom prst="roundRect">
            <a:avLst/>
          </a:prstGeom>
          <a:solidFill>
            <a:schemeClr val="bg1"/>
          </a:solidFill>
          <a:effectLst>
            <a:outerShdw blurRad="50800" dist="152400" dir="2700000" algn="tl" rotWithShape="0">
              <a:prstClr val="black">
                <a:alpha val="40000"/>
              </a:prstClr>
            </a:outerShdw>
          </a:effectLst>
        </p:spPr>
        <p:txBody>
          <a:bodyPr>
            <a:spAutoFit/>
          </a:bodyPr>
          <a:lstStyle/>
          <a:p>
            <a:pPr fontAlgn="auto">
              <a:spcBef>
                <a:spcPts val="0"/>
              </a:spcBef>
              <a:spcAft>
                <a:spcPts val="0"/>
              </a:spcAft>
              <a:defRPr/>
            </a:pPr>
            <a:r>
              <a:rPr lang="en-GB" sz="2400" dirty="0">
                <a:latin typeface="+mn-lt"/>
              </a:rPr>
              <a:t>Invest in public goods</a:t>
            </a:r>
            <a:endParaRPr lang="en-GB" sz="2400" dirty="0">
              <a:latin typeface="+mn-lt"/>
            </a:endParaRPr>
          </a:p>
        </p:txBody>
      </p:sp>
      <p:sp>
        <p:nvSpPr>
          <p:cNvPr id="10" name="Rectangle 11"/>
          <p:cNvSpPr>
            <a:spLocks noChangeArrowheads="1"/>
          </p:cNvSpPr>
          <p:nvPr/>
        </p:nvSpPr>
        <p:spPr bwMode="auto">
          <a:xfrm>
            <a:off x="2700338" y="981075"/>
            <a:ext cx="6143625" cy="1630363"/>
          </a:xfrm>
          <a:prstGeom prst="rect">
            <a:avLst/>
          </a:prstGeom>
          <a:noFill/>
          <a:ln w="9525">
            <a:noFill/>
            <a:miter lim="800000"/>
            <a:headEnd/>
            <a:tailEnd/>
          </a:ln>
        </p:spPr>
        <p:txBody>
          <a:bodyPr>
            <a:spAutoFit/>
          </a:bodyPr>
          <a:lstStyle/>
          <a:p>
            <a:pPr>
              <a:buFontTx/>
              <a:buChar char="•"/>
            </a:pPr>
            <a:r>
              <a:rPr lang="en-GB" sz="2000">
                <a:solidFill>
                  <a:srgbClr val="FFFFFF"/>
                </a:solidFill>
                <a:latin typeface="Calibri" pitchFamily="34" charset="0"/>
                <a:ea typeface="Times New Roman" pitchFamily="18" charset="0"/>
                <a:cs typeface="Calibri" pitchFamily="34" charset="0"/>
              </a:rPr>
              <a:t>Peace &amp; political stability;</a:t>
            </a:r>
            <a:endParaRPr lang="en-GB" sz="2000">
              <a:solidFill>
                <a:srgbClr val="FFFFFF"/>
              </a:solidFill>
              <a:latin typeface="Constantia" pitchFamily="18" charset="0"/>
              <a:ea typeface="Times New Roman" pitchFamily="18" charset="0"/>
              <a:cs typeface="Calibri" pitchFamily="34" charset="0"/>
            </a:endParaRPr>
          </a:p>
          <a:p>
            <a:pPr eaLnBrk="0" hangingPunct="0">
              <a:buFontTx/>
              <a:buChar char="•"/>
            </a:pPr>
            <a:r>
              <a:rPr lang="en-GB" sz="2000">
                <a:solidFill>
                  <a:srgbClr val="FFFFFF"/>
                </a:solidFill>
                <a:latin typeface="Calibri" pitchFamily="34" charset="0"/>
                <a:ea typeface="Times New Roman" pitchFamily="18" charset="0"/>
                <a:cs typeface="Calibri" pitchFamily="34" charset="0"/>
              </a:rPr>
              <a:t>Stable macro-economy;</a:t>
            </a:r>
            <a:endParaRPr lang="en-GB" sz="2000">
              <a:solidFill>
                <a:srgbClr val="FFFFFF"/>
              </a:solidFill>
              <a:latin typeface="Constantia" pitchFamily="18" charset="0"/>
              <a:ea typeface="Times New Roman" pitchFamily="18" charset="0"/>
              <a:cs typeface="Calibri" pitchFamily="34" charset="0"/>
            </a:endParaRPr>
          </a:p>
          <a:p>
            <a:pPr eaLnBrk="0" hangingPunct="0">
              <a:buFontTx/>
              <a:buChar char="•"/>
            </a:pPr>
            <a:r>
              <a:rPr lang="en-GB" sz="2000">
                <a:solidFill>
                  <a:srgbClr val="FFFFFF"/>
                </a:solidFill>
                <a:latin typeface="Calibri" pitchFamily="34" charset="0"/>
                <a:ea typeface="Times New Roman" pitchFamily="18" charset="0"/>
                <a:cs typeface="Calibri" pitchFamily="34" charset="0"/>
              </a:rPr>
              <a:t>Clear &amp; reasonable treatment of private enterprise: property rights, regulation, tax</a:t>
            </a:r>
          </a:p>
          <a:p>
            <a:pPr eaLnBrk="0" hangingPunct="0">
              <a:buFont typeface="Arial" charset="0"/>
              <a:buChar char="•"/>
            </a:pPr>
            <a:r>
              <a:rPr lang="en-GB" sz="2000">
                <a:solidFill>
                  <a:srgbClr val="FFFFFF"/>
                </a:solidFill>
                <a:latin typeface="Calibri" pitchFamily="34" charset="0"/>
                <a:ea typeface="Times New Roman" pitchFamily="18" charset="0"/>
                <a:cs typeface="Calibri" pitchFamily="34" charset="0"/>
              </a:rPr>
              <a:t>Reasonably predictable policy</a:t>
            </a:r>
            <a:endParaRPr lang="en-GB" sz="2000">
              <a:solidFill>
                <a:srgbClr val="FFFFFF"/>
              </a:solidFill>
              <a:latin typeface="Constantia" pitchFamily="18" charset="0"/>
              <a:ea typeface="Times New Roman" pitchFamily="18" charset="0"/>
              <a:cs typeface="Calibri" pitchFamily="34" charset="0"/>
            </a:endParaRPr>
          </a:p>
        </p:txBody>
      </p:sp>
      <p:sp>
        <p:nvSpPr>
          <p:cNvPr id="11" name="TextBox 10"/>
          <p:cNvSpPr txBox="1"/>
          <p:nvPr/>
        </p:nvSpPr>
        <p:spPr>
          <a:xfrm>
            <a:off x="2700338" y="2997200"/>
            <a:ext cx="6286500" cy="1692275"/>
          </a:xfrm>
          <a:prstGeom prst="rect">
            <a:avLst/>
          </a:prstGeom>
          <a:noFill/>
        </p:spPr>
        <p:txBody>
          <a:bodyPr>
            <a:spAutoFit/>
          </a:bodyPr>
          <a:lstStyle/>
          <a:p>
            <a:pPr fontAlgn="auto">
              <a:spcBef>
                <a:spcPts val="0"/>
              </a:spcBef>
              <a:spcAft>
                <a:spcPts val="0"/>
              </a:spcAft>
              <a:buFont typeface="Arial" pitchFamily="34" charset="0"/>
              <a:buChar char="•"/>
              <a:defRPr/>
            </a:pPr>
            <a:r>
              <a:rPr lang="en-GB" sz="2000" dirty="0">
                <a:latin typeface="+mj-lt"/>
              </a:rPr>
              <a:t>Physical infrastructure : roads, irrigation &amp; drainage, power supplies</a:t>
            </a:r>
          </a:p>
          <a:p>
            <a:pPr fontAlgn="auto">
              <a:spcBef>
                <a:spcPts val="0"/>
              </a:spcBef>
              <a:spcAft>
                <a:spcPts val="0"/>
              </a:spcAft>
              <a:buFont typeface="Arial" pitchFamily="34" charset="0"/>
              <a:buChar char="•"/>
              <a:defRPr/>
            </a:pPr>
            <a:r>
              <a:rPr lang="en-GB" sz="2000" dirty="0">
                <a:latin typeface="+mj-lt"/>
              </a:rPr>
              <a:t>Social </a:t>
            </a:r>
            <a:r>
              <a:rPr lang="en-GB" sz="2000" dirty="0">
                <a:latin typeface="+mj-lt"/>
              </a:rPr>
              <a:t>Investment: </a:t>
            </a:r>
            <a:r>
              <a:rPr lang="en-GB" sz="2000" dirty="0">
                <a:latin typeface="+mj-lt"/>
              </a:rPr>
              <a:t>education, health &amp; safe water</a:t>
            </a:r>
          </a:p>
          <a:p>
            <a:pPr fontAlgn="auto">
              <a:spcBef>
                <a:spcPts val="0"/>
              </a:spcBef>
              <a:spcAft>
                <a:spcPts val="0"/>
              </a:spcAft>
              <a:buFont typeface="Arial" pitchFamily="34" charset="0"/>
              <a:buChar char="•"/>
              <a:defRPr/>
            </a:pPr>
            <a:r>
              <a:rPr lang="en-GB" sz="2000" dirty="0">
                <a:latin typeface="+mj-lt"/>
              </a:rPr>
              <a:t>Knowledge &amp; info: agricultural research &amp; extension </a:t>
            </a:r>
          </a:p>
          <a:p>
            <a:pPr fontAlgn="auto">
              <a:spcBef>
                <a:spcPts val="0"/>
              </a:spcBef>
              <a:spcAft>
                <a:spcPts val="0"/>
              </a:spcAft>
              <a:defRPr/>
            </a:pPr>
            <a:r>
              <a:rPr lang="en-GB" sz="2400" i="1" dirty="0">
                <a:effectLst>
                  <a:outerShdw blurRad="38100" dist="38100" dir="2700000" algn="tl">
                    <a:srgbClr val="000000">
                      <a:alpha val="43137"/>
                    </a:srgbClr>
                  </a:outerShdw>
                </a:effectLst>
                <a:latin typeface="+mj-lt"/>
              </a:rPr>
              <a:t>Not </a:t>
            </a:r>
            <a:r>
              <a:rPr lang="en-GB" sz="2400" b="1" i="1" dirty="0">
                <a:effectLst>
                  <a:outerShdw blurRad="38100" dist="38100" dir="2700000" algn="tl">
                    <a:srgbClr val="000000">
                      <a:alpha val="43137"/>
                    </a:srgbClr>
                  </a:outerShdw>
                </a:effectLst>
                <a:latin typeface="+mj-lt"/>
              </a:rPr>
              <a:t>how </a:t>
            </a:r>
            <a:r>
              <a:rPr lang="en-GB" sz="2400" b="1" i="1" dirty="0">
                <a:effectLst>
                  <a:outerShdw blurRad="38100" dist="38100" dir="2700000" algn="tl">
                    <a:srgbClr val="000000">
                      <a:alpha val="43137"/>
                    </a:srgbClr>
                  </a:outerShdw>
                </a:effectLst>
                <a:latin typeface="+mj-lt"/>
              </a:rPr>
              <a:t>much </a:t>
            </a:r>
            <a:r>
              <a:rPr lang="en-GB" sz="2400" i="1" dirty="0">
                <a:effectLst>
                  <a:outerShdw blurRad="38100" dist="38100" dir="2700000" algn="tl">
                    <a:srgbClr val="000000">
                      <a:alpha val="43137"/>
                    </a:srgbClr>
                  </a:outerShdw>
                </a:effectLst>
                <a:latin typeface="+mj-lt"/>
              </a:rPr>
              <a:t>spent, </a:t>
            </a:r>
            <a:r>
              <a:rPr lang="en-GB" sz="2400" i="1" dirty="0">
                <a:effectLst>
                  <a:outerShdw blurRad="38100" dist="38100" dir="2700000" algn="tl">
                    <a:srgbClr val="000000">
                      <a:alpha val="43137"/>
                    </a:srgbClr>
                  </a:outerShdw>
                </a:effectLst>
                <a:latin typeface="+mj-lt"/>
              </a:rPr>
              <a:t>but </a:t>
            </a:r>
            <a:r>
              <a:rPr lang="en-GB" sz="2400" b="1" i="1" dirty="0">
                <a:effectLst>
                  <a:outerShdw blurRad="38100" dist="38100" dir="2700000" algn="tl">
                    <a:srgbClr val="000000">
                      <a:alpha val="43137"/>
                    </a:srgbClr>
                  </a:outerShdw>
                </a:effectLst>
                <a:latin typeface="+mj-lt"/>
              </a:rPr>
              <a:t>on what </a:t>
            </a:r>
            <a:r>
              <a:rPr lang="en-GB" sz="2400" i="1" dirty="0">
                <a:effectLst>
                  <a:outerShdw blurRad="38100" dist="38100" dir="2700000" algn="tl">
                    <a:srgbClr val="000000">
                      <a:alpha val="43137"/>
                    </a:srgbClr>
                  </a:outerShdw>
                </a:effectLst>
                <a:latin typeface="+mj-lt"/>
              </a:rPr>
              <a:t>that counts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rtlCol="0">
            <a:normAutofit/>
          </a:bodyPr>
          <a:lstStyle/>
          <a:p>
            <a:pPr fontAlgn="auto">
              <a:spcAft>
                <a:spcPts val="0"/>
              </a:spcAft>
              <a:defRPr/>
            </a:pPr>
            <a:r>
              <a:rPr lang="en-GB" dirty="0" smtClean="0"/>
              <a:t>Bringing in complications</a:t>
            </a:r>
            <a:endParaRPr lang="en-GB" dirty="0"/>
          </a:p>
        </p:txBody>
      </p:sp>
      <p:sp>
        <p:nvSpPr>
          <p:cNvPr id="4" name="Text Placeholder 3"/>
          <p:cNvSpPr>
            <a:spLocks noGrp="1"/>
          </p:cNvSpPr>
          <p:nvPr>
            <p:ph type="body" idx="1"/>
          </p:nvPr>
        </p:nvSpPr>
        <p:spPr/>
        <p:txBody>
          <a:bodyPr rtlCol="0">
            <a:normAutofit/>
          </a:bodyPr>
          <a:lstStyle/>
          <a:p>
            <a:pPr fontAlgn="auto">
              <a:spcAft>
                <a:spcPts val="0"/>
              </a:spcAft>
              <a:buFont typeface="Arial" pitchFamily="34" charset="0"/>
              <a:buNone/>
              <a:defRPr/>
            </a:pPr>
            <a:endParaRPr lang="en-GB"/>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5"/>
          <p:cNvSpPr>
            <a:spLocks noGrp="1"/>
          </p:cNvSpPr>
          <p:nvPr>
            <p:ph type="title"/>
          </p:nvPr>
        </p:nvSpPr>
        <p:spPr>
          <a:xfrm>
            <a:off x="457200" y="274638"/>
            <a:ext cx="8229600" cy="1354137"/>
          </a:xfrm>
        </p:spPr>
        <p:txBody>
          <a:bodyPr/>
          <a:lstStyle/>
          <a:p>
            <a:r>
              <a:rPr lang="en-GB" sz="3200" smtClean="0"/>
              <a:t>Core of Agricultural Development :</a:t>
            </a:r>
            <a:br>
              <a:rPr lang="en-GB" sz="3200" smtClean="0"/>
            </a:br>
            <a:r>
              <a:rPr lang="en-GB" sz="3200" smtClean="0"/>
              <a:t>not straightforward but, </a:t>
            </a:r>
            <a:r>
              <a:rPr lang="en-GB" smtClean="0"/>
              <a:t>Complex</a:t>
            </a:r>
            <a:endParaRPr lang="en-GB" sz="3200" smtClean="0"/>
          </a:p>
        </p:txBody>
      </p:sp>
      <p:sp>
        <p:nvSpPr>
          <p:cNvPr id="5" name="Slide Number Placeholder 4"/>
          <p:cNvSpPr>
            <a:spLocks noGrp="1"/>
          </p:cNvSpPr>
          <p:nvPr>
            <p:ph type="sldNum" sz="quarter" idx="12"/>
          </p:nvPr>
        </p:nvSpPr>
        <p:spPr>
          <a:xfrm>
            <a:off x="612775" y="6350000"/>
            <a:ext cx="1981200" cy="365125"/>
          </a:xfrm>
        </p:spPr>
        <p:txBody>
          <a:bodyPr/>
          <a:lstStyle/>
          <a:p>
            <a:pPr>
              <a:defRPr/>
            </a:pPr>
            <a:fld id="{1D624C75-538F-41E6-B543-852AC5B88B6B}" type="slidenum">
              <a:rPr lang="en-US" altLang="en-US"/>
              <a:pPr>
                <a:defRPr/>
              </a:pPr>
              <a:t>9</a:t>
            </a:fld>
            <a:endParaRPr lang="en-US" altLang="en-US" dirty="0"/>
          </a:p>
        </p:txBody>
      </p:sp>
      <p:sp>
        <p:nvSpPr>
          <p:cNvPr id="45" name="TextBox 44"/>
          <p:cNvSpPr txBox="1"/>
          <p:nvPr/>
        </p:nvSpPr>
        <p:spPr>
          <a:xfrm>
            <a:off x="250825" y="1700213"/>
            <a:ext cx="2520950" cy="2349500"/>
          </a:xfrm>
          <a:prstGeom prst="roundRect">
            <a:avLst/>
          </a:prstGeom>
          <a:solidFill>
            <a:schemeClr val="bg1"/>
          </a:solidFill>
          <a:effectLst>
            <a:outerShdw blurRad="50800" dist="152400" dir="2700000" algn="tl" rotWithShape="0">
              <a:prstClr val="black">
                <a:alpha val="40000"/>
              </a:prstClr>
            </a:outerShdw>
          </a:effectLst>
        </p:spPr>
        <p:txBody>
          <a:bodyPr>
            <a:spAutoFit/>
          </a:bodyPr>
          <a:lstStyle/>
          <a:p>
            <a:pPr fontAlgn="auto">
              <a:spcBef>
                <a:spcPts val="0"/>
              </a:spcBef>
              <a:spcAft>
                <a:spcPts val="0"/>
              </a:spcAft>
              <a:defRPr/>
            </a:pPr>
            <a:r>
              <a:rPr lang="en-GB" sz="4400" dirty="0">
                <a:latin typeface="+mn-lt"/>
              </a:rPr>
              <a:t>Address market failures</a:t>
            </a:r>
            <a:endParaRPr lang="en-GB" sz="4400" dirty="0">
              <a:latin typeface="+mn-lt"/>
            </a:endParaRPr>
          </a:p>
        </p:txBody>
      </p:sp>
      <p:sp>
        <p:nvSpPr>
          <p:cNvPr id="12" name="TextBox 11"/>
          <p:cNvSpPr txBox="1">
            <a:spLocks noChangeArrowheads="1"/>
          </p:cNvSpPr>
          <p:nvPr/>
        </p:nvSpPr>
        <p:spPr bwMode="auto">
          <a:xfrm>
            <a:off x="3059113" y="1700213"/>
            <a:ext cx="5761037" cy="2308225"/>
          </a:xfrm>
          <a:prstGeom prst="rect">
            <a:avLst/>
          </a:prstGeom>
          <a:noFill/>
          <a:ln w="9525">
            <a:noFill/>
            <a:miter lim="800000"/>
            <a:headEnd/>
            <a:tailEnd/>
          </a:ln>
        </p:spPr>
        <p:txBody>
          <a:bodyPr>
            <a:spAutoFit/>
          </a:bodyPr>
          <a:lstStyle/>
          <a:p>
            <a:pPr>
              <a:buFont typeface="Arial" charset="0"/>
              <a:buChar char="•"/>
            </a:pPr>
            <a:r>
              <a:rPr lang="en-GB" sz="3600">
                <a:latin typeface="Constantia" pitchFamily="18" charset="0"/>
              </a:rPr>
              <a:t>Counter monopoly power</a:t>
            </a:r>
          </a:p>
          <a:p>
            <a:pPr>
              <a:buFont typeface="Arial" charset="0"/>
              <a:buChar char="•"/>
            </a:pPr>
            <a:r>
              <a:rPr lang="en-GB" sz="3600">
                <a:latin typeface="Constantia" pitchFamily="18" charset="0"/>
              </a:rPr>
              <a:t>Lower Transactions Costs</a:t>
            </a:r>
          </a:p>
          <a:p>
            <a:pPr>
              <a:buFont typeface="Arial" charset="0"/>
              <a:buChar char="•"/>
            </a:pPr>
            <a:r>
              <a:rPr lang="en-GB" sz="3600">
                <a:latin typeface="Constantia" pitchFamily="18" charset="0"/>
              </a:rPr>
              <a:t>Achieve thresholds of scale</a:t>
            </a:r>
          </a:p>
          <a:p>
            <a:pPr>
              <a:buFont typeface="Arial" charset="0"/>
              <a:buChar char="•"/>
            </a:pPr>
            <a:r>
              <a:rPr lang="en-GB" sz="3600">
                <a:latin typeface="Constantia" pitchFamily="18" charset="0"/>
              </a:rPr>
              <a:t>Correct social unfairness</a:t>
            </a:r>
          </a:p>
        </p:txBody>
      </p:sp>
      <p:sp>
        <p:nvSpPr>
          <p:cNvPr id="13" name="TextBox 12"/>
          <p:cNvSpPr txBox="1">
            <a:spLocks noChangeArrowheads="1"/>
          </p:cNvSpPr>
          <p:nvPr/>
        </p:nvSpPr>
        <p:spPr bwMode="auto">
          <a:xfrm>
            <a:off x="1187450" y="4652963"/>
            <a:ext cx="7488238" cy="1570037"/>
          </a:xfrm>
          <a:prstGeom prst="rect">
            <a:avLst/>
          </a:prstGeom>
          <a:noFill/>
          <a:ln w="9525">
            <a:noFill/>
            <a:miter lim="800000"/>
            <a:headEnd/>
            <a:tailEnd/>
          </a:ln>
        </p:spPr>
        <p:txBody>
          <a:bodyPr>
            <a:spAutoFit/>
          </a:bodyPr>
          <a:lstStyle/>
          <a:p>
            <a:r>
              <a:rPr lang="en-GB" sz="3200" i="1">
                <a:latin typeface="Constantia" pitchFamily="18" charset="0"/>
              </a:rPr>
              <a:t>At heart of debates in Africa:</a:t>
            </a:r>
          </a:p>
          <a:p>
            <a:r>
              <a:rPr lang="en-GB" sz="3200">
                <a:latin typeface="Constantia" pitchFamily="18" charset="0"/>
              </a:rPr>
              <a:t>Market  Failures  </a:t>
            </a:r>
            <a:r>
              <a:rPr lang="en-GB" sz="3200">
                <a:latin typeface="Constantia" pitchFamily="18" charset="0"/>
                <a:sym typeface="Wingdings" pitchFamily="2" charset="2"/>
              </a:rPr>
              <a:t> </a:t>
            </a:r>
            <a:r>
              <a:rPr lang="en-GB" sz="3200">
                <a:latin typeface="Constantia" pitchFamily="18" charset="0"/>
              </a:rPr>
              <a:t>Poverty Traps?</a:t>
            </a:r>
          </a:p>
          <a:p>
            <a:r>
              <a:rPr lang="en-GB" sz="3200">
                <a:latin typeface="Constantia" pitchFamily="18" charset="0"/>
                <a:sym typeface="Symbol" pitchFamily="18" charset="2"/>
              </a:rPr>
              <a:t> </a:t>
            </a:r>
            <a:r>
              <a:rPr lang="en-GB" sz="3200">
                <a:latin typeface="Constantia" pitchFamily="18" charset="0"/>
              </a:rPr>
              <a:t>Strong state intervention?</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356</TotalTime>
  <Words>1426</Words>
  <Application>Microsoft Office PowerPoint</Application>
  <PresentationFormat>On-screen Show (4:3)</PresentationFormat>
  <Paragraphs>311</Paragraphs>
  <Slides>46</Slides>
  <Notes>10</Notes>
  <HiddenSlides>0</HiddenSlides>
  <MMClips>0</MMClips>
  <ScaleCrop>false</ScaleCrop>
  <HeadingPairs>
    <vt:vector size="8" baseType="variant">
      <vt:variant>
        <vt:lpstr>Fonts Used</vt:lpstr>
      </vt:variant>
      <vt:variant>
        <vt:i4>7</vt:i4>
      </vt:variant>
      <vt:variant>
        <vt:lpstr>Design Template</vt:lpstr>
      </vt:variant>
      <vt:variant>
        <vt:i4>3</vt:i4>
      </vt:variant>
      <vt:variant>
        <vt:lpstr>Embedded OLE Servers</vt:lpstr>
      </vt:variant>
      <vt:variant>
        <vt:i4>2</vt:i4>
      </vt:variant>
      <vt:variant>
        <vt:lpstr>Slide Titles</vt:lpstr>
      </vt:variant>
      <vt:variant>
        <vt:i4>46</vt:i4>
      </vt:variant>
    </vt:vector>
  </HeadingPairs>
  <TitlesOfParts>
    <vt:vector size="58" baseType="lpstr">
      <vt:lpstr>Constantia</vt:lpstr>
      <vt:lpstr>Arial</vt:lpstr>
      <vt:lpstr>Calibri</vt:lpstr>
      <vt:lpstr>Wingdings</vt:lpstr>
      <vt:lpstr>Times New Roman</vt:lpstr>
      <vt:lpstr>Symbol</vt:lpstr>
      <vt:lpstr>Gill Sans MT</vt:lpstr>
      <vt:lpstr>Office Theme</vt:lpstr>
      <vt:lpstr>Office Theme</vt:lpstr>
      <vt:lpstr>Office Theme</vt:lpstr>
      <vt:lpstr>Worksheet</vt:lpstr>
      <vt:lpstr>Microsoft Excel Chart</vt:lpstr>
      <vt:lpstr>Agriculture Awkward sector?</vt:lpstr>
      <vt:lpstr>Outline</vt:lpstr>
      <vt:lpstr>OLD TRUTHS</vt:lpstr>
      <vt:lpstr>Why agriculture matters</vt:lpstr>
      <vt:lpstr>Poverty reduction: Ghana</vt:lpstr>
      <vt:lpstr>CORE POLICIES … … QUITE CLEAR</vt:lpstr>
      <vt:lpstr>Core of Agricultural Development  </vt:lpstr>
      <vt:lpstr>BRINGING IN COMPLICATIONS</vt:lpstr>
      <vt:lpstr>Core of Agricultural Development : not straightforward but, Complex</vt:lpstr>
      <vt:lpstr>Straightforward &amp; Complex Issues</vt:lpstr>
      <vt:lpstr>Limited resources, difficult starting points Sequences</vt:lpstr>
      <vt:lpstr>Agriculture is so varied...</vt:lpstr>
      <vt:lpstr>Gender differentiation</vt:lpstr>
      <vt:lpstr>Social differentiation: often large within villages</vt:lpstr>
      <vt:lpstr>Social groups and policy strategies</vt:lpstr>
      <vt:lpstr>The crowded agenda</vt:lpstr>
      <vt:lpstr>Challenges: Transitions to 2030</vt:lpstr>
      <vt:lpstr>FINAL PLEA: LEARN FROM EXPERIENCE</vt:lpstr>
      <vt:lpstr>Learning …</vt:lpstr>
      <vt:lpstr>Burkina’s story</vt:lpstr>
      <vt:lpstr>Issues for discussion</vt:lpstr>
      <vt:lpstr>Slide dump</vt:lpstr>
      <vt:lpstr>Unheralded success</vt:lpstr>
      <vt:lpstr>False Dichotomies?</vt:lpstr>
      <vt:lpstr>Agricultural Development:  the Core Agenda — from the Simple ... </vt:lpstr>
      <vt:lpstr>Avoid elephant traps!</vt:lpstr>
      <vt:lpstr> ...To Complex: Market Failures</vt:lpstr>
      <vt:lpstr>Market failures, con’d</vt:lpstr>
      <vt:lpstr>Policy:  What matters, Where, When?</vt:lpstr>
      <vt:lpstr>FURTHER DIFFERENCES … … &amp; FALSE DICHOTOMIES</vt:lpstr>
      <vt:lpstr>If it can’t be done for farming, it’s over …</vt:lpstr>
      <vt:lpstr>More awkwardness Agriculture’s needs are so varied by:</vt:lpstr>
      <vt:lpstr>Social differentiation: often large within villages</vt:lpstr>
      <vt:lpstr>Different groups, Different strategies</vt:lpstr>
      <vt:lpstr>Conclusion [almost]</vt:lpstr>
      <vt:lpstr>Geographical differentiation: the example of West Africa (Snrech)</vt:lpstr>
      <vt:lpstr>Introduction</vt:lpstr>
      <vt:lpstr>False dichotomy: Agri vs Indy</vt:lpstr>
      <vt:lpstr>Future Agricultures?</vt:lpstr>
      <vt:lpstr>How to Fix Market Failures?</vt:lpstr>
      <vt:lpstr>Fixing High T costs? Malawi Maize </vt:lpstr>
      <vt:lpstr>Kenya fertiliser liberalisation</vt:lpstr>
      <vt:lpstr>Elephant traps ... Spend on Education = &lt;11% G: c 40% illiterate</vt:lpstr>
      <vt:lpstr>Simple Stuff: Avoid Elephant Traps</vt:lpstr>
      <vt:lpstr>Sorting it out: from simple to complex</vt:lpstr>
      <vt:lpstr>But is agricultural development  feasible?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Agriculture: the awkward sector?</dc:title>
  <dc:creator>Steve Wiggins</dc:creator>
  <cp:lastModifiedBy>x55b078</cp:lastModifiedBy>
  <cp:revision>26</cp:revision>
  <dcterms:created xsi:type="dcterms:W3CDTF">2009-10-28T12:08:29Z</dcterms:created>
  <dcterms:modified xsi:type="dcterms:W3CDTF">2010-07-12T11:32:25Z</dcterms:modified>
</cp:coreProperties>
</file>