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96" r:id="rId2"/>
    <p:sldId id="257" r:id="rId3"/>
    <p:sldId id="306" r:id="rId4"/>
    <p:sldId id="309" r:id="rId5"/>
    <p:sldId id="258" r:id="rId6"/>
    <p:sldId id="301" r:id="rId7"/>
    <p:sldId id="259" r:id="rId8"/>
    <p:sldId id="310" r:id="rId9"/>
    <p:sldId id="297" r:id="rId10"/>
    <p:sldId id="311" r:id="rId11"/>
    <p:sldId id="305" r:id="rId12"/>
    <p:sldId id="298" r:id="rId13"/>
    <p:sldId id="260" r:id="rId14"/>
    <p:sldId id="261" r:id="rId15"/>
    <p:sldId id="312" r:id="rId16"/>
    <p:sldId id="262" r:id="rId17"/>
    <p:sldId id="263" r:id="rId18"/>
    <p:sldId id="299" r:id="rId19"/>
    <p:sldId id="304" r:id="rId20"/>
    <p:sldId id="288" r:id="rId21"/>
    <p:sldId id="314" r:id="rId22"/>
    <p:sldId id="295" r:id="rId23"/>
  </p:sldIdLst>
  <p:sldSz cx="9144000" cy="6858000" type="screen4x3"/>
  <p:notesSz cx="6662738" cy="9926638"/>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ire" initials="C" lastIdx="15" clrIdx="0"/>
  <p:cmAuthor id="1" name="Cécile Cherrier" initials="CC"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3300"/>
    <a:srgbClr val="BFBFBF"/>
    <a:srgbClr val="FF9900"/>
    <a:srgbClr val="77933C"/>
    <a:srgbClr val="99CCFF"/>
    <a:srgbClr val="EDF6F9"/>
    <a:srgbClr val="E5F2F7"/>
    <a:srgbClr val="F9FCFD"/>
    <a:srgbClr val="E2F1F6"/>
  </p:clrMru>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64" autoAdjust="0"/>
    <p:restoredTop sz="95667" autoAdjust="0"/>
  </p:normalViewPr>
  <p:slideViewPr>
    <p:cSldViewPr>
      <p:cViewPr>
        <p:scale>
          <a:sx n="73" d="100"/>
          <a:sy n="73" d="100"/>
        </p:scale>
        <p:origin x="-468" y="-150"/>
      </p:cViewPr>
      <p:guideLst>
        <p:guide orient="horz" pos="2160"/>
        <p:guide pos="2880"/>
      </p:guideLst>
    </p:cSldViewPr>
  </p:slideViewPr>
  <p:outlineViewPr>
    <p:cViewPr>
      <p:scale>
        <a:sx n="33" d="100"/>
        <a:sy n="33" d="100"/>
      </p:scale>
      <p:origin x="0" y="0"/>
    </p:cViewPr>
  </p:outlineViewPr>
  <p:notesTextViewPr>
    <p:cViewPr>
      <p:scale>
        <a:sx n="150" d="100"/>
        <a:sy n="150" d="100"/>
      </p:scale>
      <p:origin x="0" y="48"/>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bwMode="auto">
          <a:xfrm>
            <a:off x="0" y="0"/>
            <a:ext cx="288766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p>
        </p:txBody>
      </p:sp>
      <p:sp>
        <p:nvSpPr>
          <p:cNvPr id="82947" name="Rectangle 3"/>
          <p:cNvSpPr>
            <a:spLocks noGrp="1" noChangeArrowheads="1"/>
          </p:cNvSpPr>
          <p:nvPr>
            <p:ph type="dt" sz="quarter" idx="1"/>
          </p:nvPr>
        </p:nvSpPr>
        <p:spPr bwMode="auto">
          <a:xfrm>
            <a:off x="3773488" y="0"/>
            <a:ext cx="2887662"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fld id="{5DF9A171-6261-4F6C-A6FF-CEE1AA1CE224}" type="datetimeFigureOut">
              <a:rPr lang="en-GB"/>
              <a:pPr>
                <a:defRPr/>
              </a:pPr>
              <a:t>17/04/2012</a:t>
            </a:fld>
            <a:endParaRPr lang="en-GB"/>
          </a:p>
        </p:txBody>
      </p:sp>
      <p:sp>
        <p:nvSpPr>
          <p:cNvPr id="82948" name="Rectangle 4"/>
          <p:cNvSpPr>
            <a:spLocks noGrp="1" noChangeArrowheads="1"/>
          </p:cNvSpPr>
          <p:nvPr>
            <p:ph type="ftr" sz="quarter" idx="2"/>
          </p:nvPr>
        </p:nvSpPr>
        <p:spPr bwMode="auto">
          <a:xfrm>
            <a:off x="0" y="9428163"/>
            <a:ext cx="288766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p>
        </p:txBody>
      </p:sp>
      <p:sp>
        <p:nvSpPr>
          <p:cNvPr id="82949" name="Rectangle 5"/>
          <p:cNvSpPr>
            <a:spLocks noGrp="1" noChangeArrowheads="1"/>
          </p:cNvSpPr>
          <p:nvPr>
            <p:ph type="sldNum" sz="quarter" idx="3"/>
          </p:nvPr>
        </p:nvSpPr>
        <p:spPr bwMode="auto">
          <a:xfrm>
            <a:off x="3773488" y="9428163"/>
            <a:ext cx="2887662"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36901E7-7654-4D26-A270-E2F6E2BB44CC}"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7663"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Espace réservé de la date 2"/>
          <p:cNvSpPr>
            <a:spLocks noGrp="1"/>
          </p:cNvSpPr>
          <p:nvPr>
            <p:ph type="dt" idx="1"/>
          </p:nvPr>
        </p:nvSpPr>
        <p:spPr>
          <a:xfrm>
            <a:off x="3773488" y="0"/>
            <a:ext cx="2887662"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FA0AEDE-2025-4192-A21B-E5E6CC779EEC}" type="datetimeFigureOut">
              <a:rPr lang="en-GB"/>
              <a:pPr>
                <a:defRPr/>
              </a:pPr>
              <a:t>17/04/2012</a:t>
            </a:fld>
            <a:endParaRPr lang="en-GB"/>
          </a:p>
        </p:txBody>
      </p:sp>
      <p:sp>
        <p:nvSpPr>
          <p:cNvPr id="4" name="Espace réservé de l'image des diapositives 3"/>
          <p:cNvSpPr>
            <a:spLocks noGrp="1" noRot="1" noChangeAspect="1"/>
          </p:cNvSpPr>
          <p:nvPr>
            <p:ph type="sldImg" idx="2"/>
          </p:nvPr>
        </p:nvSpPr>
        <p:spPr>
          <a:xfrm>
            <a:off x="850900"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Espace réservé des commentaires 4"/>
          <p:cNvSpPr>
            <a:spLocks noGrp="1"/>
          </p:cNvSpPr>
          <p:nvPr>
            <p:ph type="body" sz="quarter" idx="3"/>
          </p:nvPr>
        </p:nvSpPr>
        <p:spPr>
          <a:xfrm>
            <a:off x="666750" y="4714875"/>
            <a:ext cx="5329238" cy="4467225"/>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en-GB" noProof="0" smtClean="0"/>
          </a:p>
        </p:txBody>
      </p:sp>
      <p:sp>
        <p:nvSpPr>
          <p:cNvPr id="6" name="Espace réservé du pied de page 5"/>
          <p:cNvSpPr>
            <a:spLocks noGrp="1"/>
          </p:cNvSpPr>
          <p:nvPr>
            <p:ph type="ftr" sz="quarter" idx="4"/>
          </p:nvPr>
        </p:nvSpPr>
        <p:spPr>
          <a:xfrm>
            <a:off x="0" y="9428163"/>
            <a:ext cx="2887663"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Espace réservé du numéro de diapositive 6"/>
          <p:cNvSpPr>
            <a:spLocks noGrp="1"/>
          </p:cNvSpPr>
          <p:nvPr>
            <p:ph type="sldNum" sz="quarter" idx="5"/>
          </p:nvPr>
        </p:nvSpPr>
        <p:spPr>
          <a:xfrm>
            <a:off x="3773488" y="9428163"/>
            <a:ext cx="2887662"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4E4EB6E-FCB9-45AE-A036-920A903F26B6}"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who.int/nutgrowthdb/estimates/en/index.html"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www.unicef.org/publications/index_51656.html"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355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
        <p:nvSpPr>
          <p:cNvPr id="4" name="Espace réservé du numéro de diapositive 3"/>
          <p:cNvSpPr>
            <a:spLocks noGrp="1"/>
          </p:cNvSpPr>
          <p:nvPr>
            <p:ph type="sldNum" sz="quarter" idx="5"/>
          </p:nvPr>
        </p:nvSpPr>
        <p:spPr/>
        <p:txBody>
          <a:bodyPr/>
          <a:lstStyle/>
          <a:p>
            <a:pPr>
              <a:defRPr/>
            </a:pPr>
            <a:fld id="{F29B4DFA-9A6F-4591-8412-FEF6883FF74A}" type="slidenum">
              <a:rPr lang="en-GB" smtClean="0"/>
              <a:pPr>
                <a:defRPr/>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100" dirty="0" smtClean="0"/>
              <a:t>Social transfers used in the ‘food pathway to nutrition’ to: support </a:t>
            </a:r>
            <a:r>
              <a:rPr lang="en-GB" sz="1100" b="1" dirty="0" smtClean="0"/>
              <a:t>livelihood</a:t>
            </a:r>
            <a:r>
              <a:rPr lang="en-GB" sz="1100" dirty="0" smtClean="0"/>
              <a:t>; support </a:t>
            </a:r>
            <a:r>
              <a:rPr lang="en-GB" sz="1100" b="1" dirty="0" smtClean="0"/>
              <a:t>income</a:t>
            </a:r>
            <a:r>
              <a:rPr lang="en-GB" sz="1100" dirty="0" smtClean="0"/>
              <a:t>; or directly provide </a:t>
            </a:r>
            <a:r>
              <a:rPr lang="en-GB" sz="1100" b="1" dirty="0" smtClean="0"/>
              <a:t>food</a:t>
            </a:r>
            <a:r>
              <a:rPr lang="en-GB" sz="1100" dirty="0" smtClean="0"/>
              <a:t>.</a:t>
            </a:r>
          </a:p>
          <a:p>
            <a:endParaRPr lang="en-GB" sz="1100" dirty="0" smtClean="0"/>
          </a:p>
          <a:p>
            <a:r>
              <a:rPr lang="en-GB" sz="1100" dirty="0" smtClean="0"/>
              <a:t>NB: ‘Commodity vouchers’ may also be referred to as ‘near-cash transfers’ when they rely on the market to provide goods. The term ‘public works’ would often refer to all forms of social transfers conditional to beneficiaries’ work requirements i.e. proper labour-intensive public works (such as Ethiopia’s Productive Safety Net Programme) as well as cash-for-work and food-for-work, and may even sometimes enclose cash/food-for-training and cash/food-for-asset.</a:t>
            </a:r>
          </a:p>
          <a:p>
            <a:r>
              <a:rPr lang="en-GB" sz="1100" dirty="0" smtClean="0"/>
              <a:t>NB : </a:t>
            </a:r>
            <a:r>
              <a:rPr lang="fr-FR" sz="1100" dirty="0" smtClean="0"/>
              <a:t>Certains acteurs inclus également dans les transferts sociaux les mesures visant à réduire le prix des denrées ou services de base, telles que les exemptions de paiement des soins de santé ou les subvention</a:t>
            </a:r>
            <a:endParaRPr lang="en-GB" sz="1100" dirty="0" smtClean="0"/>
          </a:p>
        </p:txBody>
      </p:sp>
      <p:sp>
        <p:nvSpPr>
          <p:cNvPr id="4" name="Slide Number Placeholder 3"/>
          <p:cNvSpPr>
            <a:spLocks noGrp="1"/>
          </p:cNvSpPr>
          <p:nvPr>
            <p:ph type="sldNum" sz="quarter" idx="5"/>
          </p:nvPr>
        </p:nvSpPr>
        <p:spPr/>
        <p:txBody>
          <a:bodyPr/>
          <a:lstStyle/>
          <a:p>
            <a:pPr>
              <a:defRPr/>
            </a:pPr>
            <a:fld id="{38F65271-8A46-497E-BAA0-985AC7FCDB62}" type="slidenum">
              <a:rPr lang="en-GB" smtClean="0"/>
              <a:pPr>
                <a:defRPr/>
              </a:pPr>
              <a:t>14</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fr-FR" sz="1100" noProof="0" dirty="0" smtClean="0"/>
          </a:p>
        </p:txBody>
      </p:sp>
      <p:sp>
        <p:nvSpPr>
          <p:cNvPr id="4" name="Slide Number Placeholder 3"/>
          <p:cNvSpPr>
            <a:spLocks noGrp="1"/>
          </p:cNvSpPr>
          <p:nvPr>
            <p:ph type="sldNum" sz="quarter" idx="5"/>
          </p:nvPr>
        </p:nvSpPr>
        <p:spPr/>
        <p:txBody>
          <a:bodyPr/>
          <a:lstStyle/>
          <a:p>
            <a:pPr>
              <a:defRPr/>
            </a:pPr>
            <a:fld id="{8E00CF4D-170D-48DD-BA8B-42FEA59FA862}" type="slidenum">
              <a:rPr lang="en-GB" smtClean="0"/>
              <a:pPr>
                <a:defRPr/>
              </a:pPr>
              <a:t>15</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z="1100" smtClean="0"/>
          </a:p>
        </p:txBody>
      </p:sp>
      <p:sp>
        <p:nvSpPr>
          <p:cNvPr id="4" name="Slide Number Placeholder 3"/>
          <p:cNvSpPr>
            <a:spLocks noGrp="1"/>
          </p:cNvSpPr>
          <p:nvPr>
            <p:ph type="sldNum" sz="quarter" idx="5"/>
          </p:nvPr>
        </p:nvSpPr>
        <p:spPr/>
        <p:txBody>
          <a:bodyPr/>
          <a:lstStyle/>
          <a:p>
            <a:pPr>
              <a:defRPr/>
            </a:pPr>
            <a:fld id="{9849486A-9F0E-45EC-8172-93336AEFA092}" type="slidenum">
              <a:rPr lang="en-GB" smtClean="0"/>
              <a:pPr>
                <a:defRPr/>
              </a:pPr>
              <a:t>16</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z="1100" smtClean="0"/>
          </a:p>
        </p:txBody>
      </p:sp>
      <p:sp>
        <p:nvSpPr>
          <p:cNvPr id="4" name="Slide Number Placeholder 3"/>
          <p:cNvSpPr>
            <a:spLocks noGrp="1"/>
          </p:cNvSpPr>
          <p:nvPr>
            <p:ph type="sldNum" sz="quarter" idx="5"/>
          </p:nvPr>
        </p:nvSpPr>
        <p:spPr/>
        <p:txBody>
          <a:bodyPr/>
          <a:lstStyle/>
          <a:p>
            <a:pPr>
              <a:defRPr/>
            </a:pPr>
            <a:fld id="{B53652B3-E96D-405D-B6AA-2A5619E678FB}" type="slidenum">
              <a:rPr lang="en-GB" smtClean="0"/>
              <a:pPr>
                <a:defRPr/>
              </a:pPr>
              <a:t>20</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fr-FR" sz="1100" noProof="0" dirty="0" smtClean="0"/>
          </a:p>
        </p:txBody>
      </p:sp>
      <p:sp>
        <p:nvSpPr>
          <p:cNvPr id="4" name="Slide Number Placeholder 3"/>
          <p:cNvSpPr>
            <a:spLocks noGrp="1"/>
          </p:cNvSpPr>
          <p:nvPr>
            <p:ph type="sldNum" sz="quarter" idx="5"/>
          </p:nvPr>
        </p:nvSpPr>
        <p:spPr/>
        <p:txBody>
          <a:bodyPr/>
          <a:lstStyle/>
          <a:p>
            <a:pPr>
              <a:defRPr/>
            </a:pPr>
            <a:fld id="{8E00CF4D-170D-48DD-BA8B-42FEA59FA862}" type="slidenum">
              <a:rPr lang="en-GB" smtClean="0"/>
              <a:pPr>
                <a:defRPr/>
              </a:pPr>
              <a:t>21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457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en-GB" sz="1000" dirty="0" smtClean="0"/>
          </a:p>
        </p:txBody>
      </p:sp>
      <p:sp>
        <p:nvSpPr>
          <p:cNvPr id="4" name="Espace réservé du numéro de diapositive 3"/>
          <p:cNvSpPr>
            <a:spLocks noGrp="1"/>
          </p:cNvSpPr>
          <p:nvPr>
            <p:ph type="sldNum" sz="quarter" idx="5"/>
          </p:nvPr>
        </p:nvSpPr>
        <p:spPr/>
        <p:txBody>
          <a:bodyPr/>
          <a:lstStyle/>
          <a:p>
            <a:pPr>
              <a:defRPr/>
            </a:pPr>
            <a:fld id="{770A0D3F-CA12-4175-ABA9-A841CDC83172}" type="slidenum">
              <a:rPr lang="en-GB" smtClean="0"/>
              <a:pPr>
                <a:defRPr/>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457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r>
              <a:rPr lang="fr-FR" sz="1000" dirty="0" smtClean="0"/>
              <a:t>Sources</a:t>
            </a:r>
            <a:r>
              <a:rPr lang="fr-FR" sz="1000" baseline="0" dirty="0" smtClean="0"/>
              <a:t> : FAO</a:t>
            </a:r>
            <a:endParaRPr lang="en-GB" sz="1000" dirty="0" smtClean="0"/>
          </a:p>
        </p:txBody>
      </p:sp>
      <p:sp>
        <p:nvSpPr>
          <p:cNvPr id="4" name="Espace réservé du numéro de diapositive 3"/>
          <p:cNvSpPr>
            <a:spLocks noGrp="1"/>
          </p:cNvSpPr>
          <p:nvPr>
            <p:ph type="sldNum" sz="quarter" idx="5"/>
          </p:nvPr>
        </p:nvSpPr>
        <p:spPr/>
        <p:txBody>
          <a:bodyPr/>
          <a:lstStyle/>
          <a:p>
            <a:pPr>
              <a:defRPr/>
            </a:pPr>
            <a:fld id="{770A0D3F-CA12-4175-ABA9-A841CDC83172}" type="slidenum">
              <a:rPr lang="en-GB" smtClean="0"/>
              <a:pPr>
                <a:defRPr/>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457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r>
              <a:rPr lang="fr-FR" sz="1000" dirty="0" smtClean="0"/>
              <a:t>Source émaciation et retard de croissance : WHO 2011 (données de 2010) </a:t>
            </a:r>
            <a:r>
              <a:rPr lang="en-GB" sz="1000" dirty="0" smtClean="0">
                <a:hlinkClick r:id="rId3"/>
              </a:rPr>
              <a:t>http://www.who.int/nutgrowthdb/estimates/en/index.html</a:t>
            </a:r>
            <a:endParaRPr lang="en-GB" sz="1000" dirty="0" smtClean="0"/>
          </a:p>
          <a:p>
            <a:r>
              <a:rPr lang="fr-FR" sz="1000" dirty="0" smtClean="0"/>
              <a:t>Source for PPN : UNICEF 2009 (données de 2003 à 2008) </a:t>
            </a:r>
            <a:r>
              <a:rPr lang="en-GB" sz="1000" dirty="0" smtClean="0">
                <a:hlinkClick r:id="rId4"/>
              </a:rPr>
              <a:t>http://www.unicef.org/publications/index_51656.html</a:t>
            </a:r>
            <a:endParaRPr lang="en-GB" sz="1000" dirty="0" smtClean="0"/>
          </a:p>
          <a:p>
            <a:r>
              <a:rPr lang="fr-FR" sz="1000" dirty="0" smtClean="0"/>
              <a:t>Source</a:t>
            </a:r>
            <a:r>
              <a:rPr lang="fr-FR" sz="1000" baseline="0" dirty="0" smtClean="0"/>
              <a:t> pour taux de décès</a:t>
            </a:r>
            <a:r>
              <a:rPr lang="fr-FR" sz="1000" dirty="0" smtClean="0"/>
              <a:t> : Lancet </a:t>
            </a:r>
            <a:r>
              <a:rPr lang="fr-FR" sz="1000" dirty="0" err="1" smtClean="0"/>
              <a:t>Series</a:t>
            </a:r>
            <a:r>
              <a:rPr lang="fr-FR" sz="1000" dirty="0" smtClean="0"/>
              <a:t> 2008</a:t>
            </a:r>
            <a:endParaRPr lang="en-GB" sz="1000" dirty="0" smtClean="0"/>
          </a:p>
        </p:txBody>
      </p:sp>
      <p:sp>
        <p:nvSpPr>
          <p:cNvPr id="4" name="Espace réservé du numéro de diapositive 3"/>
          <p:cNvSpPr>
            <a:spLocks noGrp="1"/>
          </p:cNvSpPr>
          <p:nvPr>
            <p:ph type="sldNum" sz="quarter" idx="5"/>
          </p:nvPr>
        </p:nvSpPr>
        <p:spPr/>
        <p:txBody>
          <a:bodyPr/>
          <a:lstStyle/>
          <a:p>
            <a:pPr>
              <a:defRPr/>
            </a:pPr>
            <a:fld id="{770A0D3F-CA12-4175-ABA9-A841CDC83172}" type="slidenum">
              <a:rPr lang="en-GB" smtClean="0"/>
              <a:pPr>
                <a:defRPr/>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noProof="0" dirty="0" smtClean="0"/>
              <a:t>Présentation du cadre conceptuel et des trois chemins vers la nutrition : </a:t>
            </a:r>
            <a:r>
              <a:rPr lang="fr-FR" b="1" noProof="0" dirty="0" smtClean="0"/>
              <a:t>alimentation</a:t>
            </a:r>
            <a:r>
              <a:rPr lang="fr-FR" noProof="0" dirty="0" smtClean="0"/>
              <a:t>, </a:t>
            </a:r>
            <a:r>
              <a:rPr lang="fr-FR" b="1" noProof="0" dirty="0" smtClean="0"/>
              <a:t>soins</a:t>
            </a:r>
            <a:r>
              <a:rPr lang="fr-FR" noProof="0" dirty="0" smtClean="0"/>
              <a:t>, </a:t>
            </a:r>
            <a:r>
              <a:rPr lang="fr-FR" b="1" noProof="0" dirty="0" smtClean="0"/>
              <a:t>santé</a:t>
            </a:r>
          </a:p>
          <a:p>
            <a:pPr eaLnBrk="1" hangingPunct="1">
              <a:spcBef>
                <a:spcPct val="0"/>
              </a:spcBef>
            </a:pPr>
            <a:r>
              <a:rPr lang="fr-FR" b="0" noProof="0" dirty="0" smtClean="0"/>
              <a:t>Nœuds clés du chemin « alimentation »: réduction</a:t>
            </a:r>
            <a:r>
              <a:rPr lang="fr-FR" b="0" baseline="0" noProof="0" dirty="0" smtClean="0"/>
              <a:t> de la </a:t>
            </a:r>
            <a:r>
              <a:rPr lang="fr-FR" b="1" baseline="0" noProof="0" dirty="0" smtClean="0"/>
              <a:t>pauvreté </a:t>
            </a:r>
            <a:r>
              <a:rPr lang="fr-FR" b="0" baseline="0" noProof="0" dirty="0" smtClean="0"/>
              <a:t>et de l’</a:t>
            </a:r>
            <a:r>
              <a:rPr lang="fr-FR" b="1" baseline="0" noProof="0" dirty="0" smtClean="0"/>
              <a:t>insécurité alimentaire</a:t>
            </a:r>
            <a:endParaRPr lang="fr-FR" b="1" noProof="0" dirty="0" smtClean="0"/>
          </a:p>
        </p:txBody>
      </p:sp>
      <p:sp>
        <p:nvSpPr>
          <p:cNvPr id="4" name="Slide Number Placeholder 3"/>
          <p:cNvSpPr>
            <a:spLocks noGrp="1"/>
          </p:cNvSpPr>
          <p:nvPr>
            <p:ph type="sldNum" sz="quarter" idx="5"/>
          </p:nvPr>
        </p:nvSpPr>
        <p:spPr/>
        <p:txBody>
          <a:bodyPr/>
          <a:lstStyle/>
          <a:p>
            <a:pPr>
              <a:defRPr/>
            </a:pPr>
            <a:fld id="{9CD6C617-C3A1-4978-A4E4-F5F74B005C44}" type="slidenum">
              <a:rPr lang="en-GB" smtClean="0"/>
              <a:pPr>
                <a:defRPr/>
              </a:pPr>
              <a:t>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457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en-GB" sz="1000" dirty="0" smtClean="0"/>
          </a:p>
        </p:txBody>
      </p:sp>
      <p:sp>
        <p:nvSpPr>
          <p:cNvPr id="4" name="Espace réservé du numéro de diapositive 3"/>
          <p:cNvSpPr>
            <a:spLocks noGrp="1"/>
          </p:cNvSpPr>
          <p:nvPr>
            <p:ph type="sldNum" sz="quarter" idx="5"/>
          </p:nvPr>
        </p:nvSpPr>
        <p:spPr/>
        <p:txBody>
          <a:bodyPr/>
          <a:lstStyle/>
          <a:p>
            <a:pPr>
              <a:defRPr/>
            </a:pPr>
            <a:fld id="{770A0D3F-CA12-4175-ABA9-A841CDC83172}" type="slidenum">
              <a:rPr lang="en-GB" smtClean="0"/>
              <a:pPr>
                <a:defRPr/>
              </a:pPr>
              <a:t>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noProof="0" dirty="0" smtClean="0"/>
              <a:t>Les aspects de la </a:t>
            </a:r>
            <a:r>
              <a:rPr lang="fr-FR" b="0" noProof="0" dirty="0" smtClean="0"/>
              <a:t>sécurité alimentaire et nutritionnelle </a:t>
            </a:r>
            <a:r>
              <a:rPr lang="fr-FR" noProof="0" dirty="0" smtClean="0"/>
              <a:t>souvent négligés : accès, niveau</a:t>
            </a:r>
            <a:r>
              <a:rPr lang="fr-FR" baseline="0" noProof="0" dirty="0" smtClean="0"/>
              <a:t> individuel</a:t>
            </a:r>
            <a:r>
              <a:rPr lang="fr-FR" noProof="0" dirty="0" smtClean="0"/>
              <a:t>, qualité nutritive des aliments, pratiques de soins, déterminants</a:t>
            </a:r>
            <a:r>
              <a:rPr lang="fr-FR" baseline="0" noProof="0" dirty="0" smtClean="0"/>
              <a:t> de l’état de santé,</a:t>
            </a:r>
            <a:r>
              <a:rPr lang="fr-FR" noProof="0" dirty="0" smtClean="0"/>
              <a:t> stabilité de l’approvisionnement dans </a:t>
            </a:r>
            <a:r>
              <a:rPr lang="fr-FR" noProof="0" smtClean="0"/>
              <a:t>le temps.</a:t>
            </a:r>
            <a:endParaRPr lang="fr-FR" noProof="0" dirty="0" smtClean="0"/>
          </a:p>
        </p:txBody>
      </p:sp>
      <p:sp>
        <p:nvSpPr>
          <p:cNvPr id="4" name="Slide Number Placeholder 3"/>
          <p:cNvSpPr>
            <a:spLocks noGrp="1"/>
          </p:cNvSpPr>
          <p:nvPr>
            <p:ph type="sldNum" sz="quarter" idx="5"/>
          </p:nvPr>
        </p:nvSpPr>
        <p:spPr/>
        <p:txBody>
          <a:bodyPr/>
          <a:lstStyle/>
          <a:p>
            <a:pPr>
              <a:defRPr/>
            </a:pPr>
            <a:fld id="{400323D2-7A0F-4AAB-9E96-5793F690B307}" type="slidenum">
              <a:rPr lang="en-GB" smtClean="0"/>
              <a:pPr>
                <a:defRPr/>
              </a:pPr>
              <a:t>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457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en-GB" sz="1000" dirty="0" smtClean="0"/>
          </a:p>
        </p:txBody>
      </p:sp>
      <p:sp>
        <p:nvSpPr>
          <p:cNvPr id="4" name="Espace réservé du numéro de diapositive 3"/>
          <p:cNvSpPr>
            <a:spLocks noGrp="1"/>
          </p:cNvSpPr>
          <p:nvPr>
            <p:ph type="sldNum" sz="quarter" idx="5"/>
          </p:nvPr>
        </p:nvSpPr>
        <p:spPr/>
        <p:txBody>
          <a:bodyPr/>
          <a:lstStyle/>
          <a:p>
            <a:pPr>
              <a:defRPr/>
            </a:pPr>
            <a:fld id="{770A0D3F-CA12-4175-ABA9-A841CDC83172}" type="slidenum">
              <a:rPr lang="en-GB" smtClean="0"/>
              <a:pPr>
                <a:defRPr/>
              </a:pPr>
              <a:t>10</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100" noProof="0" dirty="0" smtClean="0"/>
              <a:t>Note : un régime est dit « non contributif » lorsqu’aucune </a:t>
            </a:r>
            <a:r>
              <a:rPr lang="fr-FR" sz="1100" baseline="0" noProof="0" dirty="0" smtClean="0"/>
              <a:t>contribution financière directe préalable (cotisation) n’est requise pour bénéficier des prestations</a:t>
            </a:r>
            <a:r>
              <a:rPr lang="fr-FR" sz="1100" noProof="0" dirty="0" smtClean="0"/>
              <a:t>.</a:t>
            </a:r>
          </a:p>
        </p:txBody>
      </p:sp>
      <p:sp>
        <p:nvSpPr>
          <p:cNvPr id="4" name="Slide Number Placeholder 3"/>
          <p:cNvSpPr>
            <a:spLocks noGrp="1"/>
          </p:cNvSpPr>
          <p:nvPr>
            <p:ph type="sldNum" sz="quarter" idx="5"/>
          </p:nvPr>
        </p:nvSpPr>
        <p:spPr/>
        <p:txBody>
          <a:bodyPr/>
          <a:lstStyle/>
          <a:p>
            <a:pPr>
              <a:defRPr/>
            </a:pPr>
            <a:fld id="{8E00CF4D-170D-48DD-BA8B-42FEA59FA862}" type="slidenum">
              <a:rPr lang="en-GB" smtClean="0"/>
              <a:pPr>
                <a:defRPr/>
              </a:pPr>
              <a:t>13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GB"/>
          </a:p>
        </p:txBody>
      </p:sp>
      <p:sp>
        <p:nvSpPr>
          <p:cNvPr id="4" name="Espace réservé de la date 3"/>
          <p:cNvSpPr>
            <a:spLocks noGrp="1"/>
          </p:cNvSpPr>
          <p:nvPr>
            <p:ph type="dt" sz="half" idx="10"/>
          </p:nvPr>
        </p:nvSpPr>
        <p:spPr/>
        <p:txBody>
          <a:bodyPr/>
          <a:lstStyle>
            <a:lvl1pPr>
              <a:defRPr/>
            </a:lvl1pPr>
          </a:lstStyle>
          <a:p>
            <a:pPr>
              <a:defRPr/>
            </a:pPr>
            <a:fld id="{CABC156D-A06D-4B4B-BF4A-487882211437}" type="datetimeFigureOut">
              <a:rPr lang="en-GB"/>
              <a:pPr>
                <a:defRPr/>
              </a:pPr>
              <a:t>17/04/2012</a:t>
            </a:fld>
            <a:endParaRPr lang="en-GB"/>
          </a:p>
        </p:txBody>
      </p:sp>
      <p:sp>
        <p:nvSpPr>
          <p:cNvPr id="5" name="Espace réservé du pied de page 4"/>
          <p:cNvSpPr>
            <a:spLocks noGrp="1"/>
          </p:cNvSpPr>
          <p:nvPr>
            <p:ph type="ftr" sz="quarter" idx="11"/>
          </p:nvPr>
        </p:nvSpPr>
        <p:spPr/>
        <p:txBody>
          <a:bodyPr/>
          <a:lstStyle>
            <a:lvl1pPr>
              <a:defRPr/>
            </a:lvl1pPr>
          </a:lstStyle>
          <a:p>
            <a:pPr>
              <a:defRPr/>
            </a:pPr>
            <a:endParaRPr lang="en-GB"/>
          </a:p>
        </p:txBody>
      </p:sp>
      <p:sp>
        <p:nvSpPr>
          <p:cNvPr id="6" name="Espace réservé du numéro de diapositive 5"/>
          <p:cNvSpPr>
            <a:spLocks noGrp="1"/>
          </p:cNvSpPr>
          <p:nvPr>
            <p:ph type="sldNum" sz="quarter" idx="12"/>
          </p:nvPr>
        </p:nvSpPr>
        <p:spPr/>
        <p:txBody>
          <a:bodyPr/>
          <a:lstStyle>
            <a:lvl1pPr>
              <a:defRPr/>
            </a:lvl1pPr>
          </a:lstStyle>
          <a:p>
            <a:pPr>
              <a:defRPr/>
            </a:pPr>
            <a:fld id="{E7DD5F1F-43BE-43B8-89D4-5AB710EC0361}"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lvl1pPr>
              <a:defRPr/>
            </a:lvl1pPr>
          </a:lstStyle>
          <a:p>
            <a:pPr>
              <a:defRPr/>
            </a:pPr>
            <a:fld id="{DEC643DF-34E7-4653-8C69-A2FEB1B02326}" type="datetimeFigureOut">
              <a:rPr lang="en-GB"/>
              <a:pPr>
                <a:defRPr/>
              </a:pPr>
              <a:t>17/04/2012</a:t>
            </a:fld>
            <a:endParaRPr lang="en-GB"/>
          </a:p>
        </p:txBody>
      </p:sp>
      <p:sp>
        <p:nvSpPr>
          <p:cNvPr id="5" name="Espace réservé du pied de page 4"/>
          <p:cNvSpPr>
            <a:spLocks noGrp="1"/>
          </p:cNvSpPr>
          <p:nvPr>
            <p:ph type="ftr" sz="quarter" idx="11"/>
          </p:nvPr>
        </p:nvSpPr>
        <p:spPr/>
        <p:txBody>
          <a:bodyPr/>
          <a:lstStyle>
            <a:lvl1pPr>
              <a:defRPr/>
            </a:lvl1pPr>
          </a:lstStyle>
          <a:p>
            <a:pPr>
              <a:defRPr/>
            </a:pPr>
            <a:endParaRPr lang="en-GB"/>
          </a:p>
        </p:txBody>
      </p:sp>
      <p:sp>
        <p:nvSpPr>
          <p:cNvPr id="6" name="Espace réservé du numéro de diapositive 5"/>
          <p:cNvSpPr>
            <a:spLocks noGrp="1"/>
          </p:cNvSpPr>
          <p:nvPr>
            <p:ph type="sldNum" sz="quarter" idx="12"/>
          </p:nvPr>
        </p:nvSpPr>
        <p:spPr/>
        <p:txBody>
          <a:bodyPr/>
          <a:lstStyle>
            <a:lvl1pPr>
              <a:defRPr/>
            </a:lvl1pPr>
          </a:lstStyle>
          <a:p>
            <a:pPr>
              <a:defRPr/>
            </a:pPr>
            <a:fld id="{7B1EC5FD-99C7-4EFD-99DB-1DDEE57782D8}"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lvl1pPr>
              <a:defRPr/>
            </a:lvl1pPr>
          </a:lstStyle>
          <a:p>
            <a:pPr>
              <a:defRPr/>
            </a:pPr>
            <a:fld id="{AEAA1400-6D2E-49BF-8090-4EA040DAD9F2}" type="datetimeFigureOut">
              <a:rPr lang="en-GB"/>
              <a:pPr>
                <a:defRPr/>
              </a:pPr>
              <a:t>17/04/2012</a:t>
            </a:fld>
            <a:endParaRPr lang="en-GB"/>
          </a:p>
        </p:txBody>
      </p:sp>
      <p:sp>
        <p:nvSpPr>
          <p:cNvPr id="5" name="Espace réservé du pied de page 4"/>
          <p:cNvSpPr>
            <a:spLocks noGrp="1"/>
          </p:cNvSpPr>
          <p:nvPr>
            <p:ph type="ftr" sz="quarter" idx="11"/>
          </p:nvPr>
        </p:nvSpPr>
        <p:spPr/>
        <p:txBody>
          <a:bodyPr/>
          <a:lstStyle>
            <a:lvl1pPr>
              <a:defRPr/>
            </a:lvl1pPr>
          </a:lstStyle>
          <a:p>
            <a:pPr>
              <a:defRPr/>
            </a:pPr>
            <a:endParaRPr lang="en-GB"/>
          </a:p>
        </p:txBody>
      </p:sp>
      <p:sp>
        <p:nvSpPr>
          <p:cNvPr id="6" name="Espace réservé du numéro de diapositive 5"/>
          <p:cNvSpPr>
            <a:spLocks noGrp="1"/>
          </p:cNvSpPr>
          <p:nvPr>
            <p:ph type="sldNum" sz="quarter" idx="12"/>
          </p:nvPr>
        </p:nvSpPr>
        <p:spPr/>
        <p:txBody>
          <a:bodyPr/>
          <a:lstStyle>
            <a:lvl1pPr>
              <a:defRPr/>
            </a:lvl1pPr>
          </a:lstStyle>
          <a:p>
            <a:pPr>
              <a:defRPr/>
            </a:pPr>
            <a:fld id="{E54497C1-22AE-4EAA-98FC-E58D504099D2}"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pour modifier le style du titre</a:t>
            </a:r>
            <a:endParaRPr lang="en-GB"/>
          </a:p>
        </p:txBody>
      </p:sp>
      <p:sp>
        <p:nvSpPr>
          <p:cNvPr id="3" name="Espace réservé du tableau 2"/>
          <p:cNvSpPr>
            <a:spLocks noGrp="1"/>
          </p:cNvSpPr>
          <p:nvPr>
            <p:ph type="tbl" idx="1"/>
          </p:nvPr>
        </p:nvSpPr>
        <p:spPr>
          <a:xfrm>
            <a:off x="457200" y="1600200"/>
            <a:ext cx="8229600" cy="4525963"/>
          </a:xfrm>
        </p:spPr>
        <p:txBody>
          <a:bodyPr/>
          <a:lstStyle/>
          <a:p>
            <a:pPr lvl="0"/>
            <a:endParaRPr lang="en-GB" noProof="0"/>
          </a:p>
        </p:txBody>
      </p:sp>
      <p:sp>
        <p:nvSpPr>
          <p:cNvPr id="4" name="Espace réservé de la date 3"/>
          <p:cNvSpPr>
            <a:spLocks noGrp="1"/>
          </p:cNvSpPr>
          <p:nvPr>
            <p:ph type="dt" sz="half" idx="10"/>
          </p:nvPr>
        </p:nvSpPr>
        <p:spPr/>
        <p:txBody>
          <a:bodyPr/>
          <a:lstStyle>
            <a:lvl1pPr>
              <a:defRPr/>
            </a:lvl1pPr>
          </a:lstStyle>
          <a:p>
            <a:pPr>
              <a:defRPr/>
            </a:pPr>
            <a:fld id="{E7DE62BA-7546-4554-B0D6-D51043F49C5C}" type="datetimeFigureOut">
              <a:rPr lang="en-GB"/>
              <a:pPr>
                <a:defRPr/>
              </a:pPr>
              <a:t>17/04/2012</a:t>
            </a:fld>
            <a:endParaRPr lang="en-GB"/>
          </a:p>
        </p:txBody>
      </p:sp>
      <p:sp>
        <p:nvSpPr>
          <p:cNvPr id="5" name="Espace réservé du pied de page 4"/>
          <p:cNvSpPr>
            <a:spLocks noGrp="1"/>
          </p:cNvSpPr>
          <p:nvPr>
            <p:ph type="ftr" sz="quarter" idx="11"/>
          </p:nvPr>
        </p:nvSpPr>
        <p:spPr/>
        <p:txBody>
          <a:bodyPr/>
          <a:lstStyle>
            <a:lvl1pPr>
              <a:defRPr/>
            </a:lvl1pPr>
          </a:lstStyle>
          <a:p>
            <a:pPr>
              <a:defRPr/>
            </a:pPr>
            <a:endParaRPr lang="en-GB"/>
          </a:p>
        </p:txBody>
      </p:sp>
      <p:sp>
        <p:nvSpPr>
          <p:cNvPr id="6" name="Espace réservé du numéro de diapositive 5"/>
          <p:cNvSpPr>
            <a:spLocks noGrp="1"/>
          </p:cNvSpPr>
          <p:nvPr>
            <p:ph type="sldNum" sz="quarter" idx="12"/>
          </p:nvPr>
        </p:nvSpPr>
        <p:spPr/>
        <p:txBody>
          <a:bodyPr/>
          <a:lstStyle>
            <a:lvl1pPr>
              <a:defRPr/>
            </a:lvl1pPr>
          </a:lstStyle>
          <a:p>
            <a:pPr>
              <a:defRPr/>
            </a:pPr>
            <a:fld id="{A03F3488-FD6E-407C-B29A-DC430DF56308}"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lvl1pPr>
              <a:defRPr/>
            </a:lvl1pPr>
          </a:lstStyle>
          <a:p>
            <a:pPr>
              <a:defRPr/>
            </a:pPr>
            <a:fld id="{67389BCA-0B86-4E23-96BA-F8C99BDB367B}" type="datetimeFigureOut">
              <a:rPr lang="en-GB"/>
              <a:pPr>
                <a:defRPr/>
              </a:pPr>
              <a:t>17/04/2012</a:t>
            </a:fld>
            <a:endParaRPr lang="en-GB"/>
          </a:p>
        </p:txBody>
      </p:sp>
      <p:sp>
        <p:nvSpPr>
          <p:cNvPr id="5" name="Espace réservé du pied de page 4"/>
          <p:cNvSpPr>
            <a:spLocks noGrp="1"/>
          </p:cNvSpPr>
          <p:nvPr>
            <p:ph type="ftr" sz="quarter" idx="11"/>
          </p:nvPr>
        </p:nvSpPr>
        <p:spPr/>
        <p:txBody>
          <a:bodyPr/>
          <a:lstStyle>
            <a:lvl1pPr>
              <a:defRPr/>
            </a:lvl1pPr>
          </a:lstStyle>
          <a:p>
            <a:pPr>
              <a:defRPr/>
            </a:pPr>
            <a:endParaRPr lang="en-GB"/>
          </a:p>
        </p:txBody>
      </p:sp>
      <p:sp>
        <p:nvSpPr>
          <p:cNvPr id="6" name="Espace réservé du numéro de diapositive 5"/>
          <p:cNvSpPr>
            <a:spLocks noGrp="1"/>
          </p:cNvSpPr>
          <p:nvPr>
            <p:ph type="sldNum" sz="quarter" idx="12"/>
          </p:nvPr>
        </p:nvSpPr>
        <p:spPr/>
        <p:txBody>
          <a:bodyPr/>
          <a:lstStyle>
            <a:lvl1pPr>
              <a:defRPr/>
            </a:lvl1pPr>
          </a:lstStyle>
          <a:p>
            <a:pPr>
              <a:defRPr/>
            </a:pPr>
            <a:fld id="{15852AFB-0EFD-4A39-93E9-CE509948B895}"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19638E52-ACEB-4D36-B5FE-4889744F2367}" type="datetimeFigureOut">
              <a:rPr lang="en-GB"/>
              <a:pPr>
                <a:defRPr/>
              </a:pPr>
              <a:t>17/04/2012</a:t>
            </a:fld>
            <a:endParaRPr lang="en-GB"/>
          </a:p>
        </p:txBody>
      </p:sp>
      <p:sp>
        <p:nvSpPr>
          <p:cNvPr id="5" name="Espace réservé du pied de page 4"/>
          <p:cNvSpPr>
            <a:spLocks noGrp="1"/>
          </p:cNvSpPr>
          <p:nvPr>
            <p:ph type="ftr" sz="quarter" idx="11"/>
          </p:nvPr>
        </p:nvSpPr>
        <p:spPr/>
        <p:txBody>
          <a:bodyPr/>
          <a:lstStyle>
            <a:lvl1pPr>
              <a:defRPr/>
            </a:lvl1pPr>
          </a:lstStyle>
          <a:p>
            <a:pPr>
              <a:defRPr/>
            </a:pPr>
            <a:endParaRPr lang="en-GB"/>
          </a:p>
        </p:txBody>
      </p:sp>
      <p:sp>
        <p:nvSpPr>
          <p:cNvPr id="6" name="Espace réservé du numéro de diapositive 5"/>
          <p:cNvSpPr>
            <a:spLocks noGrp="1"/>
          </p:cNvSpPr>
          <p:nvPr>
            <p:ph type="sldNum" sz="quarter" idx="12"/>
          </p:nvPr>
        </p:nvSpPr>
        <p:spPr/>
        <p:txBody>
          <a:bodyPr/>
          <a:lstStyle>
            <a:lvl1pPr>
              <a:defRPr/>
            </a:lvl1pPr>
          </a:lstStyle>
          <a:p>
            <a:pPr>
              <a:defRPr/>
            </a:pPr>
            <a:fld id="{264F263A-3CC8-45A3-9D7D-AFD91FC65DB2}"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e la date 3"/>
          <p:cNvSpPr>
            <a:spLocks noGrp="1"/>
          </p:cNvSpPr>
          <p:nvPr>
            <p:ph type="dt" sz="half" idx="10"/>
          </p:nvPr>
        </p:nvSpPr>
        <p:spPr/>
        <p:txBody>
          <a:bodyPr/>
          <a:lstStyle>
            <a:lvl1pPr>
              <a:defRPr/>
            </a:lvl1pPr>
          </a:lstStyle>
          <a:p>
            <a:pPr>
              <a:defRPr/>
            </a:pPr>
            <a:fld id="{AF798388-794A-42D5-A3DE-0B17225EF794}" type="datetimeFigureOut">
              <a:rPr lang="en-GB"/>
              <a:pPr>
                <a:defRPr/>
              </a:pPr>
              <a:t>17/04/2012</a:t>
            </a:fld>
            <a:endParaRPr lang="en-GB"/>
          </a:p>
        </p:txBody>
      </p:sp>
      <p:sp>
        <p:nvSpPr>
          <p:cNvPr id="6" name="Espace réservé du pied de page 4"/>
          <p:cNvSpPr>
            <a:spLocks noGrp="1"/>
          </p:cNvSpPr>
          <p:nvPr>
            <p:ph type="ftr" sz="quarter" idx="11"/>
          </p:nvPr>
        </p:nvSpPr>
        <p:spPr/>
        <p:txBody>
          <a:bodyPr/>
          <a:lstStyle>
            <a:lvl1pPr>
              <a:defRPr/>
            </a:lvl1pPr>
          </a:lstStyle>
          <a:p>
            <a:pPr>
              <a:defRPr/>
            </a:pPr>
            <a:endParaRPr lang="en-GB"/>
          </a:p>
        </p:txBody>
      </p:sp>
      <p:sp>
        <p:nvSpPr>
          <p:cNvPr id="7" name="Espace réservé du numéro de diapositive 5"/>
          <p:cNvSpPr>
            <a:spLocks noGrp="1"/>
          </p:cNvSpPr>
          <p:nvPr>
            <p:ph type="sldNum" sz="quarter" idx="12"/>
          </p:nvPr>
        </p:nvSpPr>
        <p:spPr/>
        <p:txBody>
          <a:bodyPr/>
          <a:lstStyle>
            <a:lvl1pPr>
              <a:defRPr/>
            </a:lvl1pPr>
          </a:lstStyle>
          <a:p>
            <a:pPr>
              <a:defRPr/>
            </a:pPr>
            <a:fld id="{7DB0F280-A0C3-4049-9230-40BDC28E967D}"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Espace réservé de la date 3"/>
          <p:cNvSpPr>
            <a:spLocks noGrp="1"/>
          </p:cNvSpPr>
          <p:nvPr>
            <p:ph type="dt" sz="half" idx="10"/>
          </p:nvPr>
        </p:nvSpPr>
        <p:spPr/>
        <p:txBody>
          <a:bodyPr/>
          <a:lstStyle>
            <a:lvl1pPr>
              <a:defRPr/>
            </a:lvl1pPr>
          </a:lstStyle>
          <a:p>
            <a:pPr>
              <a:defRPr/>
            </a:pPr>
            <a:fld id="{C2F5BF20-9C04-4858-90D1-49AD8D1D5B01}" type="datetimeFigureOut">
              <a:rPr lang="en-GB"/>
              <a:pPr>
                <a:defRPr/>
              </a:pPr>
              <a:t>17/04/2012</a:t>
            </a:fld>
            <a:endParaRPr lang="en-GB"/>
          </a:p>
        </p:txBody>
      </p:sp>
      <p:sp>
        <p:nvSpPr>
          <p:cNvPr id="8" name="Espace réservé du pied de page 4"/>
          <p:cNvSpPr>
            <a:spLocks noGrp="1"/>
          </p:cNvSpPr>
          <p:nvPr>
            <p:ph type="ftr" sz="quarter" idx="11"/>
          </p:nvPr>
        </p:nvSpPr>
        <p:spPr/>
        <p:txBody>
          <a:bodyPr/>
          <a:lstStyle>
            <a:lvl1pPr>
              <a:defRPr/>
            </a:lvl1pPr>
          </a:lstStyle>
          <a:p>
            <a:pPr>
              <a:defRPr/>
            </a:pPr>
            <a:endParaRPr lang="en-GB"/>
          </a:p>
        </p:txBody>
      </p:sp>
      <p:sp>
        <p:nvSpPr>
          <p:cNvPr id="9" name="Espace réservé du numéro de diapositive 5"/>
          <p:cNvSpPr>
            <a:spLocks noGrp="1"/>
          </p:cNvSpPr>
          <p:nvPr>
            <p:ph type="sldNum" sz="quarter" idx="12"/>
          </p:nvPr>
        </p:nvSpPr>
        <p:spPr/>
        <p:txBody>
          <a:bodyPr/>
          <a:lstStyle>
            <a:lvl1pPr>
              <a:defRPr/>
            </a:lvl1pPr>
          </a:lstStyle>
          <a:p>
            <a:pPr>
              <a:defRPr/>
            </a:pPr>
            <a:fld id="{338204B7-3204-4DB0-B289-964AAB92F194}"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e la date 3"/>
          <p:cNvSpPr>
            <a:spLocks noGrp="1"/>
          </p:cNvSpPr>
          <p:nvPr>
            <p:ph type="dt" sz="half" idx="10"/>
          </p:nvPr>
        </p:nvSpPr>
        <p:spPr/>
        <p:txBody>
          <a:bodyPr/>
          <a:lstStyle>
            <a:lvl1pPr>
              <a:defRPr/>
            </a:lvl1pPr>
          </a:lstStyle>
          <a:p>
            <a:pPr>
              <a:defRPr/>
            </a:pPr>
            <a:fld id="{8C78F706-103D-4D3E-A988-9720ED5D419F}" type="datetimeFigureOut">
              <a:rPr lang="en-GB"/>
              <a:pPr>
                <a:defRPr/>
              </a:pPr>
              <a:t>17/04/2012</a:t>
            </a:fld>
            <a:endParaRPr lang="en-GB"/>
          </a:p>
        </p:txBody>
      </p:sp>
      <p:sp>
        <p:nvSpPr>
          <p:cNvPr id="4" name="Espace réservé du pied de page 4"/>
          <p:cNvSpPr>
            <a:spLocks noGrp="1"/>
          </p:cNvSpPr>
          <p:nvPr>
            <p:ph type="ftr" sz="quarter" idx="11"/>
          </p:nvPr>
        </p:nvSpPr>
        <p:spPr/>
        <p:txBody>
          <a:bodyPr/>
          <a:lstStyle>
            <a:lvl1pPr>
              <a:defRPr/>
            </a:lvl1pPr>
          </a:lstStyle>
          <a:p>
            <a:pPr>
              <a:defRPr/>
            </a:pPr>
            <a:endParaRPr lang="en-GB"/>
          </a:p>
        </p:txBody>
      </p:sp>
      <p:sp>
        <p:nvSpPr>
          <p:cNvPr id="5" name="Espace réservé du numéro de diapositive 5"/>
          <p:cNvSpPr>
            <a:spLocks noGrp="1"/>
          </p:cNvSpPr>
          <p:nvPr>
            <p:ph type="sldNum" sz="quarter" idx="12"/>
          </p:nvPr>
        </p:nvSpPr>
        <p:spPr/>
        <p:txBody>
          <a:bodyPr/>
          <a:lstStyle>
            <a:lvl1pPr>
              <a:defRPr/>
            </a:lvl1pPr>
          </a:lstStyle>
          <a:p>
            <a:pPr>
              <a:defRPr/>
            </a:pPr>
            <a:fld id="{1906FDF8-9068-418D-AAD7-BA4A8ADDD140}"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A785125C-EBB5-4A06-A111-FD9337E9FDCD}" type="datetimeFigureOut">
              <a:rPr lang="en-GB"/>
              <a:pPr>
                <a:defRPr/>
              </a:pPr>
              <a:t>17/04/2012</a:t>
            </a:fld>
            <a:endParaRPr lang="en-GB"/>
          </a:p>
        </p:txBody>
      </p:sp>
      <p:sp>
        <p:nvSpPr>
          <p:cNvPr id="3" name="Espace réservé du pied de page 4"/>
          <p:cNvSpPr>
            <a:spLocks noGrp="1"/>
          </p:cNvSpPr>
          <p:nvPr>
            <p:ph type="ftr" sz="quarter" idx="11"/>
          </p:nvPr>
        </p:nvSpPr>
        <p:spPr/>
        <p:txBody>
          <a:bodyPr/>
          <a:lstStyle>
            <a:lvl1pPr>
              <a:defRPr/>
            </a:lvl1pPr>
          </a:lstStyle>
          <a:p>
            <a:pPr>
              <a:defRPr/>
            </a:pPr>
            <a:endParaRPr lang="en-GB"/>
          </a:p>
        </p:txBody>
      </p:sp>
      <p:sp>
        <p:nvSpPr>
          <p:cNvPr id="4" name="Espace réservé du numéro de diapositive 5"/>
          <p:cNvSpPr>
            <a:spLocks noGrp="1"/>
          </p:cNvSpPr>
          <p:nvPr>
            <p:ph type="sldNum" sz="quarter" idx="12"/>
          </p:nvPr>
        </p:nvSpPr>
        <p:spPr/>
        <p:txBody>
          <a:bodyPr/>
          <a:lstStyle>
            <a:lvl1pPr>
              <a:defRPr/>
            </a:lvl1pPr>
          </a:lstStyle>
          <a:p>
            <a:pPr>
              <a:defRPr/>
            </a:pPr>
            <a:fld id="{552F1676-E865-4CD5-8420-1986551E9909}"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882EE1B5-2112-4560-B37D-95B8FFC2DA80}" type="datetimeFigureOut">
              <a:rPr lang="en-GB"/>
              <a:pPr>
                <a:defRPr/>
              </a:pPr>
              <a:t>17/04/2012</a:t>
            </a:fld>
            <a:endParaRPr lang="en-GB"/>
          </a:p>
        </p:txBody>
      </p:sp>
      <p:sp>
        <p:nvSpPr>
          <p:cNvPr id="6" name="Espace réservé du pied de page 4"/>
          <p:cNvSpPr>
            <a:spLocks noGrp="1"/>
          </p:cNvSpPr>
          <p:nvPr>
            <p:ph type="ftr" sz="quarter" idx="11"/>
          </p:nvPr>
        </p:nvSpPr>
        <p:spPr/>
        <p:txBody>
          <a:bodyPr/>
          <a:lstStyle>
            <a:lvl1pPr>
              <a:defRPr/>
            </a:lvl1pPr>
          </a:lstStyle>
          <a:p>
            <a:pPr>
              <a:defRPr/>
            </a:pPr>
            <a:endParaRPr lang="en-GB"/>
          </a:p>
        </p:txBody>
      </p:sp>
      <p:sp>
        <p:nvSpPr>
          <p:cNvPr id="7" name="Espace réservé du numéro de diapositive 5"/>
          <p:cNvSpPr>
            <a:spLocks noGrp="1"/>
          </p:cNvSpPr>
          <p:nvPr>
            <p:ph type="sldNum" sz="quarter" idx="12"/>
          </p:nvPr>
        </p:nvSpPr>
        <p:spPr/>
        <p:txBody>
          <a:bodyPr/>
          <a:lstStyle>
            <a:lvl1pPr>
              <a:defRPr/>
            </a:lvl1pPr>
          </a:lstStyle>
          <a:p>
            <a:pPr>
              <a:defRPr/>
            </a:pPr>
            <a:fld id="{C8964403-26A5-4171-8B6E-3E09FD4D80E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DD2A90E6-BAE1-4DCB-93E0-330601A02543}" type="datetimeFigureOut">
              <a:rPr lang="en-GB"/>
              <a:pPr>
                <a:defRPr/>
              </a:pPr>
              <a:t>17/04/2012</a:t>
            </a:fld>
            <a:endParaRPr lang="en-GB"/>
          </a:p>
        </p:txBody>
      </p:sp>
      <p:sp>
        <p:nvSpPr>
          <p:cNvPr id="6" name="Espace réservé du pied de page 4"/>
          <p:cNvSpPr>
            <a:spLocks noGrp="1"/>
          </p:cNvSpPr>
          <p:nvPr>
            <p:ph type="ftr" sz="quarter" idx="11"/>
          </p:nvPr>
        </p:nvSpPr>
        <p:spPr/>
        <p:txBody>
          <a:bodyPr/>
          <a:lstStyle>
            <a:lvl1pPr>
              <a:defRPr/>
            </a:lvl1pPr>
          </a:lstStyle>
          <a:p>
            <a:pPr>
              <a:defRPr/>
            </a:pPr>
            <a:endParaRPr lang="en-GB"/>
          </a:p>
        </p:txBody>
      </p:sp>
      <p:sp>
        <p:nvSpPr>
          <p:cNvPr id="7" name="Espace réservé du numéro de diapositive 5"/>
          <p:cNvSpPr>
            <a:spLocks noGrp="1"/>
          </p:cNvSpPr>
          <p:nvPr>
            <p:ph type="sldNum" sz="quarter" idx="12"/>
          </p:nvPr>
        </p:nvSpPr>
        <p:spPr/>
        <p:txBody>
          <a:bodyPr/>
          <a:lstStyle>
            <a:lvl1pPr>
              <a:defRPr/>
            </a:lvl1pPr>
          </a:lstStyle>
          <a:p>
            <a:pPr>
              <a:defRPr/>
            </a:pPr>
            <a:fld id="{1A54A315-F2B2-45A9-BF1D-9BD8033A5DDD}"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lum/>
          </a:blip>
          <a:srcRect/>
          <a:stretch>
            <a:fillRect t="-1000" b="-1000"/>
          </a:stretch>
        </a:blip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en-GB"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79C9317-37B8-45A4-9457-62B76FDC31C8}" type="datetimeFigureOut">
              <a:rPr lang="en-GB"/>
              <a:pPr>
                <a:defRPr/>
              </a:pPr>
              <a:t>17/04/2012</a:t>
            </a:fld>
            <a:endParaRPr lang="en-GB"/>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FAB6D8C-9106-4C2A-89A2-0B904C6C19A9}"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re 1"/>
          <p:cNvSpPr>
            <a:spLocks noGrp="1"/>
          </p:cNvSpPr>
          <p:nvPr>
            <p:ph type="ctrTitle"/>
          </p:nvPr>
        </p:nvSpPr>
        <p:spPr>
          <a:xfrm>
            <a:off x="1371600" y="2276475"/>
            <a:ext cx="7772400" cy="3096741"/>
          </a:xfrm>
        </p:spPr>
        <p:txBody>
          <a:bodyPr/>
          <a:lstStyle/>
          <a:p>
            <a:pPr eaLnBrk="1" hangingPunct="1">
              <a:spcBef>
                <a:spcPts val="0"/>
              </a:spcBef>
              <a:spcAft>
                <a:spcPts val="0"/>
              </a:spcAft>
              <a:defRPr/>
            </a:pPr>
            <a:r>
              <a:rPr lang="fr-FR" sz="4000" b="1" cap="small" dirty="0" smtClean="0">
                <a:solidFill>
                  <a:srgbClr val="FF9900"/>
                </a:solidFill>
              </a:rPr>
              <a:t>Les Transferts Sociaux</a:t>
            </a:r>
            <a:br>
              <a:rPr lang="fr-FR" sz="4000" b="1" cap="small" dirty="0" smtClean="0">
                <a:solidFill>
                  <a:srgbClr val="FF9900"/>
                </a:solidFill>
              </a:rPr>
            </a:br>
            <a:r>
              <a:rPr lang="fr-FR" sz="4000" b="1" cap="small" dirty="0" smtClean="0">
                <a:solidFill>
                  <a:srgbClr val="FF9900"/>
                </a:solidFill>
              </a:rPr>
              <a:t>pour la Sécurité Alimentaire</a:t>
            </a:r>
            <a:br>
              <a:rPr lang="fr-FR" sz="4000" b="1" cap="small" dirty="0" smtClean="0">
                <a:solidFill>
                  <a:srgbClr val="FF9900"/>
                </a:solidFill>
              </a:rPr>
            </a:br>
            <a:r>
              <a:rPr lang="fr-FR" sz="4000" b="1" cap="small" dirty="0" smtClean="0">
                <a:solidFill>
                  <a:srgbClr val="FF9900"/>
                </a:solidFill>
              </a:rPr>
              <a:t>et Nutritionnelle</a:t>
            </a:r>
            <a:br>
              <a:rPr lang="fr-FR" sz="4000" b="1" cap="small" dirty="0" smtClean="0">
                <a:solidFill>
                  <a:srgbClr val="FF9900"/>
                </a:solidFill>
              </a:rPr>
            </a:br>
            <a:r>
              <a:rPr lang="fr-FR" sz="1800" b="1" cap="small" dirty="0" smtClean="0">
                <a:solidFill>
                  <a:srgbClr val="FF9900"/>
                </a:solidFill>
              </a:rPr>
              <a:t/>
            </a:r>
            <a:br>
              <a:rPr lang="fr-FR" sz="1800" b="1" cap="small" dirty="0" smtClean="0">
                <a:solidFill>
                  <a:srgbClr val="FF9900"/>
                </a:solidFill>
              </a:rPr>
            </a:br>
            <a:r>
              <a:rPr lang="fr-FR" sz="4000" b="1" cap="small" dirty="0" smtClean="0">
                <a:solidFill>
                  <a:srgbClr val="0070C0"/>
                </a:solidFill>
              </a:rPr>
              <a:t>Cadre Conceptuel</a:t>
            </a:r>
            <a:endParaRPr lang="fr-FR" sz="3600" b="1" cap="small" dirty="0" smtClean="0">
              <a:solidFill>
                <a:srgbClr val="0070C0"/>
              </a:solidFill>
            </a:endParaRPr>
          </a:p>
        </p:txBody>
      </p:sp>
      <p:sp>
        <p:nvSpPr>
          <p:cNvPr id="2051" name="Sous-titre 2"/>
          <p:cNvSpPr>
            <a:spLocks noGrp="1"/>
          </p:cNvSpPr>
          <p:nvPr>
            <p:ph type="subTitle" idx="1"/>
          </p:nvPr>
        </p:nvSpPr>
        <p:spPr>
          <a:xfrm>
            <a:off x="1835696" y="5877272"/>
            <a:ext cx="6400800" cy="865187"/>
          </a:xfrm>
        </p:spPr>
        <p:txBody>
          <a:bodyPr/>
          <a:lstStyle/>
          <a:p>
            <a:pPr eaLnBrk="1" hangingPunct="1">
              <a:lnSpc>
                <a:spcPct val="90000"/>
              </a:lnSpc>
              <a:defRPr/>
            </a:pPr>
            <a:r>
              <a:rPr lang="fr-FR" sz="1800" cap="small" smtClean="0">
                <a:solidFill>
                  <a:srgbClr val="92D050"/>
                </a:solidFill>
              </a:rPr>
              <a:t>Cécile Cherrier</a:t>
            </a:r>
          </a:p>
          <a:p>
            <a:pPr eaLnBrk="1" hangingPunct="1">
              <a:lnSpc>
                <a:spcPct val="90000"/>
              </a:lnSpc>
              <a:defRPr/>
            </a:pPr>
            <a:r>
              <a:rPr lang="fr-FR" sz="1800" cap="small" smtClean="0">
                <a:solidFill>
                  <a:srgbClr val="92D050"/>
                </a:solidFill>
              </a:rPr>
              <a:t>Séminaire Régional sur les Transfers Sociaux</a:t>
            </a:r>
          </a:p>
          <a:p>
            <a:pPr eaLnBrk="1" hangingPunct="1">
              <a:lnSpc>
                <a:spcPct val="90000"/>
              </a:lnSpc>
              <a:defRPr/>
            </a:pPr>
            <a:r>
              <a:rPr lang="fr-FR" sz="1800" cap="small" smtClean="0">
                <a:solidFill>
                  <a:srgbClr val="92D050"/>
                </a:solidFill>
              </a:rPr>
              <a:t>Ouagadougou, 17 avril 2012</a:t>
            </a:r>
          </a:p>
        </p:txBody>
      </p:sp>
    </p:spTree>
  </p:cSld>
  <p:clrMapOvr>
    <a:masterClrMapping/>
  </p:clrMapOvr>
  <p:transition advClick="0" advTm="1100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0" y="7938"/>
            <a:ext cx="9144000" cy="900782"/>
          </a:xfrm>
        </p:spPr>
        <p:txBody>
          <a:bodyPr/>
          <a:lstStyle/>
          <a:p>
            <a:r>
              <a:rPr lang="fr-FR" sz="2800" b="1" dirty="0" smtClean="0">
                <a:solidFill>
                  <a:srgbClr val="FF9900"/>
                </a:solidFill>
              </a:rPr>
              <a:t>Pourquoi viser la sécurité alimentaire </a:t>
            </a:r>
            <a:r>
              <a:rPr lang="fr-FR" sz="2800" b="1" i="1" u="sng" dirty="0" smtClean="0">
                <a:solidFill>
                  <a:srgbClr val="FF9900"/>
                </a:solidFill>
              </a:rPr>
              <a:t>et</a:t>
            </a:r>
            <a:r>
              <a:rPr lang="fr-FR" sz="2800" b="1" dirty="0" smtClean="0">
                <a:solidFill>
                  <a:srgbClr val="FF9900"/>
                </a:solidFill>
              </a:rPr>
              <a:t> nutritionnelle</a:t>
            </a:r>
          </a:p>
        </p:txBody>
      </p:sp>
      <p:sp>
        <p:nvSpPr>
          <p:cNvPr id="3" name="Content Placeholder 2"/>
          <p:cNvSpPr>
            <a:spLocks noGrp="1"/>
          </p:cNvSpPr>
          <p:nvPr>
            <p:ph idx="1"/>
          </p:nvPr>
        </p:nvSpPr>
        <p:spPr>
          <a:xfrm>
            <a:off x="250825" y="908720"/>
            <a:ext cx="8713788" cy="5688931"/>
          </a:xfrm>
        </p:spPr>
        <p:txBody>
          <a:bodyPr>
            <a:noAutofit/>
          </a:bodyPr>
          <a:lstStyle/>
          <a:p>
            <a:pPr>
              <a:buClr>
                <a:srgbClr val="FF9900"/>
              </a:buClr>
              <a:buNone/>
              <a:defRPr/>
            </a:pPr>
            <a:r>
              <a:rPr lang="fr-FR" sz="2000" b="1" dirty="0" smtClean="0"/>
              <a:t>Conséquences irréversibles de la malnutrition :</a:t>
            </a:r>
          </a:p>
          <a:p>
            <a:pPr>
              <a:buClr>
                <a:srgbClr val="FF9900"/>
              </a:buClr>
              <a:buFont typeface="Wingdings" pitchFamily="2" charset="2"/>
              <a:buChar char="§"/>
              <a:defRPr/>
            </a:pPr>
            <a:r>
              <a:rPr lang="fr-FR" sz="2000" dirty="0" smtClean="0"/>
              <a:t>La sous-nutrition tue plus de 3 millions d’enfants chaque année</a:t>
            </a:r>
          </a:p>
          <a:p>
            <a:pPr>
              <a:buClr>
                <a:srgbClr val="FF9900"/>
              </a:buClr>
              <a:buFont typeface="Wingdings" pitchFamily="2" charset="2"/>
              <a:buChar char="§"/>
              <a:defRPr/>
            </a:pPr>
            <a:r>
              <a:rPr lang="fr-FR" sz="2000" dirty="0" smtClean="0"/>
              <a:t>Un développement physique et mental perturbé</a:t>
            </a:r>
          </a:p>
          <a:p>
            <a:pPr>
              <a:buClr>
                <a:srgbClr val="FF9900"/>
              </a:buClr>
              <a:buFont typeface="Wingdings" pitchFamily="2" charset="2"/>
              <a:buChar char="§"/>
              <a:defRPr/>
            </a:pPr>
            <a:r>
              <a:rPr lang="fr-FR" sz="2000" dirty="0" smtClean="0"/>
              <a:t>Coûts économiques énormes : jusqu’à 8 % du PIB</a:t>
            </a:r>
          </a:p>
          <a:p>
            <a:pPr>
              <a:buClr>
                <a:srgbClr val="FF9900"/>
              </a:buClr>
              <a:buNone/>
              <a:defRPr/>
            </a:pPr>
            <a:endParaRPr lang="fr-FR" sz="2000" dirty="0" smtClean="0"/>
          </a:p>
          <a:p>
            <a:pPr>
              <a:buClr>
                <a:srgbClr val="FF9900"/>
              </a:buClr>
              <a:buNone/>
              <a:defRPr/>
            </a:pPr>
            <a:r>
              <a:rPr lang="fr-FR" sz="2000" b="1" dirty="0" smtClean="0"/>
              <a:t>Réduire la malnutrition</a:t>
            </a:r>
            <a:r>
              <a:rPr lang="fr-FR" sz="2000" dirty="0" smtClean="0"/>
              <a:t>, c’est :</a:t>
            </a:r>
          </a:p>
          <a:p>
            <a:pPr>
              <a:buClr>
                <a:srgbClr val="FF9900"/>
              </a:buClr>
              <a:buFont typeface="Wingdings" pitchFamily="2" charset="2"/>
              <a:buChar char="§"/>
              <a:defRPr/>
            </a:pPr>
            <a:r>
              <a:rPr lang="fr-FR" sz="2000" dirty="0" smtClean="0"/>
              <a:t>Promouvoir le développement du </a:t>
            </a:r>
            <a:r>
              <a:rPr lang="fr-FR" sz="2000" b="1" dirty="0" smtClean="0"/>
              <a:t>capital humain</a:t>
            </a:r>
          </a:p>
          <a:p>
            <a:pPr>
              <a:buClr>
                <a:srgbClr val="FF9900"/>
              </a:buClr>
              <a:buFont typeface="Wingdings" pitchFamily="2" charset="2"/>
              <a:buChar char="§"/>
              <a:defRPr/>
            </a:pPr>
            <a:r>
              <a:rPr lang="fr-FR" sz="2000" dirty="0" smtClean="0"/>
              <a:t>Lutter contre la </a:t>
            </a:r>
            <a:r>
              <a:rPr lang="fr-FR" sz="2000" b="1" dirty="0" smtClean="0"/>
              <a:t>pauvreté </a:t>
            </a:r>
            <a:r>
              <a:rPr lang="fr-FR" sz="2000" dirty="0" smtClean="0"/>
              <a:t>des ménages</a:t>
            </a:r>
          </a:p>
          <a:p>
            <a:pPr>
              <a:buClr>
                <a:srgbClr val="FF9900"/>
              </a:buClr>
              <a:buFont typeface="Wingdings" pitchFamily="2" charset="2"/>
              <a:buChar char="§"/>
              <a:defRPr/>
            </a:pPr>
            <a:r>
              <a:rPr lang="fr-FR" sz="2000" dirty="0" smtClean="0"/>
              <a:t>Renforcer la </a:t>
            </a:r>
            <a:r>
              <a:rPr lang="fr-FR" sz="2000" b="1" dirty="0" smtClean="0"/>
              <a:t>croissance économique </a:t>
            </a:r>
            <a:r>
              <a:rPr lang="fr-FR" sz="2000" dirty="0" smtClean="0"/>
              <a:t>du pays</a:t>
            </a:r>
          </a:p>
          <a:p>
            <a:pPr>
              <a:buClr>
                <a:srgbClr val="FF9900"/>
              </a:buClr>
              <a:buNone/>
              <a:defRPr/>
            </a:pPr>
            <a:endParaRPr lang="fr-FR" sz="2000" dirty="0" smtClean="0"/>
          </a:p>
          <a:p>
            <a:pPr>
              <a:buClr>
                <a:srgbClr val="FF9900"/>
              </a:buClr>
              <a:buNone/>
              <a:defRPr/>
            </a:pPr>
            <a:r>
              <a:rPr lang="fr-FR" sz="2000" b="1" dirty="0" smtClean="0"/>
              <a:t>Viser la sécurité alimentaire et nutritionnelle</a:t>
            </a:r>
            <a:r>
              <a:rPr lang="fr-FR" sz="2000" dirty="0" smtClean="0"/>
              <a:t>, c’est :</a:t>
            </a:r>
          </a:p>
          <a:p>
            <a:pPr>
              <a:buClr>
                <a:srgbClr val="FF9900"/>
              </a:buClr>
              <a:buFont typeface="Wingdings" pitchFamily="2" charset="2"/>
              <a:buChar char="§"/>
              <a:defRPr/>
            </a:pPr>
            <a:r>
              <a:rPr lang="fr-FR" sz="2000" dirty="0" smtClean="0"/>
              <a:t>Réorienter les interventions vers le </a:t>
            </a:r>
            <a:r>
              <a:rPr lang="fr-FR" sz="2000" b="1" dirty="0" smtClean="0">
                <a:solidFill>
                  <a:srgbClr val="0070C0"/>
                </a:solidFill>
              </a:rPr>
              <a:t>niveau individuel</a:t>
            </a:r>
            <a:r>
              <a:rPr lang="fr-FR" sz="2000" dirty="0" smtClean="0">
                <a:solidFill>
                  <a:schemeClr val="accent6">
                    <a:lumMod val="75000"/>
                  </a:schemeClr>
                </a:solidFill>
              </a:rPr>
              <a:t> </a:t>
            </a:r>
            <a:r>
              <a:rPr lang="fr-FR" sz="2000" dirty="0" smtClean="0"/>
              <a:t>et l’état nutritionnel</a:t>
            </a:r>
          </a:p>
          <a:p>
            <a:pPr>
              <a:buClr>
                <a:srgbClr val="FF9900"/>
              </a:buClr>
              <a:buFont typeface="Wingdings" pitchFamily="2" charset="2"/>
              <a:buChar char="§"/>
              <a:defRPr/>
            </a:pPr>
            <a:r>
              <a:rPr lang="fr-FR" sz="2000" dirty="0" smtClean="0"/>
              <a:t>Porter une attention accrue à la </a:t>
            </a:r>
            <a:r>
              <a:rPr lang="fr-FR" sz="2000" b="1" dirty="0" smtClean="0">
                <a:solidFill>
                  <a:srgbClr val="0070C0"/>
                </a:solidFill>
              </a:rPr>
              <a:t>qualité nutritive des aliments</a:t>
            </a:r>
          </a:p>
          <a:p>
            <a:pPr>
              <a:buClr>
                <a:srgbClr val="FF9900"/>
              </a:buClr>
              <a:buFont typeface="Wingdings" pitchFamily="2" charset="2"/>
              <a:buChar char="§"/>
              <a:defRPr/>
            </a:pPr>
            <a:r>
              <a:rPr lang="fr-FR" sz="2000" dirty="0" smtClean="0"/>
              <a:t>Promouvoir des </a:t>
            </a:r>
            <a:r>
              <a:rPr lang="fr-FR" sz="2000" b="1" dirty="0" smtClean="0">
                <a:solidFill>
                  <a:srgbClr val="0070C0"/>
                </a:solidFill>
              </a:rPr>
              <a:t>approches multisectorielles</a:t>
            </a:r>
          </a:p>
          <a:p>
            <a:pPr>
              <a:buClr>
                <a:srgbClr val="FF9900"/>
              </a:buClr>
              <a:buFont typeface="Wingdings" pitchFamily="2" charset="2"/>
              <a:buChar char="§"/>
              <a:defRPr/>
            </a:pPr>
            <a:r>
              <a:rPr lang="fr-FR" sz="2000" dirty="0" smtClean="0"/>
              <a:t>Recentrer les interventions sur la </a:t>
            </a:r>
            <a:r>
              <a:rPr lang="fr-FR" sz="2000" b="1" dirty="0" smtClean="0">
                <a:solidFill>
                  <a:srgbClr val="0070C0"/>
                </a:solidFill>
              </a:rPr>
              <a:t>fenêtre d’opportunité  des 1 000 jours </a:t>
            </a:r>
            <a:r>
              <a:rPr lang="fr-FR" sz="2000" dirty="0" smtClean="0"/>
              <a:t>entre le début de la grossesse et le second anniversaire de l’enfant</a:t>
            </a:r>
          </a:p>
          <a:p>
            <a:pPr>
              <a:buClr>
                <a:srgbClr val="FF9900"/>
              </a:buClr>
              <a:buFont typeface="Arial" charset="0"/>
              <a:buNone/>
              <a:defRPr/>
            </a:pPr>
            <a:endParaRPr lang="en-GB" sz="2000" b="1" dirty="0" smtClean="0"/>
          </a:p>
          <a:p>
            <a:pPr>
              <a:defRPr/>
            </a:pPr>
            <a:endParaRPr lang="en-GB" sz="2000" b="1" dirty="0">
              <a:sym typeface="Wingdings" pitchFamily="2" charset="2"/>
            </a:endParaRPr>
          </a:p>
          <a:p>
            <a:pPr>
              <a:buClr>
                <a:srgbClr val="FF9900"/>
              </a:buClr>
              <a:buNone/>
              <a:defRPr/>
            </a:pPr>
            <a:endParaRPr lang="en-GB" sz="2000" b="1" dirty="0"/>
          </a:p>
        </p:txBody>
      </p:sp>
      <p:sp>
        <p:nvSpPr>
          <p:cNvPr id="9012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ounded Rectangle 24"/>
          <p:cNvSpPr/>
          <p:nvPr/>
        </p:nvSpPr>
        <p:spPr>
          <a:xfrm>
            <a:off x="2195736" y="4776432"/>
            <a:ext cx="2520280" cy="936104"/>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Sécurité alimentaire</a:t>
            </a:r>
            <a:endParaRPr lang="fr-FR" b="1" dirty="0"/>
          </a:p>
        </p:txBody>
      </p:sp>
      <p:sp>
        <p:nvSpPr>
          <p:cNvPr id="26" name="Rounded Rectangle 25"/>
          <p:cNvSpPr/>
          <p:nvPr/>
        </p:nvSpPr>
        <p:spPr>
          <a:xfrm>
            <a:off x="3491880" y="1032016"/>
            <a:ext cx="2232248" cy="936104"/>
          </a:xfrm>
          <a:prstGeom prst="round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Croissance économique</a:t>
            </a:r>
            <a:endParaRPr lang="fr-FR" b="1" dirty="0"/>
          </a:p>
        </p:txBody>
      </p:sp>
      <p:sp>
        <p:nvSpPr>
          <p:cNvPr id="27" name="Rounded Rectangle 26"/>
          <p:cNvSpPr/>
          <p:nvPr/>
        </p:nvSpPr>
        <p:spPr>
          <a:xfrm>
            <a:off x="3491880" y="95912"/>
            <a:ext cx="2232248" cy="936104"/>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Bien-être social</a:t>
            </a:r>
            <a:endParaRPr lang="fr-FR" b="1" dirty="0"/>
          </a:p>
        </p:txBody>
      </p:sp>
      <p:sp>
        <p:nvSpPr>
          <p:cNvPr id="28" name="Rounded Rectangle 27"/>
          <p:cNvSpPr/>
          <p:nvPr/>
        </p:nvSpPr>
        <p:spPr>
          <a:xfrm>
            <a:off x="3491880" y="1968120"/>
            <a:ext cx="2304256" cy="936104"/>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Productivité du travail</a:t>
            </a:r>
            <a:endParaRPr lang="fr-FR" b="1" dirty="0"/>
          </a:p>
        </p:txBody>
      </p:sp>
      <p:sp>
        <p:nvSpPr>
          <p:cNvPr id="30" name="Rounded Rectangle 29"/>
          <p:cNvSpPr/>
          <p:nvPr/>
        </p:nvSpPr>
        <p:spPr>
          <a:xfrm>
            <a:off x="3419872" y="3840328"/>
            <a:ext cx="2520280" cy="936104"/>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Sécurité nutritionnelle</a:t>
            </a:r>
            <a:endParaRPr lang="fr-FR" b="1" dirty="0"/>
          </a:p>
        </p:txBody>
      </p:sp>
      <p:sp>
        <p:nvSpPr>
          <p:cNvPr id="31" name="Rounded Rectangle 30"/>
          <p:cNvSpPr/>
          <p:nvPr/>
        </p:nvSpPr>
        <p:spPr>
          <a:xfrm>
            <a:off x="2195736" y="2904224"/>
            <a:ext cx="2520280" cy="936104"/>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Développement cognitif</a:t>
            </a:r>
            <a:endParaRPr lang="fr-FR" b="1" dirty="0"/>
          </a:p>
        </p:txBody>
      </p:sp>
      <p:sp>
        <p:nvSpPr>
          <p:cNvPr id="32" name="Rounded Rectangle 31"/>
          <p:cNvSpPr/>
          <p:nvPr/>
        </p:nvSpPr>
        <p:spPr>
          <a:xfrm>
            <a:off x="4716016" y="2904224"/>
            <a:ext cx="2520280" cy="936104"/>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Education</a:t>
            </a:r>
            <a:endParaRPr lang="fr-FR" b="1" dirty="0"/>
          </a:p>
        </p:txBody>
      </p:sp>
      <p:sp>
        <p:nvSpPr>
          <p:cNvPr id="33" name="Rounded Rectangle 32"/>
          <p:cNvSpPr/>
          <p:nvPr/>
        </p:nvSpPr>
        <p:spPr>
          <a:xfrm>
            <a:off x="4716016" y="4776432"/>
            <a:ext cx="2520280" cy="936104"/>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Eau et assainissement Santé</a:t>
            </a:r>
            <a:endParaRPr lang="fr-FR" b="1" dirty="0"/>
          </a:p>
        </p:txBody>
      </p:sp>
      <p:sp>
        <p:nvSpPr>
          <p:cNvPr id="34" name="Rounded Rectangle 33"/>
          <p:cNvSpPr/>
          <p:nvPr/>
        </p:nvSpPr>
        <p:spPr>
          <a:xfrm>
            <a:off x="936525" y="5733256"/>
            <a:ext cx="2520280" cy="93610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Offre d’aliments sains et nutritifs</a:t>
            </a:r>
            <a:endParaRPr lang="fr-FR" b="1" dirty="0"/>
          </a:p>
        </p:txBody>
      </p:sp>
      <p:sp>
        <p:nvSpPr>
          <p:cNvPr id="35" name="Rounded Rectangle 34"/>
          <p:cNvSpPr/>
          <p:nvPr/>
        </p:nvSpPr>
        <p:spPr>
          <a:xfrm>
            <a:off x="3456805" y="5733256"/>
            <a:ext cx="2520280" cy="93610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Réduction de la pauvreté</a:t>
            </a:r>
            <a:endParaRPr lang="fr-FR" b="1" dirty="0"/>
          </a:p>
        </p:txBody>
      </p:sp>
      <p:sp>
        <p:nvSpPr>
          <p:cNvPr id="36" name="Rounded Rectangle 35"/>
          <p:cNvSpPr/>
          <p:nvPr/>
        </p:nvSpPr>
        <p:spPr>
          <a:xfrm>
            <a:off x="5977085" y="5733256"/>
            <a:ext cx="2520280" cy="93610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Offre de services sociaux de qualité</a:t>
            </a:r>
            <a:endParaRPr lang="fr-FR" b="1" dirty="0"/>
          </a:p>
        </p:txBody>
      </p:sp>
      <p:sp>
        <p:nvSpPr>
          <p:cNvPr id="37" name="Oval 36"/>
          <p:cNvSpPr/>
          <p:nvPr/>
        </p:nvSpPr>
        <p:spPr>
          <a:xfrm>
            <a:off x="1259632" y="3573016"/>
            <a:ext cx="4536504" cy="328498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p:cNvSpPr txBox="1"/>
          <p:nvPr/>
        </p:nvSpPr>
        <p:spPr>
          <a:xfrm>
            <a:off x="251520" y="3645024"/>
            <a:ext cx="1800200" cy="646331"/>
          </a:xfrm>
          <a:prstGeom prst="rect">
            <a:avLst/>
          </a:prstGeom>
          <a:noFill/>
        </p:spPr>
        <p:txBody>
          <a:bodyPr wrap="square" rtlCol="0">
            <a:spAutoFit/>
          </a:bodyPr>
          <a:lstStyle/>
          <a:p>
            <a:r>
              <a:rPr lang="fr-FR" dirty="0" smtClean="0">
                <a:solidFill>
                  <a:srgbClr val="00B050"/>
                </a:solidFill>
              </a:rPr>
              <a:t>Cadre du séminaire</a:t>
            </a:r>
            <a:endParaRPr lang="fr-FR" dirty="0">
              <a:solidFill>
                <a:srgbClr val="00B050"/>
              </a:solidFill>
            </a:endParaRPr>
          </a:p>
        </p:txBody>
      </p:sp>
      <p:sp>
        <p:nvSpPr>
          <p:cNvPr id="39" name="Title 1"/>
          <p:cNvSpPr>
            <a:spLocks noGrp="1"/>
          </p:cNvSpPr>
          <p:nvPr>
            <p:ph type="title"/>
          </p:nvPr>
        </p:nvSpPr>
        <p:spPr>
          <a:xfrm>
            <a:off x="0" y="7938"/>
            <a:ext cx="3347864" cy="2844998"/>
          </a:xfrm>
        </p:spPr>
        <p:txBody>
          <a:bodyPr/>
          <a:lstStyle/>
          <a:p>
            <a:pPr algn="l"/>
            <a:r>
              <a:rPr lang="fr-FR" sz="2400" b="1" dirty="0" smtClean="0">
                <a:solidFill>
                  <a:srgbClr val="FF9900"/>
                </a:solidFill>
              </a:rPr>
              <a:t>Sécurité alimentaire et nutritionnelle :</a:t>
            </a:r>
            <a:br>
              <a:rPr lang="fr-FR" sz="2400" b="1" dirty="0" smtClean="0">
                <a:solidFill>
                  <a:srgbClr val="FF9900"/>
                </a:solidFill>
              </a:rPr>
            </a:br>
            <a:r>
              <a:rPr lang="fr-FR" sz="2400" b="1" dirty="0" smtClean="0"/>
              <a:t>des briques fondatrices de la croissance économique et du bien-être social</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2000"/>
                                        <p:tgtEl>
                                          <p:spTgt spid="3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2000"/>
                                        <p:tgtEl>
                                          <p:spTgt spid="31"/>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2000"/>
                                        <p:tgtEl>
                                          <p:spTgt spid="28"/>
                                        </p:tgtEl>
                                      </p:cBhvr>
                                    </p:animEffect>
                                  </p:childTnLst>
                                </p:cTn>
                              </p:par>
                            </p:childTnLst>
                          </p:cTn>
                        </p:par>
                        <p:par>
                          <p:cTn id="27" fill="hold">
                            <p:stCondLst>
                              <p:cond delay="4000"/>
                            </p:stCondLst>
                            <p:childTnLst>
                              <p:par>
                                <p:cTn id="28" presetID="10" presetClass="entr" presetSubtype="0"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2000"/>
                                        <p:tgtEl>
                                          <p:spTgt spid="26"/>
                                        </p:tgtEl>
                                      </p:cBhvr>
                                    </p:animEffect>
                                  </p:childTnLst>
                                </p:cTn>
                              </p:par>
                            </p:childTnLst>
                          </p:cTn>
                        </p:par>
                        <p:par>
                          <p:cTn id="31" fill="hold">
                            <p:stCondLst>
                              <p:cond delay="6000"/>
                            </p:stCondLst>
                            <p:childTnLst>
                              <p:par>
                                <p:cTn id="32" presetID="10" presetClass="entr" presetSubtype="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20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2000"/>
                                        <p:tgtEl>
                                          <p:spTgt spid="3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2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1" grpId="0" animBg="1"/>
      <p:bldP spid="32" grpId="0" animBg="1"/>
      <p:bldP spid="34" grpId="0" animBg="1"/>
      <p:bldP spid="35" grpId="0" animBg="1"/>
      <p:bldP spid="36" grpId="0" animBg="1"/>
      <p:bldP spid="37" grpId="0" animBg="1"/>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914400" y="333375"/>
            <a:ext cx="8229600" cy="1143000"/>
          </a:xfrm>
        </p:spPr>
        <p:txBody>
          <a:bodyPr/>
          <a:lstStyle/>
          <a:p>
            <a:r>
              <a:rPr lang="fr-FR" b="1" dirty="0" smtClean="0">
                <a:solidFill>
                  <a:schemeClr val="bg1"/>
                </a:solidFill>
              </a:rPr>
              <a:t>Plan de la présentation</a:t>
            </a:r>
          </a:p>
        </p:txBody>
      </p:sp>
      <p:sp>
        <p:nvSpPr>
          <p:cNvPr id="3" name="Content Placeholder 2"/>
          <p:cNvSpPr>
            <a:spLocks noGrp="1"/>
          </p:cNvSpPr>
          <p:nvPr>
            <p:ph idx="1"/>
          </p:nvPr>
        </p:nvSpPr>
        <p:spPr>
          <a:xfrm>
            <a:off x="1692275" y="1989138"/>
            <a:ext cx="7451725" cy="4137025"/>
          </a:xfrm>
        </p:spPr>
        <p:txBody>
          <a:bodyPr/>
          <a:lstStyle/>
          <a:p>
            <a:pPr marL="514350" indent="-514350">
              <a:spcAft>
                <a:spcPts val="3000"/>
              </a:spcAft>
              <a:buFont typeface="Calibri" pitchFamily="34" charset="0"/>
              <a:buAutoNum type="arabicPeriod"/>
            </a:pPr>
            <a:r>
              <a:rPr lang="fr-FR" b="1" dirty="0" smtClean="0"/>
              <a:t>Sécurité alimentaire et nutritionnelle</a:t>
            </a:r>
          </a:p>
          <a:p>
            <a:pPr marL="514350" indent="-514350">
              <a:spcAft>
                <a:spcPts val="3000"/>
              </a:spcAft>
              <a:buFont typeface="Calibri" pitchFamily="34" charset="0"/>
              <a:buAutoNum type="arabicPeriod"/>
            </a:pPr>
            <a:r>
              <a:rPr lang="fr-FR" b="1" dirty="0" smtClean="0">
                <a:solidFill>
                  <a:srgbClr val="0070C0"/>
                </a:solidFill>
              </a:rPr>
              <a:t>Transferts sociaux</a:t>
            </a:r>
          </a:p>
          <a:p>
            <a:pPr marL="514350" indent="-514350">
              <a:spcAft>
                <a:spcPts val="3000"/>
              </a:spcAft>
              <a:buFont typeface="Calibri" pitchFamily="34" charset="0"/>
              <a:buAutoNum type="arabicPeriod"/>
            </a:pPr>
            <a:r>
              <a:rPr lang="fr-FR" b="1" dirty="0" smtClean="0"/>
              <a:t>Potentiel des transferts sociaux dans la lutte contre la faim et la malnutrition</a:t>
            </a:r>
          </a:p>
          <a:p>
            <a:pPr marL="514350" indent="-514350">
              <a:spcAft>
                <a:spcPts val="3000"/>
              </a:spcAft>
              <a:buFont typeface="Calibri" pitchFamily="34" charset="0"/>
              <a:buAutoNum type="arabicPeriod"/>
            </a:pPr>
            <a:endParaRPr lang="fr-FR" b="1" dirty="0" smtClean="0"/>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Title 1"/>
          <p:cNvSpPr>
            <a:spLocks noGrp="1"/>
          </p:cNvSpPr>
          <p:nvPr>
            <p:ph type="title"/>
          </p:nvPr>
        </p:nvSpPr>
        <p:spPr>
          <a:xfrm>
            <a:off x="468313" y="0"/>
            <a:ext cx="8229600" cy="1143000"/>
          </a:xfrm>
        </p:spPr>
        <p:txBody>
          <a:bodyPr/>
          <a:lstStyle/>
          <a:p>
            <a:r>
              <a:rPr lang="fr-FR" b="1" dirty="0" smtClean="0">
                <a:solidFill>
                  <a:srgbClr val="0070C0"/>
                </a:solidFill>
              </a:rPr>
              <a:t>Une définition</a:t>
            </a:r>
          </a:p>
        </p:txBody>
      </p:sp>
      <p:sp>
        <p:nvSpPr>
          <p:cNvPr id="6147" name="Content Placeholder 2"/>
          <p:cNvSpPr>
            <a:spLocks noGrp="1"/>
          </p:cNvSpPr>
          <p:nvPr>
            <p:ph idx="1"/>
          </p:nvPr>
        </p:nvSpPr>
        <p:spPr>
          <a:xfrm>
            <a:off x="0" y="1125538"/>
            <a:ext cx="8893175" cy="5732462"/>
          </a:xfrm>
        </p:spPr>
        <p:txBody>
          <a:bodyPr/>
          <a:lstStyle/>
          <a:p>
            <a:pPr>
              <a:lnSpc>
                <a:spcPct val="160000"/>
              </a:lnSpc>
              <a:buNone/>
            </a:pPr>
            <a:r>
              <a:rPr lang="en-GB" sz="2000" b="1" dirty="0" smtClean="0"/>
              <a:t>	</a:t>
            </a:r>
            <a:r>
              <a:rPr lang="fr-FR" sz="2800" dirty="0" smtClean="0"/>
              <a:t>Les transferts sociaux sont des </a:t>
            </a:r>
            <a:r>
              <a:rPr lang="fr-FR" sz="2800" b="1" dirty="0" smtClean="0"/>
              <a:t>transferts de ressources </a:t>
            </a:r>
            <a:r>
              <a:rPr lang="fr-FR" sz="2800" dirty="0" smtClean="0"/>
              <a:t>(en espèces ou en nature) </a:t>
            </a:r>
            <a:r>
              <a:rPr lang="fr-FR" sz="2800" b="1" dirty="0" smtClean="0"/>
              <a:t>non contributifs,</a:t>
            </a:r>
            <a:r>
              <a:rPr lang="fr-FR" sz="2800" dirty="0" smtClean="0"/>
              <a:t> </a:t>
            </a:r>
            <a:r>
              <a:rPr lang="fr-FR" sz="2800" b="1" dirty="0" smtClean="0"/>
              <a:t>financés par des fonds publics, directs</a:t>
            </a:r>
            <a:r>
              <a:rPr lang="fr-FR" sz="2800" dirty="0" smtClean="0"/>
              <a:t>, </a:t>
            </a:r>
            <a:r>
              <a:rPr lang="fr-FR" sz="2800" b="1" dirty="0" smtClean="0"/>
              <a:t>réguliers et prévisibles</a:t>
            </a:r>
            <a:r>
              <a:rPr lang="fr-FR" sz="2800" dirty="0" smtClean="0"/>
              <a:t> aux individus ou ménages pauvres ou vulnérables, visant à réduire leurs déficits de consommation alimentaire, les protéger contre les chocs (économiques et climatiques notamment), et, dans certains cas, renforcer leur capacité productive</a:t>
            </a:r>
            <a:r>
              <a:rPr lang="en-GB" sz="2800" dirty="0" smtClean="0"/>
              <a:t>.</a:t>
            </a:r>
            <a:endParaRPr lang="en-GB" sz="2000" dirty="0" smtClean="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0" y="1125538"/>
            <a:ext cx="8893175" cy="5732462"/>
          </a:xfrm>
        </p:spPr>
        <p:txBody>
          <a:bodyPr/>
          <a:lstStyle/>
          <a:p>
            <a:pPr>
              <a:buFont typeface="Arial" charset="0"/>
              <a:buNone/>
            </a:pPr>
            <a:r>
              <a:rPr lang="en-GB" sz="2000" b="1" smtClean="0"/>
              <a:t>	</a:t>
            </a:r>
            <a:endParaRPr lang="en-GB" sz="2000" smtClean="0"/>
          </a:p>
          <a:p>
            <a:endParaRPr lang="en-GB" sz="2000" smtClean="0"/>
          </a:p>
          <a:p>
            <a:endParaRPr lang="en-GB" sz="2000" smtClean="0"/>
          </a:p>
          <a:p>
            <a:endParaRPr lang="en-GB" sz="2000" smtClean="0"/>
          </a:p>
          <a:p>
            <a:endParaRPr lang="en-GB" sz="2000" smtClean="0"/>
          </a:p>
          <a:p>
            <a:endParaRPr lang="en-GB" sz="2000" smtClean="0"/>
          </a:p>
          <a:p>
            <a:endParaRPr lang="en-GB" sz="2000" smtClean="0"/>
          </a:p>
          <a:p>
            <a:pPr>
              <a:buFont typeface="Arial" charset="0"/>
              <a:buNone/>
            </a:pPr>
            <a:r>
              <a:rPr lang="en-GB" sz="2000" smtClean="0"/>
              <a:t>	</a:t>
            </a:r>
          </a:p>
          <a:p>
            <a:pPr>
              <a:buFont typeface="Arial" charset="0"/>
              <a:buNone/>
            </a:pPr>
            <a:endParaRPr lang="en-GB" sz="2000" smtClean="0"/>
          </a:p>
          <a:p>
            <a:pPr>
              <a:buFont typeface="Arial" charset="0"/>
              <a:buNone/>
            </a:pPr>
            <a:endParaRPr lang="en-GB" sz="2000" smtClean="0"/>
          </a:p>
          <a:p>
            <a:pPr>
              <a:buFont typeface="Arial" charset="0"/>
              <a:buNone/>
            </a:pPr>
            <a:endParaRPr lang="en-GB" sz="2000" smtClean="0"/>
          </a:p>
          <a:p>
            <a:pPr>
              <a:buFont typeface="Arial" charset="0"/>
              <a:buNone/>
            </a:pPr>
            <a:r>
              <a:rPr lang="en-GB" sz="1800" smtClean="0"/>
              <a:t>	</a:t>
            </a:r>
          </a:p>
          <a:p>
            <a:pPr>
              <a:buFont typeface="Arial" charset="0"/>
              <a:buNone/>
            </a:pPr>
            <a:r>
              <a:rPr lang="en-GB" sz="1800" smtClean="0"/>
              <a:t>	</a:t>
            </a:r>
            <a:endParaRPr lang="fr-FR" sz="2000" smtClean="0"/>
          </a:p>
        </p:txBody>
      </p:sp>
      <p:graphicFrame>
        <p:nvGraphicFramePr>
          <p:cNvPr id="6" name="Table 5"/>
          <p:cNvGraphicFramePr>
            <a:graphicFrameLocks noGrp="1"/>
          </p:cNvGraphicFramePr>
          <p:nvPr/>
        </p:nvGraphicFramePr>
        <p:xfrm>
          <a:off x="251520" y="412666"/>
          <a:ext cx="8712968" cy="5824643"/>
        </p:xfrm>
        <a:graphic>
          <a:graphicData uri="http://schemas.openxmlformats.org/drawingml/2006/table">
            <a:tbl>
              <a:tblPr/>
              <a:tblGrid>
                <a:gridCol w="4319875"/>
                <a:gridCol w="4393093"/>
              </a:tblGrid>
              <a:tr h="410712">
                <a:tc>
                  <a:txBody>
                    <a:bodyPr/>
                    <a:lstStyle/>
                    <a:p>
                      <a:pPr algn="l">
                        <a:spcAft>
                          <a:spcPts val="0"/>
                        </a:spcAft>
                      </a:pPr>
                      <a:r>
                        <a:rPr lang="fr-FR" sz="2200" b="1" dirty="0">
                          <a:solidFill>
                            <a:schemeClr val="bg1"/>
                          </a:solidFill>
                          <a:latin typeface="Calibri"/>
                          <a:ea typeface="Times New Roman"/>
                          <a:cs typeface="Times New Roman"/>
                        </a:rPr>
                        <a:t>Transferts sociaux en espèces</a:t>
                      </a:r>
                      <a:endParaRPr lang="en-GB" sz="2200" dirty="0">
                        <a:solidFill>
                          <a:schemeClr val="bg1"/>
                        </a:solidFill>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chemeClr val="accent6"/>
                    </a:solidFill>
                  </a:tcPr>
                </a:tc>
                <a:tc>
                  <a:txBody>
                    <a:bodyPr/>
                    <a:lstStyle/>
                    <a:p>
                      <a:pPr algn="l">
                        <a:spcAft>
                          <a:spcPts val="0"/>
                        </a:spcAft>
                      </a:pPr>
                      <a:r>
                        <a:rPr lang="fr-FR" sz="2200" b="1" dirty="0">
                          <a:solidFill>
                            <a:schemeClr val="bg1"/>
                          </a:solidFill>
                          <a:latin typeface="Calibri"/>
                          <a:ea typeface="Times New Roman"/>
                          <a:cs typeface="Times New Roman"/>
                        </a:rPr>
                        <a:t>Transferts sociaux en nature</a:t>
                      </a:r>
                      <a:endParaRPr lang="en-GB" sz="2200" dirty="0">
                        <a:solidFill>
                          <a:schemeClr val="bg1"/>
                        </a:solidFill>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905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chemeClr val="accent6"/>
                    </a:solidFill>
                  </a:tcPr>
                </a:tc>
              </a:tr>
              <a:tr h="410712">
                <a:tc>
                  <a:txBody>
                    <a:bodyPr/>
                    <a:lstStyle/>
                    <a:p>
                      <a:pPr algn="l">
                        <a:spcAft>
                          <a:spcPts val="0"/>
                        </a:spcAft>
                      </a:pPr>
                      <a:r>
                        <a:rPr lang="fr-FR" sz="2200" b="1">
                          <a:latin typeface="Calibri"/>
                          <a:ea typeface="Times New Roman"/>
                          <a:cs typeface="Times New Roman"/>
                        </a:rPr>
                        <a:t>Transferts monétaires</a:t>
                      </a:r>
                      <a:endParaRPr lang="en-GB" sz="220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DE9D9"/>
                    </a:solidFill>
                  </a:tcPr>
                </a:tc>
                <a:tc>
                  <a:txBody>
                    <a:bodyPr/>
                    <a:lstStyle/>
                    <a:p>
                      <a:pPr algn="l">
                        <a:spcAft>
                          <a:spcPts val="0"/>
                        </a:spcAft>
                      </a:pPr>
                      <a:r>
                        <a:rPr lang="fr-FR" sz="2200" b="1">
                          <a:latin typeface="Calibri"/>
                          <a:ea typeface="Times New Roman"/>
                          <a:cs typeface="Times New Roman"/>
                        </a:rPr>
                        <a:t>Transferts alimentaires</a:t>
                      </a:r>
                      <a:endParaRPr lang="en-GB" sz="220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DE9D9"/>
                    </a:solidFill>
                  </a:tcPr>
                </a:tc>
              </a:tr>
              <a:tr h="336037">
                <a:tc>
                  <a:txBody>
                    <a:bodyPr/>
                    <a:lstStyle/>
                    <a:p>
                      <a:pPr marL="90170" algn="l">
                        <a:spcBef>
                          <a:spcPts val="300"/>
                        </a:spcBef>
                        <a:spcAft>
                          <a:spcPts val="300"/>
                        </a:spcAft>
                      </a:pPr>
                      <a:r>
                        <a:rPr lang="fr-FR" sz="1800" dirty="0" smtClean="0">
                          <a:latin typeface="Calibri"/>
                          <a:ea typeface="Times New Roman"/>
                          <a:cs typeface="Times New Roman"/>
                        </a:rPr>
                        <a:t>Transferts </a:t>
                      </a:r>
                      <a:r>
                        <a:rPr lang="fr-FR" sz="1800" dirty="0">
                          <a:latin typeface="Calibri"/>
                          <a:ea typeface="Times New Roman"/>
                          <a:cs typeface="Times New Roman"/>
                        </a:rPr>
                        <a:t>monétaires non conditionnels</a:t>
                      </a:r>
                      <a:endParaRPr lang="en-GB" sz="1800" dirty="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90170" algn="l">
                        <a:spcBef>
                          <a:spcPts val="300"/>
                        </a:spcBef>
                        <a:spcAft>
                          <a:spcPts val="300"/>
                        </a:spcAft>
                      </a:pPr>
                      <a:r>
                        <a:rPr lang="fr-FR" sz="1800" dirty="0">
                          <a:latin typeface="Calibri"/>
                          <a:ea typeface="Times New Roman"/>
                          <a:cs typeface="Times New Roman"/>
                        </a:rPr>
                        <a:t>Cantines scolaires</a:t>
                      </a:r>
                      <a:endParaRPr lang="en-GB" sz="1800" dirty="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noFill/>
                      <a:prstDash val="solid"/>
                      <a:round/>
                      <a:headEnd type="none" w="med" len="med"/>
                      <a:tailEnd type="none" w="med" len="med"/>
                    </a:lnB>
                  </a:tcPr>
                </a:tc>
              </a:tr>
              <a:tr h="336037">
                <a:tc>
                  <a:txBody>
                    <a:bodyPr/>
                    <a:lstStyle/>
                    <a:p>
                      <a:pPr marL="90170" algn="l">
                        <a:spcBef>
                          <a:spcPts val="300"/>
                        </a:spcBef>
                        <a:spcAft>
                          <a:spcPts val="300"/>
                        </a:spcAft>
                      </a:pPr>
                      <a:r>
                        <a:rPr lang="fr-FR" sz="1800" dirty="0" smtClean="0">
                          <a:latin typeface="Calibri"/>
                          <a:ea typeface="Times New Roman"/>
                          <a:cs typeface="Times New Roman"/>
                        </a:rPr>
                        <a:t>Transferts </a:t>
                      </a:r>
                      <a:r>
                        <a:rPr lang="fr-FR" sz="1800" dirty="0">
                          <a:latin typeface="Calibri"/>
                          <a:ea typeface="Times New Roman"/>
                          <a:cs typeface="Times New Roman"/>
                        </a:rPr>
                        <a:t>monétaires conditionnels</a:t>
                      </a:r>
                      <a:endParaRPr lang="en-GB" sz="1800" dirty="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90170" algn="l">
                        <a:spcBef>
                          <a:spcPts val="300"/>
                        </a:spcBef>
                        <a:spcAft>
                          <a:spcPts val="300"/>
                        </a:spcAft>
                      </a:pPr>
                      <a:r>
                        <a:rPr lang="fr-FR" sz="1800" dirty="0">
                          <a:latin typeface="Calibri"/>
                          <a:ea typeface="Times New Roman"/>
                          <a:cs typeface="Times New Roman"/>
                        </a:rPr>
                        <a:t>Rations à emporter</a:t>
                      </a:r>
                      <a:endParaRPr lang="en-GB" sz="1800" dirty="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36037">
                <a:tc>
                  <a:txBody>
                    <a:bodyPr/>
                    <a:lstStyle/>
                    <a:p>
                      <a:pPr marL="90170" algn="l">
                        <a:spcBef>
                          <a:spcPts val="300"/>
                        </a:spcBef>
                        <a:spcAft>
                          <a:spcPts val="300"/>
                        </a:spcAft>
                      </a:pPr>
                      <a:r>
                        <a:rPr lang="fr-FR" sz="1800" dirty="0">
                          <a:latin typeface="Calibri"/>
                          <a:ea typeface="Times New Roman"/>
                          <a:cs typeface="Times New Roman"/>
                        </a:rPr>
                        <a:t>Argent contre travail</a:t>
                      </a:r>
                      <a:endParaRPr lang="en-GB" sz="1800" dirty="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90170" algn="l">
                        <a:spcBef>
                          <a:spcPts val="300"/>
                        </a:spcBef>
                        <a:spcAft>
                          <a:spcPts val="300"/>
                        </a:spcAft>
                      </a:pPr>
                      <a:r>
                        <a:rPr lang="fr-FR" sz="1800" dirty="0">
                          <a:latin typeface="Calibri"/>
                          <a:ea typeface="Times New Roman"/>
                          <a:cs typeface="Times New Roman"/>
                        </a:rPr>
                        <a:t>Distributions alimentaires ciblées</a:t>
                      </a:r>
                      <a:endParaRPr lang="en-GB" sz="1800" dirty="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672075">
                <a:tc>
                  <a:txBody>
                    <a:bodyPr/>
                    <a:lstStyle/>
                    <a:p>
                      <a:pPr marL="90170" algn="l">
                        <a:spcBef>
                          <a:spcPts val="300"/>
                        </a:spcBef>
                        <a:spcAft>
                          <a:spcPts val="300"/>
                        </a:spcAft>
                      </a:pPr>
                      <a:r>
                        <a:rPr lang="fr-FR" sz="1800" dirty="0">
                          <a:latin typeface="Calibri"/>
                          <a:ea typeface="Times New Roman"/>
                          <a:cs typeface="Times New Roman"/>
                        </a:rPr>
                        <a:t>Travaux publics à haute intensité de main d’œuvre</a:t>
                      </a:r>
                      <a:endParaRPr lang="en-GB" sz="1800" dirty="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90170" algn="l">
                        <a:spcBef>
                          <a:spcPts val="0"/>
                        </a:spcBef>
                        <a:spcAft>
                          <a:spcPts val="0"/>
                        </a:spcAft>
                      </a:pPr>
                      <a:r>
                        <a:rPr lang="fr-FR" sz="1800" dirty="0">
                          <a:latin typeface="Calibri"/>
                          <a:ea typeface="Times New Roman"/>
                          <a:cs typeface="Times New Roman"/>
                        </a:rPr>
                        <a:t>Vivres contre </a:t>
                      </a:r>
                      <a:r>
                        <a:rPr lang="fr-FR" sz="1800" dirty="0" smtClean="0">
                          <a:latin typeface="Calibri"/>
                          <a:ea typeface="Times New Roman"/>
                          <a:cs typeface="Times New Roman"/>
                        </a:rPr>
                        <a:t>travail</a:t>
                      </a:r>
                    </a:p>
                    <a:p>
                      <a:pPr marL="90170" algn="l">
                        <a:spcBef>
                          <a:spcPts val="0"/>
                        </a:spcBef>
                        <a:spcAft>
                          <a:spcPts val="0"/>
                        </a:spcAft>
                      </a:pPr>
                      <a:r>
                        <a:rPr lang="fr-FR" sz="1800" dirty="0" smtClean="0">
                          <a:latin typeface="Calibri"/>
                          <a:ea typeface="Times New Roman"/>
                          <a:cs typeface="Times New Roman"/>
                        </a:rPr>
                        <a:t>Vivres </a:t>
                      </a:r>
                      <a:r>
                        <a:rPr lang="fr-FR" sz="1800" dirty="0">
                          <a:latin typeface="Calibri"/>
                          <a:ea typeface="Times New Roman"/>
                          <a:cs typeface="Times New Roman"/>
                        </a:rPr>
                        <a:t>pour la création d’avoirs</a:t>
                      </a:r>
                      <a:endParaRPr lang="en-GB" sz="1800" dirty="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410712">
                <a:tc>
                  <a:txBody>
                    <a:bodyPr/>
                    <a:lstStyle/>
                    <a:p>
                      <a:pPr marL="90170" algn="l">
                        <a:spcBef>
                          <a:spcPts val="300"/>
                        </a:spcBef>
                        <a:spcAft>
                          <a:spcPts val="300"/>
                        </a:spcAft>
                      </a:pPr>
                      <a:endParaRPr lang="fr-FR" sz="2200" dirty="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90170" algn="l">
                        <a:spcBef>
                          <a:spcPts val="300"/>
                        </a:spcBef>
                        <a:spcAft>
                          <a:spcPts val="300"/>
                        </a:spcAft>
                      </a:pPr>
                      <a:r>
                        <a:rPr lang="fr-FR" sz="1800" dirty="0">
                          <a:latin typeface="Calibri"/>
                          <a:ea typeface="Times New Roman"/>
                          <a:cs typeface="Times New Roman"/>
                        </a:rPr>
                        <a:t>Vivres pour la formation</a:t>
                      </a:r>
                      <a:endParaRPr lang="en-GB" sz="1800" dirty="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410712">
                <a:tc>
                  <a:txBody>
                    <a:bodyPr/>
                    <a:lstStyle/>
                    <a:p>
                      <a:pPr marL="90170" algn="l">
                        <a:spcBef>
                          <a:spcPts val="300"/>
                        </a:spcBef>
                        <a:spcAft>
                          <a:spcPts val="300"/>
                        </a:spcAft>
                      </a:pPr>
                      <a:endParaRPr lang="fr-FR" sz="2200" dirty="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E36C0A"/>
                      </a:solidFill>
                      <a:prstDash val="solid"/>
                      <a:round/>
                      <a:headEnd type="none" w="med" len="med"/>
                      <a:tailEnd type="none" w="med" len="med"/>
                    </a:lnB>
                  </a:tcPr>
                </a:tc>
                <a:tc>
                  <a:txBody>
                    <a:bodyPr/>
                    <a:lstStyle/>
                    <a:p>
                      <a:pPr marL="90170" algn="l">
                        <a:spcBef>
                          <a:spcPts val="300"/>
                        </a:spcBef>
                        <a:spcAft>
                          <a:spcPts val="300"/>
                        </a:spcAft>
                      </a:pPr>
                      <a:r>
                        <a:rPr lang="fr-FR" sz="1800" dirty="0">
                          <a:latin typeface="Calibri"/>
                          <a:ea typeface="Times New Roman"/>
                          <a:cs typeface="Times New Roman"/>
                        </a:rPr>
                        <a:t>Alimentation complémentaire</a:t>
                      </a:r>
                      <a:endParaRPr lang="en-GB" sz="1800" dirty="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E36C0A"/>
                      </a:solidFill>
                      <a:prstDash val="solid"/>
                      <a:round/>
                      <a:headEnd type="none" w="med" len="med"/>
                      <a:tailEnd type="none" w="med" len="med"/>
                    </a:lnB>
                  </a:tcPr>
                </a:tc>
              </a:tr>
              <a:tr h="410712">
                <a:tc>
                  <a:txBody>
                    <a:bodyPr/>
                    <a:lstStyle/>
                    <a:p>
                      <a:pPr algn="l">
                        <a:spcAft>
                          <a:spcPts val="0"/>
                        </a:spcAft>
                      </a:pPr>
                      <a:r>
                        <a:rPr lang="fr-FR" sz="2200" b="1">
                          <a:latin typeface="Calibri"/>
                          <a:ea typeface="Times New Roman"/>
                          <a:cs typeface="Times New Roman"/>
                        </a:rPr>
                        <a:t>Transferts quasi-monétaires</a:t>
                      </a:r>
                      <a:endParaRPr lang="en-GB" sz="220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DE9D9"/>
                    </a:solidFill>
                  </a:tcPr>
                </a:tc>
                <a:tc>
                  <a:txBody>
                    <a:bodyPr/>
                    <a:lstStyle/>
                    <a:p>
                      <a:pPr algn="l">
                        <a:spcAft>
                          <a:spcPts val="0"/>
                        </a:spcAft>
                      </a:pPr>
                      <a:r>
                        <a:rPr lang="fr-FR" sz="2200" b="1" dirty="0">
                          <a:latin typeface="Calibri"/>
                          <a:ea typeface="Times New Roman"/>
                          <a:cs typeface="Times New Roman"/>
                        </a:rPr>
                        <a:t>Coupons</a:t>
                      </a:r>
                      <a:endParaRPr lang="en-GB" sz="2200" dirty="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DE9D9"/>
                    </a:solidFill>
                  </a:tcPr>
                </a:tc>
              </a:tr>
              <a:tr h="336037">
                <a:tc>
                  <a:txBody>
                    <a:bodyPr/>
                    <a:lstStyle/>
                    <a:p>
                      <a:pPr marL="90170" algn="l">
                        <a:spcAft>
                          <a:spcPts val="0"/>
                        </a:spcAft>
                      </a:pPr>
                      <a:r>
                        <a:rPr lang="fr-FR" sz="1800" dirty="0">
                          <a:latin typeface="Calibri"/>
                          <a:ea typeface="Times New Roman"/>
                          <a:cs typeface="Times New Roman"/>
                        </a:rPr>
                        <a:t>Coupons à valeur monétaire</a:t>
                      </a:r>
                      <a:endParaRPr lang="en-GB" sz="1800" dirty="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90170" algn="l">
                        <a:spcAft>
                          <a:spcPts val="0"/>
                        </a:spcAft>
                      </a:pPr>
                      <a:r>
                        <a:rPr lang="fr-FR" sz="1800" dirty="0">
                          <a:latin typeface="Calibri"/>
                          <a:ea typeface="Times New Roman"/>
                          <a:cs typeface="Times New Roman"/>
                        </a:rPr>
                        <a:t>Coupons alimentaires</a:t>
                      </a:r>
                      <a:endParaRPr lang="en-GB" sz="1800" dirty="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noFill/>
                      <a:prstDash val="solid"/>
                      <a:round/>
                      <a:headEnd type="none" w="med" len="med"/>
                      <a:tailEnd type="none" w="med" len="med"/>
                    </a:lnB>
                  </a:tcPr>
                </a:tc>
              </a:tr>
              <a:tr h="336037">
                <a:tc>
                  <a:txBody>
                    <a:bodyPr/>
                    <a:lstStyle/>
                    <a:p>
                      <a:pPr marL="90170" algn="l">
                        <a:spcAft>
                          <a:spcPts val="0"/>
                        </a:spcAft>
                      </a:pPr>
                      <a:endParaRPr lang="en-GB" sz="1800" dirty="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E36C0A"/>
                      </a:solidFill>
                      <a:prstDash val="solid"/>
                      <a:round/>
                      <a:headEnd type="none" w="med" len="med"/>
                      <a:tailEnd type="none" w="med" len="med"/>
                    </a:lnB>
                  </a:tcPr>
                </a:tc>
                <a:tc>
                  <a:txBody>
                    <a:bodyPr/>
                    <a:lstStyle/>
                    <a:p>
                      <a:pPr marL="90170" algn="l">
                        <a:spcAft>
                          <a:spcPts val="0"/>
                        </a:spcAft>
                      </a:pPr>
                      <a:r>
                        <a:rPr lang="fr-FR" sz="1800" dirty="0">
                          <a:latin typeface="Calibri"/>
                          <a:ea typeface="Times New Roman"/>
                          <a:cs typeface="Times New Roman"/>
                        </a:rPr>
                        <a:t>Coupons pour biens non alimentaires</a:t>
                      </a:r>
                      <a:endParaRPr lang="en-GB" sz="1800" dirty="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E36C0A"/>
                      </a:solidFill>
                      <a:prstDash val="solid"/>
                      <a:round/>
                      <a:headEnd type="none" w="med" len="med"/>
                      <a:tailEnd type="none" w="med" len="med"/>
                    </a:lnB>
                  </a:tcPr>
                </a:tc>
              </a:tr>
              <a:tr h="410712">
                <a:tc>
                  <a:txBody>
                    <a:bodyPr/>
                    <a:lstStyle/>
                    <a:p>
                      <a:pPr algn="l">
                        <a:spcAft>
                          <a:spcPts val="0"/>
                        </a:spcAft>
                      </a:pPr>
                      <a:r>
                        <a:rPr lang="fr-FR" sz="2200" b="1">
                          <a:latin typeface="Calibri"/>
                          <a:ea typeface="Times New Roman"/>
                          <a:cs typeface="Times New Roman"/>
                        </a:rPr>
                        <a:t>Subventions</a:t>
                      </a:r>
                      <a:endParaRPr lang="en-GB" sz="220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DE9D9"/>
                    </a:solidFill>
                  </a:tcPr>
                </a:tc>
                <a:tc>
                  <a:txBody>
                    <a:bodyPr/>
                    <a:lstStyle/>
                    <a:p>
                      <a:pPr algn="l">
                        <a:spcAft>
                          <a:spcPts val="0"/>
                        </a:spcAft>
                      </a:pPr>
                      <a:r>
                        <a:rPr lang="fr-FR" sz="2200" b="1">
                          <a:latin typeface="Calibri"/>
                          <a:ea typeface="Times New Roman"/>
                          <a:cs typeface="Times New Roman"/>
                        </a:rPr>
                        <a:t>Transferts d’intrant et d’avoir</a:t>
                      </a:r>
                      <a:endParaRPr lang="en-GB" sz="220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DE9D9"/>
                    </a:solidFill>
                  </a:tcPr>
                </a:tc>
              </a:tr>
              <a:tr h="336037">
                <a:tc>
                  <a:txBody>
                    <a:bodyPr/>
                    <a:lstStyle/>
                    <a:p>
                      <a:pPr marL="90170" algn="l">
                        <a:spcAft>
                          <a:spcPts val="0"/>
                        </a:spcAft>
                      </a:pPr>
                      <a:r>
                        <a:rPr lang="fr-FR" sz="1800" dirty="0">
                          <a:latin typeface="Calibri"/>
                          <a:ea typeface="Times New Roman"/>
                          <a:cs typeface="Times New Roman"/>
                        </a:rPr>
                        <a:t>Allocations forfaitaires ponctuelles</a:t>
                      </a:r>
                      <a:endParaRPr lang="en-GB" sz="1800" dirty="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90170" algn="l">
                        <a:spcAft>
                          <a:spcPts val="0"/>
                        </a:spcAft>
                      </a:pPr>
                      <a:r>
                        <a:rPr lang="fr-FR" sz="1800">
                          <a:latin typeface="Calibri"/>
                          <a:ea typeface="Times New Roman"/>
                          <a:cs typeface="Times New Roman"/>
                        </a:rPr>
                        <a:t>Transferts de petit bétail</a:t>
                      </a:r>
                      <a:endParaRPr lang="en-GB" sz="180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noFill/>
                      <a:prstDash val="solid"/>
                      <a:round/>
                      <a:headEnd type="none" w="med" len="med"/>
                      <a:tailEnd type="none" w="med" len="med"/>
                    </a:lnB>
                  </a:tcPr>
                </a:tc>
              </a:tr>
              <a:tr h="336037">
                <a:tc>
                  <a:txBody>
                    <a:bodyPr/>
                    <a:lstStyle/>
                    <a:p>
                      <a:pPr marL="90170" algn="l">
                        <a:spcAft>
                          <a:spcPts val="0"/>
                        </a:spcAft>
                      </a:pPr>
                      <a:endParaRPr lang="en-GB" sz="1800" dirty="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90170" algn="l">
                        <a:spcAft>
                          <a:spcPts val="0"/>
                        </a:spcAft>
                      </a:pPr>
                      <a:r>
                        <a:rPr lang="fr-FR" sz="1800" dirty="0">
                          <a:latin typeface="Calibri"/>
                          <a:ea typeface="Times New Roman"/>
                          <a:cs typeface="Times New Roman"/>
                        </a:rPr>
                        <a:t>Transferts d’intrant agricole</a:t>
                      </a:r>
                      <a:endParaRPr lang="en-GB" sz="1800" dirty="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36037">
                <a:tc>
                  <a:txBody>
                    <a:bodyPr/>
                    <a:lstStyle/>
                    <a:p>
                      <a:pPr marL="90170" algn="l">
                        <a:spcAft>
                          <a:spcPts val="0"/>
                        </a:spcAft>
                      </a:pPr>
                      <a:endParaRPr lang="en-GB" sz="1800">
                        <a:latin typeface="Calibri"/>
                        <a:ea typeface="Times New Roman"/>
                        <a:cs typeface="Times New Roman"/>
                      </a:endParaRPr>
                    </a:p>
                  </a:txBody>
                  <a:tcPr marL="68580" marR="68580"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E36C0A"/>
                      </a:solidFill>
                      <a:prstDash val="solid"/>
                      <a:round/>
                      <a:headEnd type="none" w="med" len="med"/>
                      <a:tailEnd type="none" w="med" len="med"/>
                    </a:lnB>
                  </a:tcPr>
                </a:tc>
                <a:tc>
                  <a:txBody>
                    <a:bodyPr/>
                    <a:lstStyle/>
                    <a:p>
                      <a:pPr marL="90170" algn="l">
                        <a:spcAft>
                          <a:spcPts val="0"/>
                        </a:spcAft>
                      </a:pPr>
                      <a:r>
                        <a:rPr lang="fr-FR" sz="1800" dirty="0">
                          <a:latin typeface="Calibri"/>
                          <a:ea typeface="Times New Roman"/>
                          <a:cs typeface="Times New Roman"/>
                        </a:rPr>
                        <a:t>Transferts d’avoir</a:t>
                      </a:r>
                      <a:endParaRPr lang="en-GB" sz="1800" dirty="0">
                        <a:latin typeface="Calibri"/>
                        <a:ea typeface="Times New Roman"/>
                        <a:cs typeface="Times New Roman"/>
                      </a:endParaRPr>
                    </a:p>
                  </a:txBody>
                  <a:tcPr marL="68580" marR="68580"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E36C0A"/>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Title 1"/>
          <p:cNvSpPr>
            <a:spLocks noGrp="1"/>
          </p:cNvSpPr>
          <p:nvPr>
            <p:ph type="title"/>
          </p:nvPr>
        </p:nvSpPr>
        <p:spPr>
          <a:xfrm>
            <a:off x="0" y="0"/>
            <a:ext cx="9144000" cy="1143000"/>
          </a:xfrm>
        </p:spPr>
        <p:txBody>
          <a:bodyPr/>
          <a:lstStyle/>
          <a:p>
            <a:r>
              <a:rPr lang="fr-FR" sz="3200" b="1" dirty="0" smtClean="0">
                <a:solidFill>
                  <a:srgbClr val="0070C0"/>
                </a:solidFill>
              </a:rPr>
              <a:t>Eléments clés de l’élaboration des transferts sociaux</a:t>
            </a:r>
          </a:p>
        </p:txBody>
      </p:sp>
      <p:sp>
        <p:nvSpPr>
          <p:cNvPr id="6147" name="Content Placeholder 2"/>
          <p:cNvSpPr>
            <a:spLocks noGrp="1"/>
          </p:cNvSpPr>
          <p:nvPr>
            <p:ph idx="1"/>
          </p:nvPr>
        </p:nvSpPr>
        <p:spPr>
          <a:xfrm>
            <a:off x="467544" y="1125538"/>
            <a:ext cx="8425631" cy="5732462"/>
          </a:xfrm>
        </p:spPr>
        <p:txBody>
          <a:bodyPr/>
          <a:lstStyle/>
          <a:p>
            <a:pPr>
              <a:spcAft>
                <a:spcPts val="1200"/>
              </a:spcAft>
              <a:buFont typeface="Wingdings" pitchFamily="2" charset="2"/>
              <a:buChar char="§"/>
            </a:pPr>
            <a:r>
              <a:rPr lang="fr-FR" sz="2000" dirty="0" smtClean="0"/>
              <a:t>Objectifs</a:t>
            </a:r>
          </a:p>
          <a:p>
            <a:pPr>
              <a:spcAft>
                <a:spcPts val="1200"/>
              </a:spcAft>
              <a:buFont typeface="Wingdings" pitchFamily="2" charset="2"/>
              <a:buChar char="§"/>
            </a:pPr>
            <a:r>
              <a:rPr lang="fr-FR" sz="2000" b="1" dirty="0" smtClean="0"/>
              <a:t>Ciblage</a:t>
            </a:r>
            <a:r>
              <a:rPr lang="fr-FR" sz="2000" b="1" dirty="0" smtClean="0">
                <a:solidFill>
                  <a:srgbClr val="FF3300"/>
                </a:solidFill>
              </a:rPr>
              <a:t>			directement aux individus ou ménages</a:t>
            </a:r>
          </a:p>
          <a:p>
            <a:pPr>
              <a:spcAft>
                <a:spcPts val="1200"/>
              </a:spcAft>
              <a:buFont typeface="Wingdings" pitchFamily="2" charset="2"/>
              <a:buChar char="§"/>
            </a:pPr>
            <a:r>
              <a:rPr lang="fr-FR" sz="2000" dirty="0" smtClean="0"/>
              <a:t>Obligation de travail (optionnel)</a:t>
            </a:r>
          </a:p>
          <a:p>
            <a:pPr>
              <a:spcAft>
                <a:spcPts val="1200"/>
              </a:spcAft>
              <a:buFont typeface="Wingdings" pitchFamily="2" charset="2"/>
              <a:buChar char="§"/>
            </a:pPr>
            <a:r>
              <a:rPr lang="fr-FR" sz="2000" dirty="0" smtClean="0"/>
              <a:t>Mécanismes de sortie</a:t>
            </a:r>
          </a:p>
          <a:p>
            <a:pPr>
              <a:spcAft>
                <a:spcPts val="1200"/>
              </a:spcAft>
              <a:buFont typeface="Wingdings" pitchFamily="2" charset="2"/>
              <a:buChar char="§"/>
            </a:pPr>
            <a:r>
              <a:rPr lang="fr-FR" sz="2000" b="1" dirty="0" smtClean="0"/>
              <a:t>Type de prestation</a:t>
            </a:r>
            <a:r>
              <a:rPr lang="fr-FR" sz="2000" b="1" dirty="0" smtClean="0">
                <a:solidFill>
                  <a:srgbClr val="FF3300"/>
                </a:solidFill>
              </a:rPr>
              <a:t>		en nature ou en espèces</a:t>
            </a:r>
          </a:p>
          <a:p>
            <a:pPr>
              <a:spcAft>
                <a:spcPts val="1200"/>
              </a:spcAft>
              <a:buFont typeface="Wingdings" pitchFamily="2" charset="2"/>
              <a:buChar char="§"/>
            </a:pPr>
            <a:r>
              <a:rPr lang="fr-FR" sz="2000" b="1" dirty="0" smtClean="0"/>
              <a:t>Niveau de prestation	</a:t>
            </a:r>
          </a:p>
          <a:p>
            <a:pPr>
              <a:spcAft>
                <a:spcPts val="1200"/>
              </a:spcAft>
              <a:buFont typeface="Wingdings" pitchFamily="2" charset="2"/>
              <a:buChar char="§"/>
            </a:pPr>
            <a:r>
              <a:rPr lang="fr-FR" sz="2000" b="1" dirty="0" smtClean="0"/>
              <a:t>Mécanismes de distribution</a:t>
            </a:r>
            <a:r>
              <a:rPr lang="fr-FR" sz="2000" b="1" dirty="0" smtClean="0">
                <a:solidFill>
                  <a:srgbClr val="FF3300"/>
                </a:solidFill>
              </a:rPr>
              <a:t>	transfert régulier et prévisible</a:t>
            </a:r>
          </a:p>
          <a:p>
            <a:pPr>
              <a:spcAft>
                <a:spcPts val="1200"/>
              </a:spcAft>
              <a:buFont typeface="Wingdings" pitchFamily="2" charset="2"/>
              <a:buChar char="§"/>
            </a:pPr>
            <a:r>
              <a:rPr lang="fr-FR" sz="2000" dirty="0" smtClean="0"/>
              <a:t>Conditionnalité (optionnel)</a:t>
            </a:r>
          </a:p>
          <a:p>
            <a:pPr>
              <a:spcAft>
                <a:spcPts val="1200"/>
              </a:spcAft>
              <a:buFont typeface="Wingdings" pitchFamily="2" charset="2"/>
              <a:buChar char="§"/>
            </a:pPr>
            <a:r>
              <a:rPr lang="fr-FR" sz="2000" dirty="0" smtClean="0"/>
              <a:t>Modalités de mise en œuvre</a:t>
            </a:r>
          </a:p>
          <a:p>
            <a:pPr>
              <a:spcAft>
                <a:spcPts val="1200"/>
              </a:spcAft>
              <a:buFont typeface="Wingdings" pitchFamily="2" charset="2"/>
              <a:buChar char="§"/>
            </a:pPr>
            <a:r>
              <a:rPr lang="fr-FR" sz="2000" dirty="0" smtClean="0"/>
              <a:t>Modalités de suivi et d’évaluation</a:t>
            </a:r>
            <a:endParaRPr lang="en-GB" sz="2000" dirty="0" smtClean="0"/>
          </a:p>
          <a:p>
            <a:pPr>
              <a:spcAft>
                <a:spcPts val="1200"/>
              </a:spcAft>
              <a:buFont typeface="Wingdings" pitchFamily="2" charset="2"/>
              <a:buChar char="§"/>
            </a:pPr>
            <a:r>
              <a:rPr lang="fr-FR" sz="2000" dirty="0" smtClean="0"/>
              <a:t>Modalités de </a:t>
            </a:r>
            <a:r>
              <a:rPr lang="fr-FR" sz="2000" b="1" dirty="0" smtClean="0"/>
              <a:t>financement</a:t>
            </a:r>
            <a:r>
              <a:rPr lang="fr-FR" sz="2000" dirty="0" smtClean="0"/>
              <a:t> (viabilité financière et politique)   </a:t>
            </a:r>
            <a:r>
              <a:rPr lang="fr-FR" sz="2000" b="1" dirty="0" smtClean="0">
                <a:solidFill>
                  <a:srgbClr val="FF3300"/>
                </a:solidFill>
              </a:rPr>
              <a:t>fonds publics</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Title 1"/>
          <p:cNvSpPr>
            <a:spLocks noGrp="1"/>
          </p:cNvSpPr>
          <p:nvPr>
            <p:ph type="title"/>
          </p:nvPr>
        </p:nvSpPr>
        <p:spPr>
          <a:xfrm>
            <a:off x="468313" y="0"/>
            <a:ext cx="8229600" cy="692696"/>
          </a:xfrm>
        </p:spPr>
        <p:txBody>
          <a:bodyPr/>
          <a:lstStyle/>
          <a:p>
            <a:r>
              <a:rPr lang="fr-FR" sz="4000" b="1" dirty="0" smtClean="0">
                <a:solidFill>
                  <a:srgbClr val="0070C0"/>
                </a:solidFill>
              </a:rPr>
              <a:t>Utiliser les transferts sociaux pour...</a:t>
            </a:r>
          </a:p>
        </p:txBody>
      </p:sp>
      <p:sp>
        <p:nvSpPr>
          <p:cNvPr id="8195" name="Content Placeholder 2"/>
          <p:cNvSpPr>
            <a:spLocks noGrp="1"/>
          </p:cNvSpPr>
          <p:nvPr>
            <p:ph idx="1"/>
          </p:nvPr>
        </p:nvSpPr>
        <p:spPr>
          <a:xfrm>
            <a:off x="0" y="764704"/>
            <a:ext cx="9144000" cy="6093297"/>
          </a:xfrm>
        </p:spPr>
        <p:txBody>
          <a:bodyPr/>
          <a:lstStyle/>
          <a:p>
            <a:pPr>
              <a:lnSpc>
                <a:spcPct val="150000"/>
              </a:lnSpc>
              <a:spcBef>
                <a:spcPts val="0"/>
              </a:spcBef>
              <a:buFont typeface="Arial" charset="0"/>
              <a:buNone/>
            </a:pPr>
            <a:r>
              <a:rPr lang="fr-FR" sz="2000" b="1" dirty="0" smtClean="0"/>
              <a:t>Sauver des vies						</a:t>
            </a:r>
            <a:r>
              <a:rPr lang="fr-FR" sz="2000" b="1" dirty="0" smtClean="0">
                <a:solidFill>
                  <a:srgbClr val="0070C0"/>
                </a:solidFill>
              </a:rPr>
              <a:t>Urgence</a:t>
            </a:r>
          </a:p>
          <a:p>
            <a:pPr>
              <a:lnSpc>
                <a:spcPct val="150000"/>
              </a:lnSpc>
              <a:spcBef>
                <a:spcPts val="0"/>
              </a:spcBef>
              <a:buClr>
                <a:srgbClr val="FF9900"/>
              </a:buClr>
              <a:buFont typeface="Wingdings" pitchFamily="2" charset="2"/>
              <a:buChar char="§"/>
            </a:pPr>
            <a:r>
              <a:rPr lang="fr-FR" sz="1400" dirty="0" smtClean="0"/>
              <a:t>Transferts alimentaires, coupons, VCT, transferts monétaires pour soutenir l’accès à l’alimentation</a:t>
            </a:r>
          </a:p>
          <a:p>
            <a:pPr>
              <a:lnSpc>
                <a:spcPct val="150000"/>
              </a:lnSpc>
              <a:spcBef>
                <a:spcPts val="0"/>
              </a:spcBef>
              <a:buClr>
                <a:srgbClr val="FF9900"/>
              </a:buClr>
              <a:buFont typeface="Wingdings" pitchFamily="2" charset="2"/>
              <a:buChar char="§"/>
            </a:pPr>
            <a:r>
              <a:rPr lang="fr-FR" sz="1400" dirty="0" smtClean="0"/>
              <a:t>Souvent axés sur la </a:t>
            </a:r>
            <a:r>
              <a:rPr lang="fr-FR" sz="1400" b="1" dirty="0" smtClean="0"/>
              <a:t>consommation alimentaire  </a:t>
            </a:r>
            <a:r>
              <a:rPr lang="fr-FR" sz="1400" dirty="0" smtClean="0"/>
              <a:t>(quantité et qualité) dans des projets limités dans le temps et l’espace</a:t>
            </a:r>
            <a:endParaRPr lang="fr-FR" sz="1400" b="1" dirty="0" smtClean="0"/>
          </a:p>
          <a:p>
            <a:pPr>
              <a:lnSpc>
                <a:spcPct val="150000"/>
              </a:lnSpc>
              <a:spcBef>
                <a:spcPts val="1200"/>
              </a:spcBef>
              <a:buFont typeface="Arial" charset="0"/>
              <a:buNone/>
            </a:pPr>
            <a:r>
              <a:rPr lang="fr-FR" sz="2000" b="1" dirty="0" smtClean="0"/>
              <a:t>Renforcer la production agricole et la croissance		</a:t>
            </a:r>
            <a:r>
              <a:rPr lang="fr-FR" sz="2000" b="1" dirty="0" smtClean="0">
                <a:solidFill>
                  <a:srgbClr val="0070C0"/>
                </a:solidFill>
              </a:rPr>
              <a:t>Agriculture</a:t>
            </a:r>
          </a:p>
          <a:p>
            <a:pPr>
              <a:lnSpc>
                <a:spcPct val="150000"/>
              </a:lnSpc>
              <a:spcBef>
                <a:spcPts val="0"/>
              </a:spcBef>
              <a:buClr>
                <a:srgbClr val="FF9900"/>
              </a:buClr>
              <a:buFont typeface="Wingdings" pitchFamily="2" charset="2"/>
              <a:buChar char="§"/>
            </a:pPr>
            <a:r>
              <a:rPr lang="fr-FR" sz="1400" dirty="0" smtClean="0"/>
              <a:t>Transferts de semences, fertilisants ou petits bétails pour soutenir la </a:t>
            </a:r>
            <a:r>
              <a:rPr lang="fr-FR" sz="1400" b="1" dirty="0" smtClean="0"/>
              <a:t>chaîne alimentaire</a:t>
            </a:r>
          </a:p>
          <a:p>
            <a:pPr>
              <a:lnSpc>
                <a:spcPct val="150000"/>
              </a:lnSpc>
              <a:spcBef>
                <a:spcPts val="0"/>
              </a:spcBef>
              <a:buClr>
                <a:srgbClr val="FF9900"/>
              </a:buClr>
              <a:buFont typeface="Wingdings" pitchFamily="2" charset="2"/>
              <a:buChar char="§"/>
            </a:pPr>
            <a:r>
              <a:rPr lang="fr-FR" sz="1400" dirty="0" smtClean="0"/>
              <a:t>Souvent « </a:t>
            </a:r>
            <a:r>
              <a:rPr lang="fr-FR" sz="1400" b="1" dirty="0" smtClean="0"/>
              <a:t>cachés</a:t>
            </a:r>
            <a:r>
              <a:rPr lang="fr-FR" sz="1400" dirty="0" smtClean="0"/>
              <a:t> » dans des programmes plus vastes d’investissement ciblant les travailleurs et limités dans le temps</a:t>
            </a:r>
          </a:p>
          <a:p>
            <a:pPr>
              <a:lnSpc>
                <a:spcPct val="150000"/>
              </a:lnSpc>
              <a:spcBef>
                <a:spcPts val="1200"/>
              </a:spcBef>
              <a:buFont typeface="Arial" charset="0"/>
              <a:buNone/>
            </a:pPr>
            <a:r>
              <a:rPr lang="fr-FR" sz="2000" b="1" dirty="0" smtClean="0"/>
              <a:t>Assurer la sécurité alimentaire				</a:t>
            </a:r>
            <a:r>
              <a:rPr lang="fr-FR" sz="2000" b="1" dirty="0" smtClean="0">
                <a:solidFill>
                  <a:srgbClr val="0070C0"/>
                </a:solidFill>
              </a:rPr>
              <a:t>Sécurité alimentaire</a:t>
            </a:r>
          </a:p>
          <a:p>
            <a:pPr>
              <a:lnSpc>
                <a:spcPct val="150000"/>
              </a:lnSpc>
              <a:spcBef>
                <a:spcPts val="0"/>
              </a:spcBef>
              <a:buClr>
                <a:srgbClr val="FF9900"/>
              </a:buClr>
              <a:buFont typeface="Wingdings" pitchFamily="2" charset="2"/>
              <a:buChar char="§"/>
            </a:pPr>
            <a:r>
              <a:rPr lang="fr-FR" sz="1400" dirty="0" smtClean="0"/>
              <a:t>Transferts alimentaires ou monétaires pour soutenir l’</a:t>
            </a:r>
            <a:r>
              <a:rPr lang="fr-FR" sz="1400" b="1" dirty="0" smtClean="0"/>
              <a:t>accès à l’alimentation</a:t>
            </a:r>
            <a:r>
              <a:rPr lang="fr-FR" sz="1400" dirty="0" smtClean="0"/>
              <a:t>,  transferts d’avoir pour soutenir les </a:t>
            </a:r>
            <a:r>
              <a:rPr lang="fr-FR" sz="1400" b="1" dirty="0" smtClean="0"/>
              <a:t>stratégies de subsistance</a:t>
            </a:r>
          </a:p>
          <a:p>
            <a:pPr>
              <a:lnSpc>
                <a:spcPct val="150000"/>
              </a:lnSpc>
              <a:spcBef>
                <a:spcPts val="0"/>
              </a:spcBef>
              <a:buClr>
                <a:srgbClr val="FF9900"/>
              </a:buClr>
              <a:buFont typeface="Wingdings" pitchFamily="2" charset="2"/>
              <a:buChar char="§"/>
            </a:pPr>
            <a:r>
              <a:rPr lang="fr-FR" sz="1400" dirty="0" smtClean="0"/>
              <a:t>Souvent intégrés à des programmes « </a:t>
            </a:r>
            <a:r>
              <a:rPr lang="fr-FR" sz="1400" b="1" dirty="0" smtClean="0"/>
              <a:t>sur mesure</a:t>
            </a:r>
            <a:r>
              <a:rPr lang="fr-FR" sz="1400" dirty="0" smtClean="0"/>
              <a:t> »  (selon la stratégie de subsistance) limités dans le temps et l’espace</a:t>
            </a:r>
          </a:p>
          <a:p>
            <a:pPr>
              <a:lnSpc>
                <a:spcPct val="150000"/>
              </a:lnSpc>
              <a:spcBef>
                <a:spcPts val="1200"/>
              </a:spcBef>
              <a:buFont typeface="Arial" charset="0"/>
              <a:buNone/>
            </a:pPr>
            <a:r>
              <a:rPr lang="fr-FR" sz="2000" b="1" dirty="0" smtClean="0"/>
              <a:t>Fournir une protection sociale				</a:t>
            </a:r>
            <a:r>
              <a:rPr lang="fr-FR" sz="2000" b="1" dirty="0" smtClean="0">
                <a:solidFill>
                  <a:srgbClr val="0070C0"/>
                </a:solidFill>
              </a:rPr>
              <a:t>Protection sociale</a:t>
            </a:r>
          </a:p>
          <a:p>
            <a:pPr>
              <a:lnSpc>
                <a:spcPct val="150000"/>
              </a:lnSpc>
              <a:spcBef>
                <a:spcPts val="0"/>
              </a:spcBef>
              <a:buClr>
                <a:srgbClr val="FF9900"/>
              </a:buClr>
              <a:buFont typeface="Wingdings" pitchFamily="2" charset="2"/>
              <a:buChar char="§"/>
            </a:pPr>
            <a:r>
              <a:rPr lang="fr-FR" sz="1400" dirty="0" smtClean="0"/>
              <a:t>Transferts monétaires pour accroître la </a:t>
            </a:r>
            <a:r>
              <a:rPr lang="fr-FR" sz="1400" b="1" dirty="0" smtClean="0"/>
              <a:t>consommation</a:t>
            </a:r>
            <a:r>
              <a:rPr lang="fr-FR" sz="1400" dirty="0" smtClean="0"/>
              <a:t>, TMC pour accroître l’accès aux </a:t>
            </a:r>
            <a:r>
              <a:rPr lang="fr-FR" sz="1400" b="1" dirty="0" smtClean="0"/>
              <a:t>services sociaux </a:t>
            </a:r>
            <a:r>
              <a:rPr lang="fr-FR" sz="1400" dirty="0" smtClean="0"/>
              <a:t>de base (santé et éducation), travaux publics à HIMO pour accroître l’accès au </a:t>
            </a:r>
            <a:r>
              <a:rPr lang="fr-FR" sz="1400" b="1" dirty="0" smtClean="0"/>
              <a:t>travail</a:t>
            </a:r>
          </a:p>
          <a:p>
            <a:pPr>
              <a:lnSpc>
                <a:spcPct val="150000"/>
              </a:lnSpc>
              <a:spcBef>
                <a:spcPts val="0"/>
              </a:spcBef>
              <a:buClr>
                <a:srgbClr val="FF9900"/>
              </a:buClr>
              <a:buFont typeface="Wingdings" pitchFamily="2" charset="2"/>
              <a:buChar char="§"/>
            </a:pPr>
            <a:r>
              <a:rPr lang="fr-FR" sz="1400" dirty="0" smtClean="0"/>
              <a:t>Souvent axés sur la pauvreté (monétaire) et la vulnérabilité, parfois visant spécifiquement la réduction de la sous-nutrition au sein de </a:t>
            </a:r>
            <a:r>
              <a:rPr lang="fr-FR" sz="1400" b="1" dirty="0" smtClean="0"/>
              <a:t>régimes nationaux viables </a:t>
            </a:r>
            <a:r>
              <a:rPr lang="fr-FR" sz="1400" dirty="0" smtClean="0"/>
              <a:t>basés sur les droits</a:t>
            </a:r>
            <a:endParaRPr lang="fr-FR" sz="1400" b="1" dirty="0" smtClean="0"/>
          </a:p>
          <a:p>
            <a:pPr>
              <a:lnSpc>
                <a:spcPct val="150000"/>
              </a:lnSpc>
              <a:spcBef>
                <a:spcPts val="0"/>
              </a:spcBef>
              <a:buClr>
                <a:srgbClr val="FF9900"/>
              </a:buClr>
              <a:buNone/>
            </a:pPr>
            <a:endParaRPr lang="fr-FR" sz="16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95">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195">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19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195">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195">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19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79511" y="1196752"/>
          <a:ext cx="8807521" cy="5486400"/>
        </p:xfrm>
        <a:graphic>
          <a:graphicData uri="http://schemas.openxmlformats.org/drawingml/2006/table">
            <a:tbl>
              <a:tblPr/>
              <a:tblGrid>
                <a:gridCol w="1800201"/>
                <a:gridCol w="1728192"/>
                <a:gridCol w="1809014"/>
                <a:gridCol w="1647370"/>
                <a:gridCol w="1822744"/>
              </a:tblGrid>
              <a:tr h="408699">
                <a:tc>
                  <a:txBody>
                    <a:bodyPr/>
                    <a:lstStyle/>
                    <a:p>
                      <a:pPr algn="ctr">
                        <a:spcAft>
                          <a:spcPts val="0"/>
                        </a:spcAft>
                      </a:pPr>
                      <a:endParaRPr lang="fr-FR" sz="1400" noProof="0" dirty="0">
                        <a:latin typeface="Calibri"/>
                        <a:ea typeface="Times New Roman"/>
                        <a:cs typeface="Times New Roman"/>
                      </a:endParaRPr>
                    </a:p>
                  </a:txBody>
                  <a:tcPr marL="68116" marR="68116" marT="0" marB="0" anchor="ctr">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BD4B4"/>
                    </a:solidFill>
                  </a:tcPr>
                </a:tc>
                <a:tc>
                  <a:txBody>
                    <a:bodyPr/>
                    <a:lstStyle/>
                    <a:p>
                      <a:pPr algn="ctr">
                        <a:spcAft>
                          <a:spcPts val="0"/>
                        </a:spcAft>
                      </a:pPr>
                      <a:r>
                        <a:rPr lang="fr-FR" sz="1600" b="1" noProof="0" dirty="0" smtClean="0">
                          <a:solidFill>
                            <a:schemeClr val="tx1"/>
                          </a:solidFill>
                          <a:latin typeface="Calibri"/>
                          <a:ea typeface="Times New Roman"/>
                          <a:cs typeface="Times New Roman"/>
                        </a:rPr>
                        <a:t>… les projets </a:t>
                      </a:r>
                      <a:r>
                        <a:rPr lang="fr-FR" sz="1600" b="1" noProof="0" dirty="0" smtClean="0">
                          <a:solidFill>
                            <a:srgbClr val="0070C0"/>
                          </a:solidFill>
                          <a:latin typeface="Calibri"/>
                          <a:ea typeface="Times New Roman"/>
                          <a:cs typeface="Times New Roman"/>
                        </a:rPr>
                        <a:t>ponctuels </a:t>
                      </a:r>
                      <a:r>
                        <a:rPr lang="fr-FR" sz="1600" b="1" noProof="0" dirty="0" smtClean="0">
                          <a:solidFill>
                            <a:schemeClr val="tx1"/>
                          </a:solidFill>
                          <a:latin typeface="Calibri"/>
                          <a:ea typeface="Times New Roman"/>
                          <a:cs typeface="Times New Roman"/>
                        </a:rPr>
                        <a:t>d’assistance alimentaire</a:t>
                      </a:r>
                      <a:endParaRPr lang="fr-FR" sz="1600" noProof="0" dirty="0">
                        <a:solidFill>
                          <a:schemeClr val="tx1"/>
                        </a:solidFill>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BD4B4"/>
                    </a:solidFill>
                  </a:tcPr>
                </a:tc>
                <a:tc>
                  <a:txBody>
                    <a:bodyPr/>
                    <a:lstStyle/>
                    <a:p>
                      <a:pPr algn="ctr">
                        <a:spcAft>
                          <a:spcPts val="0"/>
                        </a:spcAft>
                      </a:pPr>
                      <a:r>
                        <a:rPr lang="fr-FR" sz="1600" b="1" noProof="0" dirty="0" smtClean="0">
                          <a:solidFill>
                            <a:schemeClr val="tx1"/>
                          </a:solidFill>
                          <a:latin typeface="Calibri"/>
                          <a:ea typeface="Times New Roman"/>
                          <a:cs typeface="Times New Roman"/>
                        </a:rPr>
                        <a:t>… les projets </a:t>
                      </a:r>
                      <a:r>
                        <a:rPr lang="fr-FR" sz="1600" b="1" noProof="0" dirty="0" smtClean="0">
                          <a:solidFill>
                            <a:srgbClr val="0070C0"/>
                          </a:solidFill>
                          <a:latin typeface="Calibri"/>
                          <a:ea typeface="Times New Roman"/>
                          <a:cs typeface="Times New Roman"/>
                        </a:rPr>
                        <a:t>ponctuels</a:t>
                      </a:r>
                      <a:r>
                        <a:rPr lang="fr-FR" sz="1600" b="1" baseline="0" noProof="0" dirty="0" smtClean="0">
                          <a:solidFill>
                            <a:srgbClr val="0070C0"/>
                          </a:solidFill>
                          <a:latin typeface="Calibri"/>
                          <a:ea typeface="Times New Roman"/>
                          <a:cs typeface="Times New Roman"/>
                        </a:rPr>
                        <a:t> ou réguliers </a:t>
                      </a:r>
                      <a:r>
                        <a:rPr lang="fr-FR" sz="1600" b="1" baseline="0" noProof="0" dirty="0" smtClean="0">
                          <a:solidFill>
                            <a:schemeClr val="tx1"/>
                          </a:solidFill>
                          <a:latin typeface="Calibri"/>
                          <a:ea typeface="Times New Roman"/>
                          <a:cs typeface="Times New Roman"/>
                        </a:rPr>
                        <a:t>d’appui aux moyens de subsistance</a:t>
                      </a:r>
                      <a:endParaRPr lang="fr-FR" sz="1600" noProof="0" dirty="0">
                        <a:solidFill>
                          <a:schemeClr val="tx1"/>
                        </a:solidFill>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BD4B4"/>
                    </a:solidFill>
                  </a:tcPr>
                </a:tc>
                <a:tc>
                  <a:txBody>
                    <a:bodyPr/>
                    <a:lstStyle/>
                    <a:p>
                      <a:pPr algn="ctr">
                        <a:spcAft>
                          <a:spcPts val="0"/>
                        </a:spcAft>
                      </a:pPr>
                      <a:r>
                        <a:rPr lang="fr-FR" sz="1600" b="1" noProof="0" dirty="0" smtClean="0">
                          <a:solidFill>
                            <a:schemeClr val="tx1"/>
                          </a:solidFill>
                          <a:latin typeface="Calibri"/>
                          <a:ea typeface="Times New Roman"/>
                          <a:cs typeface="Times New Roman"/>
                        </a:rPr>
                        <a:t>… les programmes </a:t>
                      </a:r>
                      <a:r>
                        <a:rPr lang="fr-FR" sz="1600" b="1" noProof="0" dirty="0" smtClean="0">
                          <a:solidFill>
                            <a:srgbClr val="0070C0"/>
                          </a:solidFill>
                          <a:latin typeface="Calibri"/>
                          <a:ea typeface="Times New Roman"/>
                          <a:cs typeface="Times New Roman"/>
                        </a:rPr>
                        <a:t>réguliers</a:t>
                      </a:r>
                      <a:endParaRPr lang="fr-FR" sz="1600" noProof="0" dirty="0">
                        <a:solidFill>
                          <a:schemeClr val="tx1"/>
                        </a:solidFill>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BD4B4"/>
                    </a:solidFill>
                  </a:tcPr>
                </a:tc>
                <a:tc>
                  <a:txBody>
                    <a:bodyPr/>
                    <a:lstStyle/>
                    <a:p>
                      <a:pPr algn="ctr">
                        <a:spcAft>
                          <a:spcPts val="0"/>
                        </a:spcAft>
                      </a:pPr>
                      <a:r>
                        <a:rPr lang="fr-FR" sz="1600" b="1" noProof="0" dirty="0" smtClean="0">
                          <a:solidFill>
                            <a:schemeClr val="tx1"/>
                          </a:solidFill>
                          <a:latin typeface="Calibri"/>
                          <a:ea typeface="Times New Roman"/>
                          <a:cs typeface="Times New Roman"/>
                        </a:rPr>
                        <a:t>… les régimes</a:t>
                      </a:r>
                      <a:r>
                        <a:rPr lang="fr-FR" sz="1600" b="1" baseline="0" noProof="0" dirty="0" smtClean="0">
                          <a:solidFill>
                            <a:schemeClr val="tx1"/>
                          </a:solidFill>
                          <a:latin typeface="Calibri"/>
                          <a:ea typeface="Times New Roman"/>
                          <a:cs typeface="Times New Roman"/>
                        </a:rPr>
                        <a:t> </a:t>
                      </a:r>
                      <a:r>
                        <a:rPr lang="fr-FR" sz="1600" b="1" baseline="0" noProof="0" dirty="0" smtClean="0">
                          <a:solidFill>
                            <a:srgbClr val="0070C0"/>
                          </a:solidFill>
                          <a:latin typeface="Calibri"/>
                          <a:ea typeface="Times New Roman"/>
                          <a:cs typeface="Times New Roman"/>
                        </a:rPr>
                        <a:t>intégrés</a:t>
                      </a:r>
                      <a:endParaRPr lang="fr-FR" sz="1600" noProof="0" dirty="0">
                        <a:solidFill>
                          <a:schemeClr val="tx1"/>
                        </a:solidFill>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905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BD4B4"/>
                    </a:solidFill>
                  </a:tcPr>
                </a:tc>
              </a:tr>
              <a:tr h="272466">
                <a:tc>
                  <a:txBody>
                    <a:bodyPr/>
                    <a:lstStyle/>
                    <a:p>
                      <a:pPr algn="l">
                        <a:spcAft>
                          <a:spcPts val="0"/>
                        </a:spcAft>
                      </a:pPr>
                      <a:r>
                        <a:rPr lang="fr-FR" sz="1400" b="1" noProof="0" dirty="0" smtClean="0">
                          <a:latin typeface="Calibri"/>
                          <a:ea typeface="Times New Roman"/>
                          <a:cs typeface="Times New Roman"/>
                        </a:rPr>
                        <a:t>Niveau d’appropriation nationale</a:t>
                      </a:r>
                      <a:endParaRPr lang="fr-FR" sz="1400" b="1" noProof="0" dirty="0">
                        <a:latin typeface="Calibri"/>
                        <a:ea typeface="Times New Roman"/>
                        <a:cs typeface="Times New Roman"/>
                      </a:endParaRPr>
                    </a:p>
                  </a:txBody>
                  <a:tcPr marL="68116" marR="68116" marT="0" marB="0" anchor="ctr">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DE9D9"/>
                    </a:solidFill>
                  </a:tcPr>
                </a:tc>
                <a:tc>
                  <a:txBody>
                    <a:bodyPr/>
                    <a:lstStyle/>
                    <a:p>
                      <a:pPr algn="l">
                        <a:spcAft>
                          <a:spcPts val="0"/>
                        </a:spcAft>
                      </a:pPr>
                      <a:r>
                        <a:rPr lang="fr-FR" sz="1400" noProof="0" dirty="0" smtClean="0">
                          <a:latin typeface="Calibri"/>
                          <a:ea typeface="Times New Roman"/>
                          <a:cs typeface="Times New Roman"/>
                        </a:rPr>
                        <a:t>Souvent menés par des acteurs internationaux</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tcPr>
                </a:tc>
                <a:tc>
                  <a:txBody>
                    <a:bodyPr/>
                    <a:lstStyle/>
                    <a:p>
                      <a:pPr algn="l">
                        <a:spcAft>
                          <a:spcPts val="0"/>
                        </a:spcAft>
                      </a:pPr>
                      <a:r>
                        <a:rPr lang="fr-FR" sz="1400" noProof="0" dirty="0" smtClean="0">
                          <a:latin typeface="Calibri"/>
                          <a:ea typeface="Times New Roman"/>
                          <a:cs typeface="Times New Roman"/>
                        </a:rPr>
                        <a:t>Pas ou</a:t>
                      </a:r>
                      <a:r>
                        <a:rPr lang="fr-FR" sz="1400" baseline="0" noProof="0" dirty="0" smtClean="0">
                          <a:latin typeface="Calibri"/>
                          <a:ea typeface="Times New Roman"/>
                          <a:cs typeface="Times New Roman"/>
                        </a:rPr>
                        <a:t> peu d’institutionnalisation</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tcPr>
                </a:tc>
                <a:tc>
                  <a:txBody>
                    <a:bodyPr/>
                    <a:lstStyle/>
                    <a:p>
                      <a:pPr algn="l">
                        <a:spcAft>
                          <a:spcPts val="0"/>
                        </a:spcAft>
                      </a:pPr>
                      <a:r>
                        <a:rPr lang="fr-FR" sz="1400" noProof="0" dirty="0" smtClean="0">
                          <a:latin typeface="Calibri"/>
                          <a:ea typeface="Times New Roman"/>
                          <a:cs typeface="Times New Roman"/>
                        </a:rPr>
                        <a:t>Faible ou</a:t>
                      </a:r>
                      <a:r>
                        <a:rPr lang="fr-FR" sz="1400" baseline="0" noProof="0" dirty="0" smtClean="0">
                          <a:latin typeface="Calibri"/>
                          <a:ea typeface="Times New Roman"/>
                          <a:cs typeface="Times New Roman"/>
                        </a:rPr>
                        <a:t> pleine institutionnalisation</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tcPr>
                </a:tc>
                <a:tc>
                  <a:txBody>
                    <a:bodyPr/>
                    <a:lstStyle/>
                    <a:p>
                      <a:pPr algn="l">
                        <a:spcAft>
                          <a:spcPts val="0"/>
                        </a:spcAft>
                      </a:pPr>
                      <a:r>
                        <a:rPr lang="fr-FR" sz="1400" b="1" noProof="0" dirty="0" smtClean="0">
                          <a:solidFill>
                            <a:srgbClr val="00B050"/>
                          </a:solidFill>
                          <a:latin typeface="Calibri"/>
                          <a:ea typeface="Times New Roman"/>
                          <a:cs typeface="Times New Roman"/>
                        </a:rPr>
                        <a:t>Partie intégrante de la constitution</a:t>
                      </a:r>
                      <a:endParaRPr lang="fr-FR" sz="1400" b="1" noProof="0" dirty="0">
                        <a:solidFill>
                          <a:srgbClr val="00B050"/>
                        </a:solidFill>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tcPr>
                </a:tc>
              </a:tr>
              <a:tr h="272466">
                <a:tc>
                  <a:txBody>
                    <a:bodyPr/>
                    <a:lstStyle/>
                    <a:p>
                      <a:pPr algn="l">
                        <a:spcAft>
                          <a:spcPts val="0"/>
                        </a:spcAft>
                      </a:pPr>
                      <a:r>
                        <a:rPr lang="fr-FR" sz="1400" b="1" noProof="0" dirty="0" smtClean="0">
                          <a:latin typeface="Calibri"/>
                          <a:ea typeface="Times New Roman"/>
                          <a:cs typeface="Times New Roman"/>
                        </a:rPr>
                        <a:t>Contexte</a:t>
                      </a:r>
                      <a:endParaRPr lang="fr-FR" sz="1400" b="1" noProof="0" dirty="0">
                        <a:latin typeface="Calibri"/>
                        <a:ea typeface="Times New Roman"/>
                        <a:cs typeface="Times New Roman"/>
                      </a:endParaRPr>
                    </a:p>
                  </a:txBody>
                  <a:tcPr marL="68116" marR="68116" marT="0" marB="0" anchor="ctr">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solidFill>
                      <a:srgbClr val="FDE9D9"/>
                    </a:solidFill>
                  </a:tcPr>
                </a:tc>
                <a:tc>
                  <a:txBody>
                    <a:bodyPr/>
                    <a:lstStyle/>
                    <a:p>
                      <a:pPr algn="l">
                        <a:spcAft>
                          <a:spcPts val="0"/>
                        </a:spcAft>
                      </a:pPr>
                      <a:r>
                        <a:rPr lang="fr-FR" sz="1400" noProof="0" dirty="0" smtClean="0">
                          <a:latin typeface="Calibri"/>
                          <a:ea typeface="Times New Roman"/>
                          <a:cs typeface="Times New Roman"/>
                        </a:rPr>
                        <a:t>Situations fragiles,</a:t>
                      </a:r>
                      <a:r>
                        <a:rPr lang="fr-FR" sz="1400" baseline="0" noProof="0" dirty="0" smtClean="0">
                          <a:latin typeface="Calibri"/>
                          <a:ea typeface="Times New Roman"/>
                          <a:cs typeface="Times New Roman"/>
                        </a:rPr>
                        <a:t> </a:t>
                      </a:r>
                      <a:r>
                        <a:rPr lang="fr-FR" sz="1400" noProof="0" dirty="0" smtClean="0">
                          <a:latin typeface="Calibri"/>
                          <a:ea typeface="Times New Roman"/>
                          <a:cs typeface="Times New Roman"/>
                        </a:rPr>
                        <a:t>exposées aux aléas</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tcPr>
                </a:tc>
                <a:tc>
                  <a:txBody>
                    <a:bodyPr/>
                    <a:lstStyle/>
                    <a:p>
                      <a:pPr algn="l">
                        <a:spcAft>
                          <a:spcPts val="0"/>
                        </a:spcAft>
                      </a:pPr>
                      <a:r>
                        <a:rPr lang="fr-FR" sz="1400" noProof="0" dirty="0" smtClean="0">
                          <a:latin typeface="Calibri"/>
                          <a:ea typeface="Times New Roman"/>
                          <a:cs typeface="Times New Roman"/>
                        </a:rPr>
                        <a:t>Pays à revenu faible</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tcPr>
                </a:tc>
                <a:tc>
                  <a:txBody>
                    <a:bodyPr/>
                    <a:lstStyle/>
                    <a:p>
                      <a:pPr algn="l">
                        <a:spcAft>
                          <a:spcPts val="0"/>
                        </a:spcAft>
                      </a:pPr>
                      <a:r>
                        <a:rPr lang="fr-FR" sz="1400" noProof="0" dirty="0" smtClean="0">
                          <a:latin typeface="Calibri"/>
                          <a:ea typeface="Times New Roman"/>
                          <a:cs typeface="Times New Roman"/>
                        </a:rPr>
                        <a:t>Pays à revenu</a:t>
                      </a:r>
                      <a:r>
                        <a:rPr lang="fr-FR" sz="1400" baseline="0" noProof="0" dirty="0" smtClean="0">
                          <a:latin typeface="Calibri"/>
                          <a:ea typeface="Times New Roman"/>
                          <a:cs typeface="Times New Roman"/>
                        </a:rPr>
                        <a:t> </a:t>
                      </a:r>
                      <a:r>
                        <a:rPr lang="fr-FR" sz="1400" noProof="0" dirty="0" smtClean="0">
                          <a:latin typeface="Calibri"/>
                          <a:ea typeface="Times New Roman"/>
                          <a:cs typeface="Times New Roman"/>
                        </a:rPr>
                        <a:t>faible ou intermédiaire</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tcPr>
                </a:tc>
                <a:tc>
                  <a:txBody>
                    <a:bodyPr/>
                    <a:lstStyle/>
                    <a:p>
                      <a:pPr algn="l">
                        <a:spcAft>
                          <a:spcPts val="0"/>
                        </a:spcAft>
                      </a:pPr>
                      <a:r>
                        <a:rPr lang="fr-FR" sz="1400" noProof="0" dirty="0" smtClean="0">
                          <a:latin typeface="Calibri"/>
                          <a:ea typeface="Times New Roman"/>
                          <a:cs typeface="Times New Roman"/>
                        </a:rPr>
                        <a:t>Pays à revenu intermédiaire</a:t>
                      </a:r>
                      <a:r>
                        <a:rPr lang="fr-FR" sz="1400" baseline="0" noProof="0" dirty="0" smtClean="0">
                          <a:latin typeface="Calibri"/>
                          <a:ea typeface="Times New Roman"/>
                          <a:cs typeface="Times New Roman"/>
                        </a:rPr>
                        <a:t> ou élevé</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solidFill>
                        <a:srgbClr val="E36C0A"/>
                      </a:solidFill>
                      <a:prstDash val="solid"/>
                      <a:round/>
                      <a:headEnd type="none" w="med" len="med"/>
                      <a:tailEnd type="none" w="med" len="med"/>
                    </a:lnB>
                  </a:tcPr>
                </a:tc>
              </a:tr>
              <a:tr h="166507">
                <a:tc>
                  <a:txBody>
                    <a:bodyPr/>
                    <a:lstStyle/>
                    <a:p>
                      <a:pPr algn="l">
                        <a:spcAft>
                          <a:spcPts val="0"/>
                        </a:spcAft>
                      </a:pPr>
                      <a:r>
                        <a:rPr lang="fr-FR" sz="1400" b="1" noProof="0" dirty="0" smtClean="0">
                          <a:latin typeface="Calibri"/>
                          <a:ea typeface="Times New Roman"/>
                          <a:cs typeface="Times New Roman"/>
                        </a:rPr>
                        <a:t>Caractéristiques</a:t>
                      </a:r>
                      <a:endParaRPr lang="fr-FR" sz="1400" b="1" noProof="0" dirty="0">
                        <a:latin typeface="Calibri"/>
                        <a:ea typeface="Times New Roman"/>
                        <a:cs typeface="Times New Roman"/>
                      </a:endParaRPr>
                    </a:p>
                  </a:txBody>
                  <a:tcPr marL="68116" marR="68116" marT="0" marB="0">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noFill/>
                      <a:prstDash val="solid"/>
                      <a:round/>
                      <a:headEnd type="none" w="med" len="med"/>
                      <a:tailEnd type="none" w="med" len="med"/>
                    </a:lnB>
                    <a:solidFill>
                      <a:srgbClr val="FDE9D9"/>
                    </a:solidFill>
                  </a:tcPr>
                </a:tc>
                <a:tc>
                  <a:txBody>
                    <a:bodyPr/>
                    <a:lstStyle/>
                    <a:p>
                      <a:pPr algn="l">
                        <a:spcAft>
                          <a:spcPts val="0"/>
                        </a:spcAft>
                      </a:pPr>
                      <a:endParaRPr lang="fr-FR" sz="1400" noProof="0">
                        <a:latin typeface="Calibri"/>
                        <a:ea typeface="Times New Roman"/>
                        <a:cs typeface="Times New Roman"/>
                      </a:endParaRPr>
                    </a:p>
                  </a:txBody>
                  <a:tcPr marL="68116" marR="68116" marT="0" marB="0">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spcAft>
                          <a:spcPts val="0"/>
                        </a:spcAft>
                      </a:pPr>
                      <a:endParaRPr lang="fr-FR" sz="1400" noProof="0">
                        <a:latin typeface="Calibri"/>
                        <a:ea typeface="Times New Roman"/>
                        <a:cs typeface="Times New Roman"/>
                      </a:endParaRPr>
                    </a:p>
                  </a:txBody>
                  <a:tcPr marL="68116" marR="68116" marT="0" marB="0">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spcAft>
                          <a:spcPts val="0"/>
                        </a:spcAft>
                      </a:pPr>
                      <a:endParaRPr lang="fr-FR" sz="1400" noProof="0">
                        <a:latin typeface="Calibri"/>
                        <a:ea typeface="Times New Roman"/>
                        <a:cs typeface="Times New Roman"/>
                      </a:endParaRPr>
                    </a:p>
                  </a:txBody>
                  <a:tcPr marL="68116" marR="68116" marT="0" marB="0">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spcAft>
                          <a:spcPts val="0"/>
                        </a:spcAft>
                      </a:pPr>
                      <a:endParaRPr lang="fr-FR" sz="1400" noProof="0">
                        <a:latin typeface="Calibri"/>
                        <a:ea typeface="Times New Roman"/>
                        <a:cs typeface="Times New Roman"/>
                      </a:endParaRPr>
                    </a:p>
                  </a:txBody>
                  <a:tcPr marL="68116" marR="68116" marT="0" marB="0">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solidFill>
                        <a:srgbClr val="E36C0A"/>
                      </a:solidFill>
                      <a:prstDash val="solid"/>
                      <a:round/>
                      <a:headEnd type="none" w="med" len="med"/>
                      <a:tailEnd type="none" w="med" len="med"/>
                    </a:lnT>
                    <a:lnB w="12700" cap="flat" cmpd="sng" algn="ctr">
                      <a:noFill/>
                      <a:prstDash val="solid"/>
                      <a:round/>
                      <a:headEnd type="none" w="med" len="med"/>
                      <a:tailEnd type="none" w="med" len="med"/>
                    </a:lnB>
                  </a:tcPr>
                </a:tc>
              </a:tr>
              <a:tr h="136233">
                <a:tc>
                  <a:txBody>
                    <a:bodyPr/>
                    <a:lstStyle/>
                    <a:p>
                      <a:pPr algn="l">
                        <a:spcBef>
                          <a:spcPts val="600"/>
                        </a:spcBef>
                        <a:spcAft>
                          <a:spcPts val="600"/>
                        </a:spcAft>
                      </a:pPr>
                      <a:r>
                        <a:rPr lang="fr-FR" sz="1400" b="0" i="0" noProof="0" dirty="0" smtClean="0">
                          <a:latin typeface="Calibri"/>
                          <a:ea typeface="Times New Roman"/>
                          <a:cs typeface="Times New Roman"/>
                        </a:rPr>
                        <a:t>Régularité/prévisibilité</a:t>
                      </a:r>
                      <a:endParaRPr lang="fr-FR" sz="1400" b="0" i="0" noProof="0" dirty="0">
                        <a:latin typeface="Calibri"/>
                        <a:ea typeface="Times New Roman"/>
                        <a:cs typeface="Times New Roman"/>
                      </a:endParaRPr>
                    </a:p>
                  </a:txBody>
                  <a:tcPr marL="68116" marR="68116" marT="0" marB="0" anchor="ctr">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accent6"/>
                      </a:solidFill>
                      <a:prstDash val="dot"/>
                      <a:round/>
                      <a:headEnd type="none" w="med" len="med"/>
                      <a:tailEnd type="none" w="med" len="med"/>
                    </a:lnB>
                    <a:solidFill>
                      <a:srgbClr val="FDE9D9"/>
                    </a:solidFill>
                  </a:tcPr>
                </a:tc>
                <a:tc>
                  <a:txBody>
                    <a:bodyPr/>
                    <a:lstStyle/>
                    <a:p>
                      <a:pPr algn="l">
                        <a:spcBef>
                          <a:spcPts val="600"/>
                        </a:spcBef>
                        <a:spcAft>
                          <a:spcPts val="600"/>
                        </a:spcAft>
                      </a:pPr>
                      <a:r>
                        <a:rPr lang="fr-FR" sz="1400" noProof="0" dirty="0" smtClean="0">
                          <a:latin typeface="Calibri"/>
                          <a:ea typeface="Times New Roman"/>
                          <a:cs typeface="Times New Roman"/>
                        </a:rPr>
                        <a:t>Non</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accent6"/>
                      </a:solidFill>
                      <a:prstDash val="dot"/>
                      <a:round/>
                      <a:headEnd type="none" w="med" len="med"/>
                      <a:tailEnd type="none" w="med" len="med"/>
                    </a:lnB>
                  </a:tcPr>
                </a:tc>
                <a:tc>
                  <a:txBody>
                    <a:bodyPr/>
                    <a:lstStyle/>
                    <a:p>
                      <a:pPr algn="l">
                        <a:spcBef>
                          <a:spcPts val="600"/>
                        </a:spcBef>
                        <a:spcAft>
                          <a:spcPts val="600"/>
                        </a:spcAft>
                      </a:pPr>
                      <a:r>
                        <a:rPr lang="fr-FR" sz="1400" noProof="0" dirty="0" smtClean="0">
                          <a:latin typeface="Calibri"/>
                          <a:ea typeface="Times New Roman"/>
                          <a:cs typeface="Times New Roman"/>
                        </a:rPr>
                        <a:t>Non</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accent6"/>
                      </a:solidFill>
                      <a:prstDash val="dot"/>
                      <a:round/>
                      <a:headEnd type="none" w="med" len="med"/>
                      <a:tailEnd type="none" w="med" len="med"/>
                    </a:lnB>
                  </a:tcPr>
                </a:tc>
                <a:tc>
                  <a:txBody>
                    <a:bodyPr/>
                    <a:lstStyle/>
                    <a:p>
                      <a:pPr algn="l">
                        <a:spcBef>
                          <a:spcPts val="600"/>
                        </a:spcBef>
                        <a:spcAft>
                          <a:spcPts val="600"/>
                        </a:spcAft>
                      </a:pPr>
                      <a:r>
                        <a:rPr lang="fr-FR" sz="1400" noProof="0" dirty="0" smtClean="0">
                          <a:latin typeface="Calibri"/>
                          <a:ea typeface="Times New Roman"/>
                          <a:cs typeface="Times New Roman"/>
                        </a:rPr>
                        <a:t>Oui</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accent6"/>
                      </a:solidFill>
                      <a:prstDash val="dot"/>
                      <a:round/>
                      <a:headEnd type="none" w="med" len="med"/>
                      <a:tailEnd type="none" w="med" len="med"/>
                    </a:lnB>
                  </a:tcPr>
                </a:tc>
                <a:tc>
                  <a:txBody>
                    <a:bodyPr/>
                    <a:lstStyle/>
                    <a:p>
                      <a:pPr algn="l">
                        <a:spcBef>
                          <a:spcPts val="600"/>
                        </a:spcBef>
                        <a:spcAft>
                          <a:spcPts val="600"/>
                        </a:spcAft>
                      </a:pPr>
                      <a:r>
                        <a:rPr lang="fr-FR" sz="1400" b="1" noProof="0" dirty="0" smtClean="0">
                          <a:solidFill>
                            <a:srgbClr val="00B050"/>
                          </a:solidFill>
                          <a:latin typeface="Calibri"/>
                          <a:ea typeface="Times New Roman"/>
                          <a:cs typeface="Times New Roman"/>
                        </a:rPr>
                        <a:t>Oui</a:t>
                      </a:r>
                      <a:endParaRPr lang="fr-FR" sz="1400" b="1" noProof="0" dirty="0">
                        <a:solidFill>
                          <a:srgbClr val="00B050"/>
                        </a:solidFill>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accent6"/>
                      </a:solidFill>
                      <a:prstDash val="dot"/>
                      <a:round/>
                      <a:headEnd type="none" w="med" len="med"/>
                      <a:tailEnd type="none" w="med" len="med"/>
                    </a:lnB>
                  </a:tcPr>
                </a:tc>
              </a:tr>
              <a:tr h="136233">
                <a:tc>
                  <a:txBody>
                    <a:bodyPr/>
                    <a:lstStyle/>
                    <a:p>
                      <a:pPr algn="l">
                        <a:spcAft>
                          <a:spcPts val="0"/>
                        </a:spcAft>
                      </a:pPr>
                      <a:r>
                        <a:rPr lang="fr-FR" sz="1400" b="0" i="0" noProof="0" dirty="0" smtClean="0">
                          <a:latin typeface="Calibri"/>
                          <a:ea typeface="Times New Roman"/>
                          <a:cs typeface="Times New Roman"/>
                        </a:rPr>
                        <a:t>Garantie par la loi</a:t>
                      </a:r>
                      <a:endParaRPr lang="fr-FR" sz="1400" b="0" i="0" noProof="0" dirty="0">
                        <a:latin typeface="Calibri"/>
                        <a:ea typeface="Times New Roman"/>
                        <a:cs typeface="Times New Roman"/>
                      </a:endParaRPr>
                    </a:p>
                  </a:txBody>
                  <a:tcPr marL="68116" marR="68116" marT="0" marB="0" anchor="ctr">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solidFill>
                      <a:srgbClr val="FDE9D9"/>
                    </a:solidFill>
                  </a:tcPr>
                </a:tc>
                <a:tc>
                  <a:txBody>
                    <a:bodyPr/>
                    <a:lstStyle/>
                    <a:p>
                      <a:pPr algn="l">
                        <a:spcAft>
                          <a:spcPts val="0"/>
                        </a:spcAft>
                      </a:pPr>
                      <a:r>
                        <a:rPr lang="fr-FR" sz="1400" noProof="0" dirty="0" smtClean="0">
                          <a:latin typeface="Calibri"/>
                          <a:ea typeface="Times New Roman"/>
                          <a:cs typeface="Times New Roman"/>
                        </a:rPr>
                        <a:t>Non</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tcPr>
                </a:tc>
                <a:tc>
                  <a:txBody>
                    <a:bodyPr/>
                    <a:lstStyle/>
                    <a:p>
                      <a:pPr algn="l">
                        <a:spcAft>
                          <a:spcPts val="0"/>
                        </a:spcAft>
                      </a:pPr>
                      <a:r>
                        <a:rPr lang="fr-FR" sz="1400" noProof="0" dirty="0" smtClean="0">
                          <a:latin typeface="Calibri"/>
                          <a:ea typeface="Times New Roman"/>
                          <a:cs typeface="Times New Roman"/>
                        </a:rPr>
                        <a:t>Non</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tcPr>
                </a:tc>
                <a:tc>
                  <a:txBody>
                    <a:bodyPr/>
                    <a:lstStyle/>
                    <a:p>
                      <a:pPr algn="l">
                        <a:spcAft>
                          <a:spcPts val="0"/>
                        </a:spcAft>
                      </a:pPr>
                      <a:r>
                        <a:rPr lang="fr-FR" sz="1400" noProof="0" dirty="0" smtClean="0">
                          <a:latin typeface="Calibri"/>
                          <a:ea typeface="Times New Roman"/>
                          <a:cs typeface="Times New Roman"/>
                        </a:rPr>
                        <a:t>Non</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tcPr>
                </a:tc>
                <a:tc>
                  <a:txBody>
                    <a:bodyPr/>
                    <a:lstStyle/>
                    <a:p>
                      <a:pPr algn="l">
                        <a:spcAft>
                          <a:spcPts val="0"/>
                        </a:spcAft>
                      </a:pPr>
                      <a:r>
                        <a:rPr lang="fr-FR" sz="1400" b="1" noProof="0" dirty="0" smtClean="0">
                          <a:solidFill>
                            <a:srgbClr val="00B050"/>
                          </a:solidFill>
                          <a:latin typeface="Calibri"/>
                          <a:ea typeface="Times New Roman"/>
                          <a:cs typeface="Times New Roman"/>
                        </a:rPr>
                        <a:t>Oui</a:t>
                      </a:r>
                      <a:endParaRPr lang="fr-FR" sz="1400" b="1" noProof="0" dirty="0">
                        <a:solidFill>
                          <a:srgbClr val="00B050"/>
                        </a:solidFill>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tcPr>
                </a:tc>
              </a:tr>
              <a:tr h="544932">
                <a:tc>
                  <a:txBody>
                    <a:bodyPr/>
                    <a:lstStyle/>
                    <a:p>
                      <a:pPr algn="l">
                        <a:spcAft>
                          <a:spcPts val="0"/>
                        </a:spcAft>
                      </a:pPr>
                      <a:r>
                        <a:rPr lang="fr-FR" sz="1400" b="0" i="0" noProof="0" dirty="0" smtClean="0">
                          <a:latin typeface="Calibri"/>
                          <a:ea typeface="Times New Roman"/>
                          <a:cs typeface="Times New Roman"/>
                        </a:rPr>
                        <a:t>Viabilité financière</a:t>
                      </a:r>
                      <a:endParaRPr lang="fr-FR" sz="1400" b="0" i="0" noProof="0" dirty="0">
                        <a:latin typeface="Calibri"/>
                        <a:ea typeface="Times New Roman"/>
                        <a:cs typeface="Times New Roman"/>
                      </a:endParaRPr>
                    </a:p>
                  </a:txBody>
                  <a:tcPr marL="68116" marR="68116" marT="0" marB="0" anchor="ctr">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solidFill>
                      <a:srgbClr val="FDE9D9"/>
                    </a:solidFill>
                  </a:tcPr>
                </a:tc>
                <a:tc>
                  <a:txBody>
                    <a:bodyPr/>
                    <a:lstStyle/>
                    <a:p>
                      <a:pPr algn="l">
                        <a:spcAft>
                          <a:spcPts val="0"/>
                        </a:spcAft>
                      </a:pPr>
                      <a:r>
                        <a:rPr lang="fr-FR" sz="1400" noProof="0" dirty="0" smtClean="0">
                          <a:latin typeface="Calibri"/>
                          <a:ea typeface="Times New Roman"/>
                          <a:cs typeface="Times New Roman"/>
                        </a:rPr>
                        <a:t>Non</a:t>
                      </a:r>
                    </a:p>
                    <a:p>
                      <a:pPr algn="l">
                        <a:spcAft>
                          <a:spcPts val="0"/>
                        </a:spcAft>
                      </a:pPr>
                      <a:r>
                        <a:rPr lang="fr-FR" sz="1400" noProof="0" dirty="0" smtClean="0">
                          <a:latin typeface="Calibri"/>
                          <a:ea typeface="Times New Roman"/>
                          <a:cs typeface="Times New Roman"/>
                        </a:rPr>
                        <a:t>(largement</a:t>
                      </a:r>
                      <a:r>
                        <a:rPr lang="fr-FR" sz="1400" baseline="0" noProof="0" dirty="0" smtClean="0">
                          <a:latin typeface="Calibri"/>
                          <a:ea typeface="Times New Roman"/>
                          <a:cs typeface="Times New Roman"/>
                        </a:rPr>
                        <a:t> dépendante de l’aide internationale</a:t>
                      </a:r>
                      <a:r>
                        <a:rPr lang="fr-FR" sz="1400" noProof="0" dirty="0" smtClean="0">
                          <a:latin typeface="Calibri"/>
                          <a:ea typeface="Times New Roman"/>
                          <a:cs typeface="Times New Roman"/>
                        </a:rPr>
                        <a:t>)</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tcPr>
                </a:tc>
                <a:tc>
                  <a:txBody>
                    <a:bodyPr/>
                    <a:lstStyle/>
                    <a:p>
                      <a:pPr algn="l">
                        <a:spcAft>
                          <a:spcPts val="0"/>
                        </a:spcAft>
                      </a:pPr>
                      <a:r>
                        <a:rPr lang="fr-FR" sz="1400" noProof="0" dirty="0" smtClean="0">
                          <a:latin typeface="Calibri"/>
                          <a:ea typeface="Times New Roman"/>
                          <a:cs typeface="Times New Roman"/>
                        </a:rPr>
                        <a:t>Faible</a:t>
                      </a:r>
                    </a:p>
                    <a:p>
                      <a:pPr algn="l">
                        <a:spcAft>
                          <a:spcPts val="0"/>
                        </a:spcAft>
                      </a:pPr>
                      <a:r>
                        <a:rPr lang="fr-FR" sz="1400" noProof="0" dirty="0" smtClean="0">
                          <a:latin typeface="Calibri"/>
                          <a:ea typeface="Times New Roman"/>
                          <a:cs typeface="Times New Roman"/>
                        </a:rPr>
                        <a:t>(aide internationale et/ou subventions publiques)</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tcPr>
                </a:tc>
                <a:tc>
                  <a:txBody>
                    <a:bodyPr/>
                    <a:lstStyle/>
                    <a:p>
                      <a:pPr algn="l">
                        <a:spcAft>
                          <a:spcPts val="0"/>
                        </a:spcAft>
                      </a:pPr>
                      <a:r>
                        <a:rPr lang="fr-FR" sz="1400" noProof="0" dirty="0" smtClean="0">
                          <a:latin typeface="Calibri"/>
                          <a:ea typeface="Times New Roman"/>
                          <a:cs typeface="Times New Roman"/>
                        </a:rPr>
                        <a:t>Passable</a:t>
                      </a:r>
                    </a:p>
                    <a:p>
                      <a:pPr algn="l">
                        <a:spcAft>
                          <a:spcPts val="0"/>
                        </a:spcAft>
                      </a:pPr>
                      <a:r>
                        <a:rPr lang="fr-FR" sz="1400" noProof="0" dirty="0" smtClean="0">
                          <a:latin typeface="Calibri"/>
                          <a:ea typeface="Times New Roman"/>
                          <a:cs typeface="Times New Roman"/>
                        </a:rPr>
                        <a:t>(aide</a:t>
                      </a:r>
                      <a:r>
                        <a:rPr lang="fr-FR" sz="1400" baseline="0" noProof="0" dirty="0" smtClean="0">
                          <a:latin typeface="Calibri"/>
                          <a:ea typeface="Times New Roman"/>
                          <a:cs typeface="Times New Roman"/>
                        </a:rPr>
                        <a:t> internationale prévisible et</a:t>
                      </a:r>
                      <a:r>
                        <a:rPr lang="fr-FR" sz="1400" noProof="0" dirty="0" smtClean="0">
                          <a:latin typeface="Calibri"/>
                          <a:ea typeface="Times New Roman"/>
                          <a:cs typeface="Times New Roman"/>
                        </a:rPr>
                        <a:t>/ou taxes et subventions publiques)</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tcPr>
                </a:tc>
                <a:tc>
                  <a:txBody>
                    <a:bodyPr/>
                    <a:lstStyle/>
                    <a:p>
                      <a:pPr algn="l">
                        <a:spcAft>
                          <a:spcPts val="0"/>
                        </a:spcAft>
                      </a:pPr>
                      <a:r>
                        <a:rPr lang="fr-FR" sz="1400" b="1" noProof="0" dirty="0" smtClean="0">
                          <a:solidFill>
                            <a:srgbClr val="00B050"/>
                          </a:solidFill>
                          <a:latin typeface="Calibri"/>
                          <a:ea typeface="Times New Roman"/>
                          <a:cs typeface="Times New Roman"/>
                        </a:rPr>
                        <a:t>Oui</a:t>
                      </a:r>
                    </a:p>
                    <a:p>
                      <a:pPr algn="l">
                        <a:spcAft>
                          <a:spcPts val="0"/>
                        </a:spcAft>
                      </a:pPr>
                      <a:r>
                        <a:rPr lang="fr-FR" sz="1400" noProof="0" dirty="0" smtClean="0">
                          <a:latin typeface="Calibri"/>
                          <a:ea typeface="Times New Roman"/>
                          <a:cs typeface="Times New Roman"/>
                        </a:rPr>
                        <a:t>(largement basée sur les impôts</a:t>
                      </a:r>
                      <a:r>
                        <a:rPr lang="fr-FR" sz="1400" baseline="0" noProof="0" dirty="0" smtClean="0">
                          <a:latin typeface="Calibri"/>
                          <a:ea typeface="Times New Roman"/>
                          <a:cs typeface="Times New Roman"/>
                        </a:rPr>
                        <a:t> et </a:t>
                      </a:r>
                      <a:r>
                        <a:rPr lang="fr-FR" sz="1400" noProof="0" dirty="0" smtClean="0">
                          <a:latin typeface="Calibri"/>
                          <a:ea typeface="Times New Roman"/>
                          <a:cs typeface="Times New Roman"/>
                        </a:rPr>
                        <a:t>taxes)</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tcPr>
                </a:tc>
              </a:tr>
              <a:tr h="272466">
                <a:tc>
                  <a:txBody>
                    <a:bodyPr/>
                    <a:lstStyle/>
                    <a:p>
                      <a:pPr algn="l">
                        <a:spcAft>
                          <a:spcPts val="0"/>
                        </a:spcAft>
                      </a:pPr>
                      <a:r>
                        <a:rPr lang="fr-FR" sz="1400" b="0" i="0" noProof="0" dirty="0" err="1" smtClean="0">
                          <a:latin typeface="Calibri"/>
                          <a:ea typeface="Times New Roman"/>
                          <a:cs typeface="Times New Roman"/>
                        </a:rPr>
                        <a:t>Légifération</a:t>
                      </a:r>
                      <a:r>
                        <a:rPr lang="fr-FR" sz="1400" b="0" i="0" noProof="0" dirty="0" smtClean="0">
                          <a:latin typeface="Calibri"/>
                          <a:ea typeface="Times New Roman"/>
                          <a:cs typeface="Times New Roman"/>
                        </a:rPr>
                        <a:t> par l’Etat</a:t>
                      </a:r>
                      <a:endParaRPr lang="fr-FR" sz="1400" b="0" i="0" noProof="0" dirty="0">
                        <a:latin typeface="Calibri"/>
                        <a:ea typeface="Times New Roman"/>
                        <a:cs typeface="Times New Roman"/>
                      </a:endParaRPr>
                    </a:p>
                  </a:txBody>
                  <a:tcPr marL="68116" marR="68116" marT="0" marB="0" anchor="ctr">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solidFill>
                      <a:srgbClr val="FDE9D9"/>
                    </a:solidFill>
                  </a:tcPr>
                </a:tc>
                <a:tc>
                  <a:txBody>
                    <a:bodyPr/>
                    <a:lstStyle/>
                    <a:p>
                      <a:pPr algn="l">
                        <a:spcAft>
                          <a:spcPts val="0"/>
                        </a:spcAft>
                      </a:pPr>
                      <a:r>
                        <a:rPr lang="fr-FR" sz="1400" noProof="0" dirty="0" smtClean="0">
                          <a:latin typeface="Calibri"/>
                          <a:ea typeface="Times New Roman"/>
                          <a:cs typeface="Times New Roman"/>
                        </a:rPr>
                        <a:t>Non (ou de manière très limitée)</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tcPr>
                </a:tc>
                <a:tc>
                  <a:txBody>
                    <a:bodyPr/>
                    <a:lstStyle/>
                    <a:p>
                      <a:pPr algn="l">
                        <a:spcAft>
                          <a:spcPts val="0"/>
                        </a:spcAft>
                      </a:pPr>
                      <a:r>
                        <a:rPr lang="fr-FR" sz="1400" noProof="0" dirty="0" smtClean="0">
                          <a:latin typeface="Calibri"/>
                          <a:ea typeface="Times New Roman"/>
                          <a:cs typeface="Times New Roman"/>
                        </a:rPr>
                        <a:t>Faible</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tcPr>
                </a:tc>
                <a:tc>
                  <a:txBody>
                    <a:bodyPr/>
                    <a:lstStyle/>
                    <a:p>
                      <a:pPr algn="l">
                        <a:spcAft>
                          <a:spcPts val="0"/>
                        </a:spcAft>
                      </a:pPr>
                      <a:r>
                        <a:rPr lang="fr-FR" sz="1400" noProof="0" dirty="0" smtClean="0">
                          <a:latin typeface="Calibri"/>
                          <a:ea typeface="Times New Roman"/>
                          <a:cs typeface="Times New Roman"/>
                        </a:rPr>
                        <a:t>Dans une certaine</a:t>
                      </a:r>
                      <a:r>
                        <a:rPr lang="fr-FR" sz="1400" baseline="0" noProof="0" dirty="0" smtClean="0">
                          <a:latin typeface="Calibri"/>
                          <a:ea typeface="Times New Roman"/>
                          <a:cs typeface="Times New Roman"/>
                        </a:rPr>
                        <a:t> mesure</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tcPr>
                </a:tc>
                <a:tc>
                  <a:txBody>
                    <a:bodyPr/>
                    <a:lstStyle/>
                    <a:p>
                      <a:pPr algn="l">
                        <a:spcAft>
                          <a:spcPts val="0"/>
                        </a:spcAft>
                      </a:pPr>
                      <a:r>
                        <a:rPr lang="fr-FR" sz="1400" b="1" noProof="0" dirty="0" smtClean="0">
                          <a:solidFill>
                            <a:srgbClr val="00B050"/>
                          </a:solidFill>
                          <a:latin typeface="Calibri"/>
                          <a:ea typeface="Times New Roman"/>
                          <a:cs typeface="Times New Roman"/>
                        </a:rPr>
                        <a:t>Oui</a:t>
                      </a:r>
                    </a:p>
                    <a:p>
                      <a:pPr algn="l">
                        <a:spcAft>
                          <a:spcPts val="0"/>
                        </a:spcAft>
                      </a:pPr>
                      <a:r>
                        <a:rPr lang="fr-FR" sz="1400" noProof="0" dirty="0" smtClean="0">
                          <a:latin typeface="Calibri"/>
                          <a:ea typeface="Times New Roman"/>
                          <a:cs typeface="Times New Roman"/>
                        </a:rPr>
                        <a:t>(légiféré</a:t>
                      </a:r>
                      <a:r>
                        <a:rPr lang="fr-FR" sz="1400" baseline="0" noProof="0" dirty="0" smtClean="0">
                          <a:latin typeface="Calibri"/>
                          <a:ea typeface="Times New Roman"/>
                          <a:cs typeface="Times New Roman"/>
                        </a:rPr>
                        <a:t> et organisé</a:t>
                      </a:r>
                      <a:r>
                        <a:rPr lang="fr-FR" sz="1400" noProof="0" dirty="0" smtClean="0">
                          <a:latin typeface="Calibri"/>
                          <a:ea typeface="Times New Roman"/>
                          <a:cs typeface="Times New Roman"/>
                        </a:rPr>
                        <a:t>)</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9050" cap="flat" cmpd="sng" algn="ctr">
                      <a:solidFill>
                        <a:schemeClr val="accent6"/>
                      </a:solidFill>
                      <a:prstDash val="dot"/>
                      <a:round/>
                      <a:headEnd type="none" w="med" len="med"/>
                      <a:tailEnd type="none" w="med" len="med"/>
                    </a:lnB>
                  </a:tcPr>
                </a:tc>
              </a:tr>
              <a:tr h="544932">
                <a:tc>
                  <a:txBody>
                    <a:bodyPr/>
                    <a:lstStyle/>
                    <a:p>
                      <a:pPr algn="l">
                        <a:spcBef>
                          <a:spcPts val="600"/>
                        </a:spcBef>
                        <a:spcAft>
                          <a:spcPts val="0"/>
                        </a:spcAft>
                      </a:pPr>
                      <a:r>
                        <a:rPr lang="fr-FR" sz="1400" b="0" i="0" noProof="0" dirty="0" smtClean="0">
                          <a:latin typeface="Calibri"/>
                          <a:ea typeface="Times New Roman"/>
                          <a:cs typeface="Times New Roman"/>
                        </a:rPr>
                        <a:t>Cadre politique</a:t>
                      </a:r>
                      <a:endParaRPr lang="fr-FR" sz="1400" b="0" i="0" noProof="0" dirty="0">
                        <a:latin typeface="Calibri"/>
                        <a:ea typeface="Times New Roman"/>
                        <a:cs typeface="Times New Roman"/>
                      </a:endParaRPr>
                    </a:p>
                  </a:txBody>
                  <a:tcPr marL="68116" marR="68116" marT="0" marB="0" anchor="ctr">
                    <a:lnL w="1905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2700" cap="flat" cmpd="sng" algn="ctr">
                      <a:solidFill>
                        <a:srgbClr val="E36C0A"/>
                      </a:solidFill>
                      <a:prstDash val="solid"/>
                      <a:round/>
                      <a:headEnd type="none" w="med" len="med"/>
                      <a:tailEnd type="none" w="med" len="med"/>
                    </a:lnB>
                    <a:solidFill>
                      <a:srgbClr val="FDE9D9"/>
                    </a:solidFill>
                  </a:tcPr>
                </a:tc>
                <a:tc>
                  <a:txBody>
                    <a:bodyPr/>
                    <a:lstStyle/>
                    <a:p>
                      <a:pPr algn="l">
                        <a:spcAft>
                          <a:spcPts val="0"/>
                        </a:spcAft>
                      </a:pPr>
                      <a:r>
                        <a:rPr lang="fr-FR" sz="1400" noProof="0" dirty="0" smtClean="0">
                          <a:latin typeface="Calibri"/>
                          <a:ea typeface="Times New Roman"/>
                          <a:cs typeface="Times New Roman"/>
                        </a:rPr>
                        <a:t>Sécurité alimentaire et subsistance d’</a:t>
                      </a:r>
                      <a:r>
                        <a:rPr lang="fr-FR" sz="1400" b="1" noProof="0" dirty="0" smtClean="0">
                          <a:solidFill>
                            <a:srgbClr val="0070C0"/>
                          </a:solidFill>
                          <a:latin typeface="Calibri"/>
                          <a:ea typeface="Times New Roman"/>
                          <a:cs typeface="Times New Roman"/>
                        </a:rPr>
                        <a:t>urgence </a:t>
                      </a:r>
                      <a:r>
                        <a:rPr lang="fr-FR" sz="1400" noProof="0" dirty="0" smtClean="0">
                          <a:latin typeface="Calibri"/>
                          <a:ea typeface="Times New Roman"/>
                          <a:cs typeface="Times New Roman"/>
                        </a:rPr>
                        <a:t>ou Réduction des risques de</a:t>
                      </a:r>
                      <a:r>
                        <a:rPr lang="fr-FR" sz="1400" baseline="0" noProof="0" dirty="0" smtClean="0">
                          <a:latin typeface="Calibri"/>
                          <a:ea typeface="Times New Roman"/>
                          <a:cs typeface="Times New Roman"/>
                        </a:rPr>
                        <a:t> catastrophe</a:t>
                      </a:r>
                      <a:endParaRPr lang="fr-FR" sz="1400" noProof="0" dirty="0">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2700" cap="flat" cmpd="sng" algn="ctr">
                      <a:solidFill>
                        <a:srgbClr val="E36C0A"/>
                      </a:solidFill>
                      <a:prstDash val="solid"/>
                      <a:round/>
                      <a:headEnd type="none" w="med" len="med"/>
                      <a:tailEnd type="none" w="med" len="med"/>
                    </a:lnB>
                  </a:tcPr>
                </a:tc>
                <a:tc>
                  <a:txBody>
                    <a:bodyPr/>
                    <a:lstStyle/>
                    <a:p>
                      <a:pPr algn="l">
                        <a:spcAft>
                          <a:spcPts val="0"/>
                        </a:spcAft>
                      </a:pPr>
                      <a:r>
                        <a:rPr lang="fr-FR" sz="1400" b="0" noProof="0" dirty="0" smtClean="0">
                          <a:latin typeface="Calibri"/>
                          <a:ea typeface="Times New Roman"/>
                          <a:cs typeface="Times New Roman"/>
                        </a:rPr>
                        <a:t>Stratégie</a:t>
                      </a:r>
                      <a:r>
                        <a:rPr lang="fr-FR" sz="1400" b="0" baseline="0" noProof="0" dirty="0" smtClean="0">
                          <a:latin typeface="Calibri"/>
                          <a:ea typeface="Times New Roman"/>
                          <a:cs typeface="Times New Roman"/>
                        </a:rPr>
                        <a:t> de sécurité alimentaire </a:t>
                      </a:r>
                      <a:r>
                        <a:rPr lang="fr-FR" sz="1400" b="0" noProof="0" dirty="0" smtClean="0">
                          <a:latin typeface="Calibri"/>
                          <a:ea typeface="Times New Roman"/>
                          <a:cs typeface="Times New Roman"/>
                        </a:rPr>
                        <a:t>ou Stratégie de protection sociale ou stratégie pour l’</a:t>
                      </a:r>
                      <a:r>
                        <a:rPr lang="fr-FR" sz="1400" b="1" noProof="0" dirty="0" smtClean="0">
                          <a:solidFill>
                            <a:srgbClr val="0070C0"/>
                          </a:solidFill>
                          <a:latin typeface="Calibri"/>
                          <a:ea typeface="Times New Roman"/>
                          <a:cs typeface="Times New Roman"/>
                        </a:rPr>
                        <a:t>agriculture</a:t>
                      </a:r>
                      <a:endParaRPr lang="fr-FR" sz="1400" b="1" noProof="0" dirty="0">
                        <a:solidFill>
                          <a:srgbClr val="0070C0"/>
                        </a:solidFill>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2700" cap="flat" cmpd="sng" algn="ctr">
                      <a:solidFill>
                        <a:srgbClr val="E36C0A"/>
                      </a:solidFill>
                      <a:prstDash val="solid"/>
                      <a:round/>
                      <a:headEnd type="none" w="med" len="med"/>
                      <a:tailEnd type="none" w="med" len="med"/>
                    </a:lnB>
                  </a:tcPr>
                </a:tc>
                <a:tc>
                  <a:txBody>
                    <a:bodyPr/>
                    <a:lstStyle/>
                    <a:p>
                      <a:pPr algn="l">
                        <a:spcAft>
                          <a:spcPts val="0"/>
                        </a:spcAft>
                      </a:pPr>
                      <a:r>
                        <a:rPr lang="fr-FR" sz="1400" noProof="0" dirty="0" smtClean="0">
                          <a:latin typeface="Calibri"/>
                          <a:ea typeface="Times New Roman"/>
                          <a:cs typeface="Times New Roman"/>
                        </a:rPr>
                        <a:t>Stratégie de protection sociale ou Stratégie</a:t>
                      </a:r>
                      <a:r>
                        <a:rPr lang="fr-FR" sz="1400" baseline="0" noProof="0" dirty="0" smtClean="0">
                          <a:latin typeface="Calibri"/>
                          <a:ea typeface="Times New Roman"/>
                          <a:cs typeface="Times New Roman"/>
                        </a:rPr>
                        <a:t> de </a:t>
                      </a:r>
                      <a:r>
                        <a:rPr lang="fr-FR" sz="1400" b="1" baseline="0" noProof="0" dirty="0" smtClean="0">
                          <a:solidFill>
                            <a:srgbClr val="0070C0"/>
                          </a:solidFill>
                          <a:latin typeface="Calibri"/>
                          <a:ea typeface="Times New Roman"/>
                          <a:cs typeface="Times New Roman"/>
                        </a:rPr>
                        <a:t>sécurité alimentaire</a:t>
                      </a:r>
                      <a:endParaRPr lang="fr-FR" sz="1400" b="1" noProof="0" dirty="0">
                        <a:solidFill>
                          <a:srgbClr val="0070C0"/>
                        </a:solidFill>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270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2700" cap="flat" cmpd="sng" algn="ctr">
                      <a:solidFill>
                        <a:srgbClr val="E36C0A"/>
                      </a:solidFill>
                      <a:prstDash val="solid"/>
                      <a:round/>
                      <a:headEnd type="none" w="med" len="med"/>
                      <a:tailEnd type="none" w="med" len="med"/>
                    </a:lnB>
                  </a:tcPr>
                </a:tc>
                <a:tc>
                  <a:txBody>
                    <a:bodyPr/>
                    <a:lstStyle/>
                    <a:p>
                      <a:pPr algn="l">
                        <a:spcAft>
                          <a:spcPts val="0"/>
                        </a:spcAft>
                      </a:pPr>
                      <a:r>
                        <a:rPr lang="fr-FR" sz="1400" b="0" noProof="0" dirty="0" smtClean="0">
                          <a:solidFill>
                            <a:schemeClr val="tx1"/>
                          </a:solidFill>
                          <a:latin typeface="Calibri"/>
                          <a:ea typeface="Times New Roman"/>
                          <a:cs typeface="Times New Roman"/>
                        </a:rPr>
                        <a:t>Cadre (politique) </a:t>
                      </a:r>
                      <a:r>
                        <a:rPr lang="fr-FR" sz="1400" b="1" noProof="0" dirty="0" smtClean="0">
                          <a:solidFill>
                            <a:srgbClr val="00B050"/>
                          </a:solidFill>
                          <a:latin typeface="Calibri"/>
                          <a:ea typeface="Times New Roman"/>
                          <a:cs typeface="Times New Roman"/>
                        </a:rPr>
                        <a:t>intégré </a:t>
                      </a:r>
                      <a:r>
                        <a:rPr lang="fr-FR" sz="1400" b="0" noProof="0" dirty="0" smtClean="0">
                          <a:solidFill>
                            <a:schemeClr val="tx1"/>
                          </a:solidFill>
                          <a:latin typeface="Calibri"/>
                          <a:ea typeface="Times New Roman"/>
                          <a:cs typeface="Times New Roman"/>
                        </a:rPr>
                        <a:t>de </a:t>
                      </a:r>
                      <a:r>
                        <a:rPr lang="fr-FR" sz="1400" b="1" noProof="0" dirty="0" smtClean="0">
                          <a:solidFill>
                            <a:srgbClr val="0070C0"/>
                          </a:solidFill>
                          <a:latin typeface="Calibri"/>
                          <a:ea typeface="Times New Roman"/>
                          <a:cs typeface="Times New Roman"/>
                        </a:rPr>
                        <a:t>protection sociale</a:t>
                      </a:r>
                      <a:endParaRPr lang="fr-FR" sz="1400" noProof="0" dirty="0">
                        <a:solidFill>
                          <a:srgbClr val="0070C0"/>
                        </a:solidFill>
                        <a:latin typeface="Calibri"/>
                        <a:ea typeface="Times New Roman"/>
                        <a:cs typeface="Times New Roman"/>
                      </a:endParaRPr>
                    </a:p>
                  </a:txBody>
                  <a:tcPr marL="68116" marR="68116" marT="0" marB="0" anchor="ctr">
                    <a:lnL w="12700" cap="flat" cmpd="sng" algn="ctr">
                      <a:solidFill>
                        <a:srgbClr val="E36C0A"/>
                      </a:solidFill>
                      <a:prstDash val="solid"/>
                      <a:round/>
                      <a:headEnd type="none" w="med" len="med"/>
                      <a:tailEnd type="none" w="med" len="med"/>
                    </a:lnL>
                    <a:lnR w="19050" cap="flat" cmpd="sng" algn="ctr">
                      <a:solidFill>
                        <a:srgbClr val="E36C0A"/>
                      </a:solidFill>
                      <a:prstDash val="solid"/>
                      <a:round/>
                      <a:headEnd type="none" w="med" len="med"/>
                      <a:tailEnd type="none" w="med" len="med"/>
                    </a:lnR>
                    <a:lnT w="19050" cap="flat" cmpd="sng" algn="ctr">
                      <a:solidFill>
                        <a:schemeClr val="accent6"/>
                      </a:solidFill>
                      <a:prstDash val="dot"/>
                      <a:round/>
                      <a:headEnd type="none" w="med" len="med"/>
                      <a:tailEnd type="none" w="med" len="med"/>
                    </a:lnT>
                    <a:lnB w="12700" cap="flat" cmpd="sng" algn="ctr">
                      <a:solidFill>
                        <a:srgbClr val="E36C0A"/>
                      </a:solidFill>
                      <a:prstDash val="solid"/>
                      <a:round/>
                      <a:headEnd type="none" w="med" len="med"/>
                      <a:tailEnd type="none" w="med" len="med"/>
                    </a:lnB>
                  </a:tcPr>
                </a:tc>
              </a:tr>
            </a:tbl>
          </a:graphicData>
        </a:graphic>
      </p:graphicFrame>
      <p:sp>
        <p:nvSpPr>
          <p:cNvPr id="9276" name="Title 1"/>
          <p:cNvSpPr>
            <a:spLocks noGrp="1"/>
          </p:cNvSpPr>
          <p:nvPr>
            <p:ph type="title"/>
          </p:nvPr>
        </p:nvSpPr>
        <p:spPr>
          <a:xfrm>
            <a:off x="0" y="0"/>
            <a:ext cx="9143999" cy="1143000"/>
          </a:xfrm>
        </p:spPr>
        <p:txBody>
          <a:bodyPr/>
          <a:lstStyle/>
          <a:p>
            <a:r>
              <a:rPr lang="fr-FR" sz="4000" b="1" dirty="0" smtClean="0">
                <a:solidFill>
                  <a:srgbClr val="0070C0"/>
                </a:solidFill>
              </a:rPr>
              <a:t>Utiliser les transferts sociaux dans…</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914400" y="333375"/>
            <a:ext cx="8229600" cy="1143000"/>
          </a:xfrm>
        </p:spPr>
        <p:txBody>
          <a:bodyPr/>
          <a:lstStyle/>
          <a:p>
            <a:r>
              <a:rPr lang="fr-FR" b="1" dirty="0" smtClean="0">
                <a:solidFill>
                  <a:schemeClr val="bg1"/>
                </a:solidFill>
              </a:rPr>
              <a:t>Plan de la présentation</a:t>
            </a:r>
          </a:p>
        </p:txBody>
      </p:sp>
      <p:sp>
        <p:nvSpPr>
          <p:cNvPr id="3" name="Content Placeholder 2"/>
          <p:cNvSpPr>
            <a:spLocks noGrp="1"/>
          </p:cNvSpPr>
          <p:nvPr>
            <p:ph idx="1"/>
          </p:nvPr>
        </p:nvSpPr>
        <p:spPr>
          <a:xfrm>
            <a:off x="1692275" y="1989138"/>
            <a:ext cx="7451725" cy="4137025"/>
          </a:xfrm>
        </p:spPr>
        <p:txBody>
          <a:bodyPr/>
          <a:lstStyle/>
          <a:p>
            <a:pPr marL="514350" indent="-514350">
              <a:spcAft>
                <a:spcPts val="3000"/>
              </a:spcAft>
              <a:buFont typeface="Calibri" pitchFamily="34" charset="0"/>
              <a:buAutoNum type="arabicPeriod"/>
            </a:pPr>
            <a:r>
              <a:rPr lang="fr-FR" b="1" dirty="0" smtClean="0"/>
              <a:t>Sécurité alimentaire et nutritionnelle</a:t>
            </a:r>
          </a:p>
          <a:p>
            <a:pPr marL="514350" indent="-514350">
              <a:spcAft>
                <a:spcPts val="3000"/>
              </a:spcAft>
              <a:buFont typeface="Calibri" pitchFamily="34" charset="0"/>
              <a:buAutoNum type="arabicPeriod"/>
            </a:pPr>
            <a:r>
              <a:rPr lang="fr-FR" b="1" dirty="0" smtClean="0"/>
              <a:t>Transferts sociaux</a:t>
            </a:r>
          </a:p>
          <a:p>
            <a:pPr marL="514350" indent="-514350">
              <a:spcAft>
                <a:spcPts val="3000"/>
              </a:spcAft>
              <a:buFont typeface="Calibri" pitchFamily="34" charset="0"/>
              <a:buAutoNum type="arabicPeriod"/>
            </a:pPr>
            <a:r>
              <a:rPr lang="fr-FR" b="1" dirty="0" smtClean="0">
                <a:solidFill>
                  <a:schemeClr val="accent3"/>
                </a:solidFill>
              </a:rPr>
              <a:t>Potentiel des transferts sociaux dans la lutte contre la faim et la malnutrition</a:t>
            </a:r>
          </a:p>
          <a:p>
            <a:pPr marL="514350" indent="-514350">
              <a:spcAft>
                <a:spcPts val="3000"/>
              </a:spcAft>
              <a:buFont typeface="Calibri" pitchFamily="34" charset="0"/>
              <a:buAutoNum type="arabicPeriod"/>
            </a:pPr>
            <a:endParaRPr lang="fr-FR" b="1" dirty="0" smtClean="0"/>
          </a:p>
        </p:txBody>
      </p:sp>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48680"/>
          </a:xfrm>
        </p:spPr>
        <p:txBody>
          <a:bodyPr/>
          <a:lstStyle/>
          <a:p>
            <a:r>
              <a:rPr lang="fr-FR" sz="2800" b="1" dirty="0" smtClean="0">
                <a:solidFill>
                  <a:schemeClr val="accent3"/>
                </a:solidFill>
              </a:rPr>
              <a:t>Utiliser les transferts sociaux dans la lutte contre la faim</a:t>
            </a:r>
            <a:endParaRPr lang="fr-FR" sz="2800" b="1" dirty="0">
              <a:solidFill>
                <a:schemeClr val="accent3"/>
              </a:solidFill>
            </a:endParaRPr>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0459" tIns="45720" rIns="90459" bIns="45720" numCol="1" anchor="ctr" anchorCtr="0" compatLnSpc="1">
            <a:prstTxWarp prst="textNoShape">
              <a:avLst/>
            </a:prstTxWarp>
            <a:spAutoFit/>
          </a:bodyPr>
          <a:lstStyle/>
          <a:p>
            <a:endParaRPr lang="en-GB"/>
          </a:p>
        </p:txBody>
      </p:sp>
      <p:graphicFrame>
        <p:nvGraphicFramePr>
          <p:cNvPr id="33793" name="Object 1"/>
          <p:cNvGraphicFramePr>
            <a:graphicFrameLocks noChangeAspect="1"/>
          </p:cNvGraphicFramePr>
          <p:nvPr/>
        </p:nvGraphicFramePr>
        <p:xfrm>
          <a:off x="683568" y="188640"/>
          <a:ext cx="7590150" cy="6484300"/>
        </p:xfrm>
        <a:graphic>
          <a:graphicData uri="http://schemas.openxmlformats.org/presentationml/2006/ole">
            <p:oleObj spid="_x0000_s71682" name="Visio" r:id="rId3" imgW="7408798" imgH="6322438" progId="Visio.Drawing.11">
              <p:embed/>
            </p:oleObj>
          </a:graphicData>
        </a:graphic>
      </p:graphicFrame>
      <p:sp>
        <p:nvSpPr>
          <p:cNvPr id="33795" name="Rectangle 3"/>
          <p:cNvSpPr>
            <a:spLocks noChangeArrowheads="1"/>
          </p:cNvSpPr>
          <p:nvPr/>
        </p:nvSpPr>
        <p:spPr bwMode="auto">
          <a:xfrm>
            <a:off x="0" y="6396335"/>
            <a:ext cx="288226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TMC : Transferts Monétaires Conditionnels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RSC : Réserves Stratégiques de Céréales.</a:t>
            </a:r>
            <a:endParaRPr kumimoji="0" lang="en-GB" sz="105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914400" y="333375"/>
            <a:ext cx="8229600" cy="1143000"/>
          </a:xfrm>
        </p:spPr>
        <p:txBody>
          <a:bodyPr/>
          <a:lstStyle/>
          <a:p>
            <a:r>
              <a:rPr lang="fr-FR" b="1" dirty="0" smtClean="0">
                <a:solidFill>
                  <a:schemeClr val="bg1"/>
                </a:solidFill>
              </a:rPr>
              <a:t>Plan de la présentation</a:t>
            </a:r>
          </a:p>
        </p:txBody>
      </p:sp>
      <p:sp>
        <p:nvSpPr>
          <p:cNvPr id="3" name="Content Placeholder 2"/>
          <p:cNvSpPr>
            <a:spLocks noGrp="1"/>
          </p:cNvSpPr>
          <p:nvPr>
            <p:ph idx="1"/>
          </p:nvPr>
        </p:nvSpPr>
        <p:spPr>
          <a:xfrm>
            <a:off x="1692275" y="1989138"/>
            <a:ext cx="7451725" cy="4137025"/>
          </a:xfrm>
        </p:spPr>
        <p:txBody>
          <a:bodyPr/>
          <a:lstStyle/>
          <a:p>
            <a:pPr marL="514350" indent="-514350">
              <a:spcAft>
                <a:spcPts val="3000"/>
              </a:spcAft>
              <a:buFont typeface="Calibri" pitchFamily="34" charset="0"/>
              <a:buAutoNum type="arabicPeriod"/>
            </a:pPr>
            <a:r>
              <a:rPr lang="fr-FR" b="1" dirty="0" smtClean="0"/>
              <a:t>Sécurité alimentaire et nutritionnelle</a:t>
            </a:r>
          </a:p>
          <a:p>
            <a:pPr marL="514350" indent="-514350">
              <a:spcAft>
                <a:spcPts val="3000"/>
              </a:spcAft>
              <a:buFont typeface="Calibri" pitchFamily="34" charset="0"/>
              <a:buAutoNum type="arabicPeriod"/>
            </a:pPr>
            <a:r>
              <a:rPr lang="fr-FR" b="1" dirty="0" smtClean="0"/>
              <a:t>Transferts sociaux</a:t>
            </a:r>
          </a:p>
          <a:p>
            <a:pPr marL="514350" indent="-514350">
              <a:spcAft>
                <a:spcPts val="3000"/>
              </a:spcAft>
              <a:buFont typeface="Calibri" pitchFamily="34" charset="0"/>
              <a:buAutoNum type="arabicPeriod"/>
            </a:pPr>
            <a:r>
              <a:rPr lang="fr-FR" b="1" dirty="0" smtClean="0"/>
              <a:t>Potentiel des transferts sociaux dans la lutte contre la faim et la malnutrition</a:t>
            </a:r>
          </a:p>
          <a:p>
            <a:pPr marL="514350" indent="-514350">
              <a:spcAft>
                <a:spcPts val="3000"/>
              </a:spcAft>
              <a:buFont typeface="Calibri" pitchFamily="34" charset="0"/>
              <a:buAutoNum type="arabicPeriod"/>
            </a:pPr>
            <a:endParaRPr lang="fr-FR" b="1"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3">
                                            <p:txEl>
                                              <p:pRg st="0" end="0"/>
                                            </p:txEl>
                                          </p:spTgt>
                                        </p:tgtEl>
                                        <p:attrNameLst>
                                          <p:attrName>style.color</p:attrName>
                                        </p:attrNameLst>
                                      </p:cBhvr>
                                      <p:to>
                                        <a:srgbClr val="FF99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8697913" cy="764704"/>
          </a:xfrm>
        </p:spPr>
        <p:txBody>
          <a:bodyPr/>
          <a:lstStyle/>
          <a:p>
            <a:pPr algn="l"/>
            <a:r>
              <a:rPr lang="fr-FR" sz="3200" b="1" dirty="0" smtClean="0">
                <a:solidFill>
                  <a:schemeClr val="accent3"/>
                </a:solidFill>
              </a:rPr>
              <a:t>Stratégies d’intervention</a:t>
            </a:r>
          </a:p>
        </p:txBody>
      </p:sp>
      <p:sp>
        <p:nvSpPr>
          <p:cNvPr id="5" name="Rounded Rectangle 4"/>
          <p:cNvSpPr/>
          <p:nvPr/>
        </p:nvSpPr>
        <p:spPr>
          <a:xfrm>
            <a:off x="7408887" y="1844824"/>
            <a:ext cx="1584176" cy="864096"/>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bg1"/>
                </a:solidFill>
              </a:rPr>
              <a:t>Etat nutritionnel</a:t>
            </a:r>
            <a:endParaRPr lang="fr-FR" dirty="0">
              <a:solidFill>
                <a:schemeClr val="bg1"/>
              </a:solidFill>
            </a:endParaRPr>
          </a:p>
        </p:txBody>
      </p:sp>
      <p:sp>
        <p:nvSpPr>
          <p:cNvPr id="7" name="Rounded Rectangle 6"/>
          <p:cNvSpPr/>
          <p:nvPr/>
        </p:nvSpPr>
        <p:spPr>
          <a:xfrm>
            <a:off x="5556894" y="1861778"/>
            <a:ext cx="1751410" cy="8640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Consommation alimentaire</a:t>
            </a:r>
            <a:endParaRPr lang="fr-FR" dirty="0">
              <a:solidFill>
                <a:schemeClr val="tx1"/>
              </a:solidFill>
            </a:endParaRPr>
          </a:p>
        </p:txBody>
      </p:sp>
      <p:sp>
        <p:nvSpPr>
          <p:cNvPr id="8" name="Rounded Rectangle 7"/>
          <p:cNvSpPr/>
          <p:nvPr/>
        </p:nvSpPr>
        <p:spPr>
          <a:xfrm>
            <a:off x="3756695" y="1321718"/>
            <a:ext cx="1584176" cy="8640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Production alimentaire</a:t>
            </a:r>
            <a:endParaRPr lang="fr-FR" dirty="0">
              <a:solidFill>
                <a:schemeClr val="tx1"/>
              </a:solidFill>
            </a:endParaRPr>
          </a:p>
        </p:txBody>
      </p:sp>
      <p:sp>
        <p:nvSpPr>
          <p:cNvPr id="9" name="Rounded Rectangle 8"/>
          <p:cNvSpPr/>
          <p:nvPr/>
        </p:nvSpPr>
        <p:spPr>
          <a:xfrm>
            <a:off x="3756695" y="2396505"/>
            <a:ext cx="1584176" cy="8640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Revenus</a:t>
            </a:r>
            <a:endParaRPr lang="fr-FR" dirty="0">
              <a:solidFill>
                <a:schemeClr val="tx1"/>
              </a:solidFill>
            </a:endParaRPr>
          </a:p>
        </p:txBody>
      </p:sp>
      <p:sp>
        <p:nvSpPr>
          <p:cNvPr id="10" name="Rounded Rectangle 9"/>
          <p:cNvSpPr/>
          <p:nvPr/>
        </p:nvSpPr>
        <p:spPr>
          <a:xfrm>
            <a:off x="5556894" y="2905894"/>
            <a:ext cx="1751409" cy="5231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Soins de santé</a:t>
            </a:r>
            <a:endParaRPr lang="fr-FR" dirty="0">
              <a:solidFill>
                <a:schemeClr val="tx1"/>
              </a:solidFill>
            </a:endParaRPr>
          </a:p>
        </p:txBody>
      </p:sp>
      <p:sp>
        <p:nvSpPr>
          <p:cNvPr id="11" name="Rounded Rectangle 10"/>
          <p:cNvSpPr/>
          <p:nvPr/>
        </p:nvSpPr>
        <p:spPr>
          <a:xfrm>
            <a:off x="5580112" y="3573016"/>
            <a:ext cx="1728192" cy="5040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Education</a:t>
            </a:r>
            <a:endParaRPr lang="en-GB" dirty="0">
              <a:solidFill>
                <a:schemeClr val="tx1"/>
              </a:solidFill>
            </a:endParaRPr>
          </a:p>
        </p:txBody>
      </p:sp>
      <p:sp>
        <p:nvSpPr>
          <p:cNvPr id="12" name="Rounded Rectangle 11"/>
          <p:cNvSpPr/>
          <p:nvPr/>
        </p:nvSpPr>
        <p:spPr>
          <a:xfrm>
            <a:off x="2028503" y="1861778"/>
            <a:ext cx="1584176" cy="8640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Moyens d’existence</a:t>
            </a:r>
            <a:endParaRPr lang="fr-FR" dirty="0">
              <a:solidFill>
                <a:schemeClr val="tx1"/>
              </a:solidFill>
            </a:endParaRPr>
          </a:p>
        </p:txBody>
      </p:sp>
      <p:sp>
        <p:nvSpPr>
          <p:cNvPr id="14" name="Rounded Rectangle 13"/>
          <p:cNvSpPr/>
          <p:nvPr/>
        </p:nvSpPr>
        <p:spPr>
          <a:xfrm>
            <a:off x="265237" y="1865015"/>
            <a:ext cx="1584176" cy="864096"/>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Capital humain</a:t>
            </a:r>
            <a:endParaRPr lang="fr-FR" dirty="0">
              <a:solidFill>
                <a:schemeClr val="tx1"/>
              </a:solidFill>
            </a:endParaRPr>
          </a:p>
        </p:txBody>
      </p:sp>
      <p:cxnSp>
        <p:nvCxnSpPr>
          <p:cNvPr id="31" name="Shape 30"/>
          <p:cNvCxnSpPr>
            <a:stCxn id="9" idx="2"/>
            <a:endCxn id="10" idx="1"/>
          </p:cNvCxnSpPr>
          <p:nvPr/>
        </p:nvCxnSpPr>
        <p:spPr>
          <a:xfrm rot="5400000" flipH="1" flipV="1">
            <a:off x="5006261" y="2709968"/>
            <a:ext cx="93154" cy="1008111"/>
          </a:xfrm>
          <a:prstGeom prst="bentConnector4">
            <a:avLst>
              <a:gd name="adj1" fmla="val -245400"/>
              <a:gd name="adj2" fmla="val 89286"/>
            </a:avLst>
          </a:prstGeom>
          <a:ln w="25400">
            <a:prstDash val="dash"/>
            <a:tailEnd type="arrow"/>
          </a:ln>
        </p:spPr>
        <p:style>
          <a:lnRef idx="1">
            <a:schemeClr val="accent1"/>
          </a:lnRef>
          <a:fillRef idx="0">
            <a:schemeClr val="accent1"/>
          </a:fillRef>
          <a:effectRef idx="0">
            <a:schemeClr val="accent1"/>
          </a:effectRef>
          <a:fontRef idx="minor">
            <a:schemeClr val="tx1"/>
          </a:fontRef>
        </p:style>
      </p:cxnSp>
      <p:cxnSp>
        <p:nvCxnSpPr>
          <p:cNvPr id="33" name="Shape 32"/>
          <p:cNvCxnSpPr>
            <a:stCxn id="9" idx="2"/>
            <a:endCxn id="11" idx="1"/>
          </p:cNvCxnSpPr>
          <p:nvPr/>
        </p:nvCxnSpPr>
        <p:spPr>
          <a:xfrm rot="16200000" flipH="1">
            <a:off x="4782226" y="3027157"/>
            <a:ext cx="564443" cy="1031329"/>
          </a:xfrm>
          <a:prstGeom prst="bentConnector2">
            <a:avLst/>
          </a:prstGeom>
          <a:ln w="25400">
            <a:prstDash val="dash"/>
            <a:tailEnd type="arrow"/>
          </a:ln>
        </p:spPr>
        <p:style>
          <a:lnRef idx="1">
            <a:schemeClr val="accent1"/>
          </a:lnRef>
          <a:fillRef idx="0">
            <a:schemeClr val="accent1"/>
          </a:fillRef>
          <a:effectRef idx="0">
            <a:schemeClr val="accent1"/>
          </a:effectRef>
          <a:fontRef idx="minor">
            <a:schemeClr val="tx1"/>
          </a:fontRef>
        </p:style>
      </p:cxnSp>
      <p:cxnSp>
        <p:nvCxnSpPr>
          <p:cNvPr id="35" name="Shape 34"/>
          <p:cNvCxnSpPr>
            <a:stCxn id="12" idx="0"/>
            <a:endCxn id="8" idx="1"/>
          </p:cNvCxnSpPr>
          <p:nvPr/>
        </p:nvCxnSpPr>
        <p:spPr>
          <a:xfrm rot="5400000" flipH="1" flipV="1">
            <a:off x="3234637" y="1339720"/>
            <a:ext cx="108012" cy="936104"/>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7" name="Shape 36"/>
          <p:cNvCxnSpPr>
            <a:stCxn id="12" idx="2"/>
            <a:endCxn id="9" idx="1"/>
          </p:cNvCxnSpPr>
          <p:nvPr/>
        </p:nvCxnSpPr>
        <p:spPr>
          <a:xfrm rot="16200000" flipH="1">
            <a:off x="3237304" y="2309161"/>
            <a:ext cx="102679" cy="936104"/>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9" name="Elbow Connector 38"/>
          <p:cNvCxnSpPr>
            <a:stCxn id="8" idx="3"/>
            <a:endCxn id="7" idx="1"/>
          </p:cNvCxnSpPr>
          <p:nvPr/>
        </p:nvCxnSpPr>
        <p:spPr>
          <a:xfrm>
            <a:off x="5340871" y="1753766"/>
            <a:ext cx="216023" cy="540060"/>
          </a:xfrm>
          <a:prstGeom prst="bent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9" idx="3"/>
            <a:endCxn id="7" idx="1"/>
          </p:cNvCxnSpPr>
          <p:nvPr/>
        </p:nvCxnSpPr>
        <p:spPr>
          <a:xfrm flipV="1">
            <a:off x="5340871" y="2293826"/>
            <a:ext cx="216023" cy="534727"/>
          </a:xfrm>
          <a:prstGeom prst="bent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7" idx="3"/>
            <a:endCxn id="5" idx="1"/>
          </p:cNvCxnSpPr>
          <p:nvPr/>
        </p:nvCxnSpPr>
        <p:spPr>
          <a:xfrm flipV="1">
            <a:off x="7308304" y="2276872"/>
            <a:ext cx="100583" cy="16954"/>
          </a:xfrm>
          <a:prstGeom prst="bent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2" name="Shape 51"/>
          <p:cNvCxnSpPr>
            <a:stCxn id="10" idx="3"/>
            <a:endCxn id="5" idx="2"/>
          </p:cNvCxnSpPr>
          <p:nvPr/>
        </p:nvCxnSpPr>
        <p:spPr>
          <a:xfrm flipV="1">
            <a:off x="7308303" y="2708920"/>
            <a:ext cx="892672" cy="458527"/>
          </a:xfrm>
          <a:prstGeom prst="bentConnector2">
            <a:avLst/>
          </a:prstGeom>
          <a:ln w="25400">
            <a:prstDash val="dash"/>
            <a:tailEnd type="arrow"/>
          </a:ln>
        </p:spPr>
        <p:style>
          <a:lnRef idx="1">
            <a:schemeClr val="accent1"/>
          </a:lnRef>
          <a:fillRef idx="0">
            <a:schemeClr val="accent1"/>
          </a:fillRef>
          <a:effectRef idx="0">
            <a:schemeClr val="accent1"/>
          </a:effectRef>
          <a:fontRef idx="minor">
            <a:schemeClr val="tx1"/>
          </a:fontRef>
        </p:style>
      </p:cxnSp>
      <p:cxnSp>
        <p:nvCxnSpPr>
          <p:cNvPr id="54" name="Shape 53"/>
          <p:cNvCxnSpPr>
            <a:stCxn id="5" idx="3"/>
            <a:endCxn id="14" idx="1"/>
          </p:cNvCxnSpPr>
          <p:nvPr/>
        </p:nvCxnSpPr>
        <p:spPr>
          <a:xfrm flipH="1">
            <a:off x="265237" y="2276872"/>
            <a:ext cx="8727826" cy="20191"/>
          </a:xfrm>
          <a:prstGeom prst="bentConnector5">
            <a:avLst>
              <a:gd name="adj1" fmla="val -1091"/>
              <a:gd name="adj2" fmla="val -5827034"/>
              <a:gd name="adj3" fmla="val 102619"/>
            </a:avLst>
          </a:prstGeom>
          <a:ln w="25400">
            <a:solidFill>
              <a:schemeClr val="accent6"/>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7" name="Elbow Connector 56"/>
          <p:cNvCxnSpPr>
            <a:stCxn id="14" idx="3"/>
            <a:endCxn id="12" idx="1"/>
          </p:cNvCxnSpPr>
          <p:nvPr/>
        </p:nvCxnSpPr>
        <p:spPr>
          <a:xfrm flipV="1">
            <a:off x="1849413" y="2293826"/>
            <a:ext cx="179090" cy="3237"/>
          </a:xfrm>
          <a:prstGeom prst="bentConnector3">
            <a:avLst>
              <a:gd name="adj1" fmla="val 50000"/>
            </a:avLst>
          </a:prstGeom>
          <a:ln w="254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a:xfrm>
            <a:off x="6372200" y="5013176"/>
            <a:ext cx="1584176" cy="864096"/>
          </a:xfrm>
          <a:prstGeom prst="roundRect">
            <a:avLst/>
          </a:prstGeom>
          <a:solidFill>
            <a:schemeClr val="accent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rPr>
              <a:t>Etat nutritionnel</a:t>
            </a:r>
            <a:endParaRPr lang="fr-FR" sz="1400" dirty="0">
              <a:solidFill>
                <a:schemeClr val="bg1"/>
              </a:solidFill>
            </a:endParaRPr>
          </a:p>
        </p:txBody>
      </p:sp>
      <p:sp>
        <p:nvSpPr>
          <p:cNvPr id="59" name="Rounded Rectangle 58"/>
          <p:cNvSpPr/>
          <p:nvPr/>
        </p:nvSpPr>
        <p:spPr>
          <a:xfrm>
            <a:off x="4728592" y="4746476"/>
            <a:ext cx="1427584" cy="792088"/>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rPr>
              <a:t>Consommation alimentaire</a:t>
            </a:r>
            <a:endParaRPr lang="fr-FR" sz="1400" dirty="0">
              <a:solidFill>
                <a:schemeClr val="tx1"/>
              </a:solidFill>
            </a:endParaRPr>
          </a:p>
        </p:txBody>
      </p:sp>
      <p:sp>
        <p:nvSpPr>
          <p:cNvPr id="60" name="Rounded Rectangle 59"/>
          <p:cNvSpPr/>
          <p:nvPr/>
        </p:nvSpPr>
        <p:spPr>
          <a:xfrm>
            <a:off x="3432076" y="4738092"/>
            <a:ext cx="1080120" cy="648072"/>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rPr>
              <a:t>Production alimentaire</a:t>
            </a:r>
            <a:endParaRPr lang="fr-FR" sz="1400" dirty="0">
              <a:solidFill>
                <a:schemeClr val="tx1"/>
              </a:solidFill>
            </a:endParaRPr>
          </a:p>
        </p:txBody>
      </p:sp>
      <p:sp>
        <p:nvSpPr>
          <p:cNvPr id="61" name="Rounded Rectangle 60"/>
          <p:cNvSpPr/>
          <p:nvPr/>
        </p:nvSpPr>
        <p:spPr>
          <a:xfrm>
            <a:off x="3432076" y="5569421"/>
            <a:ext cx="1080120" cy="576064"/>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rPr>
              <a:t>Revenus</a:t>
            </a:r>
            <a:endParaRPr lang="fr-FR" sz="1400" dirty="0">
              <a:solidFill>
                <a:schemeClr val="tx1"/>
              </a:solidFill>
            </a:endParaRPr>
          </a:p>
        </p:txBody>
      </p:sp>
      <p:sp>
        <p:nvSpPr>
          <p:cNvPr id="64" name="Rounded Rectangle 63"/>
          <p:cNvSpPr/>
          <p:nvPr/>
        </p:nvSpPr>
        <p:spPr>
          <a:xfrm>
            <a:off x="2207940" y="5137373"/>
            <a:ext cx="1008112" cy="648072"/>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solidFill>
                  <a:schemeClr val="tx1"/>
                </a:solidFill>
              </a:rPr>
              <a:t>Moyens d’existence</a:t>
            </a:r>
            <a:endParaRPr lang="fr-FR" sz="1200" dirty="0">
              <a:solidFill>
                <a:schemeClr val="tx1"/>
              </a:solidFill>
            </a:endParaRPr>
          </a:p>
        </p:txBody>
      </p:sp>
      <p:sp>
        <p:nvSpPr>
          <p:cNvPr id="65" name="Rounded Rectangle 64"/>
          <p:cNvSpPr/>
          <p:nvPr/>
        </p:nvSpPr>
        <p:spPr>
          <a:xfrm>
            <a:off x="1092746" y="5137372"/>
            <a:ext cx="971178" cy="651309"/>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rPr>
              <a:t>Capital humain</a:t>
            </a:r>
            <a:endParaRPr lang="fr-FR" sz="1400" dirty="0">
              <a:solidFill>
                <a:schemeClr val="tx1"/>
              </a:solidFill>
            </a:endParaRPr>
          </a:p>
        </p:txBody>
      </p:sp>
      <p:cxnSp>
        <p:nvCxnSpPr>
          <p:cNvPr id="68" name="Shape 67"/>
          <p:cNvCxnSpPr>
            <a:stCxn id="64" idx="0"/>
            <a:endCxn id="60" idx="1"/>
          </p:cNvCxnSpPr>
          <p:nvPr/>
        </p:nvCxnSpPr>
        <p:spPr>
          <a:xfrm rot="5400000" flipH="1" flipV="1">
            <a:off x="3034414" y="4739711"/>
            <a:ext cx="75245" cy="720080"/>
          </a:xfrm>
          <a:prstGeom prst="bentConnector2">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69" name="Shape 68"/>
          <p:cNvCxnSpPr>
            <a:stCxn id="64" idx="2"/>
            <a:endCxn id="61" idx="1"/>
          </p:cNvCxnSpPr>
          <p:nvPr/>
        </p:nvCxnSpPr>
        <p:spPr>
          <a:xfrm rot="16200000" flipH="1">
            <a:off x="3036032" y="5461409"/>
            <a:ext cx="72008" cy="720080"/>
          </a:xfrm>
          <a:prstGeom prst="bentConnector2">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70" name="Elbow Connector 69"/>
          <p:cNvCxnSpPr>
            <a:stCxn id="60" idx="3"/>
            <a:endCxn id="59" idx="1"/>
          </p:cNvCxnSpPr>
          <p:nvPr/>
        </p:nvCxnSpPr>
        <p:spPr>
          <a:xfrm>
            <a:off x="4512196" y="5062128"/>
            <a:ext cx="216396" cy="80392"/>
          </a:xfrm>
          <a:prstGeom prst="bentConnector3">
            <a:avLst>
              <a:gd name="adj1" fmla="val 50000"/>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71" name="Elbow Connector 70"/>
          <p:cNvCxnSpPr>
            <a:stCxn id="61" idx="3"/>
            <a:endCxn id="59" idx="1"/>
          </p:cNvCxnSpPr>
          <p:nvPr/>
        </p:nvCxnSpPr>
        <p:spPr>
          <a:xfrm flipV="1">
            <a:off x="4512196" y="5142520"/>
            <a:ext cx="216396" cy="714933"/>
          </a:xfrm>
          <a:prstGeom prst="bentConnector3">
            <a:avLst>
              <a:gd name="adj1" fmla="val 50000"/>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72" name="Elbow Connector 71"/>
          <p:cNvCxnSpPr>
            <a:stCxn id="59" idx="3"/>
            <a:endCxn id="58" idx="1"/>
          </p:cNvCxnSpPr>
          <p:nvPr/>
        </p:nvCxnSpPr>
        <p:spPr>
          <a:xfrm>
            <a:off x="6156176" y="5142520"/>
            <a:ext cx="216024" cy="302704"/>
          </a:xfrm>
          <a:prstGeom prst="bentConnector3">
            <a:avLst>
              <a:gd name="adj1" fmla="val 50000"/>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75" name="Elbow Connector 74"/>
          <p:cNvCxnSpPr>
            <a:stCxn id="65" idx="3"/>
            <a:endCxn id="64" idx="1"/>
          </p:cNvCxnSpPr>
          <p:nvPr/>
        </p:nvCxnSpPr>
        <p:spPr>
          <a:xfrm flipV="1">
            <a:off x="2063924" y="5461409"/>
            <a:ext cx="144016" cy="1618"/>
          </a:xfrm>
          <a:prstGeom prst="bentConnector3">
            <a:avLst>
              <a:gd name="adj1" fmla="val 50000"/>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4728592" y="5610572"/>
            <a:ext cx="1427584" cy="432048"/>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rPr>
              <a:t>Soins de santé</a:t>
            </a:r>
            <a:endParaRPr lang="fr-FR" sz="1400" dirty="0">
              <a:solidFill>
                <a:schemeClr val="tx1"/>
              </a:solidFill>
            </a:endParaRPr>
          </a:p>
        </p:txBody>
      </p:sp>
      <p:sp>
        <p:nvSpPr>
          <p:cNvPr id="130" name="Rounded Rectangle 129"/>
          <p:cNvSpPr/>
          <p:nvPr/>
        </p:nvSpPr>
        <p:spPr>
          <a:xfrm>
            <a:off x="4728592" y="6159252"/>
            <a:ext cx="1427584" cy="432048"/>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solidFill>
                  <a:schemeClr val="tx1"/>
                </a:solidFill>
              </a:rPr>
              <a:t>Education</a:t>
            </a:r>
            <a:endParaRPr lang="en-GB" sz="1400" dirty="0">
              <a:solidFill>
                <a:schemeClr val="tx1"/>
              </a:solidFill>
            </a:endParaRPr>
          </a:p>
        </p:txBody>
      </p:sp>
      <p:cxnSp>
        <p:nvCxnSpPr>
          <p:cNvPr id="132" name="Elbow Connector 131"/>
          <p:cNvCxnSpPr>
            <a:stCxn id="61" idx="2"/>
            <a:endCxn id="129" idx="1"/>
          </p:cNvCxnSpPr>
          <p:nvPr/>
        </p:nvCxnSpPr>
        <p:spPr>
          <a:xfrm rot="5400000" flipH="1" flipV="1">
            <a:off x="4190919" y="5607813"/>
            <a:ext cx="318889" cy="756456"/>
          </a:xfrm>
          <a:prstGeom prst="bentConnector4">
            <a:avLst>
              <a:gd name="adj1" fmla="val -71686"/>
              <a:gd name="adj2" fmla="val 85697"/>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134" name="Shape 133"/>
          <p:cNvCxnSpPr>
            <a:stCxn id="61" idx="2"/>
            <a:endCxn id="130" idx="1"/>
          </p:cNvCxnSpPr>
          <p:nvPr/>
        </p:nvCxnSpPr>
        <p:spPr>
          <a:xfrm rot="16200000" flipH="1">
            <a:off x="4235469" y="5882152"/>
            <a:ext cx="229791" cy="756456"/>
          </a:xfrm>
          <a:prstGeom prst="bentConnector2">
            <a:avLst/>
          </a:prstGeom>
          <a:ln w="22225">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47" name="Shape 46"/>
          <p:cNvCxnSpPr>
            <a:stCxn id="11" idx="2"/>
            <a:endCxn id="65" idx="1"/>
          </p:cNvCxnSpPr>
          <p:nvPr/>
        </p:nvCxnSpPr>
        <p:spPr>
          <a:xfrm rot="5400000">
            <a:off x="3075500" y="2094318"/>
            <a:ext cx="1385955" cy="5351462"/>
          </a:xfrm>
          <a:prstGeom prst="bentConnector4">
            <a:avLst>
              <a:gd name="adj1" fmla="val 38252"/>
              <a:gd name="adj2" fmla="val 104272"/>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0" y="4365104"/>
            <a:ext cx="9144000" cy="0"/>
          </a:xfrm>
          <a:prstGeom prst="line">
            <a:avLst/>
          </a:prstGeom>
          <a:ln w="2222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0" y="4327004"/>
            <a:ext cx="2843808" cy="338554"/>
          </a:xfrm>
          <a:prstGeom prst="rect">
            <a:avLst/>
          </a:prstGeom>
          <a:noFill/>
        </p:spPr>
        <p:txBody>
          <a:bodyPr wrap="square" rtlCol="0">
            <a:spAutoFit/>
          </a:bodyPr>
          <a:lstStyle/>
          <a:p>
            <a:r>
              <a:rPr lang="fr-FR" sz="1600" dirty="0" smtClean="0">
                <a:solidFill>
                  <a:schemeClr val="tx1">
                    <a:lumMod val="50000"/>
                    <a:lumOff val="50000"/>
                  </a:schemeClr>
                </a:solidFill>
              </a:rPr>
              <a:t>Génération suivante</a:t>
            </a:r>
            <a:endParaRPr lang="fr-FR" sz="1600" dirty="0">
              <a:solidFill>
                <a:schemeClr val="tx1">
                  <a:lumMod val="50000"/>
                  <a:lumOff val="50000"/>
                </a:schemeClr>
              </a:solidFill>
            </a:endParaRPr>
          </a:p>
        </p:txBody>
      </p:sp>
      <p:sp>
        <p:nvSpPr>
          <p:cNvPr id="63" name="Down Arrow 62"/>
          <p:cNvSpPr/>
          <p:nvPr/>
        </p:nvSpPr>
        <p:spPr>
          <a:xfrm>
            <a:off x="5944344" y="1037878"/>
            <a:ext cx="792088" cy="792088"/>
          </a:xfrm>
          <a:prstGeom prst="downArrow">
            <a:avLst>
              <a:gd name="adj1" fmla="val 50000"/>
              <a:gd name="adj2" fmla="val 41583"/>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66" name="TextBox 65"/>
          <p:cNvSpPr txBox="1"/>
          <p:nvPr/>
        </p:nvSpPr>
        <p:spPr>
          <a:xfrm>
            <a:off x="5868144" y="0"/>
            <a:ext cx="2726779" cy="1200329"/>
          </a:xfrm>
          <a:prstGeom prst="rect">
            <a:avLst/>
          </a:prstGeom>
          <a:noFill/>
        </p:spPr>
        <p:txBody>
          <a:bodyPr wrap="square" rtlCol="0">
            <a:spAutoFit/>
          </a:bodyPr>
          <a:lstStyle/>
          <a:p>
            <a:r>
              <a:rPr lang="fr-FR" dirty="0" smtClean="0">
                <a:solidFill>
                  <a:schemeClr val="accent3"/>
                </a:solidFill>
              </a:rPr>
              <a:t>Transferts alimentaires</a:t>
            </a:r>
          </a:p>
          <a:p>
            <a:r>
              <a:rPr lang="fr-FR" dirty="0" smtClean="0">
                <a:solidFill>
                  <a:schemeClr val="accent3"/>
                </a:solidFill>
              </a:rPr>
              <a:t>Coupons alimentaires</a:t>
            </a:r>
          </a:p>
          <a:p>
            <a:r>
              <a:rPr lang="fr-FR" dirty="0" smtClean="0">
                <a:solidFill>
                  <a:schemeClr val="accent3"/>
                </a:solidFill>
              </a:rPr>
              <a:t>Vivres contre travail</a:t>
            </a:r>
          </a:p>
          <a:p>
            <a:endParaRPr lang="fr-FR" dirty="0">
              <a:solidFill>
                <a:schemeClr val="accent3"/>
              </a:solidFill>
            </a:endParaRPr>
          </a:p>
        </p:txBody>
      </p:sp>
      <p:sp>
        <p:nvSpPr>
          <p:cNvPr id="73" name="Down Arrow 72"/>
          <p:cNvSpPr/>
          <p:nvPr/>
        </p:nvSpPr>
        <p:spPr>
          <a:xfrm rot="4031443" flipV="1">
            <a:off x="2966370" y="2975497"/>
            <a:ext cx="792088" cy="792088"/>
          </a:xfrm>
          <a:prstGeom prst="downArrow">
            <a:avLst>
              <a:gd name="adj1" fmla="val 50000"/>
              <a:gd name="adj2" fmla="val 41583"/>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GB" b="1" dirty="0"/>
          </a:p>
        </p:txBody>
      </p:sp>
      <p:sp>
        <p:nvSpPr>
          <p:cNvPr id="74" name="TextBox 73"/>
          <p:cNvSpPr txBox="1"/>
          <p:nvPr/>
        </p:nvSpPr>
        <p:spPr>
          <a:xfrm>
            <a:off x="539552" y="3140968"/>
            <a:ext cx="2555776" cy="1200329"/>
          </a:xfrm>
          <a:prstGeom prst="rect">
            <a:avLst/>
          </a:prstGeom>
          <a:noFill/>
        </p:spPr>
        <p:txBody>
          <a:bodyPr wrap="square" rtlCol="0">
            <a:spAutoFit/>
          </a:bodyPr>
          <a:lstStyle/>
          <a:p>
            <a:r>
              <a:rPr lang="fr-FR" dirty="0" smtClean="0">
                <a:solidFill>
                  <a:schemeClr val="accent3"/>
                </a:solidFill>
              </a:rPr>
              <a:t>Transferts monétaires</a:t>
            </a:r>
          </a:p>
          <a:p>
            <a:r>
              <a:rPr lang="fr-FR" dirty="0" smtClean="0">
                <a:solidFill>
                  <a:schemeClr val="accent3"/>
                </a:solidFill>
              </a:rPr>
              <a:t>Argent contre travail</a:t>
            </a:r>
          </a:p>
          <a:p>
            <a:r>
              <a:rPr lang="fr-FR" dirty="0" smtClean="0">
                <a:solidFill>
                  <a:schemeClr val="accent3"/>
                </a:solidFill>
              </a:rPr>
              <a:t>Travaux publics</a:t>
            </a:r>
          </a:p>
          <a:p>
            <a:pPr algn="ctr"/>
            <a:endParaRPr lang="en-GB" dirty="0">
              <a:solidFill>
                <a:schemeClr val="accent3"/>
              </a:solidFill>
            </a:endParaRPr>
          </a:p>
        </p:txBody>
      </p:sp>
      <p:sp>
        <p:nvSpPr>
          <p:cNvPr id="77" name="Down Arrow 76"/>
          <p:cNvSpPr/>
          <p:nvPr/>
        </p:nvSpPr>
        <p:spPr>
          <a:xfrm rot="19838522">
            <a:off x="1680175" y="1142955"/>
            <a:ext cx="792088" cy="792088"/>
          </a:xfrm>
          <a:prstGeom prst="downArrow">
            <a:avLst>
              <a:gd name="adj1" fmla="val 50000"/>
              <a:gd name="adj2" fmla="val 41583"/>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78" name="TextBox 77"/>
          <p:cNvSpPr txBox="1"/>
          <p:nvPr/>
        </p:nvSpPr>
        <p:spPr>
          <a:xfrm>
            <a:off x="0" y="764704"/>
            <a:ext cx="2520280" cy="923330"/>
          </a:xfrm>
          <a:prstGeom prst="rect">
            <a:avLst/>
          </a:prstGeom>
          <a:noFill/>
        </p:spPr>
        <p:txBody>
          <a:bodyPr wrap="square" rtlCol="0">
            <a:spAutoFit/>
          </a:bodyPr>
          <a:lstStyle/>
          <a:p>
            <a:r>
              <a:rPr lang="fr-FR" dirty="0" smtClean="0">
                <a:solidFill>
                  <a:schemeClr val="accent3"/>
                </a:solidFill>
              </a:rPr>
              <a:t>Transferts d’intrants</a:t>
            </a:r>
          </a:p>
          <a:p>
            <a:r>
              <a:rPr lang="fr-FR" dirty="0" smtClean="0">
                <a:solidFill>
                  <a:schemeClr val="accent3"/>
                </a:solidFill>
              </a:rPr>
              <a:t>Travaux publics</a:t>
            </a:r>
          </a:p>
          <a:p>
            <a:pPr algn="ctr"/>
            <a:endParaRPr lang="en-GB" dirty="0">
              <a:solidFill>
                <a:schemeClr val="accent3"/>
              </a:solidFill>
            </a:endParaRPr>
          </a:p>
        </p:txBody>
      </p:sp>
      <p:sp>
        <p:nvSpPr>
          <p:cNvPr id="80" name="Down Arrow 79"/>
          <p:cNvSpPr/>
          <p:nvPr/>
        </p:nvSpPr>
        <p:spPr>
          <a:xfrm rot="14391926">
            <a:off x="3925213" y="3430285"/>
            <a:ext cx="792088" cy="792088"/>
          </a:xfrm>
          <a:prstGeom prst="downArrow">
            <a:avLst>
              <a:gd name="adj1" fmla="val 50000"/>
              <a:gd name="adj2" fmla="val 41583"/>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GB" b="1" dirty="0"/>
          </a:p>
        </p:txBody>
      </p:sp>
      <p:sp>
        <p:nvSpPr>
          <p:cNvPr id="81" name="TextBox 80"/>
          <p:cNvSpPr txBox="1"/>
          <p:nvPr/>
        </p:nvSpPr>
        <p:spPr>
          <a:xfrm>
            <a:off x="1691680" y="3789040"/>
            <a:ext cx="2195736" cy="923330"/>
          </a:xfrm>
          <a:prstGeom prst="rect">
            <a:avLst/>
          </a:prstGeom>
          <a:noFill/>
        </p:spPr>
        <p:txBody>
          <a:bodyPr wrap="square" rtlCol="0">
            <a:spAutoFit/>
          </a:bodyPr>
          <a:lstStyle/>
          <a:p>
            <a:pPr algn="r"/>
            <a:r>
              <a:rPr lang="fr-FR" dirty="0" smtClean="0">
                <a:solidFill>
                  <a:schemeClr val="accent3"/>
                </a:solidFill>
              </a:rPr>
              <a:t>TMC</a:t>
            </a:r>
          </a:p>
          <a:p>
            <a:pPr algn="r"/>
            <a:r>
              <a:rPr lang="fr-FR" dirty="0" smtClean="0">
                <a:solidFill>
                  <a:schemeClr val="accent3"/>
                </a:solidFill>
              </a:rPr>
              <a:t>Cantines scolaires</a:t>
            </a:r>
          </a:p>
          <a:p>
            <a:pPr algn="r"/>
            <a:endParaRPr lang="en-GB" dirty="0">
              <a:solidFill>
                <a:schemeClr val="accent3"/>
              </a:solidFill>
            </a:endParaRPr>
          </a:p>
        </p:txBody>
      </p:sp>
      <p:cxnSp>
        <p:nvCxnSpPr>
          <p:cNvPr id="85" name="Elbow Connector 84"/>
          <p:cNvCxnSpPr>
            <a:stCxn id="9" idx="2"/>
            <a:endCxn id="10" idx="1"/>
          </p:cNvCxnSpPr>
          <p:nvPr/>
        </p:nvCxnSpPr>
        <p:spPr>
          <a:xfrm rot="5400000" flipH="1" flipV="1">
            <a:off x="5006261" y="2709968"/>
            <a:ext cx="93154" cy="1008111"/>
          </a:xfrm>
          <a:prstGeom prst="bentConnector4">
            <a:avLst>
              <a:gd name="adj1" fmla="val -245400"/>
              <a:gd name="adj2" fmla="val 89286"/>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88" name="Elbow Connector 87"/>
          <p:cNvCxnSpPr>
            <a:stCxn id="9" idx="2"/>
            <a:endCxn id="11" idx="1"/>
          </p:cNvCxnSpPr>
          <p:nvPr/>
        </p:nvCxnSpPr>
        <p:spPr>
          <a:xfrm rot="16200000" flipH="1">
            <a:off x="4782226" y="3027157"/>
            <a:ext cx="564443" cy="1031329"/>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91" name="Elbow Connector 90"/>
          <p:cNvCxnSpPr>
            <a:stCxn id="10" idx="3"/>
            <a:endCxn id="5" idx="2"/>
          </p:cNvCxnSpPr>
          <p:nvPr/>
        </p:nvCxnSpPr>
        <p:spPr>
          <a:xfrm flipV="1">
            <a:off x="7308303" y="2708920"/>
            <a:ext cx="892672" cy="458527"/>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08" name="Elbow Connector 107"/>
          <p:cNvCxnSpPr>
            <a:stCxn id="129" idx="3"/>
            <a:endCxn id="58" idx="1"/>
          </p:cNvCxnSpPr>
          <p:nvPr/>
        </p:nvCxnSpPr>
        <p:spPr>
          <a:xfrm flipV="1">
            <a:off x="6156176" y="5445224"/>
            <a:ext cx="216024" cy="381372"/>
          </a:xfrm>
          <a:prstGeom prst="bentConnector3">
            <a:avLst>
              <a:gd name="adj1" fmla="val 50000"/>
            </a:avLst>
          </a:prstGeom>
          <a:ln w="22225">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112" name="Shape 111"/>
          <p:cNvCxnSpPr>
            <a:stCxn id="130" idx="2"/>
          </p:cNvCxnSpPr>
          <p:nvPr/>
        </p:nvCxnSpPr>
        <p:spPr>
          <a:xfrm rot="16200000" flipH="1">
            <a:off x="5904266" y="6129418"/>
            <a:ext cx="150068" cy="1073832"/>
          </a:xfrm>
          <a:prstGeom prst="bentConnector2">
            <a:avLst/>
          </a:prstGeom>
          <a:ln w="12700">
            <a:solidFill>
              <a:schemeClr val="accent6">
                <a:lumMod val="60000"/>
                <a:lumOff val="40000"/>
              </a:schemeClr>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14" name="Elbow Connector 113"/>
          <p:cNvCxnSpPr/>
          <p:nvPr/>
        </p:nvCxnSpPr>
        <p:spPr>
          <a:xfrm rot="10800000">
            <a:off x="2411760" y="2708920"/>
            <a:ext cx="1368152" cy="288032"/>
          </a:xfrm>
          <a:prstGeom prst="bentConnector3">
            <a:avLst>
              <a:gd name="adj1" fmla="val 100126"/>
            </a:avLst>
          </a:prstGeom>
          <a:ln w="22225">
            <a:solidFill>
              <a:schemeClr val="accent6"/>
            </a:solidFill>
            <a:prstDash val="sys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1" presetClass="entr" presetSubtype="0" fill="hold" grpId="2"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2000"/>
                                        <p:tgtEl>
                                          <p:spTgt spid="3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par>
                                <p:cTn id="33" presetID="10"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2000"/>
                                        <p:tgtEl>
                                          <p:spTgt spid="3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2000"/>
                                        <p:tgtEl>
                                          <p:spTgt spid="11"/>
                                        </p:tgtEl>
                                      </p:cBhvr>
                                    </p:animEffect>
                                  </p:childTnLst>
                                </p:cTn>
                              </p:par>
                              <p:par>
                                <p:cTn id="39" presetID="10" presetClass="entr" presetSubtype="0" fill="hold" nodeType="with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2000"/>
                                        <p:tgtEl>
                                          <p:spTgt spid="52"/>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37"/>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77"/>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78"/>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35"/>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8"/>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39"/>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fade">
                                      <p:cBhvr>
                                        <p:cTn id="64" dur="2000"/>
                                        <p:tgtEl>
                                          <p:spTgt spid="5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2000"/>
                                        <p:tgtEl>
                                          <p:spTgt spid="14"/>
                                        </p:tgtEl>
                                      </p:cBhvr>
                                    </p:animEffect>
                                  </p:childTnLst>
                                </p:cTn>
                              </p:par>
                              <p:par>
                                <p:cTn id="68" presetID="10" presetClass="entr" presetSubtype="0" fill="hold"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2000"/>
                                        <p:tgtEl>
                                          <p:spTgt spid="57"/>
                                        </p:tgtEl>
                                      </p:cBhvr>
                                    </p:animEffect>
                                  </p:childTnLst>
                                </p:cTn>
                              </p:par>
                              <p:par>
                                <p:cTn id="71" presetID="10" presetClass="entr" presetSubtype="0" fill="hold" nodeType="withEffect">
                                  <p:stCondLst>
                                    <p:cond delay="0"/>
                                  </p:stCondLst>
                                  <p:childTnLst>
                                    <p:set>
                                      <p:cBhvr>
                                        <p:cTn id="72" dur="1" fill="hold">
                                          <p:stCondLst>
                                            <p:cond delay="0"/>
                                          </p:stCondLst>
                                        </p:cTn>
                                        <p:tgtEl>
                                          <p:spTgt spid="114"/>
                                        </p:tgtEl>
                                        <p:attrNameLst>
                                          <p:attrName>style.visibility</p:attrName>
                                        </p:attrNameLst>
                                      </p:cBhvr>
                                      <p:to>
                                        <p:strVal val="visible"/>
                                      </p:to>
                                    </p:set>
                                    <p:animEffect transition="in" filter="fade">
                                      <p:cBhvr>
                                        <p:cTn id="73" dur="2000"/>
                                        <p:tgtEl>
                                          <p:spTgt spid="114"/>
                                        </p:tgtEl>
                                      </p:cBhvr>
                                    </p:animEffec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80"/>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81"/>
                                        </p:tgtEl>
                                        <p:attrNameLst>
                                          <p:attrName>style.visibility</p:attrName>
                                        </p:attrNameLst>
                                      </p:cBhvr>
                                      <p:to>
                                        <p:strVal val="visible"/>
                                      </p:to>
                                    </p:set>
                                  </p:childTnLst>
                                </p:cTn>
                              </p:par>
                              <p:par>
                                <p:cTn id="80" presetID="1" presetClass="entr" presetSubtype="0" fill="hold" nodeType="withEffect">
                                  <p:stCondLst>
                                    <p:cond delay="0"/>
                                  </p:stCondLst>
                                  <p:childTnLst>
                                    <p:set>
                                      <p:cBhvr>
                                        <p:cTn id="81" dur="1" fill="hold">
                                          <p:stCondLst>
                                            <p:cond delay="0"/>
                                          </p:stCondLst>
                                        </p:cTn>
                                        <p:tgtEl>
                                          <p:spTgt spid="85"/>
                                        </p:tgtEl>
                                        <p:attrNameLst>
                                          <p:attrName>style.visibility</p:attrName>
                                        </p:attrNameLst>
                                      </p:cBhvr>
                                      <p:to>
                                        <p:strVal val="visible"/>
                                      </p:to>
                                    </p:set>
                                  </p:childTnLst>
                                </p:cTn>
                              </p:par>
                              <p:par>
                                <p:cTn id="82" presetID="1" presetClass="entr" presetSubtype="0" fill="hold" nodeType="withEffect">
                                  <p:stCondLst>
                                    <p:cond delay="0"/>
                                  </p:stCondLst>
                                  <p:childTnLst>
                                    <p:set>
                                      <p:cBhvr>
                                        <p:cTn id="83" dur="1" fill="hold">
                                          <p:stCondLst>
                                            <p:cond delay="0"/>
                                          </p:stCondLst>
                                        </p:cTn>
                                        <p:tgtEl>
                                          <p:spTgt spid="88"/>
                                        </p:tgtEl>
                                        <p:attrNameLst>
                                          <p:attrName>style.visibility</p:attrName>
                                        </p:attrNameLst>
                                      </p:cBhvr>
                                      <p:to>
                                        <p:strVal val="visible"/>
                                      </p:to>
                                    </p:set>
                                  </p:childTnLst>
                                </p:cTn>
                              </p:par>
                              <p:par>
                                <p:cTn id="84" presetID="1" presetClass="entr" presetSubtype="0" fill="hold" nodeType="withEffect">
                                  <p:stCondLst>
                                    <p:cond delay="0"/>
                                  </p:stCondLst>
                                  <p:childTnLst>
                                    <p:set>
                                      <p:cBhvr>
                                        <p:cTn id="85" dur="1" fill="hold">
                                          <p:stCondLst>
                                            <p:cond delay="0"/>
                                          </p:stCondLst>
                                        </p:cTn>
                                        <p:tgtEl>
                                          <p:spTgt spid="91"/>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fade">
                                      <p:cBhvr>
                                        <p:cTn id="90" dur="2000"/>
                                        <p:tgtEl>
                                          <p:spTgt spid="47"/>
                                        </p:tgtEl>
                                      </p:cBhvr>
                                    </p:animEffect>
                                  </p:childTnLst>
                                </p:cTn>
                              </p:par>
                              <p:par>
                                <p:cTn id="91" presetID="10" presetClass="entr" presetSubtype="0" fill="hold" nodeType="with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fade">
                                      <p:cBhvr>
                                        <p:cTn id="93" dur="2000"/>
                                        <p:tgtEl>
                                          <p:spTgt spid="5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3"/>
                                        </p:tgtEl>
                                        <p:attrNameLst>
                                          <p:attrName>style.visibility</p:attrName>
                                        </p:attrNameLst>
                                      </p:cBhvr>
                                      <p:to>
                                        <p:strVal val="visible"/>
                                      </p:to>
                                    </p:set>
                                    <p:animEffect transition="in" filter="fade">
                                      <p:cBhvr>
                                        <p:cTn id="96" dur="2000"/>
                                        <p:tgtEl>
                                          <p:spTgt spid="53"/>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65"/>
                                        </p:tgtEl>
                                        <p:attrNameLst>
                                          <p:attrName>style.visibility</p:attrName>
                                        </p:attrNameLst>
                                      </p:cBhvr>
                                      <p:to>
                                        <p:strVal val="visible"/>
                                      </p:to>
                                    </p:set>
                                    <p:animEffect transition="in" filter="fade">
                                      <p:cBhvr>
                                        <p:cTn id="99" dur="2000"/>
                                        <p:tgtEl>
                                          <p:spTgt spid="65"/>
                                        </p:tgtEl>
                                      </p:cBhvr>
                                    </p:animEffect>
                                  </p:childTnLst>
                                </p:cTn>
                              </p:par>
                              <p:par>
                                <p:cTn id="100" presetID="10" presetClass="entr" presetSubtype="0" fill="hold" nodeType="with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fade">
                                      <p:cBhvr>
                                        <p:cTn id="102" dur="2000"/>
                                        <p:tgtEl>
                                          <p:spTgt spid="75"/>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64"/>
                                        </p:tgtEl>
                                        <p:attrNameLst>
                                          <p:attrName>style.visibility</p:attrName>
                                        </p:attrNameLst>
                                      </p:cBhvr>
                                      <p:to>
                                        <p:strVal val="visible"/>
                                      </p:to>
                                    </p:set>
                                    <p:animEffect transition="in" filter="fade">
                                      <p:cBhvr>
                                        <p:cTn id="105" dur="2000"/>
                                        <p:tgtEl>
                                          <p:spTgt spid="64"/>
                                        </p:tgtEl>
                                      </p:cBhvr>
                                    </p:animEffect>
                                  </p:childTnLst>
                                </p:cTn>
                              </p:par>
                              <p:par>
                                <p:cTn id="106" presetID="10" presetClass="entr" presetSubtype="0" fill="hold" nodeType="withEffect">
                                  <p:stCondLst>
                                    <p:cond delay="0"/>
                                  </p:stCondLst>
                                  <p:childTnLst>
                                    <p:set>
                                      <p:cBhvr>
                                        <p:cTn id="107" dur="1" fill="hold">
                                          <p:stCondLst>
                                            <p:cond delay="0"/>
                                          </p:stCondLst>
                                        </p:cTn>
                                        <p:tgtEl>
                                          <p:spTgt spid="68"/>
                                        </p:tgtEl>
                                        <p:attrNameLst>
                                          <p:attrName>style.visibility</p:attrName>
                                        </p:attrNameLst>
                                      </p:cBhvr>
                                      <p:to>
                                        <p:strVal val="visible"/>
                                      </p:to>
                                    </p:set>
                                    <p:animEffect transition="in" filter="fade">
                                      <p:cBhvr>
                                        <p:cTn id="108" dur="2000"/>
                                        <p:tgtEl>
                                          <p:spTgt spid="68"/>
                                        </p:tgtEl>
                                      </p:cBhvr>
                                    </p:animEffect>
                                  </p:childTnLst>
                                </p:cTn>
                              </p:par>
                              <p:par>
                                <p:cTn id="109" presetID="10" presetClass="entr" presetSubtype="0" fill="hold" nodeType="withEffect">
                                  <p:stCondLst>
                                    <p:cond delay="0"/>
                                  </p:stCondLst>
                                  <p:childTnLst>
                                    <p:set>
                                      <p:cBhvr>
                                        <p:cTn id="110" dur="1" fill="hold">
                                          <p:stCondLst>
                                            <p:cond delay="0"/>
                                          </p:stCondLst>
                                        </p:cTn>
                                        <p:tgtEl>
                                          <p:spTgt spid="69"/>
                                        </p:tgtEl>
                                        <p:attrNameLst>
                                          <p:attrName>style.visibility</p:attrName>
                                        </p:attrNameLst>
                                      </p:cBhvr>
                                      <p:to>
                                        <p:strVal val="visible"/>
                                      </p:to>
                                    </p:set>
                                    <p:animEffect transition="in" filter="fade">
                                      <p:cBhvr>
                                        <p:cTn id="111" dur="2000"/>
                                        <p:tgtEl>
                                          <p:spTgt spid="69"/>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60"/>
                                        </p:tgtEl>
                                        <p:attrNameLst>
                                          <p:attrName>style.visibility</p:attrName>
                                        </p:attrNameLst>
                                      </p:cBhvr>
                                      <p:to>
                                        <p:strVal val="visible"/>
                                      </p:to>
                                    </p:set>
                                    <p:animEffect transition="in" filter="fade">
                                      <p:cBhvr>
                                        <p:cTn id="114" dur="2000"/>
                                        <p:tgtEl>
                                          <p:spTgt spid="60"/>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61"/>
                                        </p:tgtEl>
                                        <p:attrNameLst>
                                          <p:attrName>style.visibility</p:attrName>
                                        </p:attrNameLst>
                                      </p:cBhvr>
                                      <p:to>
                                        <p:strVal val="visible"/>
                                      </p:to>
                                    </p:set>
                                    <p:animEffect transition="in" filter="fade">
                                      <p:cBhvr>
                                        <p:cTn id="117" dur="2000"/>
                                        <p:tgtEl>
                                          <p:spTgt spid="61"/>
                                        </p:tgtEl>
                                      </p:cBhvr>
                                    </p:animEffect>
                                  </p:childTnLst>
                                </p:cTn>
                              </p:par>
                              <p:par>
                                <p:cTn id="118" presetID="10" presetClass="entr" presetSubtype="0" fill="hold" nodeType="withEffect">
                                  <p:stCondLst>
                                    <p:cond delay="0"/>
                                  </p:stCondLst>
                                  <p:childTnLst>
                                    <p:set>
                                      <p:cBhvr>
                                        <p:cTn id="119" dur="1" fill="hold">
                                          <p:stCondLst>
                                            <p:cond delay="0"/>
                                          </p:stCondLst>
                                        </p:cTn>
                                        <p:tgtEl>
                                          <p:spTgt spid="134"/>
                                        </p:tgtEl>
                                        <p:attrNameLst>
                                          <p:attrName>style.visibility</p:attrName>
                                        </p:attrNameLst>
                                      </p:cBhvr>
                                      <p:to>
                                        <p:strVal val="visible"/>
                                      </p:to>
                                    </p:set>
                                    <p:animEffect transition="in" filter="fade">
                                      <p:cBhvr>
                                        <p:cTn id="120" dur="2000"/>
                                        <p:tgtEl>
                                          <p:spTgt spid="134"/>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30"/>
                                        </p:tgtEl>
                                        <p:attrNameLst>
                                          <p:attrName>style.visibility</p:attrName>
                                        </p:attrNameLst>
                                      </p:cBhvr>
                                      <p:to>
                                        <p:strVal val="visible"/>
                                      </p:to>
                                    </p:set>
                                    <p:animEffect transition="in" filter="fade">
                                      <p:cBhvr>
                                        <p:cTn id="123" dur="2000"/>
                                        <p:tgtEl>
                                          <p:spTgt spid="130"/>
                                        </p:tgtEl>
                                      </p:cBhvr>
                                    </p:animEffect>
                                  </p:childTnLst>
                                </p:cTn>
                              </p:par>
                              <p:par>
                                <p:cTn id="124" presetID="10" presetClass="entr" presetSubtype="0" fill="hold" nodeType="withEffect">
                                  <p:stCondLst>
                                    <p:cond delay="0"/>
                                  </p:stCondLst>
                                  <p:childTnLst>
                                    <p:set>
                                      <p:cBhvr>
                                        <p:cTn id="125" dur="1" fill="hold">
                                          <p:stCondLst>
                                            <p:cond delay="0"/>
                                          </p:stCondLst>
                                        </p:cTn>
                                        <p:tgtEl>
                                          <p:spTgt spid="132"/>
                                        </p:tgtEl>
                                        <p:attrNameLst>
                                          <p:attrName>style.visibility</p:attrName>
                                        </p:attrNameLst>
                                      </p:cBhvr>
                                      <p:to>
                                        <p:strVal val="visible"/>
                                      </p:to>
                                    </p:set>
                                    <p:animEffect transition="in" filter="fade">
                                      <p:cBhvr>
                                        <p:cTn id="126" dur="2000"/>
                                        <p:tgtEl>
                                          <p:spTgt spid="132"/>
                                        </p:tgtEl>
                                      </p:cBhvr>
                                    </p:animEffect>
                                  </p:childTnLst>
                                </p:cTn>
                              </p:par>
                              <p:par>
                                <p:cTn id="127" presetID="10" presetClass="entr" presetSubtype="0" fill="hold" nodeType="withEffect">
                                  <p:stCondLst>
                                    <p:cond delay="0"/>
                                  </p:stCondLst>
                                  <p:childTnLst>
                                    <p:set>
                                      <p:cBhvr>
                                        <p:cTn id="128" dur="1" fill="hold">
                                          <p:stCondLst>
                                            <p:cond delay="0"/>
                                          </p:stCondLst>
                                        </p:cTn>
                                        <p:tgtEl>
                                          <p:spTgt spid="71"/>
                                        </p:tgtEl>
                                        <p:attrNameLst>
                                          <p:attrName>style.visibility</p:attrName>
                                        </p:attrNameLst>
                                      </p:cBhvr>
                                      <p:to>
                                        <p:strVal val="visible"/>
                                      </p:to>
                                    </p:set>
                                    <p:animEffect transition="in" filter="fade">
                                      <p:cBhvr>
                                        <p:cTn id="129" dur="2000"/>
                                        <p:tgtEl>
                                          <p:spTgt spid="71"/>
                                        </p:tgtEl>
                                      </p:cBhvr>
                                    </p:animEffect>
                                  </p:childTnLst>
                                </p:cTn>
                              </p:par>
                              <p:par>
                                <p:cTn id="130" presetID="10" presetClass="entr" presetSubtype="0" fill="hold" nodeType="withEffect">
                                  <p:stCondLst>
                                    <p:cond delay="0"/>
                                  </p:stCondLst>
                                  <p:childTnLst>
                                    <p:set>
                                      <p:cBhvr>
                                        <p:cTn id="131" dur="1" fill="hold">
                                          <p:stCondLst>
                                            <p:cond delay="0"/>
                                          </p:stCondLst>
                                        </p:cTn>
                                        <p:tgtEl>
                                          <p:spTgt spid="70"/>
                                        </p:tgtEl>
                                        <p:attrNameLst>
                                          <p:attrName>style.visibility</p:attrName>
                                        </p:attrNameLst>
                                      </p:cBhvr>
                                      <p:to>
                                        <p:strVal val="visible"/>
                                      </p:to>
                                    </p:set>
                                    <p:animEffect transition="in" filter="fade">
                                      <p:cBhvr>
                                        <p:cTn id="132" dur="2000"/>
                                        <p:tgtEl>
                                          <p:spTgt spid="70"/>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59"/>
                                        </p:tgtEl>
                                        <p:attrNameLst>
                                          <p:attrName>style.visibility</p:attrName>
                                        </p:attrNameLst>
                                      </p:cBhvr>
                                      <p:to>
                                        <p:strVal val="visible"/>
                                      </p:to>
                                    </p:set>
                                    <p:animEffect transition="in" filter="fade">
                                      <p:cBhvr>
                                        <p:cTn id="135" dur="2000"/>
                                        <p:tgtEl>
                                          <p:spTgt spid="59"/>
                                        </p:tgtEl>
                                      </p:cBhvr>
                                    </p:animEffect>
                                  </p:childTnLst>
                                </p:cTn>
                              </p:par>
                              <p:par>
                                <p:cTn id="136" presetID="10" presetClass="entr" presetSubtype="0" fill="hold" nodeType="withEffect">
                                  <p:stCondLst>
                                    <p:cond delay="0"/>
                                  </p:stCondLst>
                                  <p:childTnLst>
                                    <p:set>
                                      <p:cBhvr>
                                        <p:cTn id="137" dur="1" fill="hold">
                                          <p:stCondLst>
                                            <p:cond delay="0"/>
                                          </p:stCondLst>
                                        </p:cTn>
                                        <p:tgtEl>
                                          <p:spTgt spid="72"/>
                                        </p:tgtEl>
                                        <p:attrNameLst>
                                          <p:attrName>style.visibility</p:attrName>
                                        </p:attrNameLst>
                                      </p:cBhvr>
                                      <p:to>
                                        <p:strVal val="visible"/>
                                      </p:to>
                                    </p:set>
                                    <p:animEffect transition="in" filter="fade">
                                      <p:cBhvr>
                                        <p:cTn id="138" dur="2000"/>
                                        <p:tgtEl>
                                          <p:spTgt spid="7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58"/>
                                        </p:tgtEl>
                                        <p:attrNameLst>
                                          <p:attrName>style.visibility</p:attrName>
                                        </p:attrNameLst>
                                      </p:cBhvr>
                                      <p:to>
                                        <p:strVal val="visible"/>
                                      </p:to>
                                    </p:set>
                                    <p:animEffect transition="in" filter="fade">
                                      <p:cBhvr>
                                        <p:cTn id="141" dur="2000"/>
                                        <p:tgtEl>
                                          <p:spTgt spid="58"/>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129"/>
                                        </p:tgtEl>
                                        <p:attrNameLst>
                                          <p:attrName>style.visibility</p:attrName>
                                        </p:attrNameLst>
                                      </p:cBhvr>
                                      <p:to>
                                        <p:strVal val="visible"/>
                                      </p:to>
                                    </p:set>
                                    <p:animEffect transition="in" filter="fade">
                                      <p:cBhvr>
                                        <p:cTn id="144" dur="2000"/>
                                        <p:tgtEl>
                                          <p:spTgt spid="129"/>
                                        </p:tgtEl>
                                      </p:cBhvr>
                                    </p:animEffect>
                                  </p:childTnLst>
                                </p:cTn>
                              </p:par>
                              <p:par>
                                <p:cTn id="145" presetID="10" presetClass="entr" presetSubtype="0" fill="hold" nodeType="withEffect">
                                  <p:stCondLst>
                                    <p:cond delay="0"/>
                                  </p:stCondLst>
                                  <p:childTnLst>
                                    <p:set>
                                      <p:cBhvr>
                                        <p:cTn id="146" dur="1" fill="hold">
                                          <p:stCondLst>
                                            <p:cond delay="0"/>
                                          </p:stCondLst>
                                        </p:cTn>
                                        <p:tgtEl>
                                          <p:spTgt spid="108"/>
                                        </p:tgtEl>
                                        <p:attrNameLst>
                                          <p:attrName>style.visibility</p:attrName>
                                        </p:attrNameLst>
                                      </p:cBhvr>
                                      <p:to>
                                        <p:strVal val="visible"/>
                                      </p:to>
                                    </p:set>
                                    <p:animEffect transition="in" filter="fade">
                                      <p:cBhvr>
                                        <p:cTn id="147" dur="2000"/>
                                        <p:tgtEl>
                                          <p:spTgt spid="108"/>
                                        </p:tgtEl>
                                      </p:cBhvr>
                                    </p:animEffect>
                                  </p:childTnLst>
                                </p:cTn>
                              </p:par>
                              <p:par>
                                <p:cTn id="148" presetID="10" presetClass="entr" presetSubtype="0" fill="hold" nodeType="withEffect">
                                  <p:stCondLst>
                                    <p:cond delay="0"/>
                                  </p:stCondLst>
                                  <p:childTnLst>
                                    <p:set>
                                      <p:cBhvr>
                                        <p:cTn id="149" dur="1" fill="hold">
                                          <p:stCondLst>
                                            <p:cond delay="0"/>
                                          </p:stCondLst>
                                        </p:cTn>
                                        <p:tgtEl>
                                          <p:spTgt spid="112"/>
                                        </p:tgtEl>
                                        <p:attrNameLst>
                                          <p:attrName>style.visibility</p:attrName>
                                        </p:attrNameLst>
                                      </p:cBhvr>
                                      <p:to>
                                        <p:strVal val="visible"/>
                                      </p:to>
                                    </p:set>
                                    <p:animEffect transition="in" filter="fade">
                                      <p:cBhvr>
                                        <p:cTn id="150" dur="20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2" animBg="1"/>
      <p:bldP spid="10" grpId="0" animBg="1"/>
      <p:bldP spid="11" grpId="0" animBg="1"/>
      <p:bldP spid="12" grpId="0" animBg="1"/>
      <p:bldP spid="14" grpId="0" animBg="1"/>
      <p:bldP spid="58" grpId="0" animBg="1"/>
      <p:bldP spid="59" grpId="0" animBg="1"/>
      <p:bldP spid="60" grpId="0" animBg="1"/>
      <p:bldP spid="61" grpId="0" animBg="1"/>
      <p:bldP spid="64" grpId="0" animBg="1"/>
      <p:bldP spid="65" grpId="0" animBg="1"/>
      <p:bldP spid="129" grpId="0" animBg="1"/>
      <p:bldP spid="130" grpId="0" animBg="1"/>
      <p:bldP spid="53" grpId="0"/>
      <p:bldP spid="63" grpId="0" animBg="1"/>
      <p:bldP spid="66" grpId="0"/>
      <p:bldP spid="73" grpId="0" animBg="1"/>
      <p:bldP spid="74" grpId="0"/>
      <p:bldP spid="77" grpId="0" animBg="1"/>
      <p:bldP spid="78" grpId="0"/>
      <p:bldP spid="80" grpId="0" animBg="1"/>
      <p:bldP spid="81"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Title 1"/>
          <p:cNvSpPr>
            <a:spLocks noGrp="1"/>
          </p:cNvSpPr>
          <p:nvPr>
            <p:ph type="title"/>
          </p:nvPr>
        </p:nvSpPr>
        <p:spPr>
          <a:xfrm>
            <a:off x="0" y="0"/>
            <a:ext cx="9144000" cy="908720"/>
          </a:xfrm>
        </p:spPr>
        <p:txBody>
          <a:bodyPr/>
          <a:lstStyle/>
          <a:p>
            <a:r>
              <a:rPr lang="fr-FR" sz="3200" b="1" dirty="0" smtClean="0">
                <a:solidFill>
                  <a:schemeClr val="accent3"/>
                </a:solidFill>
              </a:rPr>
              <a:t>Potentiel de développement des transferts sociaux</a:t>
            </a:r>
          </a:p>
        </p:txBody>
      </p:sp>
      <p:sp>
        <p:nvSpPr>
          <p:cNvPr id="6147" name="Content Placeholder 2"/>
          <p:cNvSpPr>
            <a:spLocks noGrp="1"/>
          </p:cNvSpPr>
          <p:nvPr>
            <p:ph idx="1"/>
          </p:nvPr>
        </p:nvSpPr>
        <p:spPr>
          <a:xfrm>
            <a:off x="179512" y="980728"/>
            <a:ext cx="8964488" cy="5616624"/>
          </a:xfrm>
        </p:spPr>
        <p:txBody>
          <a:bodyPr/>
          <a:lstStyle/>
          <a:p>
            <a:pPr marL="0" indent="0">
              <a:spcBef>
                <a:spcPts val="0"/>
              </a:spcBef>
              <a:buClr>
                <a:schemeClr val="accent3"/>
              </a:buClr>
              <a:buNone/>
              <a:defRPr/>
            </a:pPr>
            <a:r>
              <a:rPr lang="fr-FR" sz="1800" dirty="0" smtClean="0"/>
              <a:t>Au-delà de l’impact direct du transfert sur les bénéficiaires :</a:t>
            </a:r>
          </a:p>
          <a:p>
            <a:pPr>
              <a:spcBef>
                <a:spcPts val="1800"/>
              </a:spcBef>
              <a:buClr>
                <a:schemeClr val="accent3"/>
              </a:buClr>
              <a:buFont typeface="Wingdings" pitchFamily="2" charset="2"/>
              <a:buChar char="§"/>
              <a:defRPr/>
            </a:pPr>
            <a:r>
              <a:rPr lang="fr-FR" sz="2000" b="1" dirty="0" smtClean="0"/>
              <a:t>Soutien aux marchés</a:t>
            </a:r>
            <a:endParaRPr lang="fr-FR" sz="2000" dirty="0" smtClean="0"/>
          </a:p>
          <a:p>
            <a:pPr>
              <a:buClr>
                <a:srgbClr val="FF9900"/>
              </a:buClr>
              <a:buNone/>
              <a:defRPr/>
            </a:pPr>
            <a:r>
              <a:rPr lang="fr-FR" sz="1800" dirty="0" smtClean="0"/>
              <a:t>	</a:t>
            </a:r>
            <a:r>
              <a:rPr lang="fr-FR" sz="1600" dirty="0" smtClean="0"/>
              <a:t>Transferts monétaires et coupons</a:t>
            </a:r>
          </a:p>
          <a:p>
            <a:pPr>
              <a:buClr>
                <a:srgbClr val="FF9900"/>
              </a:buClr>
              <a:buNone/>
              <a:defRPr/>
            </a:pPr>
            <a:r>
              <a:rPr lang="fr-FR" sz="1600" dirty="0" smtClean="0"/>
              <a:t>	Foires aux semences et aux petits bétails</a:t>
            </a:r>
            <a:endParaRPr lang="fr-FR" sz="1800" dirty="0" smtClean="0"/>
          </a:p>
          <a:p>
            <a:pPr>
              <a:spcBef>
                <a:spcPts val="1800"/>
              </a:spcBef>
              <a:buClr>
                <a:schemeClr val="accent3"/>
              </a:buClr>
              <a:buFont typeface="Wingdings" pitchFamily="2" charset="2"/>
              <a:buChar char="§"/>
              <a:defRPr/>
            </a:pPr>
            <a:r>
              <a:rPr lang="fr-FR" sz="2000" b="1" dirty="0" smtClean="0"/>
              <a:t>Soutien à la production locale</a:t>
            </a:r>
            <a:endParaRPr lang="fr-FR" sz="2000" dirty="0" smtClean="0"/>
          </a:p>
          <a:p>
            <a:pPr>
              <a:buClr>
                <a:srgbClr val="FF9900"/>
              </a:buClr>
              <a:buNone/>
              <a:defRPr/>
            </a:pPr>
            <a:r>
              <a:rPr lang="fr-FR" sz="1800" dirty="0" smtClean="0"/>
              <a:t>	</a:t>
            </a:r>
            <a:r>
              <a:rPr lang="fr-FR" sz="1600" dirty="0" smtClean="0"/>
              <a:t>Coupons pour produits frais</a:t>
            </a:r>
          </a:p>
          <a:p>
            <a:pPr>
              <a:buClr>
                <a:srgbClr val="FF9900"/>
              </a:buClr>
              <a:buNone/>
              <a:defRPr/>
            </a:pPr>
            <a:r>
              <a:rPr lang="fr-FR" sz="1600" dirty="0" smtClean="0"/>
              <a:t>	Paniers alimentaires des petits producteurs</a:t>
            </a:r>
          </a:p>
          <a:p>
            <a:pPr>
              <a:buClr>
                <a:srgbClr val="FF9900"/>
              </a:buClr>
              <a:buNone/>
              <a:defRPr/>
            </a:pPr>
            <a:r>
              <a:rPr lang="fr-FR" sz="1600" dirty="0" smtClean="0"/>
              <a:t>	Achats locaux pour transferts alimentaires</a:t>
            </a:r>
          </a:p>
          <a:p>
            <a:pPr>
              <a:spcBef>
                <a:spcPts val="1800"/>
              </a:spcBef>
              <a:buClr>
                <a:schemeClr val="accent3"/>
              </a:buClr>
              <a:buFont typeface="Wingdings" pitchFamily="2" charset="2"/>
              <a:buChar char="§"/>
              <a:defRPr/>
            </a:pPr>
            <a:r>
              <a:rPr lang="fr-FR" sz="2000" b="1" dirty="0" smtClean="0"/>
              <a:t>Soutien à la création d’infrastructures</a:t>
            </a:r>
          </a:p>
          <a:p>
            <a:pPr>
              <a:buClr>
                <a:srgbClr val="FF9900"/>
              </a:buClr>
              <a:buNone/>
              <a:defRPr/>
            </a:pPr>
            <a:r>
              <a:rPr lang="fr-FR" sz="1800" dirty="0" smtClean="0"/>
              <a:t>	Travaux publics</a:t>
            </a:r>
          </a:p>
          <a:p>
            <a:pPr>
              <a:spcBef>
                <a:spcPts val="1800"/>
              </a:spcBef>
              <a:buClr>
                <a:schemeClr val="accent3"/>
              </a:buClr>
              <a:buFont typeface="Wingdings" pitchFamily="2" charset="2"/>
              <a:buChar char="§"/>
              <a:defRPr/>
            </a:pPr>
            <a:r>
              <a:rPr lang="fr-FR" sz="2000" b="1" dirty="0" smtClean="0"/>
              <a:t>Soutien à l’intégration socio-économique</a:t>
            </a:r>
          </a:p>
          <a:p>
            <a:pPr>
              <a:buNone/>
            </a:pPr>
            <a:r>
              <a:rPr lang="fr-FR" sz="1800" dirty="0" smtClean="0"/>
              <a:t>	</a:t>
            </a:r>
            <a:r>
              <a:rPr lang="fr-FR" sz="1600" dirty="0" smtClean="0"/>
              <a:t>Accès aux services financiers</a:t>
            </a:r>
          </a:p>
          <a:p>
            <a:pPr>
              <a:buNone/>
            </a:pPr>
            <a:r>
              <a:rPr lang="fr-FR" sz="1600" dirty="0" smtClean="0"/>
              <a:t>	Accès aux informations agricoles</a:t>
            </a:r>
          </a:p>
          <a:p>
            <a:pPr>
              <a:buNone/>
            </a:pPr>
            <a:r>
              <a:rPr lang="fr-FR" sz="1600" dirty="0" smtClean="0"/>
              <a:t>	Services d’enregistrement des naissances </a:t>
            </a:r>
          </a:p>
          <a:p>
            <a:pPr>
              <a:buNone/>
            </a:pPr>
            <a:endParaRPr lang="fr-FR" sz="1800" dirty="0" smtClean="0"/>
          </a:p>
          <a:p>
            <a:pPr marL="0" indent="0">
              <a:buNone/>
            </a:pPr>
            <a:endParaRPr lang="fr-FR" sz="2000" dirty="0" smtClean="0"/>
          </a:p>
          <a:p>
            <a:pPr>
              <a:buClr>
                <a:srgbClr val="FF9900"/>
              </a:buClr>
              <a:buNone/>
              <a:defRPr/>
            </a:pPr>
            <a:endParaRPr lang="fr-FR" sz="1800" dirty="0" smtClean="0"/>
          </a:p>
          <a:p>
            <a:pPr>
              <a:buNone/>
            </a:pPr>
            <a:endParaRPr lang="en-GB" sz="1800" dirty="0"/>
          </a:p>
        </p:txBody>
      </p:sp>
      <p:sp>
        <p:nvSpPr>
          <p:cNvPr id="4" name="TextBox 3"/>
          <p:cNvSpPr txBox="1"/>
          <p:nvPr/>
        </p:nvSpPr>
        <p:spPr>
          <a:xfrm>
            <a:off x="4932040" y="1556792"/>
            <a:ext cx="4211960" cy="2708434"/>
          </a:xfrm>
          <a:prstGeom prst="rect">
            <a:avLst/>
          </a:prstGeom>
          <a:noFill/>
        </p:spPr>
        <p:txBody>
          <a:bodyPr wrap="square" rtlCol="0">
            <a:spAutoFit/>
          </a:bodyPr>
          <a:lstStyle/>
          <a:p>
            <a:r>
              <a:rPr lang="fr-FR" sz="2000" b="1" dirty="0" smtClean="0">
                <a:solidFill>
                  <a:schemeClr val="accent6">
                    <a:lumMod val="75000"/>
                  </a:schemeClr>
                </a:solidFill>
                <a:latin typeface="+mn-lt"/>
              </a:rPr>
              <a:t>Maximisation du potentiel de développement</a:t>
            </a:r>
            <a:r>
              <a:rPr lang="fr-FR" sz="2000" dirty="0" smtClean="0">
                <a:solidFill>
                  <a:schemeClr val="accent6">
                    <a:lumMod val="75000"/>
                  </a:schemeClr>
                </a:solidFill>
                <a:latin typeface="+mn-lt"/>
              </a:rPr>
              <a:t> des transferts :</a:t>
            </a:r>
          </a:p>
          <a:p>
            <a:pPr>
              <a:spcBef>
                <a:spcPts val="1200"/>
              </a:spcBef>
              <a:buFontTx/>
              <a:buChar char="-"/>
            </a:pPr>
            <a:r>
              <a:rPr lang="fr-FR" sz="2000" b="1" dirty="0" smtClean="0">
                <a:solidFill>
                  <a:schemeClr val="accent6">
                    <a:lumMod val="75000"/>
                  </a:schemeClr>
                </a:solidFill>
                <a:latin typeface="+mn-lt"/>
              </a:rPr>
              <a:t> type</a:t>
            </a:r>
            <a:r>
              <a:rPr lang="fr-FR" sz="2000" dirty="0" smtClean="0">
                <a:solidFill>
                  <a:schemeClr val="accent6">
                    <a:lumMod val="75000"/>
                  </a:schemeClr>
                </a:solidFill>
                <a:latin typeface="+mn-lt"/>
              </a:rPr>
              <a:t> de transfert</a:t>
            </a:r>
          </a:p>
          <a:p>
            <a:pPr>
              <a:spcBef>
                <a:spcPts val="1200"/>
              </a:spcBef>
              <a:buFontTx/>
              <a:buChar char="-"/>
            </a:pPr>
            <a:r>
              <a:rPr lang="fr-FR" sz="2000" dirty="0" smtClean="0">
                <a:solidFill>
                  <a:schemeClr val="accent6">
                    <a:lumMod val="75000"/>
                  </a:schemeClr>
                </a:solidFill>
                <a:latin typeface="+mn-lt"/>
              </a:rPr>
              <a:t> mécanisme de </a:t>
            </a:r>
            <a:r>
              <a:rPr lang="fr-FR" sz="2000" b="1" dirty="0" smtClean="0">
                <a:solidFill>
                  <a:schemeClr val="accent6">
                    <a:lumMod val="75000"/>
                  </a:schemeClr>
                </a:solidFill>
                <a:latin typeface="+mn-lt"/>
              </a:rPr>
              <a:t>distribution</a:t>
            </a:r>
            <a:endParaRPr lang="fr-FR" sz="2000" dirty="0" smtClean="0">
              <a:solidFill>
                <a:schemeClr val="accent6">
                  <a:lumMod val="75000"/>
                </a:schemeClr>
              </a:solidFill>
              <a:latin typeface="+mn-lt"/>
            </a:endParaRPr>
          </a:p>
          <a:p>
            <a:r>
              <a:rPr lang="fr-FR" sz="2000" dirty="0" smtClean="0">
                <a:solidFill>
                  <a:schemeClr val="accent6">
                    <a:lumMod val="75000"/>
                  </a:schemeClr>
                </a:solidFill>
                <a:latin typeface="+mn-lt"/>
              </a:rPr>
              <a:t>(potentiel des nouvelles technologies)</a:t>
            </a:r>
          </a:p>
          <a:p>
            <a:pPr>
              <a:spcBef>
                <a:spcPts val="1200"/>
              </a:spcBef>
              <a:buFontTx/>
              <a:buChar char="-"/>
            </a:pPr>
            <a:r>
              <a:rPr lang="fr-FR" sz="2000" dirty="0" smtClean="0">
                <a:solidFill>
                  <a:schemeClr val="accent6">
                    <a:lumMod val="75000"/>
                  </a:schemeClr>
                </a:solidFill>
                <a:latin typeface="+mn-lt"/>
              </a:rPr>
              <a:t>mesures d’</a:t>
            </a:r>
            <a:r>
              <a:rPr lang="fr-FR" sz="2000" b="1" dirty="0" smtClean="0">
                <a:solidFill>
                  <a:schemeClr val="accent6">
                    <a:lumMod val="75000"/>
                  </a:schemeClr>
                </a:solidFill>
                <a:latin typeface="+mn-lt"/>
              </a:rPr>
              <a:t>accompagnement</a:t>
            </a:r>
            <a:endParaRPr lang="fr-FR" sz="2000" dirty="0" smtClean="0">
              <a:solidFill>
                <a:schemeClr val="accent6">
                  <a:lumMod val="75000"/>
                </a:schemeClr>
              </a:solidFill>
              <a:latin typeface="+mn-lt"/>
            </a:endParaRPr>
          </a:p>
          <a:p>
            <a:r>
              <a:rPr lang="fr-FR" sz="2000" dirty="0" smtClean="0">
                <a:solidFill>
                  <a:schemeClr val="accent6">
                    <a:lumMod val="75000"/>
                  </a:schemeClr>
                </a:solidFill>
                <a:latin typeface="+mn-lt"/>
              </a:rPr>
              <a:t>(vers un renforcement de la résilience)</a:t>
            </a:r>
            <a:endParaRPr lang="en-GB" sz="2000" dirty="0">
              <a:solidFill>
                <a:schemeClr val="accent6">
                  <a:lumMod val="75000"/>
                </a:schemeClr>
              </a:solidFill>
              <a:latin typeface="+mn-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691680" y="1600200"/>
            <a:ext cx="6995120" cy="4525963"/>
          </a:xfrm>
        </p:spPr>
        <p:txBody>
          <a:bodyPr/>
          <a:lstStyle/>
          <a:p>
            <a:pPr algn="ctr">
              <a:buNone/>
            </a:pPr>
            <a:endParaRPr lang="en-GB" dirty="0" smtClean="0">
              <a:solidFill>
                <a:srgbClr val="92D050"/>
              </a:solidFill>
            </a:endParaRPr>
          </a:p>
          <a:p>
            <a:pPr algn="ctr">
              <a:buNone/>
            </a:pPr>
            <a:endParaRPr lang="fr-FR" dirty="0" smtClean="0">
              <a:solidFill>
                <a:srgbClr val="92D050"/>
              </a:solidFill>
            </a:endParaRPr>
          </a:p>
          <a:p>
            <a:pPr algn="ctr">
              <a:buNone/>
            </a:pPr>
            <a:r>
              <a:rPr lang="fr-FR" dirty="0" smtClean="0">
                <a:solidFill>
                  <a:srgbClr val="92D050"/>
                </a:solidFill>
              </a:rPr>
              <a:t>Merci !</a:t>
            </a:r>
          </a:p>
          <a:p>
            <a:pPr algn="ctr">
              <a:buNone/>
            </a:pPr>
            <a:endParaRPr lang="fr-FR" dirty="0" smtClean="0">
              <a:solidFill>
                <a:srgbClr val="92D050"/>
              </a:solidFill>
            </a:endParaRPr>
          </a:p>
          <a:p>
            <a:pPr algn="ctr">
              <a:buNone/>
            </a:pPr>
            <a:r>
              <a:rPr lang="fr-FR" dirty="0" smtClean="0">
                <a:solidFill>
                  <a:srgbClr val="92D050"/>
                </a:solidFill>
              </a:rPr>
              <a:t>Questions ?</a:t>
            </a:r>
          </a:p>
          <a:p>
            <a:pPr algn="ctr">
              <a:buNone/>
            </a:pPr>
            <a:r>
              <a:rPr lang="fr-FR" dirty="0" smtClean="0">
                <a:solidFill>
                  <a:srgbClr val="92D050"/>
                </a:solidFill>
              </a:rPr>
              <a:t>Commentaires ?</a:t>
            </a:r>
          </a:p>
          <a:p>
            <a:pPr algn="ctr">
              <a:buNone/>
            </a:pPr>
            <a:endParaRPr lang="fr-FR" dirty="0">
              <a:solidFill>
                <a:srgbClr val="92D050"/>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457200" y="7938"/>
            <a:ext cx="8229600" cy="1143000"/>
          </a:xfrm>
        </p:spPr>
        <p:txBody>
          <a:bodyPr/>
          <a:lstStyle/>
          <a:p>
            <a:r>
              <a:rPr lang="fr-FR" b="1" dirty="0" smtClean="0">
                <a:solidFill>
                  <a:srgbClr val="FF9900"/>
                </a:solidFill>
              </a:rPr>
              <a:t>Concepts de base</a:t>
            </a:r>
          </a:p>
        </p:txBody>
      </p:sp>
      <p:sp>
        <p:nvSpPr>
          <p:cNvPr id="3" name="Content Placeholder 2"/>
          <p:cNvSpPr>
            <a:spLocks noGrp="1"/>
          </p:cNvSpPr>
          <p:nvPr>
            <p:ph idx="1"/>
          </p:nvPr>
        </p:nvSpPr>
        <p:spPr>
          <a:xfrm>
            <a:off x="250825" y="1196975"/>
            <a:ext cx="8713788" cy="5400675"/>
          </a:xfrm>
        </p:spPr>
        <p:txBody>
          <a:bodyPr>
            <a:noAutofit/>
          </a:bodyPr>
          <a:lstStyle/>
          <a:p>
            <a:pPr>
              <a:buClr>
                <a:srgbClr val="FF9900"/>
              </a:buClr>
              <a:buFont typeface="Wingdings" pitchFamily="2" charset="2"/>
              <a:buChar char="§"/>
              <a:defRPr/>
            </a:pPr>
            <a:r>
              <a:rPr lang="fr-FR" sz="2000" b="1" dirty="0" smtClean="0"/>
              <a:t>Pauvreté</a:t>
            </a:r>
          </a:p>
          <a:p>
            <a:pPr>
              <a:buClr>
                <a:srgbClr val="FF9900"/>
              </a:buClr>
              <a:buNone/>
              <a:defRPr/>
            </a:pPr>
            <a:r>
              <a:rPr lang="en-GB" sz="2000" dirty="0" smtClean="0"/>
              <a:t>	</a:t>
            </a:r>
            <a:r>
              <a:rPr lang="fr-FR" sz="1800" dirty="0" smtClean="0"/>
              <a:t>Phénomène social multidimensionnel caractérisé par la privation matérielle, en capacités humaines et en requis sociaux pour le bien-être, ou une vulnérabilité à une telle privation</a:t>
            </a:r>
            <a:endParaRPr lang="fr-FR" sz="2000" dirty="0" smtClean="0"/>
          </a:p>
          <a:p>
            <a:pPr>
              <a:spcBef>
                <a:spcPts val="2400"/>
              </a:spcBef>
              <a:buClr>
                <a:srgbClr val="FF9900"/>
              </a:buClr>
              <a:buFont typeface="Wingdings" pitchFamily="2" charset="2"/>
              <a:buChar char="§"/>
              <a:defRPr/>
            </a:pPr>
            <a:r>
              <a:rPr lang="fr-FR" sz="2000" b="1" dirty="0" smtClean="0"/>
              <a:t>Insécurité alimentaire</a:t>
            </a:r>
          </a:p>
          <a:p>
            <a:pPr>
              <a:buClr>
                <a:srgbClr val="FF9900"/>
              </a:buClr>
              <a:buNone/>
              <a:defRPr/>
            </a:pPr>
            <a:r>
              <a:rPr lang="fr-FR" sz="2000" dirty="0" smtClean="0"/>
              <a:t>	</a:t>
            </a:r>
            <a:r>
              <a:rPr lang="fr-FR" sz="1800" dirty="0" smtClean="0"/>
              <a:t>Manque d’accès physique, social ou économique à une quantité suffisante de nourriture saine et nutritive, en mesure de satisfaire les besoins et les préférences alimentaires des populations concernées, pour leur garantir une vie saine et active</a:t>
            </a:r>
            <a:endParaRPr lang="fr-FR" sz="2000" dirty="0" smtClean="0"/>
          </a:p>
          <a:p>
            <a:pPr>
              <a:spcBef>
                <a:spcPts val="2400"/>
              </a:spcBef>
              <a:buClr>
                <a:srgbClr val="FF9900"/>
              </a:buClr>
              <a:buFont typeface="Wingdings" pitchFamily="2" charset="2"/>
              <a:buChar char="§"/>
              <a:defRPr/>
            </a:pPr>
            <a:r>
              <a:rPr lang="fr-FR" sz="2000" b="1" dirty="0" smtClean="0">
                <a:sym typeface="Wingdings" pitchFamily="2" charset="2"/>
              </a:rPr>
              <a:t>Faim (sous-alimentation)</a:t>
            </a:r>
          </a:p>
          <a:p>
            <a:pPr>
              <a:buClr>
                <a:srgbClr val="FF9900"/>
              </a:buClr>
              <a:buNone/>
              <a:defRPr/>
            </a:pPr>
            <a:r>
              <a:rPr lang="fr-FR" sz="2000" dirty="0" smtClean="0"/>
              <a:t>	</a:t>
            </a:r>
            <a:r>
              <a:rPr lang="fr-FR" sz="1800" dirty="0" smtClean="0"/>
              <a:t>Situation dans laquelle la prise alimentaire est inférieure aux exigences minimales (fixées typiquement à une moyenne de 2 100 kcal par personne et par jour)</a:t>
            </a:r>
            <a:endParaRPr lang="fr-FR" sz="2000" dirty="0" smtClean="0"/>
          </a:p>
          <a:p>
            <a:pPr>
              <a:spcBef>
                <a:spcPts val="2400"/>
              </a:spcBef>
              <a:buClr>
                <a:srgbClr val="FF9900"/>
              </a:buClr>
              <a:buFont typeface="Wingdings" pitchFamily="2" charset="2"/>
              <a:buChar char="§"/>
              <a:defRPr/>
            </a:pPr>
            <a:r>
              <a:rPr lang="fr-FR" sz="2000" b="1" dirty="0" smtClean="0">
                <a:sym typeface="Wingdings" pitchFamily="2" charset="2"/>
              </a:rPr>
              <a:t>Dénutrition (sous-nutrition)</a:t>
            </a:r>
          </a:p>
          <a:p>
            <a:pPr>
              <a:buClr>
                <a:srgbClr val="FF9900"/>
              </a:buClr>
              <a:buNone/>
              <a:defRPr/>
            </a:pPr>
            <a:r>
              <a:rPr lang="fr-FR" sz="1800" dirty="0" smtClean="0"/>
              <a:t>	Manifestation physique résultant d’une consommation insuffisante, une mauvaise absorption et/ou troubles de l’assimilation biologique des nutriments</a:t>
            </a:r>
            <a:endParaRPr lang="en-GB" sz="1800" dirty="0" smtClean="0"/>
          </a:p>
          <a:p>
            <a:pPr>
              <a:defRPr/>
            </a:pPr>
            <a:endParaRPr lang="en-GB" sz="2000" dirty="0">
              <a:sym typeface="Wingdings" pitchFamily="2" charset="2"/>
            </a:endParaRPr>
          </a:p>
          <a:p>
            <a:pPr marL="514350" indent="-514350">
              <a:spcAft>
                <a:spcPts val="3000"/>
              </a:spcAft>
              <a:buClr>
                <a:srgbClr val="FF9900"/>
              </a:buClr>
              <a:buFont typeface="+mj-lt"/>
              <a:buAutoNum type="arabicPeriod"/>
              <a:defRPr/>
            </a:pPr>
            <a:endParaRPr lang="en-GB" sz="2000" dirty="0"/>
          </a:p>
        </p:txBody>
      </p:sp>
      <p:sp>
        <p:nvSpPr>
          <p:cNvPr id="9012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0" y="7938"/>
            <a:ext cx="9144000" cy="900782"/>
          </a:xfrm>
        </p:spPr>
        <p:txBody>
          <a:bodyPr/>
          <a:lstStyle/>
          <a:p>
            <a:r>
              <a:rPr lang="fr-FR" sz="3200" b="1" dirty="0" smtClean="0">
                <a:solidFill>
                  <a:srgbClr val="FF9900"/>
                </a:solidFill>
              </a:rPr>
              <a:t>La faim en Afrique subsaharienne</a:t>
            </a:r>
          </a:p>
        </p:txBody>
      </p:sp>
      <p:sp>
        <p:nvSpPr>
          <p:cNvPr id="3" name="Content Placeholder 2"/>
          <p:cNvSpPr>
            <a:spLocks noGrp="1"/>
          </p:cNvSpPr>
          <p:nvPr>
            <p:ph idx="1"/>
          </p:nvPr>
        </p:nvSpPr>
        <p:spPr>
          <a:xfrm>
            <a:off x="250825" y="4077072"/>
            <a:ext cx="5905351" cy="2520578"/>
          </a:xfrm>
        </p:spPr>
        <p:txBody>
          <a:bodyPr>
            <a:noAutofit/>
          </a:bodyPr>
          <a:lstStyle/>
          <a:p>
            <a:pPr>
              <a:buClr>
                <a:srgbClr val="FF9900"/>
              </a:buClr>
              <a:buFont typeface="Arial" charset="0"/>
              <a:buNone/>
              <a:defRPr/>
            </a:pPr>
            <a:r>
              <a:rPr lang="fr-FR" sz="2000" b="1" dirty="0" smtClean="0">
                <a:sym typeface="Wingdings" pitchFamily="2" charset="2"/>
              </a:rPr>
              <a:t>En Afrique subsaharienne :</a:t>
            </a:r>
            <a:endParaRPr lang="fr-FR" sz="2000" b="1" dirty="0" smtClean="0"/>
          </a:p>
          <a:p>
            <a:pPr>
              <a:buClr>
                <a:srgbClr val="FF9900"/>
              </a:buClr>
              <a:buFont typeface="Wingdings" pitchFamily="2" charset="2"/>
              <a:buChar char="§"/>
              <a:defRPr/>
            </a:pPr>
            <a:r>
              <a:rPr lang="fr-FR" sz="2000" b="1" dirty="0" smtClean="0"/>
              <a:t>217,5 millions </a:t>
            </a:r>
            <a:r>
              <a:rPr lang="fr-FR" sz="2000" dirty="0" smtClean="0"/>
              <a:t>(2006-08)</a:t>
            </a:r>
          </a:p>
          <a:p>
            <a:pPr>
              <a:buClr>
                <a:srgbClr val="FF9900"/>
              </a:buClr>
              <a:buFont typeface="Wingdings" pitchFamily="2" charset="2"/>
              <a:buChar char="§"/>
              <a:defRPr/>
            </a:pPr>
            <a:r>
              <a:rPr lang="fr-FR" sz="2000" b="1" dirty="0" smtClean="0"/>
              <a:t>27 % de la population</a:t>
            </a:r>
          </a:p>
          <a:p>
            <a:pPr>
              <a:buClr>
                <a:srgbClr val="FF9900"/>
              </a:buClr>
              <a:buFont typeface="Wingdings" pitchFamily="2" charset="2"/>
              <a:buChar char="§"/>
              <a:defRPr/>
            </a:pPr>
            <a:r>
              <a:rPr lang="fr-FR" sz="2000" dirty="0" smtClean="0"/>
              <a:t>Augmentation de 8% entre 2007 et 2008</a:t>
            </a:r>
          </a:p>
          <a:p>
            <a:pPr>
              <a:buClr>
                <a:srgbClr val="FF9900"/>
              </a:buClr>
              <a:buFont typeface="Wingdings" pitchFamily="2" charset="2"/>
              <a:buChar char="§"/>
              <a:defRPr/>
            </a:pPr>
            <a:r>
              <a:rPr lang="fr-FR" sz="2000" dirty="0" smtClean="0"/>
              <a:t>¼ des personnes souffrant de la faim dans le monde</a:t>
            </a:r>
          </a:p>
          <a:p>
            <a:pPr>
              <a:buClr>
                <a:srgbClr val="FF9900"/>
              </a:buClr>
              <a:buFont typeface="Wingdings" pitchFamily="2" charset="2"/>
              <a:buChar char="§"/>
              <a:defRPr/>
            </a:pPr>
            <a:r>
              <a:rPr lang="fr-FR" sz="2000" dirty="0" smtClean="0"/>
              <a:t>Région ayant la plus forte prévalence</a:t>
            </a:r>
          </a:p>
        </p:txBody>
      </p:sp>
      <p:sp>
        <p:nvSpPr>
          <p:cNvPr id="9012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90126" name="Picture 14"/>
          <p:cNvPicPr>
            <a:picLocks noChangeAspect="1" noChangeArrowheads="1"/>
          </p:cNvPicPr>
          <p:nvPr/>
        </p:nvPicPr>
        <p:blipFill>
          <a:blip r:embed="rId3" cstate="print"/>
          <a:srcRect/>
          <a:stretch>
            <a:fillRect/>
          </a:stretch>
        </p:blipFill>
        <p:spPr bwMode="auto">
          <a:xfrm>
            <a:off x="6147312" y="4293096"/>
            <a:ext cx="2897221" cy="1983482"/>
          </a:xfrm>
          <a:prstGeom prst="rect">
            <a:avLst/>
          </a:prstGeom>
          <a:noFill/>
          <a:ln w="9525">
            <a:noFill/>
            <a:miter lim="800000"/>
            <a:headEnd/>
            <a:tailEnd/>
          </a:ln>
        </p:spPr>
      </p:pic>
      <p:pic>
        <p:nvPicPr>
          <p:cNvPr id="126979" name="Picture 3"/>
          <p:cNvPicPr>
            <a:picLocks noChangeAspect="1" noChangeArrowheads="1"/>
          </p:cNvPicPr>
          <p:nvPr/>
        </p:nvPicPr>
        <p:blipFill>
          <a:blip r:embed="rId4" cstate="print"/>
          <a:srcRect/>
          <a:stretch>
            <a:fillRect/>
          </a:stretch>
        </p:blipFill>
        <p:spPr bwMode="auto">
          <a:xfrm>
            <a:off x="0" y="1484784"/>
            <a:ext cx="5908345" cy="2309497"/>
          </a:xfrm>
          <a:prstGeom prst="rect">
            <a:avLst/>
          </a:prstGeom>
          <a:noFill/>
          <a:ln w="9525">
            <a:noFill/>
            <a:miter lim="800000"/>
            <a:headEnd/>
            <a:tailEnd/>
          </a:ln>
        </p:spPr>
      </p:pic>
      <p:pic>
        <p:nvPicPr>
          <p:cNvPr id="126980" name="Picture 4"/>
          <p:cNvPicPr>
            <a:picLocks noChangeAspect="1" noChangeArrowheads="1"/>
          </p:cNvPicPr>
          <p:nvPr/>
        </p:nvPicPr>
        <p:blipFill>
          <a:blip r:embed="rId5" cstate="print"/>
          <a:srcRect/>
          <a:stretch>
            <a:fillRect/>
          </a:stretch>
        </p:blipFill>
        <p:spPr bwMode="auto">
          <a:xfrm>
            <a:off x="5944721" y="1844824"/>
            <a:ext cx="3199279" cy="1475036"/>
          </a:xfrm>
          <a:prstGeom prst="rect">
            <a:avLst/>
          </a:prstGeom>
          <a:noFill/>
          <a:ln w="9525">
            <a:noFill/>
            <a:miter lim="800000"/>
            <a:headEnd/>
            <a:tailEnd/>
          </a:ln>
        </p:spPr>
      </p:pic>
      <p:sp>
        <p:nvSpPr>
          <p:cNvPr id="8" name="TextBox 7"/>
          <p:cNvSpPr txBox="1"/>
          <p:nvPr/>
        </p:nvSpPr>
        <p:spPr>
          <a:xfrm>
            <a:off x="179512" y="980728"/>
            <a:ext cx="8964488" cy="369332"/>
          </a:xfrm>
          <a:prstGeom prst="rect">
            <a:avLst/>
          </a:prstGeom>
          <a:noFill/>
        </p:spPr>
        <p:txBody>
          <a:bodyPr wrap="square" rtlCol="0">
            <a:spAutoFit/>
          </a:bodyPr>
          <a:lstStyle/>
          <a:p>
            <a:r>
              <a:rPr lang="fr-FR" b="1" dirty="0" smtClean="0"/>
              <a:t>925 millions de personnes souffrant de la faim dans le monde, soit 13 %</a:t>
            </a:r>
            <a:r>
              <a:rPr lang="fr-FR" sz="1200" dirty="0" smtClean="0"/>
              <a:t>   (est. 2010)</a:t>
            </a:r>
            <a:endParaRPr lang="fr-FR"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0130" name="Picture 18"/>
          <p:cNvPicPr>
            <a:picLocks noChangeAspect="1" noChangeArrowheads="1"/>
          </p:cNvPicPr>
          <p:nvPr/>
        </p:nvPicPr>
        <p:blipFill>
          <a:blip r:embed="rId3" cstate="print"/>
          <a:srcRect/>
          <a:stretch>
            <a:fillRect/>
          </a:stretch>
        </p:blipFill>
        <p:spPr bwMode="auto">
          <a:xfrm>
            <a:off x="6922393" y="2564904"/>
            <a:ext cx="2221607" cy="2166888"/>
          </a:xfrm>
          <a:prstGeom prst="rect">
            <a:avLst/>
          </a:prstGeom>
          <a:noFill/>
          <a:ln w="9525">
            <a:noFill/>
            <a:miter lim="800000"/>
            <a:headEnd/>
            <a:tailEnd/>
          </a:ln>
        </p:spPr>
      </p:pic>
      <p:sp>
        <p:nvSpPr>
          <p:cNvPr id="3" name="Content Placeholder 2"/>
          <p:cNvSpPr>
            <a:spLocks noGrp="1"/>
          </p:cNvSpPr>
          <p:nvPr>
            <p:ph idx="1"/>
          </p:nvPr>
        </p:nvSpPr>
        <p:spPr>
          <a:xfrm>
            <a:off x="250825" y="836713"/>
            <a:ext cx="8713788" cy="5760938"/>
          </a:xfrm>
        </p:spPr>
        <p:txBody>
          <a:bodyPr>
            <a:noAutofit/>
          </a:bodyPr>
          <a:lstStyle/>
          <a:p>
            <a:pPr>
              <a:buClr>
                <a:srgbClr val="FF9900"/>
              </a:buClr>
              <a:buNone/>
              <a:defRPr/>
            </a:pPr>
            <a:r>
              <a:rPr lang="fr-FR" sz="1800" b="1" dirty="0" smtClean="0">
                <a:solidFill>
                  <a:schemeClr val="accent6">
                    <a:lumMod val="75000"/>
                  </a:schemeClr>
                </a:solidFill>
              </a:rPr>
              <a:t>Sous-nutrition</a:t>
            </a:r>
          </a:p>
          <a:p>
            <a:pPr>
              <a:buClr>
                <a:srgbClr val="FF9900"/>
              </a:buClr>
              <a:buFont typeface="Wingdings" pitchFamily="2" charset="2"/>
              <a:buChar char="§"/>
              <a:defRPr/>
            </a:pPr>
            <a:r>
              <a:rPr lang="fr-FR" sz="1600" b="1" dirty="0" smtClean="0"/>
              <a:t>Emaciation </a:t>
            </a:r>
            <a:r>
              <a:rPr lang="fr-FR" sz="1600" dirty="0" smtClean="0"/>
              <a:t>(ou marasme, sous-nutrition aiguë)</a:t>
            </a:r>
          </a:p>
          <a:p>
            <a:pPr>
              <a:buClr>
                <a:srgbClr val="FF9900"/>
              </a:buClr>
              <a:buFont typeface="Arial" charset="0"/>
              <a:buNone/>
              <a:defRPr/>
            </a:pPr>
            <a:r>
              <a:rPr lang="fr-FR" sz="1600" dirty="0" smtClean="0"/>
              <a:t>	Poids insuffisant par rapport à la taille	</a:t>
            </a:r>
          </a:p>
          <a:p>
            <a:pPr>
              <a:buClr>
                <a:srgbClr val="FF9900"/>
              </a:buClr>
              <a:buNone/>
              <a:defRPr/>
            </a:pPr>
            <a:r>
              <a:rPr lang="fr-FR" sz="1600" dirty="0" smtClean="0"/>
              <a:t>	</a:t>
            </a:r>
            <a:r>
              <a:rPr lang="fr-FR" sz="1600" dirty="0" smtClean="0">
                <a:sym typeface="Wingdings" pitchFamily="2" charset="2"/>
              </a:rPr>
              <a:t>171 millions d’enfants de moins de 5 ans</a:t>
            </a:r>
            <a:endParaRPr lang="fr-FR" sz="1600" dirty="0" smtClean="0"/>
          </a:p>
          <a:p>
            <a:pPr>
              <a:buClr>
                <a:srgbClr val="FF9900"/>
              </a:buClr>
              <a:buFont typeface="Arial" charset="0"/>
              <a:buNone/>
              <a:defRPr/>
            </a:pPr>
            <a:r>
              <a:rPr lang="fr-FR" sz="1600" dirty="0" smtClean="0"/>
              <a:t>	14,6 % des décès chez les enfants de moins de 5 ans</a:t>
            </a:r>
          </a:p>
          <a:p>
            <a:pPr>
              <a:spcBef>
                <a:spcPts val="1800"/>
              </a:spcBef>
              <a:buClr>
                <a:srgbClr val="FF9900"/>
              </a:buClr>
              <a:buFont typeface="Wingdings" pitchFamily="2" charset="2"/>
              <a:buChar char="§"/>
              <a:defRPr/>
            </a:pPr>
            <a:r>
              <a:rPr lang="fr-FR" sz="1600" b="1" dirty="0" smtClean="0"/>
              <a:t>Retard de croissance</a:t>
            </a:r>
            <a:r>
              <a:rPr lang="fr-FR" sz="1600" dirty="0" smtClean="0"/>
              <a:t> (sous-nutrition chronique)</a:t>
            </a:r>
          </a:p>
          <a:p>
            <a:pPr>
              <a:buClr>
                <a:srgbClr val="FF9900"/>
              </a:buClr>
              <a:buNone/>
              <a:defRPr/>
            </a:pPr>
            <a:r>
              <a:rPr lang="fr-FR" sz="1600" dirty="0" smtClean="0"/>
              <a:t>	Taille insuffisante pour l’âge</a:t>
            </a:r>
          </a:p>
          <a:p>
            <a:pPr>
              <a:buClr>
                <a:srgbClr val="FF9900"/>
              </a:buClr>
              <a:buNone/>
              <a:defRPr/>
            </a:pPr>
            <a:r>
              <a:rPr lang="fr-FR" sz="1600" dirty="0" smtClean="0"/>
              <a:t>	</a:t>
            </a:r>
            <a:r>
              <a:rPr lang="fr-FR" sz="1600" dirty="0" smtClean="0">
                <a:sym typeface="Wingdings" pitchFamily="2" charset="2"/>
              </a:rPr>
              <a:t> 55 millions d’enfants de moins de 5 ans</a:t>
            </a:r>
            <a:endParaRPr lang="fr-FR" sz="1600" dirty="0" smtClean="0"/>
          </a:p>
          <a:p>
            <a:pPr>
              <a:buClr>
                <a:srgbClr val="FF9900"/>
              </a:buClr>
              <a:buNone/>
              <a:defRPr/>
            </a:pPr>
            <a:r>
              <a:rPr lang="fr-FR" sz="1600" dirty="0" smtClean="0"/>
              <a:t>	14,5 % des décès chez les enfants de moins de 5 ans</a:t>
            </a:r>
          </a:p>
          <a:p>
            <a:pPr>
              <a:spcBef>
                <a:spcPts val="1800"/>
              </a:spcBef>
              <a:buClr>
                <a:srgbClr val="FF9900"/>
              </a:buClr>
              <a:buFont typeface="Wingdings" pitchFamily="2" charset="2"/>
              <a:buChar char="§"/>
              <a:defRPr/>
            </a:pPr>
            <a:r>
              <a:rPr lang="fr-FR" sz="1600" b="1" dirty="0" smtClean="0"/>
              <a:t>Petit poids de naissance </a:t>
            </a:r>
            <a:r>
              <a:rPr lang="fr-FR" sz="1600" dirty="0" smtClean="0"/>
              <a:t>(proxy de la sous-nutrition maternelle)</a:t>
            </a:r>
          </a:p>
          <a:p>
            <a:pPr>
              <a:buClr>
                <a:srgbClr val="FF9900"/>
              </a:buClr>
              <a:buNone/>
              <a:defRPr/>
            </a:pPr>
            <a:r>
              <a:rPr lang="fr-FR" sz="1600" dirty="0" smtClean="0"/>
              <a:t>	19 millions de nouveau-nés	</a:t>
            </a:r>
          </a:p>
          <a:p>
            <a:pPr>
              <a:buClr>
                <a:srgbClr val="FF9900"/>
              </a:buClr>
              <a:buNone/>
              <a:defRPr/>
            </a:pPr>
            <a:r>
              <a:rPr lang="fr-FR" sz="1600" dirty="0" smtClean="0"/>
              <a:t>	3,3 % des décès chez les enfants de moins de 5 ans</a:t>
            </a:r>
          </a:p>
          <a:p>
            <a:pPr>
              <a:spcBef>
                <a:spcPts val="1800"/>
              </a:spcBef>
              <a:buClr>
                <a:srgbClr val="FF9900"/>
              </a:buClr>
              <a:buFont typeface="Wingdings" pitchFamily="2" charset="2"/>
              <a:buChar char="§"/>
              <a:defRPr/>
            </a:pPr>
            <a:r>
              <a:rPr lang="fr-FR" sz="1600" b="1" dirty="0" smtClean="0"/>
              <a:t>Carences en micronutriments </a:t>
            </a:r>
            <a:r>
              <a:rPr lang="fr-FR" sz="1600" dirty="0" smtClean="0"/>
              <a:t>(sous-nutrition liée aux vitamines et minéraux)</a:t>
            </a:r>
          </a:p>
          <a:p>
            <a:pPr>
              <a:buClr>
                <a:srgbClr val="FF9900"/>
              </a:buClr>
              <a:buNone/>
              <a:defRPr/>
            </a:pPr>
            <a:r>
              <a:rPr lang="fr-FR" sz="1600" b="1" dirty="0" smtClean="0"/>
              <a:t>	</a:t>
            </a:r>
            <a:r>
              <a:rPr lang="fr-FR" sz="1600" dirty="0" smtClean="0"/>
              <a:t>Carence en vitamine A, carence en Zinc, carence en fer, carence en iode, etc.</a:t>
            </a:r>
          </a:p>
          <a:p>
            <a:pPr>
              <a:spcBef>
                <a:spcPts val="1200"/>
              </a:spcBef>
              <a:buClr>
                <a:srgbClr val="FF9900"/>
              </a:buClr>
              <a:buNone/>
              <a:defRPr/>
            </a:pPr>
            <a:r>
              <a:rPr lang="fr-FR" sz="1800" b="1" dirty="0" smtClean="0">
                <a:solidFill>
                  <a:schemeClr val="accent6">
                    <a:lumMod val="75000"/>
                  </a:schemeClr>
                </a:solidFill>
              </a:rPr>
              <a:t>Surnutrition</a:t>
            </a:r>
          </a:p>
          <a:p>
            <a:pPr>
              <a:spcBef>
                <a:spcPts val="600"/>
              </a:spcBef>
              <a:buClr>
                <a:srgbClr val="FF9900"/>
              </a:buClr>
              <a:buFont typeface="Wingdings" pitchFamily="2" charset="2"/>
              <a:buChar char="§"/>
              <a:defRPr/>
            </a:pPr>
            <a:r>
              <a:rPr lang="fr-FR" sz="1600" b="1" dirty="0" smtClean="0"/>
              <a:t>Obésité</a:t>
            </a:r>
            <a:r>
              <a:rPr lang="fr-FR" sz="1600" dirty="0" smtClean="0"/>
              <a:t> (surnutrition)</a:t>
            </a:r>
          </a:p>
          <a:p>
            <a:pPr>
              <a:buClr>
                <a:srgbClr val="FF9900"/>
              </a:buClr>
              <a:buFont typeface="Arial" charset="0"/>
              <a:buNone/>
              <a:defRPr/>
            </a:pPr>
            <a:r>
              <a:rPr lang="en-GB" sz="1600" dirty="0" smtClean="0"/>
              <a:t>	</a:t>
            </a:r>
            <a:r>
              <a:rPr lang="fr-FR" sz="1600" dirty="0" smtClean="0"/>
              <a:t>La sous-nutrition dans l’enfance augmente le risque de maladies chroniques à l’âge adulte (comme le diabète et l’obésité)</a:t>
            </a:r>
            <a:endParaRPr lang="fr-FR" sz="1800" dirty="0" smtClean="0"/>
          </a:p>
          <a:p>
            <a:pPr>
              <a:defRPr/>
            </a:pPr>
            <a:endParaRPr lang="en-GB" sz="2000" dirty="0">
              <a:sym typeface="Wingdings" pitchFamily="2" charset="2"/>
            </a:endParaRPr>
          </a:p>
          <a:p>
            <a:pPr marL="514350" indent="-514350">
              <a:spcAft>
                <a:spcPts val="3000"/>
              </a:spcAft>
              <a:buClr>
                <a:srgbClr val="FF9900"/>
              </a:buClr>
              <a:buFont typeface="+mj-lt"/>
              <a:buAutoNum type="arabicPeriod"/>
              <a:defRPr/>
            </a:pPr>
            <a:endParaRPr lang="en-GB" sz="2000" dirty="0"/>
          </a:p>
        </p:txBody>
      </p:sp>
      <p:pic>
        <p:nvPicPr>
          <p:cNvPr id="90129" name="Picture 17"/>
          <p:cNvPicPr>
            <a:picLocks noChangeAspect="1" noChangeArrowheads="1"/>
          </p:cNvPicPr>
          <p:nvPr/>
        </p:nvPicPr>
        <p:blipFill>
          <a:blip r:embed="rId4" cstate="print"/>
          <a:srcRect/>
          <a:stretch>
            <a:fillRect/>
          </a:stretch>
        </p:blipFill>
        <p:spPr bwMode="auto">
          <a:xfrm>
            <a:off x="5652120" y="620688"/>
            <a:ext cx="2384819" cy="2160240"/>
          </a:xfrm>
          <a:prstGeom prst="rect">
            <a:avLst/>
          </a:prstGeom>
          <a:noFill/>
          <a:ln w="9525">
            <a:noFill/>
            <a:miter lim="800000"/>
            <a:headEnd/>
            <a:tailEnd/>
          </a:ln>
        </p:spPr>
      </p:pic>
      <p:sp>
        <p:nvSpPr>
          <p:cNvPr id="4098" name="Title 1"/>
          <p:cNvSpPr>
            <a:spLocks noGrp="1"/>
          </p:cNvSpPr>
          <p:nvPr>
            <p:ph type="title"/>
          </p:nvPr>
        </p:nvSpPr>
        <p:spPr>
          <a:xfrm>
            <a:off x="0" y="7938"/>
            <a:ext cx="9144000" cy="756766"/>
          </a:xfrm>
        </p:spPr>
        <p:txBody>
          <a:bodyPr/>
          <a:lstStyle/>
          <a:p>
            <a:r>
              <a:rPr lang="fr-FR" sz="3200" b="1" dirty="0" smtClean="0">
                <a:solidFill>
                  <a:srgbClr val="FF9900"/>
                </a:solidFill>
              </a:rPr>
              <a:t>Les principales formes de malnutrition</a:t>
            </a:r>
          </a:p>
        </p:txBody>
      </p:sp>
      <p:sp>
        <p:nvSpPr>
          <p:cNvPr id="9012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pic>
        <p:nvPicPr>
          <p:cNvPr id="4" name="Image 4" descr="2011_09_20_WEST AFRICA_nutritionGCM.jpg"/>
          <p:cNvPicPr>
            <a:picLocks noChangeAspect="1"/>
          </p:cNvPicPr>
          <p:nvPr/>
        </p:nvPicPr>
        <p:blipFill>
          <a:blip r:embed="rId2" cstate="print"/>
          <a:srcRect/>
          <a:stretch>
            <a:fillRect/>
          </a:stretch>
        </p:blipFill>
        <p:spPr bwMode="auto">
          <a:xfrm>
            <a:off x="467544" y="836712"/>
            <a:ext cx="8095730" cy="5731633"/>
          </a:xfrm>
          <a:prstGeom prst="rect">
            <a:avLst/>
          </a:prstGeom>
          <a:noFill/>
          <a:ln w="9525">
            <a:noFill/>
            <a:miter lim="800000"/>
            <a:headEnd/>
            <a:tailEnd/>
          </a:ln>
        </p:spPr>
      </p:pic>
      <p:sp>
        <p:nvSpPr>
          <p:cNvPr id="5" name="Title 1"/>
          <p:cNvSpPr txBox="1">
            <a:spLocks/>
          </p:cNvSpPr>
          <p:nvPr/>
        </p:nvSpPr>
        <p:spPr bwMode="auto">
          <a:xfrm>
            <a:off x="0" y="7938"/>
            <a:ext cx="9144000" cy="90078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3200" b="1" i="0" u="none" strike="noStrike" kern="1200" cap="none" spc="0" normalizeH="0" baseline="0" noProof="0" dirty="0" smtClean="0">
                <a:ln>
                  <a:noFill/>
                </a:ln>
                <a:solidFill>
                  <a:srgbClr val="FF9900"/>
                </a:solidFill>
                <a:effectLst/>
                <a:uLnTx/>
                <a:uFillTx/>
                <a:latin typeface="+mj-lt"/>
                <a:ea typeface="+mj-ea"/>
                <a:cs typeface="+mj-cs"/>
              </a:rPr>
              <a:t>La malnutrition chronique en Afrique de l’Ouest</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print"/>
          <a:srcRect/>
          <a:stretch>
            <a:fillRect/>
          </a:stretch>
        </p:blipFill>
        <p:spPr bwMode="auto">
          <a:xfrm>
            <a:off x="1979712" y="594023"/>
            <a:ext cx="5972995" cy="6256571"/>
          </a:xfrm>
          <a:prstGeom prst="rect">
            <a:avLst/>
          </a:prstGeom>
          <a:noFill/>
          <a:ln w="9525">
            <a:noFill/>
            <a:miter lim="800000"/>
            <a:headEnd/>
            <a:tailEnd/>
          </a:ln>
        </p:spPr>
      </p:pic>
      <p:sp>
        <p:nvSpPr>
          <p:cNvPr id="9" name="TextBox 8"/>
          <p:cNvSpPr txBox="1"/>
          <p:nvPr/>
        </p:nvSpPr>
        <p:spPr>
          <a:xfrm>
            <a:off x="7164288" y="2060848"/>
            <a:ext cx="1872208" cy="1323439"/>
          </a:xfrm>
          <a:prstGeom prst="rect">
            <a:avLst/>
          </a:prstGeom>
          <a:noFill/>
        </p:spPr>
        <p:txBody>
          <a:bodyPr wrap="square" rtlCol="0">
            <a:spAutoFit/>
          </a:bodyPr>
          <a:lstStyle/>
          <a:p>
            <a:pPr algn="ctr"/>
            <a:r>
              <a:rPr lang="fr-FR" sz="1600" dirty="0" smtClean="0">
                <a:solidFill>
                  <a:srgbClr val="C00000"/>
                </a:solidFill>
                <a:latin typeface="+mn-lt"/>
              </a:rPr>
              <a:t>Les actions de santé peuvent réduire environ 1/3 de la malnutrition chronique</a:t>
            </a:r>
            <a:endParaRPr lang="en-GB" sz="1600" dirty="0">
              <a:solidFill>
                <a:srgbClr val="C00000"/>
              </a:solidFill>
              <a:latin typeface="+mn-lt"/>
            </a:endParaRPr>
          </a:p>
        </p:txBody>
      </p:sp>
      <p:sp>
        <p:nvSpPr>
          <p:cNvPr id="10" name="Espace réservé du contenu 2"/>
          <p:cNvSpPr txBox="1">
            <a:spLocks/>
          </p:cNvSpPr>
          <p:nvPr/>
        </p:nvSpPr>
        <p:spPr bwMode="auto">
          <a:xfrm>
            <a:off x="0" y="2492896"/>
            <a:ext cx="1944216" cy="2808312"/>
          </a:xfrm>
          <a:prstGeom prst="rect">
            <a:avLst/>
          </a:prstGeom>
          <a:noFill/>
          <a:ln w="9525">
            <a:noFill/>
            <a:miter lim="800000"/>
            <a:headEnd/>
            <a:tailEnd/>
          </a:ln>
        </p:spPr>
        <p:txBody>
          <a:bodyPr/>
          <a:lstStyle/>
          <a:p>
            <a:pPr>
              <a:spcBef>
                <a:spcPts val="600"/>
              </a:spcBef>
              <a:defRPr/>
            </a:pPr>
            <a:r>
              <a:rPr lang="fr-FR" sz="1600" dirty="0" smtClean="0">
                <a:solidFill>
                  <a:schemeClr val="accent3">
                    <a:lumMod val="50000"/>
                  </a:schemeClr>
                </a:solidFill>
                <a:latin typeface="+mn-lt"/>
                <a:cs typeface="+mn-cs"/>
                <a:sym typeface="Wingdings" pitchFamily="2" charset="2"/>
              </a:rPr>
              <a:t>Exemple du Mali :</a:t>
            </a:r>
          </a:p>
          <a:p>
            <a:pPr>
              <a:spcBef>
                <a:spcPts val="600"/>
              </a:spcBef>
              <a:defRPr/>
            </a:pPr>
            <a:r>
              <a:rPr lang="fr-FR" sz="1600" dirty="0" smtClean="0">
                <a:solidFill>
                  <a:schemeClr val="accent3">
                    <a:lumMod val="50000"/>
                  </a:schemeClr>
                </a:solidFill>
                <a:latin typeface="+mn-lt"/>
                <a:sym typeface="Wingdings" pitchFamily="2" charset="2"/>
              </a:rPr>
              <a:t>Malnutrition </a:t>
            </a:r>
            <a:r>
              <a:rPr lang="fr-FR" sz="1600" dirty="0">
                <a:solidFill>
                  <a:schemeClr val="accent3">
                    <a:lumMod val="50000"/>
                  </a:schemeClr>
                </a:solidFill>
                <a:latin typeface="+mn-lt"/>
                <a:sym typeface="Wingdings" pitchFamily="2" charset="2"/>
              </a:rPr>
              <a:t>chronique 2 fois plus élevée chez les </a:t>
            </a:r>
            <a:r>
              <a:rPr lang="fr-FR" sz="1600" b="1" dirty="0">
                <a:solidFill>
                  <a:schemeClr val="accent3">
                    <a:lumMod val="50000"/>
                  </a:schemeClr>
                </a:solidFill>
                <a:latin typeface="+mn-lt"/>
                <a:sym typeface="Wingdings" pitchFamily="2" charset="2"/>
              </a:rPr>
              <a:t>pauvres</a:t>
            </a:r>
            <a:r>
              <a:rPr lang="fr-FR" sz="1600" dirty="0">
                <a:solidFill>
                  <a:schemeClr val="accent3">
                    <a:lumMod val="50000"/>
                  </a:schemeClr>
                </a:solidFill>
                <a:latin typeface="+mn-lt"/>
                <a:sym typeface="Wingdings" pitchFamily="2" charset="2"/>
              </a:rPr>
              <a:t> (44%) que chez les autres (22</a:t>
            </a:r>
            <a:r>
              <a:rPr lang="fr-FR" sz="1600" dirty="0" smtClean="0">
                <a:solidFill>
                  <a:schemeClr val="accent3">
                    <a:lumMod val="50000"/>
                  </a:schemeClr>
                </a:solidFill>
                <a:latin typeface="+mn-lt"/>
                <a:sym typeface="Wingdings" pitchFamily="2" charset="2"/>
              </a:rPr>
              <a:t>%)</a:t>
            </a:r>
          </a:p>
          <a:p>
            <a:pPr>
              <a:spcBef>
                <a:spcPts val="600"/>
              </a:spcBef>
              <a:defRPr/>
            </a:pPr>
            <a:r>
              <a:rPr lang="fr-FR" sz="1600" dirty="0" smtClean="0">
                <a:solidFill>
                  <a:schemeClr val="accent3">
                    <a:lumMod val="50000"/>
                  </a:schemeClr>
                </a:solidFill>
                <a:latin typeface="+mn-lt"/>
                <a:sym typeface="Wingdings" pitchFamily="2" charset="2"/>
              </a:rPr>
              <a:t>Insuffisance </a:t>
            </a:r>
            <a:r>
              <a:rPr lang="fr-FR" sz="1600" dirty="0">
                <a:solidFill>
                  <a:schemeClr val="accent3">
                    <a:lumMod val="50000"/>
                  </a:schemeClr>
                </a:solidFill>
                <a:latin typeface="+mn-lt"/>
                <a:sym typeface="Wingdings" pitchFamily="2" charset="2"/>
              </a:rPr>
              <a:t>pondérale: 20,4% en </a:t>
            </a:r>
            <a:r>
              <a:rPr lang="fr-FR" sz="1600" b="1" dirty="0">
                <a:solidFill>
                  <a:schemeClr val="accent3">
                    <a:lumMod val="50000"/>
                  </a:schemeClr>
                </a:solidFill>
                <a:latin typeface="+mn-lt"/>
                <a:sym typeface="Wingdings" pitchFamily="2" charset="2"/>
              </a:rPr>
              <a:t>milieu rural </a:t>
            </a:r>
            <a:r>
              <a:rPr lang="fr-FR" sz="1600" dirty="0">
                <a:solidFill>
                  <a:schemeClr val="accent3">
                    <a:lumMod val="50000"/>
                  </a:schemeClr>
                </a:solidFill>
                <a:latin typeface="+mn-lt"/>
                <a:sym typeface="Wingdings" pitchFamily="2" charset="2"/>
              </a:rPr>
              <a:t>et 14,3% en zone urbaine</a:t>
            </a:r>
          </a:p>
        </p:txBody>
      </p:sp>
      <p:cxnSp>
        <p:nvCxnSpPr>
          <p:cNvPr id="11" name="Connecteur droit avec flèche 4"/>
          <p:cNvCxnSpPr/>
          <p:nvPr/>
        </p:nvCxnSpPr>
        <p:spPr>
          <a:xfrm flipH="1" flipV="1">
            <a:off x="3275856" y="1484784"/>
            <a:ext cx="1224136" cy="4608512"/>
          </a:xfrm>
          <a:prstGeom prst="straightConnector1">
            <a:avLst/>
          </a:prstGeom>
          <a:ln w="1143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4"/>
          <p:cNvCxnSpPr/>
          <p:nvPr/>
        </p:nvCxnSpPr>
        <p:spPr>
          <a:xfrm flipV="1">
            <a:off x="4644008" y="1484784"/>
            <a:ext cx="1008112" cy="4608512"/>
          </a:xfrm>
          <a:prstGeom prst="straightConnector1">
            <a:avLst/>
          </a:prstGeom>
          <a:ln w="1143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bwMode="auto">
          <a:xfrm>
            <a:off x="0" y="0"/>
            <a:ext cx="9144000" cy="54868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3200" b="1" i="0" u="none" strike="noStrike" kern="1200" cap="none" spc="0" normalizeH="0" baseline="0" noProof="0" dirty="0" smtClean="0">
                <a:ln>
                  <a:noFill/>
                </a:ln>
                <a:solidFill>
                  <a:srgbClr val="FF9900"/>
                </a:solidFill>
                <a:effectLst/>
                <a:uLnTx/>
                <a:uFillTx/>
                <a:latin typeface="+mj-lt"/>
                <a:ea typeface="+mj-ea"/>
                <a:cs typeface="+mj-cs"/>
              </a:rPr>
              <a:t>Les causes de la malnutrition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fade">
                                      <p:cBhvr>
                                        <p:cTn id="9" dur="2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0" y="7938"/>
            <a:ext cx="9144000" cy="1143000"/>
          </a:xfrm>
        </p:spPr>
        <p:txBody>
          <a:bodyPr/>
          <a:lstStyle/>
          <a:p>
            <a:r>
              <a:rPr lang="fr-FR" b="1" dirty="0" smtClean="0">
                <a:solidFill>
                  <a:srgbClr val="FF9900"/>
                </a:solidFill>
              </a:rPr>
              <a:t>Les piliers de la sécurité alimentaire</a:t>
            </a:r>
          </a:p>
        </p:txBody>
      </p:sp>
      <p:sp>
        <p:nvSpPr>
          <p:cNvPr id="3" name="Content Placeholder 2"/>
          <p:cNvSpPr>
            <a:spLocks noGrp="1"/>
          </p:cNvSpPr>
          <p:nvPr>
            <p:ph idx="1"/>
          </p:nvPr>
        </p:nvSpPr>
        <p:spPr>
          <a:xfrm>
            <a:off x="179512" y="1412776"/>
            <a:ext cx="8856983" cy="5184874"/>
          </a:xfrm>
        </p:spPr>
        <p:txBody>
          <a:bodyPr>
            <a:noAutofit/>
          </a:bodyPr>
          <a:lstStyle/>
          <a:p>
            <a:pPr>
              <a:spcBef>
                <a:spcPts val="1200"/>
              </a:spcBef>
              <a:buClr>
                <a:srgbClr val="FF9900"/>
              </a:buClr>
              <a:buFont typeface="Wingdings" pitchFamily="2" charset="2"/>
              <a:buChar char="§"/>
              <a:defRPr/>
            </a:pPr>
            <a:r>
              <a:rPr lang="fr-FR" sz="2000" b="1" dirty="0" smtClean="0">
                <a:sym typeface="Wingdings" pitchFamily="2" charset="2"/>
              </a:rPr>
              <a:t>Disponibilité </a:t>
            </a:r>
            <a:r>
              <a:rPr lang="fr-FR" sz="2000" dirty="0" smtClean="0">
                <a:sym typeface="Wingdings" pitchFamily="2" charset="2"/>
              </a:rPr>
              <a:t>physique des aliments pout tous</a:t>
            </a:r>
          </a:p>
          <a:p>
            <a:pPr>
              <a:buClr>
                <a:srgbClr val="FF9900"/>
              </a:buClr>
              <a:buNone/>
              <a:defRPr/>
            </a:pPr>
            <a:r>
              <a:rPr lang="fr-FR" sz="2000" dirty="0" smtClean="0">
                <a:sym typeface="Wingdings" pitchFamily="2" charset="2"/>
              </a:rPr>
              <a:t>	</a:t>
            </a:r>
            <a:r>
              <a:rPr lang="fr-FR" sz="1800" dirty="0" smtClean="0">
                <a:sym typeface="Wingdings" pitchFamily="2" charset="2"/>
              </a:rPr>
              <a:t>Facteurs clés : production agricole nationale, distribution, importations</a:t>
            </a:r>
            <a:endParaRPr lang="fr-FR" sz="1600" dirty="0" smtClean="0">
              <a:sym typeface="Wingdings" pitchFamily="2" charset="2"/>
            </a:endParaRPr>
          </a:p>
          <a:p>
            <a:pPr>
              <a:spcBef>
                <a:spcPts val="2400"/>
              </a:spcBef>
              <a:buClr>
                <a:srgbClr val="FF9900"/>
              </a:buClr>
              <a:buFont typeface="Wingdings" pitchFamily="2" charset="2"/>
              <a:buChar char="§"/>
              <a:defRPr/>
            </a:pPr>
            <a:r>
              <a:rPr lang="fr-FR" sz="2000" b="1" dirty="0" smtClean="0"/>
              <a:t>Accès </a:t>
            </a:r>
            <a:r>
              <a:rPr lang="fr-FR" sz="2000" dirty="0" smtClean="0"/>
              <a:t>économique et physique à la nourriture, aux besoins de base (santé, éducation, etc.) et aux ressources adéquates</a:t>
            </a:r>
          </a:p>
          <a:p>
            <a:pPr>
              <a:buClr>
                <a:srgbClr val="FF9900"/>
              </a:buClr>
              <a:buNone/>
              <a:defRPr/>
            </a:pPr>
            <a:r>
              <a:rPr lang="fr-FR" sz="2000" dirty="0" smtClean="0">
                <a:sym typeface="Wingdings" pitchFamily="2" charset="2"/>
              </a:rPr>
              <a:t>	</a:t>
            </a:r>
            <a:r>
              <a:rPr lang="fr-FR" sz="1800" dirty="0" smtClean="0">
                <a:sym typeface="Wingdings" pitchFamily="2" charset="2"/>
              </a:rPr>
              <a:t>Facteurs clés : stabilité des marchés, niveau des prix, niveau des revenus, pouvoir d’achat</a:t>
            </a:r>
            <a:endParaRPr lang="fr-FR" sz="1600" dirty="0" smtClean="0">
              <a:sym typeface="Wingdings" pitchFamily="2" charset="2"/>
            </a:endParaRPr>
          </a:p>
          <a:p>
            <a:pPr>
              <a:spcBef>
                <a:spcPts val="2400"/>
              </a:spcBef>
              <a:buClr>
                <a:srgbClr val="FF9900"/>
              </a:buClr>
              <a:buFont typeface="Wingdings" pitchFamily="2" charset="2"/>
              <a:buChar char="§"/>
              <a:defRPr/>
            </a:pPr>
            <a:r>
              <a:rPr lang="fr-FR" sz="2000" b="1" dirty="0" smtClean="0"/>
              <a:t>Utilisation</a:t>
            </a:r>
            <a:r>
              <a:rPr lang="fr-FR" sz="2000" dirty="0" smtClean="0"/>
              <a:t> de la nourriture et des ressources liées (eau potable, assainissement et soins de santé)</a:t>
            </a:r>
          </a:p>
          <a:p>
            <a:pPr>
              <a:buClr>
                <a:srgbClr val="FF9900"/>
              </a:buClr>
              <a:buNone/>
              <a:defRPr/>
            </a:pPr>
            <a:r>
              <a:rPr lang="fr-FR" sz="2000" b="1" dirty="0" smtClean="0"/>
              <a:t>	</a:t>
            </a:r>
            <a:r>
              <a:rPr lang="fr-FR" sz="1800" dirty="0" smtClean="0">
                <a:sym typeface="Wingdings" pitchFamily="2" charset="2"/>
              </a:rPr>
              <a:t>Facteurs clés : pratiques de soins, pratiques nutritionnelles, cadre de vie</a:t>
            </a:r>
          </a:p>
          <a:p>
            <a:pPr>
              <a:spcBef>
                <a:spcPts val="2400"/>
              </a:spcBef>
              <a:buClr>
                <a:srgbClr val="FF9900"/>
              </a:buClr>
              <a:buFont typeface="Wingdings" pitchFamily="2" charset="2"/>
              <a:buChar char="§"/>
              <a:defRPr/>
            </a:pPr>
            <a:r>
              <a:rPr lang="fr-FR" sz="2000" b="1" dirty="0" smtClean="0"/>
              <a:t>Stabilité</a:t>
            </a:r>
            <a:r>
              <a:rPr lang="fr-FR" sz="2000" dirty="0" smtClean="0"/>
              <a:t> de l’approvisionnement alimentaire dans le temps (à court, moyen et long terme)</a:t>
            </a:r>
          </a:p>
          <a:p>
            <a:pPr>
              <a:buClr>
                <a:srgbClr val="FF9900"/>
              </a:buClr>
              <a:buFont typeface="Arial" charset="0"/>
              <a:buNone/>
              <a:defRPr/>
            </a:pPr>
            <a:r>
              <a:rPr lang="fr-FR" sz="1600" dirty="0" smtClean="0">
                <a:sym typeface="Wingdings" pitchFamily="2" charset="2"/>
              </a:rPr>
              <a:t>	</a:t>
            </a:r>
            <a:r>
              <a:rPr lang="fr-FR" sz="1800" dirty="0" smtClean="0">
                <a:sym typeface="Wingdings" pitchFamily="2" charset="2"/>
              </a:rPr>
              <a:t>Facteurs clés : chocs soudains, évènements cycliques</a:t>
            </a:r>
          </a:p>
          <a:p>
            <a:pPr>
              <a:buClr>
                <a:srgbClr val="FF9900"/>
              </a:buClr>
              <a:buFont typeface="Arial" charset="0"/>
              <a:buNone/>
              <a:defRPr/>
            </a:pPr>
            <a:endParaRPr lang="en-GB" sz="2000" dirty="0" smtClean="0"/>
          </a:p>
          <a:p>
            <a:pPr>
              <a:defRPr/>
            </a:pPr>
            <a:endParaRPr lang="en-GB" sz="2000" dirty="0">
              <a:sym typeface="Wingdings" pitchFamily="2" charset="2"/>
            </a:endParaRPr>
          </a:p>
          <a:p>
            <a:pPr marL="514350" indent="-514350">
              <a:spcAft>
                <a:spcPts val="3000"/>
              </a:spcAft>
              <a:buClr>
                <a:srgbClr val="FF9900"/>
              </a:buClr>
              <a:buFont typeface="+mj-lt"/>
              <a:buAutoNum type="arabicPeriod"/>
              <a:defRPr/>
            </a:pPr>
            <a:endParaRPr lang="en-GB" sz="2000" dirty="0"/>
          </a:p>
        </p:txBody>
      </p:sp>
      <p:sp>
        <p:nvSpPr>
          <p:cNvPr id="9012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AutoShape 3"/>
          <p:cNvSpPr>
            <a:spLocks noChangeArrowheads="1"/>
          </p:cNvSpPr>
          <p:nvPr/>
        </p:nvSpPr>
        <p:spPr bwMode="auto">
          <a:xfrm>
            <a:off x="2381250" y="517525"/>
            <a:ext cx="6551613" cy="958850"/>
          </a:xfrm>
          <a:prstGeom prst="roundRect">
            <a:avLst>
              <a:gd name="adj" fmla="val 16667"/>
            </a:avLst>
          </a:prstGeom>
          <a:solidFill>
            <a:srgbClr val="FFFFCC"/>
          </a:solidFill>
          <a:ln w="9525">
            <a:noFill/>
            <a:round/>
            <a:headEnd/>
            <a:tailEnd/>
          </a:ln>
        </p:spPr>
        <p:txBody>
          <a:bodyPr/>
          <a:lstStyle/>
          <a:p>
            <a:pPr algn="r">
              <a:spcAft>
                <a:spcPts val="1000"/>
              </a:spcAft>
            </a:pPr>
            <a:r>
              <a:rPr lang="fr-FR" sz="900" i="1" dirty="0" smtClean="0">
                <a:latin typeface="Calibri" pitchFamily="34" charset="0"/>
              </a:rPr>
              <a:t>Individu</a:t>
            </a:r>
            <a:endParaRPr lang="fr-FR" dirty="0"/>
          </a:p>
        </p:txBody>
      </p:sp>
      <p:sp>
        <p:nvSpPr>
          <p:cNvPr id="1028" name="Text Box 4"/>
          <p:cNvSpPr txBox="1">
            <a:spLocks noChangeArrowheads="1"/>
          </p:cNvSpPr>
          <p:nvPr/>
        </p:nvSpPr>
        <p:spPr bwMode="auto">
          <a:xfrm>
            <a:off x="3131841" y="548681"/>
            <a:ext cx="1422698" cy="295870"/>
          </a:xfrm>
          <a:prstGeom prst="rect">
            <a:avLst/>
          </a:prstGeom>
          <a:noFill/>
          <a:ln w="9525">
            <a:noFill/>
            <a:miter lim="800000"/>
            <a:headEnd/>
            <a:tailEnd/>
          </a:ln>
        </p:spPr>
        <p:txBody>
          <a:bodyPr/>
          <a:lstStyle/>
          <a:p>
            <a:pPr algn="ctr">
              <a:spcAft>
                <a:spcPts val="1000"/>
              </a:spcAft>
            </a:pPr>
            <a:r>
              <a:rPr lang="fr-FR" sz="1100" b="1" dirty="0" smtClean="0">
                <a:solidFill>
                  <a:srgbClr val="002060"/>
                </a:solidFill>
                <a:latin typeface="Calibri" pitchFamily="34" charset="0"/>
              </a:rPr>
              <a:t>Sécurité alimentaire</a:t>
            </a:r>
            <a:endParaRPr lang="fr-FR" dirty="0"/>
          </a:p>
        </p:txBody>
      </p:sp>
      <p:sp>
        <p:nvSpPr>
          <p:cNvPr id="1029" name="Text Box 5"/>
          <p:cNvSpPr txBox="1">
            <a:spLocks noChangeArrowheads="1"/>
          </p:cNvSpPr>
          <p:nvPr/>
        </p:nvSpPr>
        <p:spPr bwMode="auto">
          <a:xfrm>
            <a:off x="4816475" y="184150"/>
            <a:ext cx="1593850" cy="268288"/>
          </a:xfrm>
          <a:prstGeom prst="rect">
            <a:avLst/>
          </a:prstGeom>
          <a:noFill/>
          <a:ln w="9525">
            <a:noFill/>
            <a:miter lim="800000"/>
            <a:headEnd/>
            <a:tailEnd/>
          </a:ln>
        </p:spPr>
        <p:txBody>
          <a:bodyPr/>
          <a:lstStyle/>
          <a:p>
            <a:pPr algn="ctr">
              <a:spcAft>
                <a:spcPts val="1000"/>
              </a:spcAft>
            </a:pPr>
            <a:r>
              <a:rPr lang="fr-FR" sz="1100" b="1" dirty="0" smtClean="0">
                <a:solidFill>
                  <a:srgbClr val="7030A0"/>
                </a:solidFill>
                <a:latin typeface="Calibri" pitchFamily="34" charset="0"/>
              </a:rPr>
              <a:t>Sécurité nutritionnelle</a:t>
            </a:r>
            <a:endParaRPr lang="fr-FR" dirty="0"/>
          </a:p>
        </p:txBody>
      </p:sp>
      <p:sp>
        <p:nvSpPr>
          <p:cNvPr id="10245" name="AutoShape 6"/>
          <p:cNvSpPr>
            <a:spLocks noChangeArrowheads="1"/>
          </p:cNvSpPr>
          <p:nvPr/>
        </p:nvSpPr>
        <p:spPr bwMode="auto">
          <a:xfrm>
            <a:off x="2339975" y="4076700"/>
            <a:ext cx="6551613" cy="2463800"/>
          </a:xfrm>
          <a:prstGeom prst="roundRect">
            <a:avLst>
              <a:gd name="adj" fmla="val 16667"/>
            </a:avLst>
          </a:prstGeom>
          <a:solidFill>
            <a:srgbClr val="F2F2F2"/>
          </a:solidFill>
          <a:ln w="9525">
            <a:noFill/>
            <a:round/>
            <a:headEnd/>
            <a:tailEnd/>
          </a:ln>
        </p:spPr>
        <p:txBody>
          <a:bodyPr/>
          <a:lstStyle/>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lgn="r">
              <a:spcBef>
                <a:spcPts val="1200"/>
              </a:spcBef>
              <a:spcAft>
                <a:spcPts val="1000"/>
              </a:spcAft>
            </a:pPr>
            <a:r>
              <a:rPr lang="fr-FR" sz="900" i="1" dirty="0" smtClean="0">
                <a:latin typeface="Calibri" pitchFamily="34" charset="0"/>
              </a:rPr>
              <a:t>Communauté, région, nation</a:t>
            </a:r>
            <a:endParaRPr lang="fr-FR" dirty="0"/>
          </a:p>
        </p:txBody>
      </p:sp>
      <p:sp>
        <p:nvSpPr>
          <p:cNvPr id="10246" name="AutoShape 7"/>
          <p:cNvSpPr>
            <a:spLocks noChangeArrowheads="1"/>
          </p:cNvSpPr>
          <p:nvPr/>
        </p:nvSpPr>
        <p:spPr bwMode="auto">
          <a:xfrm>
            <a:off x="2381250" y="1511300"/>
            <a:ext cx="6551613" cy="2474913"/>
          </a:xfrm>
          <a:prstGeom prst="roundRect">
            <a:avLst>
              <a:gd name="adj" fmla="val 16667"/>
            </a:avLst>
          </a:prstGeom>
          <a:solidFill>
            <a:srgbClr val="EEECE1"/>
          </a:solidFill>
          <a:ln w="9525">
            <a:noFill/>
            <a:round/>
            <a:headEnd/>
            <a:tailEnd/>
          </a:ln>
        </p:spPr>
        <p:txBody>
          <a:bodyPr/>
          <a:lstStyle/>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spcAft>
                <a:spcPts val="1000"/>
              </a:spcAft>
            </a:pPr>
            <a:endParaRPr lang="en-GB" sz="900" i="1" dirty="0">
              <a:latin typeface="Times New Roman" pitchFamily="18" charset="0"/>
            </a:endParaRPr>
          </a:p>
          <a:p>
            <a:pPr algn="r">
              <a:spcAft>
                <a:spcPts val="1000"/>
              </a:spcAft>
            </a:pPr>
            <a:r>
              <a:rPr lang="fr-FR" sz="900" i="1" dirty="0" smtClean="0">
                <a:latin typeface="Calibri" pitchFamily="34" charset="0"/>
              </a:rPr>
              <a:t>Ménage</a:t>
            </a:r>
            <a:endParaRPr lang="fr-FR" dirty="0"/>
          </a:p>
        </p:txBody>
      </p:sp>
      <p:cxnSp>
        <p:nvCxnSpPr>
          <p:cNvPr id="10247" name="AutoShape 8"/>
          <p:cNvCxnSpPr>
            <a:cxnSpLocks noChangeShapeType="1"/>
          </p:cNvCxnSpPr>
          <p:nvPr/>
        </p:nvCxnSpPr>
        <p:spPr bwMode="auto">
          <a:xfrm flipV="1">
            <a:off x="7380288" y="1365250"/>
            <a:ext cx="1587" cy="200025"/>
          </a:xfrm>
          <a:prstGeom prst="straightConnector1">
            <a:avLst/>
          </a:prstGeom>
          <a:noFill/>
          <a:ln w="9525">
            <a:solidFill>
              <a:srgbClr val="F79646"/>
            </a:solidFill>
            <a:round/>
            <a:headEnd/>
            <a:tailEnd type="triangle" w="med" len="med"/>
          </a:ln>
        </p:spPr>
      </p:cxnSp>
      <p:cxnSp>
        <p:nvCxnSpPr>
          <p:cNvPr id="10248" name="AutoShape 9"/>
          <p:cNvCxnSpPr>
            <a:cxnSpLocks noChangeShapeType="1"/>
          </p:cNvCxnSpPr>
          <p:nvPr/>
        </p:nvCxnSpPr>
        <p:spPr bwMode="auto">
          <a:xfrm flipV="1">
            <a:off x="3024188" y="2124075"/>
            <a:ext cx="0" cy="1390650"/>
          </a:xfrm>
          <a:prstGeom prst="straightConnector1">
            <a:avLst/>
          </a:prstGeom>
          <a:noFill/>
          <a:ln w="9525">
            <a:solidFill>
              <a:srgbClr val="000000"/>
            </a:solidFill>
            <a:round/>
            <a:headEnd/>
            <a:tailEnd type="triangle" w="med" len="med"/>
          </a:ln>
        </p:spPr>
      </p:cxnSp>
      <p:sp>
        <p:nvSpPr>
          <p:cNvPr id="10249" name="AutoShape 10"/>
          <p:cNvSpPr>
            <a:spLocks noChangeArrowheads="1"/>
          </p:cNvSpPr>
          <p:nvPr/>
        </p:nvSpPr>
        <p:spPr bwMode="auto">
          <a:xfrm>
            <a:off x="2481263" y="1651000"/>
            <a:ext cx="1085850" cy="465138"/>
          </a:xfrm>
          <a:prstGeom prst="roundRect">
            <a:avLst>
              <a:gd name="adj" fmla="val 16667"/>
            </a:avLst>
          </a:prstGeom>
          <a:solidFill>
            <a:srgbClr val="FFC000"/>
          </a:solidFill>
          <a:ln w="9525">
            <a:solidFill>
              <a:srgbClr val="000000"/>
            </a:solidFill>
            <a:round/>
            <a:headEnd/>
            <a:tailEnd/>
          </a:ln>
        </p:spPr>
        <p:txBody>
          <a:bodyPr anchor="ctr"/>
          <a:lstStyle/>
          <a:p>
            <a:pPr algn="ctr"/>
            <a:r>
              <a:rPr lang="fr-FR" sz="900" dirty="0" smtClean="0">
                <a:latin typeface="Calibri" pitchFamily="34" charset="0"/>
              </a:rPr>
              <a:t>Consommation alimentaire du ménage</a:t>
            </a:r>
            <a:endParaRPr lang="fr-FR" dirty="0"/>
          </a:p>
        </p:txBody>
      </p:sp>
      <p:sp>
        <p:nvSpPr>
          <p:cNvPr id="10250" name="AutoShape 11"/>
          <p:cNvSpPr>
            <a:spLocks noChangeArrowheads="1"/>
          </p:cNvSpPr>
          <p:nvPr/>
        </p:nvSpPr>
        <p:spPr bwMode="auto">
          <a:xfrm>
            <a:off x="4219575" y="1651000"/>
            <a:ext cx="1085850" cy="465138"/>
          </a:xfrm>
          <a:prstGeom prst="roundRect">
            <a:avLst>
              <a:gd name="adj" fmla="val 16667"/>
            </a:avLst>
          </a:prstGeom>
          <a:solidFill>
            <a:srgbClr val="FFC000"/>
          </a:solidFill>
          <a:ln w="9525">
            <a:solidFill>
              <a:srgbClr val="000000"/>
            </a:solidFill>
            <a:round/>
            <a:headEnd/>
            <a:tailEnd/>
          </a:ln>
        </p:spPr>
        <p:txBody>
          <a:bodyPr anchor="ctr"/>
          <a:lstStyle/>
          <a:p>
            <a:pPr algn="ctr"/>
            <a:r>
              <a:rPr lang="fr-FR" sz="900" dirty="0" smtClean="0">
                <a:latin typeface="Calibri" pitchFamily="34" charset="0"/>
              </a:rPr>
              <a:t>Pratiques  alimentaires et de soins </a:t>
            </a:r>
            <a:endParaRPr lang="fr-FR" dirty="0"/>
          </a:p>
        </p:txBody>
      </p:sp>
      <p:sp>
        <p:nvSpPr>
          <p:cNvPr id="10251" name="AutoShape 12"/>
          <p:cNvSpPr>
            <a:spLocks noChangeArrowheads="1"/>
          </p:cNvSpPr>
          <p:nvPr/>
        </p:nvSpPr>
        <p:spPr bwMode="auto">
          <a:xfrm>
            <a:off x="3359150" y="3211513"/>
            <a:ext cx="1085850" cy="654050"/>
          </a:xfrm>
          <a:prstGeom prst="roundRect">
            <a:avLst>
              <a:gd name="adj" fmla="val 16667"/>
            </a:avLst>
          </a:prstGeom>
          <a:solidFill>
            <a:srgbClr val="FFC000"/>
          </a:solidFill>
          <a:ln w="9525">
            <a:solidFill>
              <a:srgbClr val="000000"/>
            </a:solidFill>
            <a:round/>
            <a:headEnd/>
            <a:tailEnd/>
          </a:ln>
        </p:spPr>
        <p:txBody>
          <a:bodyPr anchor="ctr"/>
          <a:lstStyle/>
          <a:p>
            <a:pPr algn="ctr"/>
            <a:r>
              <a:rPr lang="fr-FR" sz="900" dirty="0" smtClean="0">
                <a:latin typeface="Calibri" pitchFamily="34" charset="0"/>
              </a:rPr>
              <a:t>Stratégie de subsistance du ménage</a:t>
            </a:r>
            <a:endParaRPr lang="fr-FR" dirty="0"/>
          </a:p>
        </p:txBody>
      </p:sp>
      <p:grpSp>
        <p:nvGrpSpPr>
          <p:cNvPr id="2" name="Group 13"/>
          <p:cNvGrpSpPr>
            <a:grpSpLocks/>
          </p:cNvGrpSpPr>
          <p:nvPr/>
        </p:nvGrpSpPr>
        <p:grpSpPr bwMode="auto">
          <a:xfrm>
            <a:off x="3395663" y="625475"/>
            <a:ext cx="4573587" cy="758825"/>
            <a:chOff x="3403" y="1854"/>
            <a:chExt cx="7202" cy="1195"/>
          </a:xfrm>
        </p:grpSpPr>
        <p:cxnSp>
          <p:nvCxnSpPr>
            <p:cNvPr id="10295" name="AutoShape 14"/>
            <p:cNvCxnSpPr>
              <a:cxnSpLocks noChangeShapeType="1"/>
            </p:cNvCxnSpPr>
            <p:nvPr/>
          </p:nvCxnSpPr>
          <p:spPr bwMode="auto">
            <a:xfrm>
              <a:off x="7798" y="2711"/>
              <a:ext cx="1088" cy="0"/>
            </a:xfrm>
            <a:prstGeom prst="straightConnector1">
              <a:avLst/>
            </a:prstGeom>
            <a:noFill/>
            <a:ln w="9525">
              <a:solidFill>
                <a:srgbClr val="000000"/>
              </a:solidFill>
              <a:round/>
              <a:headEnd/>
              <a:tailEnd type="triangle" w="med" len="med"/>
            </a:ln>
          </p:spPr>
        </p:cxnSp>
        <p:cxnSp>
          <p:nvCxnSpPr>
            <p:cNvPr id="10296" name="AutoShape 15"/>
            <p:cNvCxnSpPr>
              <a:cxnSpLocks noChangeShapeType="1"/>
            </p:cNvCxnSpPr>
            <p:nvPr/>
          </p:nvCxnSpPr>
          <p:spPr bwMode="auto">
            <a:xfrm>
              <a:off x="7857" y="2951"/>
              <a:ext cx="1088" cy="0"/>
            </a:xfrm>
            <a:prstGeom prst="straightConnector1">
              <a:avLst/>
            </a:prstGeom>
            <a:noFill/>
            <a:ln w="9525">
              <a:solidFill>
                <a:srgbClr val="000000"/>
              </a:solidFill>
              <a:round/>
              <a:headEnd type="triangle" w="med" len="med"/>
              <a:tailEnd/>
            </a:ln>
          </p:spPr>
        </p:cxnSp>
        <p:cxnSp>
          <p:nvCxnSpPr>
            <p:cNvPr id="10297" name="AutoShape 16"/>
            <p:cNvCxnSpPr>
              <a:cxnSpLocks noChangeShapeType="1"/>
            </p:cNvCxnSpPr>
            <p:nvPr/>
          </p:nvCxnSpPr>
          <p:spPr bwMode="auto">
            <a:xfrm>
              <a:off x="5114" y="2951"/>
              <a:ext cx="1088" cy="0"/>
            </a:xfrm>
            <a:prstGeom prst="straightConnector1">
              <a:avLst/>
            </a:prstGeom>
            <a:noFill/>
            <a:ln w="9525">
              <a:solidFill>
                <a:srgbClr val="000000"/>
              </a:solidFill>
              <a:round/>
              <a:headEnd type="triangle" w="med" len="med"/>
              <a:tailEnd/>
            </a:ln>
          </p:spPr>
        </p:cxnSp>
        <p:cxnSp>
          <p:nvCxnSpPr>
            <p:cNvPr id="10298" name="AutoShape 17"/>
            <p:cNvCxnSpPr>
              <a:cxnSpLocks noChangeShapeType="1"/>
            </p:cNvCxnSpPr>
            <p:nvPr/>
          </p:nvCxnSpPr>
          <p:spPr bwMode="auto">
            <a:xfrm>
              <a:off x="5055" y="2711"/>
              <a:ext cx="1088" cy="0"/>
            </a:xfrm>
            <a:prstGeom prst="straightConnector1">
              <a:avLst/>
            </a:prstGeom>
            <a:noFill/>
            <a:ln w="9525">
              <a:solidFill>
                <a:srgbClr val="000000"/>
              </a:solidFill>
              <a:round/>
              <a:headEnd/>
              <a:tailEnd type="triangle" w="med" len="med"/>
            </a:ln>
          </p:spPr>
        </p:cxnSp>
        <p:sp>
          <p:nvSpPr>
            <p:cNvPr id="10299" name="AutoShape 18"/>
            <p:cNvSpPr>
              <a:spLocks noChangeArrowheads="1"/>
            </p:cNvSpPr>
            <p:nvPr/>
          </p:nvSpPr>
          <p:spPr bwMode="auto">
            <a:xfrm>
              <a:off x="6119" y="1854"/>
              <a:ext cx="1708" cy="467"/>
            </a:xfrm>
            <a:prstGeom prst="roundRect">
              <a:avLst>
                <a:gd name="adj" fmla="val 16667"/>
              </a:avLst>
            </a:prstGeom>
            <a:solidFill>
              <a:srgbClr val="FDE47B"/>
            </a:solidFill>
            <a:ln w="9525">
              <a:solidFill>
                <a:srgbClr val="000000"/>
              </a:solidFill>
              <a:round/>
              <a:headEnd/>
              <a:tailEnd/>
            </a:ln>
          </p:spPr>
          <p:txBody>
            <a:bodyPr anchor="ctr"/>
            <a:lstStyle/>
            <a:p>
              <a:pPr algn="ctr">
                <a:spcAft>
                  <a:spcPts val="1000"/>
                </a:spcAft>
              </a:pPr>
              <a:r>
                <a:rPr lang="fr-FR" sz="900" dirty="0" smtClean="0">
                  <a:latin typeface="Calibri" pitchFamily="34" charset="0"/>
                </a:rPr>
                <a:t>Etat nutritionnel</a:t>
              </a:r>
              <a:endParaRPr lang="fr-FR" dirty="0"/>
            </a:p>
          </p:txBody>
        </p:sp>
        <p:sp>
          <p:nvSpPr>
            <p:cNvPr id="10300" name="AutoShape 19"/>
            <p:cNvSpPr>
              <a:spLocks noChangeArrowheads="1"/>
            </p:cNvSpPr>
            <p:nvPr/>
          </p:nvSpPr>
          <p:spPr bwMode="auto">
            <a:xfrm>
              <a:off x="3403" y="2582"/>
              <a:ext cx="1708" cy="467"/>
            </a:xfrm>
            <a:prstGeom prst="roundRect">
              <a:avLst>
                <a:gd name="adj" fmla="val 16667"/>
              </a:avLst>
            </a:prstGeom>
            <a:solidFill>
              <a:srgbClr val="FDE47B"/>
            </a:solidFill>
            <a:ln w="9525">
              <a:solidFill>
                <a:srgbClr val="000000"/>
              </a:solidFill>
              <a:round/>
              <a:headEnd/>
              <a:tailEnd/>
            </a:ln>
          </p:spPr>
          <p:txBody>
            <a:bodyPr anchor="ctr"/>
            <a:lstStyle/>
            <a:p>
              <a:pPr algn="ctr">
                <a:spcAft>
                  <a:spcPts val="1000"/>
                </a:spcAft>
              </a:pPr>
              <a:r>
                <a:rPr lang="fr-FR" sz="900" dirty="0" smtClean="0">
                  <a:latin typeface="Calibri" pitchFamily="34" charset="0"/>
                </a:rPr>
                <a:t>Consommation alimentaire</a:t>
              </a:r>
              <a:endParaRPr lang="en-US" dirty="0"/>
            </a:p>
          </p:txBody>
        </p:sp>
        <p:sp>
          <p:nvSpPr>
            <p:cNvPr id="10301" name="AutoShape 20"/>
            <p:cNvSpPr>
              <a:spLocks noChangeArrowheads="1"/>
            </p:cNvSpPr>
            <p:nvPr/>
          </p:nvSpPr>
          <p:spPr bwMode="auto">
            <a:xfrm>
              <a:off x="6149" y="2582"/>
              <a:ext cx="1708" cy="467"/>
            </a:xfrm>
            <a:prstGeom prst="roundRect">
              <a:avLst>
                <a:gd name="adj" fmla="val 16667"/>
              </a:avLst>
            </a:prstGeom>
            <a:solidFill>
              <a:srgbClr val="FDE47B"/>
            </a:solidFill>
            <a:ln w="9525">
              <a:solidFill>
                <a:srgbClr val="000000"/>
              </a:solidFill>
              <a:round/>
              <a:headEnd/>
              <a:tailEnd/>
            </a:ln>
          </p:spPr>
          <p:txBody>
            <a:bodyPr anchor="ctr"/>
            <a:lstStyle/>
            <a:p>
              <a:pPr algn="ctr">
                <a:spcAft>
                  <a:spcPts val="1000"/>
                </a:spcAft>
              </a:pPr>
              <a:r>
                <a:rPr lang="fr-FR" sz="900" dirty="0" smtClean="0">
                  <a:latin typeface="Calibri" pitchFamily="34" charset="0"/>
                </a:rPr>
                <a:t>Utilisation des aliments </a:t>
              </a:r>
              <a:endParaRPr lang="fr-FR" dirty="0"/>
            </a:p>
          </p:txBody>
        </p:sp>
        <p:cxnSp>
          <p:nvCxnSpPr>
            <p:cNvPr id="10302" name="AutoShape 21"/>
            <p:cNvCxnSpPr>
              <a:cxnSpLocks noChangeShapeType="1"/>
            </p:cNvCxnSpPr>
            <p:nvPr/>
          </p:nvCxnSpPr>
          <p:spPr bwMode="auto">
            <a:xfrm flipH="1" flipV="1">
              <a:off x="6972" y="2321"/>
              <a:ext cx="8" cy="261"/>
            </a:xfrm>
            <a:prstGeom prst="straightConnector1">
              <a:avLst/>
            </a:prstGeom>
            <a:noFill/>
            <a:ln w="9525">
              <a:solidFill>
                <a:srgbClr val="000000"/>
              </a:solidFill>
              <a:round/>
              <a:headEnd/>
              <a:tailEnd type="triangle" w="med" len="med"/>
            </a:ln>
          </p:spPr>
        </p:cxnSp>
        <p:sp>
          <p:nvSpPr>
            <p:cNvPr id="10303" name="AutoShape 22"/>
            <p:cNvSpPr>
              <a:spLocks noChangeArrowheads="1"/>
            </p:cNvSpPr>
            <p:nvPr/>
          </p:nvSpPr>
          <p:spPr bwMode="auto">
            <a:xfrm>
              <a:off x="8897" y="2582"/>
              <a:ext cx="1708" cy="467"/>
            </a:xfrm>
            <a:prstGeom prst="roundRect">
              <a:avLst>
                <a:gd name="adj" fmla="val 16667"/>
              </a:avLst>
            </a:prstGeom>
            <a:solidFill>
              <a:srgbClr val="FDE47B"/>
            </a:solidFill>
            <a:ln w="9525">
              <a:solidFill>
                <a:srgbClr val="000000"/>
              </a:solidFill>
              <a:round/>
              <a:headEnd/>
              <a:tailEnd/>
            </a:ln>
          </p:spPr>
          <p:txBody>
            <a:bodyPr anchor="ctr"/>
            <a:lstStyle/>
            <a:p>
              <a:pPr algn="ctr">
                <a:spcAft>
                  <a:spcPts val="1000"/>
                </a:spcAft>
              </a:pPr>
              <a:r>
                <a:rPr lang="fr-FR" sz="900" dirty="0" smtClean="0">
                  <a:latin typeface="Calibri" pitchFamily="34" charset="0"/>
                </a:rPr>
                <a:t>Etat de santé</a:t>
              </a:r>
              <a:endParaRPr lang="fr-FR" dirty="0"/>
            </a:p>
          </p:txBody>
        </p:sp>
      </p:grpSp>
      <p:sp>
        <p:nvSpPr>
          <p:cNvPr id="10253" name="AutoShape 23"/>
          <p:cNvSpPr>
            <a:spLocks noChangeArrowheads="1"/>
          </p:cNvSpPr>
          <p:nvPr/>
        </p:nvSpPr>
        <p:spPr bwMode="auto">
          <a:xfrm>
            <a:off x="3351213" y="2400300"/>
            <a:ext cx="1085850" cy="465138"/>
          </a:xfrm>
          <a:prstGeom prst="roundRect">
            <a:avLst>
              <a:gd name="adj" fmla="val 16667"/>
            </a:avLst>
          </a:prstGeom>
          <a:solidFill>
            <a:srgbClr val="FFC000"/>
          </a:solidFill>
          <a:ln w="9525">
            <a:solidFill>
              <a:srgbClr val="000000"/>
            </a:solidFill>
            <a:round/>
            <a:headEnd/>
            <a:tailEnd/>
          </a:ln>
        </p:spPr>
        <p:txBody>
          <a:bodyPr anchor="ctr"/>
          <a:lstStyle/>
          <a:p>
            <a:pPr algn="ctr"/>
            <a:r>
              <a:rPr lang="fr-FR" sz="900" dirty="0" smtClean="0">
                <a:latin typeface="Calibri" pitchFamily="34" charset="0"/>
              </a:rPr>
              <a:t>Revenus du ménage</a:t>
            </a:r>
            <a:endParaRPr lang="fr-FR" dirty="0"/>
          </a:p>
        </p:txBody>
      </p:sp>
      <p:sp>
        <p:nvSpPr>
          <p:cNvPr id="10254" name="AutoShape 24"/>
          <p:cNvSpPr>
            <a:spLocks noChangeArrowheads="1"/>
          </p:cNvSpPr>
          <p:nvPr/>
        </p:nvSpPr>
        <p:spPr bwMode="auto">
          <a:xfrm>
            <a:off x="2416175" y="1577975"/>
            <a:ext cx="2962275" cy="647700"/>
          </a:xfrm>
          <a:prstGeom prst="roundRect">
            <a:avLst>
              <a:gd name="adj" fmla="val 16667"/>
            </a:avLst>
          </a:prstGeom>
          <a:noFill/>
          <a:ln w="9525">
            <a:solidFill>
              <a:srgbClr val="F79646"/>
            </a:solidFill>
            <a:round/>
            <a:headEnd/>
            <a:tailEnd/>
          </a:ln>
        </p:spPr>
        <p:txBody>
          <a:bodyPr/>
          <a:lstStyle/>
          <a:p>
            <a:endParaRPr lang="en-GB"/>
          </a:p>
        </p:txBody>
      </p:sp>
      <p:cxnSp>
        <p:nvCxnSpPr>
          <p:cNvPr id="10255" name="AutoShape 25"/>
          <p:cNvCxnSpPr>
            <a:cxnSpLocks noChangeShapeType="1"/>
          </p:cNvCxnSpPr>
          <p:nvPr/>
        </p:nvCxnSpPr>
        <p:spPr bwMode="auto">
          <a:xfrm flipV="1">
            <a:off x="3898900" y="1370013"/>
            <a:ext cx="0" cy="207962"/>
          </a:xfrm>
          <a:prstGeom prst="straightConnector1">
            <a:avLst/>
          </a:prstGeom>
          <a:noFill/>
          <a:ln w="9525">
            <a:solidFill>
              <a:srgbClr val="F79646"/>
            </a:solidFill>
            <a:round/>
            <a:headEnd/>
            <a:tailEnd type="triangle" w="med" len="med"/>
          </a:ln>
        </p:spPr>
      </p:cxnSp>
      <p:sp>
        <p:nvSpPr>
          <p:cNvPr id="10256" name="Text Box 26"/>
          <p:cNvSpPr txBox="1">
            <a:spLocks noChangeArrowheads="1"/>
          </p:cNvSpPr>
          <p:nvPr/>
        </p:nvSpPr>
        <p:spPr bwMode="auto">
          <a:xfrm>
            <a:off x="3709988" y="1736725"/>
            <a:ext cx="401637" cy="387350"/>
          </a:xfrm>
          <a:prstGeom prst="rect">
            <a:avLst/>
          </a:prstGeom>
          <a:noFill/>
          <a:ln w="9525">
            <a:noFill/>
            <a:miter lim="800000"/>
            <a:headEnd/>
            <a:tailEnd/>
          </a:ln>
        </p:spPr>
        <p:txBody>
          <a:bodyPr/>
          <a:lstStyle/>
          <a:p>
            <a:pPr>
              <a:spcAft>
                <a:spcPts val="1000"/>
              </a:spcAft>
            </a:pPr>
            <a:r>
              <a:rPr lang="en-GB" b="1">
                <a:solidFill>
                  <a:srgbClr val="F79646"/>
                </a:solidFill>
                <a:latin typeface="Times New Roman" pitchFamily="18" charset="0"/>
                <a:sym typeface="Wingdings 2" pitchFamily="18" charset="2"/>
              </a:rPr>
              <a:t></a:t>
            </a:r>
            <a:endParaRPr lang="en-US"/>
          </a:p>
        </p:txBody>
      </p:sp>
      <p:sp>
        <p:nvSpPr>
          <p:cNvPr id="10257" name="AutoShape 27"/>
          <p:cNvSpPr>
            <a:spLocks noChangeArrowheads="1"/>
          </p:cNvSpPr>
          <p:nvPr/>
        </p:nvSpPr>
        <p:spPr bwMode="auto">
          <a:xfrm>
            <a:off x="5964238" y="1638300"/>
            <a:ext cx="1084262" cy="463550"/>
          </a:xfrm>
          <a:prstGeom prst="roundRect">
            <a:avLst>
              <a:gd name="adj" fmla="val 16667"/>
            </a:avLst>
          </a:prstGeom>
          <a:solidFill>
            <a:srgbClr val="FFC000"/>
          </a:solidFill>
          <a:ln w="9525">
            <a:solidFill>
              <a:srgbClr val="000000"/>
            </a:solidFill>
            <a:round/>
            <a:headEnd/>
            <a:tailEnd/>
          </a:ln>
        </p:spPr>
        <p:txBody>
          <a:bodyPr anchor="ctr"/>
          <a:lstStyle/>
          <a:p>
            <a:pPr algn="ctr"/>
            <a:r>
              <a:rPr lang="fr-FR" sz="900" dirty="0" smtClean="0"/>
              <a:t>Soins de santé</a:t>
            </a:r>
            <a:endParaRPr lang="fr-FR" sz="900" dirty="0"/>
          </a:p>
        </p:txBody>
      </p:sp>
      <p:sp>
        <p:nvSpPr>
          <p:cNvPr id="10258" name="AutoShape 28"/>
          <p:cNvSpPr>
            <a:spLocks noChangeArrowheads="1"/>
          </p:cNvSpPr>
          <p:nvPr/>
        </p:nvSpPr>
        <p:spPr bwMode="auto">
          <a:xfrm>
            <a:off x="7702550" y="1638300"/>
            <a:ext cx="1084263" cy="463550"/>
          </a:xfrm>
          <a:prstGeom prst="roundRect">
            <a:avLst>
              <a:gd name="adj" fmla="val 16667"/>
            </a:avLst>
          </a:prstGeom>
          <a:solidFill>
            <a:srgbClr val="FFC000"/>
          </a:solidFill>
          <a:ln w="9525">
            <a:solidFill>
              <a:srgbClr val="000000"/>
            </a:solidFill>
            <a:round/>
            <a:headEnd/>
            <a:tailEnd/>
          </a:ln>
        </p:spPr>
        <p:txBody>
          <a:bodyPr anchor="ctr"/>
          <a:lstStyle/>
          <a:p>
            <a:pPr algn="ctr"/>
            <a:r>
              <a:rPr lang="en-GB" sz="900" dirty="0" smtClean="0">
                <a:latin typeface="Calibri" pitchFamily="34" charset="0"/>
              </a:rPr>
              <a:t>Cadre de vie</a:t>
            </a:r>
            <a:endParaRPr lang="en-US" dirty="0"/>
          </a:p>
        </p:txBody>
      </p:sp>
      <p:sp>
        <p:nvSpPr>
          <p:cNvPr id="10259" name="AutoShape 29"/>
          <p:cNvSpPr>
            <a:spLocks noChangeArrowheads="1"/>
          </p:cNvSpPr>
          <p:nvPr/>
        </p:nvSpPr>
        <p:spPr bwMode="auto">
          <a:xfrm>
            <a:off x="5899150" y="1565275"/>
            <a:ext cx="2962275" cy="646113"/>
          </a:xfrm>
          <a:prstGeom prst="roundRect">
            <a:avLst>
              <a:gd name="adj" fmla="val 16667"/>
            </a:avLst>
          </a:prstGeom>
          <a:noFill/>
          <a:ln w="9525">
            <a:solidFill>
              <a:srgbClr val="F79646"/>
            </a:solidFill>
            <a:round/>
            <a:headEnd/>
            <a:tailEnd/>
          </a:ln>
        </p:spPr>
        <p:txBody>
          <a:bodyPr/>
          <a:lstStyle/>
          <a:p>
            <a:endParaRPr lang="en-GB"/>
          </a:p>
        </p:txBody>
      </p:sp>
      <p:sp>
        <p:nvSpPr>
          <p:cNvPr id="10260" name="Text Box 30"/>
          <p:cNvSpPr txBox="1">
            <a:spLocks noChangeArrowheads="1"/>
          </p:cNvSpPr>
          <p:nvPr/>
        </p:nvSpPr>
        <p:spPr bwMode="auto">
          <a:xfrm>
            <a:off x="7192963" y="1724025"/>
            <a:ext cx="401637" cy="387350"/>
          </a:xfrm>
          <a:prstGeom prst="rect">
            <a:avLst/>
          </a:prstGeom>
          <a:noFill/>
          <a:ln w="9525">
            <a:noFill/>
            <a:miter lim="800000"/>
            <a:headEnd/>
            <a:tailEnd/>
          </a:ln>
        </p:spPr>
        <p:txBody>
          <a:bodyPr/>
          <a:lstStyle/>
          <a:p>
            <a:pPr>
              <a:spcAft>
                <a:spcPts val="1000"/>
              </a:spcAft>
            </a:pPr>
            <a:r>
              <a:rPr lang="en-GB" b="1">
                <a:solidFill>
                  <a:srgbClr val="F79646"/>
                </a:solidFill>
                <a:latin typeface="Times New Roman" pitchFamily="18" charset="0"/>
                <a:sym typeface="Wingdings 2" pitchFamily="18" charset="2"/>
              </a:rPr>
              <a:t></a:t>
            </a:r>
            <a:endParaRPr lang="en-US"/>
          </a:p>
        </p:txBody>
      </p:sp>
      <p:cxnSp>
        <p:nvCxnSpPr>
          <p:cNvPr id="10261" name="AutoShape 31"/>
          <p:cNvCxnSpPr>
            <a:cxnSpLocks noChangeShapeType="1"/>
          </p:cNvCxnSpPr>
          <p:nvPr/>
        </p:nvCxnSpPr>
        <p:spPr bwMode="auto">
          <a:xfrm flipV="1">
            <a:off x="3165475" y="2124075"/>
            <a:ext cx="1588" cy="493713"/>
          </a:xfrm>
          <a:prstGeom prst="straightConnector1">
            <a:avLst/>
          </a:prstGeom>
          <a:noFill/>
          <a:ln w="9525">
            <a:solidFill>
              <a:srgbClr val="000000"/>
            </a:solidFill>
            <a:round/>
            <a:headEnd/>
            <a:tailEnd type="triangle" w="med" len="med"/>
          </a:ln>
        </p:spPr>
      </p:cxnSp>
      <p:cxnSp>
        <p:nvCxnSpPr>
          <p:cNvPr id="10262" name="AutoShape 32"/>
          <p:cNvCxnSpPr>
            <a:cxnSpLocks noChangeShapeType="1"/>
          </p:cNvCxnSpPr>
          <p:nvPr/>
        </p:nvCxnSpPr>
        <p:spPr bwMode="auto">
          <a:xfrm flipV="1">
            <a:off x="3721100" y="2865438"/>
            <a:ext cx="0" cy="346075"/>
          </a:xfrm>
          <a:prstGeom prst="straightConnector1">
            <a:avLst/>
          </a:prstGeom>
          <a:noFill/>
          <a:ln w="9525">
            <a:solidFill>
              <a:srgbClr val="000000"/>
            </a:solidFill>
            <a:round/>
            <a:headEnd/>
            <a:tailEnd type="triangle" w="med" len="med"/>
          </a:ln>
        </p:spPr>
      </p:cxnSp>
      <p:cxnSp>
        <p:nvCxnSpPr>
          <p:cNvPr id="10263" name="AutoShape 33"/>
          <p:cNvCxnSpPr>
            <a:cxnSpLocks noChangeShapeType="1"/>
          </p:cNvCxnSpPr>
          <p:nvPr/>
        </p:nvCxnSpPr>
        <p:spPr bwMode="auto">
          <a:xfrm flipH="1" flipV="1">
            <a:off x="3998913" y="2865438"/>
            <a:ext cx="4762" cy="346075"/>
          </a:xfrm>
          <a:prstGeom prst="straightConnector1">
            <a:avLst/>
          </a:prstGeom>
          <a:noFill/>
          <a:ln w="9525">
            <a:solidFill>
              <a:srgbClr val="000000"/>
            </a:solidFill>
            <a:prstDash val="dash"/>
            <a:round/>
            <a:headEnd type="triangle" w="med" len="med"/>
            <a:tailEnd/>
          </a:ln>
        </p:spPr>
      </p:cxnSp>
      <p:sp>
        <p:nvSpPr>
          <p:cNvPr id="10264" name="AutoShape 34"/>
          <p:cNvSpPr>
            <a:spLocks noChangeArrowheads="1"/>
          </p:cNvSpPr>
          <p:nvPr/>
        </p:nvSpPr>
        <p:spPr bwMode="auto">
          <a:xfrm>
            <a:off x="2481263" y="5824538"/>
            <a:ext cx="6246812" cy="311150"/>
          </a:xfrm>
          <a:prstGeom prst="roundRect">
            <a:avLst>
              <a:gd name="adj" fmla="val 16667"/>
            </a:avLst>
          </a:prstGeom>
          <a:solidFill>
            <a:srgbClr val="FFFFFF"/>
          </a:solidFill>
          <a:ln w="9525">
            <a:solidFill>
              <a:srgbClr val="808080"/>
            </a:solidFill>
            <a:round/>
            <a:headEnd/>
            <a:tailEnd/>
          </a:ln>
        </p:spPr>
        <p:txBody>
          <a:bodyPr/>
          <a:lstStyle/>
          <a:p>
            <a:pPr algn="ctr">
              <a:spcAft>
                <a:spcPts val="1000"/>
              </a:spcAft>
            </a:pPr>
            <a:r>
              <a:rPr lang="fr-FR" sz="900" b="1" dirty="0" smtClean="0">
                <a:solidFill>
                  <a:srgbClr val="7F7F7F"/>
                </a:solidFill>
                <a:latin typeface="Calibri" pitchFamily="34" charset="0"/>
              </a:rPr>
              <a:t>Environnement socio-économique, politique, institutionnel, culturel et naturel</a:t>
            </a:r>
            <a:endParaRPr lang="fr-FR" dirty="0"/>
          </a:p>
        </p:txBody>
      </p:sp>
      <p:sp>
        <p:nvSpPr>
          <p:cNvPr id="10265" name="AutoShape 35"/>
          <p:cNvSpPr>
            <a:spLocks noChangeArrowheads="1"/>
          </p:cNvSpPr>
          <p:nvPr/>
        </p:nvSpPr>
        <p:spPr bwMode="auto">
          <a:xfrm>
            <a:off x="2483768" y="4367213"/>
            <a:ext cx="753145" cy="465137"/>
          </a:xfrm>
          <a:prstGeom prst="roundRect">
            <a:avLst>
              <a:gd name="adj" fmla="val 16667"/>
            </a:avLst>
          </a:prstGeom>
          <a:solidFill>
            <a:srgbClr val="9BBB59"/>
          </a:solidFill>
          <a:ln w="9525">
            <a:solidFill>
              <a:srgbClr val="000000"/>
            </a:solidFill>
            <a:round/>
            <a:headEnd/>
            <a:tailEnd/>
          </a:ln>
        </p:spPr>
        <p:txBody>
          <a:bodyPr anchor="ctr"/>
          <a:lstStyle/>
          <a:p>
            <a:pPr algn="ctr"/>
            <a:r>
              <a:rPr lang="fr-FR" sz="800" dirty="0" smtClean="0">
                <a:latin typeface="Calibri" pitchFamily="34" charset="0"/>
              </a:rPr>
              <a:t>Disponibilité</a:t>
            </a:r>
            <a:endParaRPr lang="fr-FR" sz="800" dirty="0"/>
          </a:p>
        </p:txBody>
      </p:sp>
      <p:sp>
        <p:nvSpPr>
          <p:cNvPr id="10266" name="AutoShape 36"/>
          <p:cNvSpPr>
            <a:spLocks noChangeArrowheads="1"/>
          </p:cNvSpPr>
          <p:nvPr/>
        </p:nvSpPr>
        <p:spPr bwMode="auto">
          <a:xfrm>
            <a:off x="3236913" y="4367213"/>
            <a:ext cx="754062" cy="465137"/>
          </a:xfrm>
          <a:prstGeom prst="roundRect">
            <a:avLst>
              <a:gd name="adj" fmla="val 16667"/>
            </a:avLst>
          </a:prstGeom>
          <a:solidFill>
            <a:srgbClr val="9BBB59"/>
          </a:solidFill>
          <a:ln w="9525">
            <a:solidFill>
              <a:srgbClr val="000000"/>
            </a:solidFill>
            <a:round/>
            <a:headEnd/>
            <a:tailEnd/>
          </a:ln>
        </p:spPr>
        <p:txBody>
          <a:bodyPr anchor="ctr"/>
          <a:lstStyle/>
          <a:p>
            <a:pPr algn="ctr"/>
            <a:r>
              <a:rPr lang="fr-FR" sz="800" dirty="0" smtClean="0">
                <a:latin typeface="Calibri" pitchFamily="34" charset="0"/>
              </a:rPr>
              <a:t>Accessibilité financière</a:t>
            </a:r>
            <a:endParaRPr lang="fr-FR" dirty="0"/>
          </a:p>
        </p:txBody>
      </p:sp>
      <p:sp>
        <p:nvSpPr>
          <p:cNvPr id="10267" name="AutoShape 37"/>
          <p:cNvSpPr>
            <a:spLocks noChangeArrowheads="1"/>
          </p:cNvSpPr>
          <p:nvPr/>
        </p:nvSpPr>
        <p:spPr bwMode="auto">
          <a:xfrm>
            <a:off x="3990975" y="4367213"/>
            <a:ext cx="796925" cy="465137"/>
          </a:xfrm>
          <a:prstGeom prst="roundRect">
            <a:avLst>
              <a:gd name="adj" fmla="val 16667"/>
            </a:avLst>
          </a:prstGeom>
          <a:solidFill>
            <a:srgbClr val="9BBB59"/>
          </a:solidFill>
          <a:ln w="9525">
            <a:solidFill>
              <a:srgbClr val="000000"/>
            </a:solidFill>
            <a:round/>
            <a:headEnd/>
            <a:tailEnd/>
          </a:ln>
        </p:spPr>
        <p:txBody>
          <a:bodyPr anchor="ctr"/>
          <a:lstStyle/>
          <a:p>
            <a:pPr algn="ctr"/>
            <a:r>
              <a:rPr lang="fr-FR" sz="800" dirty="0" smtClean="0">
                <a:latin typeface="Calibri" pitchFamily="34" charset="0"/>
              </a:rPr>
              <a:t>Acceptabilité</a:t>
            </a:r>
            <a:endParaRPr lang="fr-FR" dirty="0"/>
          </a:p>
        </p:txBody>
      </p:sp>
      <p:sp>
        <p:nvSpPr>
          <p:cNvPr id="10268" name="AutoShape 38"/>
          <p:cNvSpPr>
            <a:spLocks noChangeArrowheads="1"/>
          </p:cNvSpPr>
          <p:nvPr/>
        </p:nvSpPr>
        <p:spPr bwMode="auto">
          <a:xfrm>
            <a:off x="4787900" y="4360863"/>
            <a:ext cx="560388" cy="463550"/>
          </a:xfrm>
          <a:prstGeom prst="roundRect">
            <a:avLst>
              <a:gd name="adj" fmla="val 16667"/>
            </a:avLst>
          </a:prstGeom>
          <a:solidFill>
            <a:srgbClr val="9BBB59"/>
          </a:solidFill>
          <a:ln w="9525">
            <a:solidFill>
              <a:srgbClr val="000000"/>
            </a:solidFill>
            <a:round/>
            <a:headEnd/>
            <a:tailEnd/>
          </a:ln>
        </p:spPr>
        <p:txBody>
          <a:bodyPr anchor="ctr"/>
          <a:lstStyle/>
          <a:p>
            <a:pPr algn="ctr"/>
            <a:r>
              <a:rPr lang="fr-FR" sz="800" dirty="0" smtClean="0">
                <a:latin typeface="Calibri" pitchFamily="34" charset="0"/>
              </a:rPr>
              <a:t>Qualité</a:t>
            </a:r>
            <a:endParaRPr lang="fr-FR" dirty="0"/>
          </a:p>
        </p:txBody>
      </p:sp>
      <p:cxnSp>
        <p:nvCxnSpPr>
          <p:cNvPr id="10269" name="AutoShape 39"/>
          <p:cNvCxnSpPr>
            <a:cxnSpLocks noChangeShapeType="1"/>
          </p:cNvCxnSpPr>
          <p:nvPr/>
        </p:nvCxnSpPr>
        <p:spPr bwMode="auto">
          <a:xfrm>
            <a:off x="4403725" y="5138738"/>
            <a:ext cx="614363" cy="0"/>
          </a:xfrm>
          <a:prstGeom prst="straightConnector1">
            <a:avLst/>
          </a:prstGeom>
          <a:noFill/>
          <a:ln w="9525">
            <a:solidFill>
              <a:srgbClr val="76923C"/>
            </a:solidFill>
            <a:round/>
            <a:headEnd/>
            <a:tailEnd/>
          </a:ln>
        </p:spPr>
      </p:cxnSp>
      <p:cxnSp>
        <p:nvCxnSpPr>
          <p:cNvPr id="10270" name="AutoShape 40"/>
          <p:cNvCxnSpPr>
            <a:cxnSpLocks noChangeShapeType="1"/>
          </p:cNvCxnSpPr>
          <p:nvPr/>
        </p:nvCxnSpPr>
        <p:spPr bwMode="auto">
          <a:xfrm>
            <a:off x="2852738" y="5138738"/>
            <a:ext cx="534987" cy="1587"/>
          </a:xfrm>
          <a:prstGeom prst="straightConnector1">
            <a:avLst/>
          </a:prstGeom>
          <a:noFill/>
          <a:ln w="9525">
            <a:solidFill>
              <a:srgbClr val="76923C"/>
            </a:solidFill>
            <a:round/>
            <a:headEnd/>
            <a:tailEnd/>
          </a:ln>
        </p:spPr>
      </p:cxnSp>
      <p:cxnSp>
        <p:nvCxnSpPr>
          <p:cNvPr id="10271" name="AutoShape 41"/>
          <p:cNvCxnSpPr>
            <a:cxnSpLocks noChangeShapeType="1"/>
          </p:cNvCxnSpPr>
          <p:nvPr/>
        </p:nvCxnSpPr>
        <p:spPr bwMode="auto">
          <a:xfrm flipV="1">
            <a:off x="2852738" y="4832350"/>
            <a:ext cx="0" cy="306388"/>
          </a:xfrm>
          <a:prstGeom prst="straightConnector1">
            <a:avLst/>
          </a:prstGeom>
          <a:noFill/>
          <a:ln w="9525">
            <a:solidFill>
              <a:srgbClr val="76923C"/>
            </a:solidFill>
            <a:round/>
            <a:headEnd/>
            <a:tailEnd type="triangle" w="med" len="med"/>
          </a:ln>
        </p:spPr>
      </p:cxnSp>
      <p:cxnSp>
        <p:nvCxnSpPr>
          <p:cNvPr id="10272" name="AutoShape 42"/>
          <p:cNvCxnSpPr>
            <a:cxnSpLocks noChangeShapeType="1"/>
          </p:cNvCxnSpPr>
          <p:nvPr/>
        </p:nvCxnSpPr>
        <p:spPr bwMode="auto">
          <a:xfrm flipV="1">
            <a:off x="3611563" y="4832350"/>
            <a:ext cx="0" cy="214313"/>
          </a:xfrm>
          <a:prstGeom prst="straightConnector1">
            <a:avLst/>
          </a:prstGeom>
          <a:noFill/>
          <a:ln w="9525">
            <a:solidFill>
              <a:srgbClr val="76923C"/>
            </a:solidFill>
            <a:round/>
            <a:headEnd/>
            <a:tailEnd type="triangle" w="med" len="med"/>
          </a:ln>
        </p:spPr>
      </p:cxnSp>
      <p:cxnSp>
        <p:nvCxnSpPr>
          <p:cNvPr id="10273" name="AutoShape 43"/>
          <p:cNvCxnSpPr>
            <a:cxnSpLocks noChangeShapeType="1"/>
          </p:cNvCxnSpPr>
          <p:nvPr/>
        </p:nvCxnSpPr>
        <p:spPr bwMode="auto">
          <a:xfrm flipV="1">
            <a:off x="4356100" y="4832350"/>
            <a:ext cx="0" cy="214313"/>
          </a:xfrm>
          <a:prstGeom prst="straightConnector1">
            <a:avLst/>
          </a:prstGeom>
          <a:noFill/>
          <a:ln w="9525">
            <a:solidFill>
              <a:srgbClr val="76923C"/>
            </a:solidFill>
            <a:round/>
            <a:headEnd/>
            <a:tailEnd type="triangle" w="med" len="med"/>
          </a:ln>
        </p:spPr>
      </p:cxnSp>
      <p:cxnSp>
        <p:nvCxnSpPr>
          <p:cNvPr id="10274" name="AutoShape 44"/>
          <p:cNvCxnSpPr>
            <a:cxnSpLocks noChangeShapeType="1"/>
          </p:cNvCxnSpPr>
          <p:nvPr/>
        </p:nvCxnSpPr>
        <p:spPr bwMode="auto">
          <a:xfrm flipV="1">
            <a:off x="5018088" y="4832350"/>
            <a:ext cx="0" cy="306388"/>
          </a:xfrm>
          <a:prstGeom prst="straightConnector1">
            <a:avLst/>
          </a:prstGeom>
          <a:noFill/>
          <a:ln w="9525">
            <a:solidFill>
              <a:srgbClr val="76923C"/>
            </a:solidFill>
            <a:round/>
            <a:headEnd/>
            <a:tailEnd type="triangle" w="med" len="med"/>
          </a:ln>
        </p:spPr>
      </p:cxnSp>
      <p:cxnSp>
        <p:nvCxnSpPr>
          <p:cNvPr id="10275" name="AutoShape 45"/>
          <p:cNvCxnSpPr>
            <a:cxnSpLocks noChangeShapeType="1"/>
          </p:cNvCxnSpPr>
          <p:nvPr/>
        </p:nvCxnSpPr>
        <p:spPr bwMode="auto">
          <a:xfrm flipV="1">
            <a:off x="2852738" y="2116138"/>
            <a:ext cx="0" cy="2114550"/>
          </a:xfrm>
          <a:prstGeom prst="straightConnector1">
            <a:avLst/>
          </a:prstGeom>
          <a:noFill/>
          <a:ln w="12700">
            <a:solidFill>
              <a:srgbClr val="76923C"/>
            </a:solidFill>
            <a:round/>
            <a:headEnd/>
            <a:tailEnd type="triangle" w="med" len="med"/>
          </a:ln>
        </p:spPr>
      </p:cxnSp>
      <p:cxnSp>
        <p:nvCxnSpPr>
          <p:cNvPr id="10276" name="AutoShape 46"/>
          <p:cNvCxnSpPr>
            <a:cxnSpLocks noChangeShapeType="1"/>
          </p:cNvCxnSpPr>
          <p:nvPr/>
        </p:nvCxnSpPr>
        <p:spPr bwMode="auto">
          <a:xfrm flipV="1">
            <a:off x="3898900" y="3865563"/>
            <a:ext cx="0" cy="365125"/>
          </a:xfrm>
          <a:prstGeom prst="straightConnector1">
            <a:avLst/>
          </a:prstGeom>
          <a:noFill/>
          <a:ln w="12700">
            <a:solidFill>
              <a:srgbClr val="76923C"/>
            </a:solidFill>
            <a:round/>
            <a:headEnd/>
            <a:tailEnd type="triangle" w="med" len="med"/>
          </a:ln>
        </p:spPr>
      </p:cxnSp>
      <p:sp>
        <p:nvSpPr>
          <p:cNvPr id="10277" name="AutoShape 47"/>
          <p:cNvSpPr>
            <a:spLocks noChangeArrowheads="1"/>
          </p:cNvSpPr>
          <p:nvPr/>
        </p:nvSpPr>
        <p:spPr bwMode="auto">
          <a:xfrm>
            <a:off x="2425700" y="4230688"/>
            <a:ext cx="2952750" cy="1400175"/>
          </a:xfrm>
          <a:prstGeom prst="roundRect">
            <a:avLst>
              <a:gd name="adj" fmla="val 16667"/>
            </a:avLst>
          </a:prstGeom>
          <a:noFill/>
          <a:ln w="9525">
            <a:solidFill>
              <a:srgbClr val="76923C"/>
            </a:solidFill>
            <a:round/>
            <a:headEnd/>
            <a:tailEnd/>
          </a:ln>
        </p:spPr>
        <p:txBody>
          <a:bodyPr anchor="ctr"/>
          <a:lstStyle/>
          <a:p>
            <a:pPr>
              <a:spcAft>
                <a:spcPts val="1000"/>
              </a:spcAft>
            </a:pPr>
            <a:endParaRPr lang="fr-FR" sz="900" dirty="0">
              <a:solidFill>
                <a:srgbClr val="76923C"/>
              </a:solidFill>
              <a:latin typeface="Times New Roman" pitchFamily="18" charset="0"/>
            </a:endParaRPr>
          </a:p>
          <a:p>
            <a:pPr>
              <a:spcAft>
                <a:spcPts val="1000"/>
              </a:spcAft>
            </a:pPr>
            <a:endParaRPr lang="fr-FR" sz="900" dirty="0">
              <a:solidFill>
                <a:srgbClr val="76923C"/>
              </a:solidFill>
              <a:latin typeface="Times New Roman" pitchFamily="18" charset="0"/>
            </a:endParaRPr>
          </a:p>
          <a:p>
            <a:pPr>
              <a:spcAft>
                <a:spcPts val="1000"/>
              </a:spcAft>
            </a:pPr>
            <a:endParaRPr lang="fr-FR" sz="900" dirty="0">
              <a:solidFill>
                <a:srgbClr val="76923C"/>
              </a:solidFill>
              <a:latin typeface="Times New Roman" pitchFamily="18" charset="0"/>
            </a:endParaRPr>
          </a:p>
          <a:p>
            <a:pPr algn="ctr"/>
            <a:r>
              <a:rPr lang="fr-FR" sz="900" dirty="0" smtClean="0">
                <a:solidFill>
                  <a:srgbClr val="76923C"/>
                </a:solidFill>
                <a:latin typeface="Calibri" pitchFamily="34" charset="0"/>
              </a:rPr>
              <a:t>Chaînes alimentaires </a:t>
            </a:r>
          </a:p>
          <a:p>
            <a:pPr algn="ctr"/>
            <a:endParaRPr lang="en-GB" sz="800" b="1" dirty="0">
              <a:solidFill>
                <a:srgbClr val="76923C"/>
              </a:solidFill>
              <a:latin typeface="Times New Roman" pitchFamily="18" charset="0"/>
            </a:endParaRPr>
          </a:p>
          <a:p>
            <a:pPr algn="ctr"/>
            <a:r>
              <a:rPr lang="fr-FR" sz="900" b="1" dirty="0" smtClean="0">
                <a:solidFill>
                  <a:srgbClr val="76923C"/>
                </a:solidFill>
                <a:latin typeface="Calibri" pitchFamily="34" charset="0"/>
              </a:rPr>
              <a:t>Système agro-alimentaire</a:t>
            </a:r>
            <a:endParaRPr lang="fr-FR" dirty="0"/>
          </a:p>
        </p:txBody>
      </p:sp>
      <p:cxnSp>
        <p:nvCxnSpPr>
          <p:cNvPr id="10278" name="AutoShape 48"/>
          <p:cNvCxnSpPr>
            <a:cxnSpLocks noChangeShapeType="1"/>
          </p:cNvCxnSpPr>
          <p:nvPr/>
        </p:nvCxnSpPr>
        <p:spPr bwMode="auto">
          <a:xfrm flipV="1">
            <a:off x="3844925" y="5632450"/>
            <a:ext cx="0" cy="193675"/>
          </a:xfrm>
          <a:prstGeom prst="straightConnector1">
            <a:avLst/>
          </a:prstGeom>
          <a:noFill/>
          <a:ln w="12700">
            <a:solidFill>
              <a:srgbClr val="808080"/>
            </a:solidFill>
            <a:round/>
            <a:headEnd/>
            <a:tailEnd type="triangle" w="med" len="med"/>
          </a:ln>
        </p:spPr>
      </p:cxnSp>
      <p:cxnSp>
        <p:nvCxnSpPr>
          <p:cNvPr id="10279" name="AutoShape 49"/>
          <p:cNvCxnSpPr>
            <a:cxnSpLocks noChangeShapeType="1"/>
          </p:cNvCxnSpPr>
          <p:nvPr/>
        </p:nvCxnSpPr>
        <p:spPr bwMode="auto">
          <a:xfrm flipH="1" flipV="1">
            <a:off x="6497638" y="2112963"/>
            <a:ext cx="44450" cy="3708400"/>
          </a:xfrm>
          <a:prstGeom prst="straightConnector1">
            <a:avLst/>
          </a:prstGeom>
          <a:noFill/>
          <a:ln w="12700">
            <a:solidFill>
              <a:srgbClr val="808080"/>
            </a:solidFill>
            <a:round/>
            <a:headEnd/>
            <a:tailEnd type="triangle" w="med" len="med"/>
          </a:ln>
        </p:spPr>
      </p:cxnSp>
      <p:cxnSp>
        <p:nvCxnSpPr>
          <p:cNvPr id="10280" name="AutoShape 50"/>
          <p:cNvCxnSpPr>
            <a:cxnSpLocks noChangeShapeType="1"/>
          </p:cNvCxnSpPr>
          <p:nvPr/>
        </p:nvCxnSpPr>
        <p:spPr bwMode="auto">
          <a:xfrm flipH="1" flipV="1">
            <a:off x="8293100" y="2114550"/>
            <a:ext cx="44450" cy="3708400"/>
          </a:xfrm>
          <a:prstGeom prst="straightConnector1">
            <a:avLst/>
          </a:prstGeom>
          <a:noFill/>
          <a:ln w="12700">
            <a:solidFill>
              <a:srgbClr val="808080"/>
            </a:solidFill>
            <a:round/>
            <a:headEnd/>
            <a:tailEnd type="triangle" w="med" len="med"/>
          </a:ln>
        </p:spPr>
      </p:cxnSp>
      <p:cxnSp>
        <p:nvCxnSpPr>
          <p:cNvPr id="10281" name="AutoShape 51"/>
          <p:cNvCxnSpPr>
            <a:cxnSpLocks noChangeShapeType="1"/>
          </p:cNvCxnSpPr>
          <p:nvPr/>
        </p:nvCxnSpPr>
        <p:spPr bwMode="auto">
          <a:xfrm flipH="1">
            <a:off x="3024188" y="3514725"/>
            <a:ext cx="334962" cy="0"/>
          </a:xfrm>
          <a:prstGeom prst="straightConnector1">
            <a:avLst/>
          </a:prstGeom>
          <a:noFill/>
          <a:ln w="9525">
            <a:solidFill>
              <a:srgbClr val="000000"/>
            </a:solidFill>
            <a:round/>
            <a:headEnd/>
            <a:tailEnd/>
          </a:ln>
        </p:spPr>
      </p:cxnSp>
      <p:cxnSp>
        <p:nvCxnSpPr>
          <p:cNvPr id="10282" name="AutoShape 52"/>
          <p:cNvCxnSpPr>
            <a:cxnSpLocks noChangeShapeType="1"/>
          </p:cNvCxnSpPr>
          <p:nvPr/>
        </p:nvCxnSpPr>
        <p:spPr bwMode="auto">
          <a:xfrm>
            <a:off x="3165475" y="2617788"/>
            <a:ext cx="185738" cy="0"/>
          </a:xfrm>
          <a:prstGeom prst="straightConnector1">
            <a:avLst/>
          </a:prstGeom>
          <a:noFill/>
          <a:ln w="9525">
            <a:solidFill>
              <a:srgbClr val="000000"/>
            </a:solidFill>
            <a:round/>
            <a:headEnd/>
            <a:tailEnd/>
          </a:ln>
        </p:spPr>
      </p:cxnSp>
      <p:cxnSp>
        <p:nvCxnSpPr>
          <p:cNvPr id="10283" name="AutoShape 53"/>
          <p:cNvCxnSpPr>
            <a:cxnSpLocks noChangeShapeType="1"/>
          </p:cNvCxnSpPr>
          <p:nvPr/>
        </p:nvCxnSpPr>
        <p:spPr bwMode="auto">
          <a:xfrm flipV="1">
            <a:off x="4689475" y="2111375"/>
            <a:ext cx="0" cy="401638"/>
          </a:xfrm>
          <a:prstGeom prst="straightConnector1">
            <a:avLst/>
          </a:prstGeom>
          <a:noFill/>
          <a:ln w="9525">
            <a:solidFill>
              <a:srgbClr val="000000"/>
            </a:solidFill>
            <a:round/>
            <a:headEnd/>
            <a:tailEnd type="triangle" w="med" len="med"/>
          </a:ln>
        </p:spPr>
      </p:cxnSp>
      <p:cxnSp>
        <p:nvCxnSpPr>
          <p:cNvPr id="10284" name="AutoShape 54"/>
          <p:cNvCxnSpPr>
            <a:cxnSpLocks noChangeShapeType="1"/>
          </p:cNvCxnSpPr>
          <p:nvPr/>
        </p:nvCxnSpPr>
        <p:spPr bwMode="auto">
          <a:xfrm flipV="1">
            <a:off x="6342063" y="2101850"/>
            <a:ext cx="0" cy="515938"/>
          </a:xfrm>
          <a:prstGeom prst="straightConnector1">
            <a:avLst/>
          </a:prstGeom>
          <a:noFill/>
          <a:ln w="9525">
            <a:solidFill>
              <a:srgbClr val="000000"/>
            </a:solidFill>
            <a:round/>
            <a:headEnd/>
            <a:tailEnd type="triangle" w="med" len="med"/>
          </a:ln>
        </p:spPr>
      </p:cxnSp>
      <p:cxnSp>
        <p:nvCxnSpPr>
          <p:cNvPr id="10285" name="AutoShape 55"/>
          <p:cNvCxnSpPr>
            <a:cxnSpLocks noChangeShapeType="1"/>
          </p:cNvCxnSpPr>
          <p:nvPr/>
        </p:nvCxnSpPr>
        <p:spPr bwMode="auto">
          <a:xfrm flipV="1">
            <a:off x="8069263" y="2101850"/>
            <a:ext cx="1587" cy="620713"/>
          </a:xfrm>
          <a:prstGeom prst="straightConnector1">
            <a:avLst/>
          </a:prstGeom>
          <a:noFill/>
          <a:ln w="9525">
            <a:solidFill>
              <a:srgbClr val="000000"/>
            </a:solidFill>
            <a:round/>
            <a:headEnd/>
            <a:tailEnd type="triangle" w="med" len="med"/>
          </a:ln>
        </p:spPr>
      </p:cxnSp>
      <p:cxnSp>
        <p:nvCxnSpPr>
          <p:cNvPr id="10286" name="AutoShape 56"/>
          <p:cNvCxnSpPr>
            <a:cxnSpLocks noChangeShapeType="1"/>
          </p:cNvCxnSpPr>
          <p:nvPr/>
        </p:nvCxnSpPr>
        <p:spPr bwMode="auto">
          <a:xfrm flipH="1">
            <a:off x="4437063" y="2513013"/>
            <a:ext cx="252412" cy="0"/>
          </a:xfrm>
          <a:prstGeom prst="straightConnector1">
            <a:avLst/>
          </a:prstGeom>
          <a:noFill/>
          <a:ln w="9525">
            <a:solidFill>
              <a:srgbClr val="000000"/>
            </a:solidFill>
            <a:round/>
            <a:headEnd/>
            <a:tailEnd/>
          </a:ln>
        </p:spPr>
      </p:cxnSp>
      <p:cxnSp>
        <p:nvCxnSpPr>
          <p:cNvPr id="10287" name="AutoShape 57"/>
          <p:cNvCxnSpPr>
            <a:cxnSpLocks noChangeShapeType="1"/>
          </p:cNvCxnSpPr>
          <p:nvPr/>
        </p:nvCxnSpPr>
        <p:spPr bwMode="auto">
          <a:xfrm>
            <a:off x="4437063" y="2617788"/>
            <a:ext cx="1905000" cy="0"/>
          </a:xfrm>
          <a:prstGeom prst="straightConnector1">
            <a:avLst/>
          </a:prstGeom>
          <a:noFill/>
          <a:ln w="9525">
            <a:solidFill>
              <a:srgbClr val="000000"/>
            </a:solidFill>
            <a:round/>
            <a:headEnd/>
            <a:tailEnd/>
          </a:ln>
        </p:spPr>
      </p:cxnSp>
      <p:cxnSp>
        <p:nvCxnSpPr>
          <p:cNvPr id="10288" name="AutoShape 58"/>
          <p:cNvCxnSpPr>
            <a:cxnSpLocks noChangeShapeType="1"/>
          </p:cNvCxnSpPr>
          <p:nvPr/>
        </p:nvCxnSpPr>
        <p:spPr bwMode="auto">
          <a:xfrm>
            <a:off x="4445000" y="2722563"/>
            <a:ext cx="3624263" cy="4762"/>
          </a:xfrm>
          <a:prstGeom prst="straightConnector1">
            <a:avLst/>
          </a:prstGeom>
          <a:noFill/>
          <a:ln w="9525">
            <a:solidFill>
              <a:srgbClr val="000000"/>
            </a:solidFill>
            <a:round/>
            <a:headEnd/>
            <a:tailEnd/>
          </a:ln>
        </p:spPr>
      </p:cxnSp>
      <p:sp>
        <p:nvSpPr>
          <p:cNvPr id="1083" name="AutoShape 59"/>
          <p:cNvSpPr>
            <a:spLocks noChangeArrowheads="1"/>
          </p:cNvSpPr>
          <p:nvPr/>
        </p:nvSpPr>
        <p:spPr bwMode="auto">
          <a:xfrm>
            <a:off x="2416175" y="922338"/>
            <a:ext cx="2962275" cy="5213350"/>
          </a:xfrm>
          <a:prstGeom prst="triangle">
            <a:avLst>
              <a:gd name="adj" fmla="val 50000"/>
            </a:avLst>
          </a:prstGeom>
          <a:noFill/>
          <a:ln w="25400">
            <a:solidFill>
              <a:srgbClr val="002060"/>
            </a:solidFill>
            <a:miter lim="800000"/>
            <a:headEnd/>
            <a:tailEnd/>
          </a:ln>
        </p:spPr>
        <p:txBody>
          <a:bodyPr/>
          <a:lstStyle/>
          <a:p>
            <a:endParaRPr lang="en-GB"/>
          </a:p>
        </p:txBody>
      </p:sp>
      <p:sp>
        <p:nvSpPr>
          <p:cNvPr id="1084" name="AutoShape 60"/>
          <p:cNvSpPr>
            <a:spLocks noChangeArrowheads="1"/>
          </p:cNvSpPr>
          <p:nvPr/>
        </p:nvSpPr>
        <p:spPr bwMode="auto">
          <a:xfrm>
            <a:off x="2416175" y="452438"/>
            <a:ext cx="6475413" cy="5683250"/>
          </a:xfrm>
          <a:prstGeom prst="triangle">
            <a:avLst>
              <a:gd name="adj" fmla="val 50000"/>
            </a:avLst>
          </a:prstGeom>
          <a:noFill/>
          <a:ln w="25400">
            <a:solidFill>
              <a:srgbClr val="7030A0"/>
            </a:solidFill>
            <a:miter lim="800000"/>
            <a:headEnd/>
            <a:tailEnd/>
          </a:ln>
        </p:spPr>
        <p:txBody>
          <a:bodyPr/>
          <a:lstStyle/>
          <a:p>
            <a:endParaRPr lang="en-GB"/>
          </a:p>
        </p:txBody>
      </p:sp>
      <p:cxnSp>
        <p:nvCxnSpPr>
          <p:cNvPr id="10291" name="AutoShape 61"/>
          <p:cNvCxnSpPr>
            <a:cxnSpLocks noChangeShapeType="1"/>
          </p:cNvCxnSpPr>
          <p:nvPr/>
        </p:nvCxnSpPr>
        <p:spPr bwMode="auto">
          <a:xfrm flipH="1">
            <a:off x="4437063" y="3514725"/>
            <a:ext cx="504825" cy="1588"/>
          </a:xfrm>
          <a:prstGeom prst="straightConnector1">
            <a:avLst/>
          </a:prstGeom>
          <a:noFill/>
          <a:ln w="9525">
            <a:solidFill>
              <a:srgbClr val="000000"/>
            </a:solidFill>
            <a:round/>
            <a:headEnd/>
            <a:tailEnd/>
          </a:ln>
        </p:spPr>
      </p:cxnSp>
      <p:cxnSp>
        <p:nvCxnSpPr>
          <p:cNvPr id="10292" name="AutoShape 62"/>
          <p:cNvCxnSpPr>
            <a:cxnSpLocks noChangeShapeType="1"/>
          </p:cNvCxnSpPr>
          <p:nvPr/>
        </p:nvCxnSpPr>
        <p:spPr bwMode="auto">
          <a:xfrm flipV="1">
            <a:off x="4941888" y="2125663"/>
            <a:ext cx="0" cy="1390650"/>
          </a:xfrm>
          <a:prstGeom prst="straightConnector1">
            <a:avLst/>
          </a:prstGeom>
          <a:noFill/>
          <a:ln w="9525">
            <a:solidFill>
              <a:srgbClr val="000000"/>
            </a:solidFill>
            <a:round/>
            <a:headEnd/>
            <a:tailEnd type="triangle" w="med" len="med"/>
          </a:ln>
        </p:spPr>
      </p:cxnSp>
      <p:sp>
        <p:nvSpPr>
          <p:cNvPr id="67" name="TextBox 66"/>
          <p:cNvSpPr txBox="1">
            <a:spLocks noChangeArrowheads="1"/>
          </p:cNvSpPr>
          <p:nvPr/>
        </p:nvSpPr>
        <p:spPr bwMode="auto">
          <a:xfrm>
            <a:off x="179388" y="188913"/>
            <a:ext cx="2016125" cy="2800767"/>
          </a:xfrm>
          <a:prstGeom prst="rect">
            <a:avLst/>
          </a:prstGeom>
          <a:noFill/>
          <a:ln w="9525">
            <a:noFill/>
            <a:miter lim="800000"/>
            <a:headEnd/>
            <a:tailEnd/>
          </a:ln>
        </p:spPr>
        <p:txBody>
          <a:bodyPr>
            <a:spAutoFit/>
          </a:bodyPr>
          <a:lstStyle/>
          <a:p>
            <a:r>
              <a:rPr lang="fr-FR" sz="1600" dirty="0" smtClean="0">
                <a:solidFill>
                  <a:srgbClr val="7030A0"/>
                </a:solidFill>
              </a:rPr>
              <a:t>La</a:t>
            </a:r>
            <a:r>
              <a:rPr lang="fr-FR" sz="1600" b="1" dirty="0" smtClean="0">
                <a:solidFill>
                  <a:srgbClr val="7030A0"/>
                </a:solidFill>
              </a:rPr>
              <a:t> sécurité nutritionnelle</a:t>
            </a:r>
            <a:r>
              <a:rPr lang="fr-FR" sz="1600" dirty="0" smtClean="0">
                <a:solidFill>
                  <a:srgbClr val="7030A0"/>
                </a:solidFill>
              </a:rPr>
              <a:t> est l’effet direct d’une bonne santé, d’un environnement sain, de bonnes pratiques de soins et d’une sécurité alimentaire au niveau des ménages</a:t>
            </a:r>
            <a:endParaRPr lang="fr-FR" sz="1600" dirty="0">
              <a:solidFill>
                <a:srgbClr val="7030A0"/>
              </a:solidFill>
            </a:endParaRPr>
          </a:p>
        </p:txBody>
      </p:sp>
      <p:sp>
        <p:nvSpPr>
          <p:cNvPr id="68" name="TextBox 67"/>
          <p:cNvSpPr txBox="1">
            <a:spLocks noChangeArrowheads="1"/>
          </p:cNvSpPr>
          <p:nvPr/>
        </p:nvSpPr>
        <p:spPr bwMode="auto">
          <a:xfrm>
            <a:off x="179512" y="3072348"/>
            <a:ext cx="1944687" cy="3785652"/>
          </a:xfrm>
          <a:prstGeom prst="rect">
            <a:avLst/>
          </a:prstGeom>
          <a:noFill/>
          <a:ln w="9525">
            <a:noFill/>
            <a:miter lim="800000"/>
            <a:headEnd/>
            <a:tailEnd/>
          </a:ln>
        </p:spPr>
        <p:txBody>
          <a:bodyPr>
            <a:spAutoFit/>
          </a:bodyPr>
          <a:lstStyle/>
          <a:p>
            <a:r>
              <a:rPr lang="fr-FR" sz="1600" dirty="0" smtClean="0">
                <a:solidFill>
                  <a:srgbClr val="002060"/>
                </a:solidFill>
              </a:rPr>
              <a:t>La </a:t>
            </a:r>
            <a:r>
              <a:rPr lang="fr-FR" sz="1600" b="1" dirty="0" smtClean="0">
                <a:solidFill>
                  <a:srgbClr val="002060"/>
                </a:solidFill>
              </a:rPr>
              <a:t>sécurité alimentaire </a:t>
            </a:r>
            <a:r>
              <a:rPr lang="fr-FR" sz="1600" dirty="0" smtClean="0">
                <a:solidFill>
                  <a:srgbClr val="002060"/>
                </a:solidFill>
              </a:rPr>
              <a:t>décrit la situation dans laquelle les individus bénéficient d’un accès physique et économique à des aliments suffisants, sûrs, nourrissants et acceptables sur le plan culturel pour satisfaire à leurs besoins à tout moment</a:t>
            </a:r>
            <a:endParaRPr lang="fr-FR" sz="1600" dirty="0">
              <a:solidFill>
                <a:srgbClr val="00206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83"/>
                                        </p:tgtEl>
                                        <p:attrNameLst>
                                          <p:attrName>style.visibility</p:attrName>
                                        </p:attrNameLst>
                                      </p:cBhvr>
                                      <p:to>
                                        <p:strVal val="visible"/>
                                      </p:to>
                                    </p:set>
                                    <p:animEffect transition="in" filter="blinds(horizontal)">
                                      <p:cBhvr>
                                        <p:cTn id="7" dur="500"/>
                                        <p:tgtEl>
                                          <p:spTgt spid="108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28"/>
                                        </p:tgtEl>
                                        <p:attrNameLst>
                                          <p:attrName>style.visibility</p:attrName>
                                        </p:attrNameLst>
                                      </p:cBhvr>
                                      <p:to>
                                        <p:strVal val="visible"/>
                                      </p:to>
                                    </p:set>
                                    <p:animEffect transition="in" filter="blinds(horizontal)">
                                      <p:cBhvr>
                                        <p:cTn id="10" dur="500"/>
                                        <p:tgtEl>
                                          <p:spTgt spid="102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blinds(horizontal)">
                                      <p:cBhvr>
                                        <p:cTn id="13" dur="500"/>
                                        <p:tgtEl>
                                          <p:spTgt spid="68"/>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084"/>
                                        </p:tgtEl>
                                        <p:attrNameLst>
                                          <p:attrName>style.visibility</p:attrName>
                                        </p:attrNameLst>
                                      </p:cBhvr>
                                      <p:to>
                                        <p:strVal val="visible"/>
                                      </p:to>
                                    </p:set>
                                    <p:animEffect transition="in" filter="blinds(horizontal)">
                                      <p:cBhvr>
                                        <p:cTn id="18" dur="500"/>
                                        <p:tgtEl>
                                          <p:spTgt spid="1084"/>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029"/>
                                        </p:tgtEl>
                                        <p:attrNameLst>
                                          <p:attrName>style.visibility</p:attrName>
                                        </p:attrNameLst>
                                      </p:cBhvr>
                                      <p:to>
                                        <p:strVal val="visible"/>
                                      </p:to>
                                    </p:set>
                                    <p:animEffect transition="in" filter="blinds(horizontal)">
                                      <p:cBhvr>
                                        <p:cTn id="21" dur="500"/>
                                        <p:tgtEl>
                                          <p:spTgt spid="1029"/>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blinds(horizontal)">
                                      <p:cBhvr>
                                        <p:cTn id="24"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 grpId="0"/>
      <p:bldP spid="1029" grpId="0"/>
      <p:bldP spid="1083" grpId="0" animBg="1"/>
      <p:bldP spid="1084" grpId="0" animBg="1"/>
      <p:bldP spid="67" grpId="0"/>
      <p:bldP spid="68"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11344</TotalTime>
  <Words>1217</Words>
  <Application>Microsoft Office PowerPoint</Application>
  <PresentationFormat>On-screen Show (4:3)</PresentationFormat>
  <Paragraphs>340</Paragraphs>
  <Slides>22</Slides>
  <Notes>14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Thème Office</vt:lpstr>
      <vt:lpstr>Visio</vt:lpstr>
      <vt:lpstr>Les Transferts Sociaux pour la Sécurité Alimentaire et Nutritionnelle  Cadre Conceptuel</vt:lpstr>
      <vt:lpstr>Plan de la présentation</vt:lpstr>
      <vt:lpstr>Concepts de base</vt:lpstr>
      <vt:lpstr>La faim en Afrique subsaharienne</vt:lpstr>
      <vt:lpstr>Les principales formes de malnutrition</vt:lpstr>
      <vt:lpstr>Slide 6</vt:lpstr>
      <vt:lpstr>Slide 7</vt:lpstr>
      <vt:lpstr>Les piliers de la sécurité alimentaire</vt:lpstr>
      <vt:lpstr>Slide 9</vt:lpstr>
      <vt:lpstr>Pourquoi viser la sécurité alimentaire et nutritionnelle</vt:lpstr>
      <vt:lpstr>Sécurité alimentaire et nutritionnelle : des briques fondatrices de la croissance économique et du bien-être social</vt:lpstr>
      <vt:lpstr>Plan de la présentation</vt:lpstr>
      <vt:lpstr>Une définition</vt:lpstr>
      <vt:lpstr>Slide 14</vt:lpstr>
      <vt:lpstr>Eléments clés de l’élaboration des transferts sociaux</vt:lpstr>
      <vt:lpstr>Utiliser les transferts sociaux pour...</vt:lpstr>
      <vt:lpstr>Utiliser les transferts sociaux dans…</vt:lpstr>
      <vt:lpstr>Plan de la présentation</vt:lpstr>
      <vt:lpstr>Utiliser les transferts sociaux dans la lutte contre la faim</vt:lpstr>
      <vt:lpstr>Stratégies d’intervention</vt:lpstr>
      <vt:lpstr>Potentiel de développement des transferts sociaux</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Transfers and Nutrition</dc:title>
  <dc:creator>Cécile Cherrier</dc:creator>
  <cp:lastModifiedBy>Cécile Cherrier</cp:lastModifiedBy>
  <cp:revision>846</cp:revision>
  <dcterms:created xsi:type="dcterms:W3CDTF">2011-06-09T20:13:49Z</dcterms:created>
  <dcterms:modified xsi:type="dcterms:W3CDTF">2012-04-17T08:29:10Z</dcterms:modified>
</cp:coreProperties>
</file>