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336" r:id="rId4"/>
    <p:sldId id="317" r:id="rId5"/>
    <p:sldId id="319" r:id="rId6"/>
    <p:sldId id="320" r:id="rId7"/>
    <p:sldId id="321" r:id="rId8"/>
    <p:sldId id="331" r:id="rId9"/>
    <p:sldId id="294" r:id="rId10"/>
    <p:sldId id="329" r:id="rId11"/>
    <p:sldId id="324" r:id="rId12"/>
    <p:sldId id="322" r:id="rId13"/>
    <p:sldId id="323" r:id="rId14"/>
    <p:sldId id="332" r:id="rId15"/>
    <p:sldId id="286" r:id="rId16"/>
    <p:sldId id="341" r:id="rId17"/>
    <p:sldId id="340" r:id="rId18"/>
    <p:sldId id="337" r:id="rId19"/>
    <p:sldId id="339" r:id="rId20"/>
    <p:sldId id="335" r:id="rId21"/>
    <p:sldId id="333" r:id="rId22"/>
    <p:sldId id="307" r:id="rId23"/>
    <p:sldId id="308" r:id="rId24"/>
    <p:sldId id="309" r:id="rId25"/>
    <p:sldId id="296" r:id="rId26"/>
    <p:sldId id="295" r:id="rId27"/>
  </p:sldIdLst>
  <p:sldSz cx="9144000" cy="6858000" type="screen4x3"/>
  <p:notesSz cx="6662738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aire" initials="C" lastIdx="15" clrIdx="0"/>
  <p:cmAuthor id="1" name="Cécile Cherrier" initials="CC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CC00"/>
    <a:srgbClr val="FF9900"/>
    <a:srgbClr val="BFBFBF"/>
    <a:srgbClr val="77933C"/>
    <a:srgbClr val="99CCFF"/>
    <a:srgbClr val="EDF6F9"/>
    <a:srgbClr val="E5F2F7"/>
    <a:srgbClr val="F9FCFD"/>
    <a:srgbClr val="E2F1F6"/>
  </p:clrMru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2356" autoAdjust="0"/>
    <p:restoredTop sz="91333" autoAdjust="0"/>
  </p:normalViewPr>
  <p:slideViewPr>
    <p:cSldViewPr>
      <p:cViewPr varScale="1">
        <p:scale>
          <a:sx n="72" d="100"/>
          <a:sy n="72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5DF9A171-6261-4F6C-A6FF-CEE1AA1CE224}" type="datetimeFigureOut">
              <a:rPr lang="en-GB"/>
              <a:pPr>
                <a:defRPr/>
              </a:pPr>
              <a:t>17/04/2012</a:t>
            </a:fld>
            <a:endParaRPr lang="en-GB"/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8876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36901E7-7654-4D26-A270-E2F6E2BB44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3488" y="0"/>
            <a:ext cx="28876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FA0AEDE-2025-4192-A21B-E5E6CC779EEC}" type="datetimeFigureOut">
              <a:rPr lang="en-GB"/>
              <a:pPr>
                <a:defRPr/>
              </a:pPr>
              <a:t>17/04/2012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750" y="4714875"/>
            <a:ext cx="5329238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en-GB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76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4E4EB6E-FCB9-45AE-A036-920A903F26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9B4DFA-9A6F-4591-8412-FEF6883FF74A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z="110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00CF4D-170D-48DD-BA8B-42FEA59FA862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D6C617-C3A1-4978-A4E4-F5F74B005C44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3072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BAFF9C-F5E4-43D3-9444-CA7A45993D96}" type="slidenum">
              <a:rPr lang="fr-FR" smtClean="0"/>
              <a:pPr/>
              <a:t>20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sz="1100" dirty="0" smtClean="0"/>
              <a:t>Sources: Demographic</a:t>
            </a:r>
            <a:r>
              <a:rPr lang="en-GB" sz="1100" baseline="0" dirty="0" smtClean="0"/>
              <a:t> and Health Surveys 1996 and 2006/2007; </a:t>
            </a:r>
            <a:r>
              <a:rPr lang="en-GB" sz="1100" dirty="0" err="1" smtClean="0">
                <a:latin typeface="+mn-lt"/>
              </a:rPr>
              <a:t>Monteiro</a:t>
            </a:r>
            <a:r>
              <a:rPr lang="en-GB" sz="1100" dirty="0" smtClean="0">
                <a:latin typeface="+mn-lt"/>
              </a:rPr>
              <a:t> et al. Rev </a:t>
            </a:r>
            <a:r>
              <a:rPr lang="en-GB" sz="1100" dirty="0" err="1" smtClean="0">
                <a:latin typeface="+mn-lt"/>
              </a:rPr>
              <a:t>Saúde</a:t>
            </a:r>
            <a:r>
              <a:rPr lang="en-GB" sz="1100" dirty="0" smtClean="0">
                <a:latin typeface="+mn-lt"/>
              </a:rPr>
              <a:t> </a:t>
            </a:r>
            <a:r>
              <a:rPr lang="en-GB" sz="1100" dirty="0" err="1" smtClean="0">
                <a:latin typeface="+mn-lt"/>
              </a:rPr>
              <a:t>Pública</a:t>
            </a:r>
            <a:r>
              <a:rPr lang="en-GB" sz="1100" dirty="0" smtClean="0">
                <a:latin typeface="+mn-lt"/>
              </a:rPr>
              <a:t> 2009, 43(1):35-43; http://www.fomezero.gov.br</a:t>
            </a:r>
            <a:endParaRPr lang="en-GB" sz="1100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3652B3-E96D-405D-B6AA-2A5619E678F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z="11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3652B3-E96D-405D-B6AA-2A5619E678F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z="11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3652B3-E96D-405D-B6AA-2A5619E678F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z="11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3652B3-E96D-405D-B6AA-2A5619E678F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z="11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3652B3-E96D-405D-B6AA-2A5619E678F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z="11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3652B3-E96D-405D-B6AA-2A5619E678F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z="11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3652B3-E96D-405D-B6AA-2A5619E678FB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FBFC7FB-A526-4E7F-865F-1796E8430474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C156D-A06D-4B4B-BF4A-487882211437}" type="datetimeFigureOut">
              <a:rPr lang="en-GB"/>
              <a:pPr>
                <a:defRPr/>
              </a:pPr>
              <a:t>17/04/2012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D5F1F-43BE-43B8-89D4-5AB710EC03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643DF-34E7-4653-8C69-A2FEB1B02326}" type="datetimeFigureOut">
              <a:rPr lang="en-GB"/>
              <a:pPr>
                <a:defRPr/>
              </a:pPr>
              <a:t>17/04/2012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EC5FD-99C7-4EFD-99DB-1DDEE57782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1400-6D2E-49BF-8090-4EA040DAD9F2}" type="datetimeFigureOut">
              <a:rPr lang="en-GB"/>
              <a:pPr>
                <a:defRPr/>
              </a:pPr>
              <a:t>17/04/2012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497C1-22AE-4EAA-98FC-E58D504099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E62BA-7546-4554-B0D6-D51043F49C5C}" type="datetimeFigureOut">
              <a:rPr lang="en-GB"/>
              <a:pPr>
                <a:defRPr/>
              </a:pPr>
              <a:t>17/04/2012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F3488-FD6E-407C-B29A-DC430DF563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89BCA-0B86-4E23-96BA-F8C99BDB367B}" type="datetimeFigureOut">
              <a:rPr lang="en-GB"/>
              <a:pPr>
                <a:defRPr/>
              </a:pPr>
              <a:t>17/04/2012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52AFB-0EFD-4A39-93E9-CE509948B8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38E52-ACEB-4D36-B5FE-4889744F2367}" type="datetimeFigureOut">
              <a:rPr lang="en-GB"/>
              <a:pPr>
                <a:defRPr/>
              </a:pPr>
              <a:t>17/04/2012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F263A-3CC8-45A3-9D7D-AFD91FC65D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98388-794A-42D5-A3DE-0B17225EF794}" type="datetimeFigureOut">
              <a:rPr lang="en-GB"/>
              <a:pPr>
                <a:defRPr/>
              </a:pPr>
              <a:t>17/04/2012</a:t>
            </a:fld>
            <a:endParaRPr lang="en-GB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0F280-A0C3-4049-9230-40BDC28E96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5BF20-9C04-4858-90D1-49AD8D1D5B01}" type="datetimeFigureOut">
              <a:rPr lang="en-GB"/>
              <a:pPr>
                <a:defRPr/>
              </a:pPr>
              <a:t>17/04/2012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204B7-3204-4DB0-B289-964AAB92F1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8F706-103D-4D3E-A988-9720ED5D419F}" type="datetimeFigureOut">
              <a:rPr lang="en-GB"/>
              <a:pPr>
                <a:defRPr/>
              </a:pPr>
              <a:t>17/04/2012</a:t>
            </a:fld>
            <a:endParaRPr lang="en-GB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6FDF8-9068-418D-AAD7-BA4A8ADDD1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5125C-EBB5-4A06-A111-FD9337E9FDCD}" type="datetimeFigureOut">
              <a:rPr lang="en-GB"/>
              <a:pPr>
                <a:defRPr/>
              </a:pPr>
              <a:t>17/04/2012</a:t>
            </a:fld>
            <a:endParaRPr lang="en-GB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F1676-E865-4CD5-8420-1986551E99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EE1B5-2112-4560-B37D-95B8FFC2DA80}" type="datetimeFigureOut">
              <a:rPr lang="en-GB"/>
              <a:pPr>
                <a:defRPr/>
              </a:pPr>
              <a:t>17/04/2012</a:t>
            </a:fld>
            <a:endParaRPr lang="en-GB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64403-26A5-4171-8B6E-3E09FD4D80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A90E6-BAE1-4DCB-93E0-330601A02543}" type="datetimeFigureOut">
              <a:rPr lang="en-GB"/>
              <a:pPr>
                <a:defRPr/>
              </a:pPr>
              <a:t>17/04/2012</a:t>
            </a:fld>
            <a:endParaRPr lang="en-GB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4A315-F2B2-45A9-BF1D-9BD8033A5D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9C9317-37B8-45A4-9457-62B76FDC31C8}" type="datetimeFigureOut">
              <a:rPr lang="en-GB"/>
              <a:pPr>
                <a:defRPr/>
              </a:pPr>
              <a:t>17/04/2012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AB6D8C-9106-4C2A-89A2-0B904C6C19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1371600" y="2276475"/>
            <a:ext cx="7772400" cy="3096741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b="1" cap="small" dirty="0" smtClean="0">
                <a:solidFill>
                  <a:srgbClr val="FF9900"/>
                </a:solidFill>
              </a:rPr>
              <a:t>Les Transferts Sociaux</a:t>
            </a:r>
            <a:br>
              <a:rPr lang="fr-FR" sz="4000" b="1" cap="small" dirty="0" smtClean="0">
                <a:solidFill>
                  <a:srgbClr val="FF9900"/>
                </a:solidFill>
              </a:rPr>
            </a:br>
            <a:r>
              <a:rPr lang="fr-FR" sz="4000" b="1" cap="small" dirty="0" smtClean="0">
                <a:solidFill>
                  <a:srgbClr val="FF9900"/>
                </a:solidFill>
              </a:rPr>
              <a:t>pour la Sécurité Alimentaire</a:t>
            </a:r>
            <a:br>
              <a:rPr lang="fr-FR" sz="4000" b="1" cap="small" dirty="0" smtClean="0">
                <a:solidFill>
                  <a:srgbClr val="FF9900"/>
                </a:solidFill>
              </a:rPr>
            </a:br>
            <a:r>
              <a:rPr lang="fr-FR" sz="4000" b="1" cap="small" dirty="0" smtClean="0">
                <a:solidFill>
                  <a:srgbClr val="FF9900"/>
                </a:solidFill>
              </a:rPr>
              <a:t>et Nutritionnelle</a:t>
            </a:r>
            <a:br>
              <a:rPr lang="fr-FR" sz="4000" b="1" cap="small" dirty="0" smtClean="0">
                <a:solidFill>
                  <a:srgbClr val="FF9900"/>
                </a:solidFill>
              </a:rPr>
            </a:br>
            <a:r>
              <a:rPr lang="fr-FR" sz="1800" b="1" cap="small" dirty="0" smtClean="0">
                <a:solidFill>
                  <a:srgbClr val="FF9900"/>
                </a:solidFill>
              </a:rPr>
              <a:t/>
            </a:r>
            <a:br>
              <a:rPr lang="fr-FR" sz="1800" b="1" cap="small" dirty="0" smtClean="0">
                <a:solidFill>
                  <a:srgbClr val="FF9900"/>
                </a:solidFill>
              </a:rPr>
            </a:br>
            <a:r>
              <a:rPr lang="fr-FR" sz="4000" b="1" cap="small" dirty="0" smtClean="0">
                <a:solidFill>
                  <a:srgbClr val="0070C0"/>
                </a:solidFill>
              </a:rPr>
              <a:t>Expérience Internationale</a:t>
            </a:r>
            <a:endParaRPr lang="fr-FR" sz="3600" b="1" cap="small" dirty="0" smtClean="0">
              <a:solidFill>
                <a:srgbClr val="0070C0"/>
              </a:solidFill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835696" y="5877272"/>
            <a:ext cx="6400800" cy="8651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fr-FR" sz="1800" cap="small" smtClean="0">
                <a:solidFill>
                  <a:srgbClr val="92D050"/>
                </a:solidFill>
              </a:rPr>
              <a:t>Cécile Cherrier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fr-FR" sz="1800" cap="small" smtClean="0">
                <a:solidFill>
                  <a:srgbClr val="92D050"/>
                </a:solidFill>
              </a:rPr>
              <a:t>Séminaire Régional sur les Transfers Sociaux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fr-FR" sz="1800" cap="small" smtClean="0">
                <a:solidFill>
                  <a:srgbClr val="92D050"/>
                </a:solidFill>
              </a:rPr>
              <a:t>Ouagadougou, 17 avril 2012</a:t>
            </a:r>
          </a:p>
        </p:txBody>
      </p:sp>
    </p:spTree>
  </p:cSld>
  <p:clrMapOvr>
    <a:masterClrMapping/>
  </p:clrMapOvr>
  <p:transition advClick="0" advTm="11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974" y="1071546"/>
            <a:ext cx="428628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668" y="3714752"/>
            <a:ext cx="442915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936508" y="335756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1997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009024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2008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596390"/>
            <a:ext cx="36433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chemeClr val="bg1">
                    <a:lumMod val="50000"/>
                  </a:schemeClr>
                </a:solidFill>
              </a:rPr>
              <a:t>Source : Garcia et Moore </a:t>
            </a:r>
            <a:endParaRPr lang="fr-FR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4876" y="908720"/>
            <a:ext cx="421484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/>
            <a:r>
              <a:rPr lang="fr-FR" sz="1600" dirty="0" smtClean="0"/>
              <a:t>Expériences positives en Amérique Latine de larges programmes de transferts monétaires conditionnels</a:t>
            </a:r>
          </a:p>
          <a:p>
            <a:pPr marL="0"/>
            <a:endParaRPr lang="fr-FR" sz="1600" dirty="0" smtClean="0"/>
          </a:p>
          <a:p>
            <a:pPr marL="0"/>
            <a:r>
              <a:rPr lang="fr-FR" sz="1600" dirty="0" smtClean="0"/>
              <a:t>Expériences positives en Afrique Australe de transferts monétaires non conditionnels (pensions sociales, allocations pour enfants)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44008" y="3284984"/>
            <a:ext cx="424847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spcAft>
                <a:spcPts val="600"/>
              </a:spcAft>
              <a:buFontTx/>
              <a:buNone/>
            </a:pPr>
            <a:r>
              <a:rPr lang="fr-FR" sz="1400" dirty="0" smtClean="0"/>
              <a:t>Plus de 150 millions de ménages bénéficiaires :</a:t>
            </a:r>
          </a:p>
          <a:p>
            <a:pPr marL="144000" indent="-144000">
              <a:spcAft>
                <a:spcPts val="600"/>
              </a:spcAft>
              <a:buFont typeface="Wingdings" pitchFamily="2" charset="2"/>
              <a:buChar char="§"/>
            </a:pPr>
            <a:r>
              <a:rPr lang="fr-FR" sz="1400" i="1" dirty="0" err="1" smtClean="0"/>
              <a:t>Oportunidades</a:t>
            </a:r>
            <a:r>
              <a:rPr lang="fr-FR" sz="1400" i="1" dirty="0" smtClean="0"/>
              <a:t> </a:t>
            </a:r>
            <a:r>
              <a:rPr lang="fr-FR" sz="1400" dirty="0" smtClean="0"/>
              <a:t>au Mexique (1997) : plus de 5 millions de ménages</a:t>
            </a:r>
          </a:p>
          <a:p>
            <a:pPr marL="144000" indent="-144000">
              <a:spcAft>
                <a:spcPts val="600"/>
              </a:spcAft>
              <a:buFont typeface="Wingdings" pitchFamily="2" charset="2"/>
              <a:buChar char="§"/>
            </a:pPr>
            <a:r>
              <a:rPr lang="fr-FR" sz="1400" i="1" dirty="0" err="1" smtClean="0"/>
              <a:t>Bolsa</a:t>
            </a:r>
            <a:r>
              <a:rPr lang="fr-FR" sz="1400" i="1" dirty="0" smtClean="0"/>
              <a:t> </a:t>
            </a:r>
            <a:r>
              <a:rPr lang="fr-FR" sz="1400" i="1" dirty="0" err="1" smtClean="0"/>
              <a:t>Familia</a:t>
            </a:r>
            <a:r>
              <a:rPr lang="fr-FR" sz="1400" i="1" dirty="0" smtClean="0"/>
              <a:t> </a:t>
            </a:r>
            <a:r>
              <a:rPr lang="fr-FR" sz="1400" dirty="0" smtClean="0"/>
              <a:t>au Brésil (2003) : 12 millions de ménages</a:t>
            </a:r>
          </a:p>
          <a:p>
            <a:pPr marL="144000" indent="-144000">
              <a:spcAft>
                <a:spcPts val="600"/>
              </a:spcAft>
              <a:buFont typeface="Wingdings" pitchFamily="2" charset="2"/>
              <a:buChar char="§"/>
            </a:pPr>
            <a:r>
              <a:rPr lang="fr-FR" sz="1400" dirty="0" smtClean="0"/>
              <a:t>Prestation pour enfant en Afrique du Sud (2003) : 7,2 millions d’enfants</a:t>
            </a:r>
          </a:p>
          <a:p>
            <a:pPr marL="144000" indent="-144000">
              <a:spcAft>
                <a:spcPts val="600"/>
              </a:spcAft>
              <a:buFont typeface="Wingdings" pitchFamily="2" charset="2"/>
              <a:buChar char="§"/>
            </a:pPr>
            <a:r>
              <a:rPr lang="fr-FR" sz="1400" dirty="0" smtClean="0"/>
              <a:t>Plan de niveau de vie minimum en Chine (1998) : 22,4 millions de personnes</a:t>
            </a:r>
          </a:p>
          <a:p>
            <a:pPr marL="144000" indent="-144000">
              <a:spcAft>
                <a:spcPts val="600"/>
              </a:spcAft>
              <a:buFont typeface="Wingdings" pitchFamily="2" charset="2"/>
              <a:buChar char="§"/>
            </a:pPr>
            <a:r>
              <a:rPr lang="fr-FR" sz="1400" dirty="0" smtClean="0"/>
              <a:t>Programme de Filet Social en Indonésie (2005) : 15 millions ménages à terme</a:t>
            </a:r>
          </a:p>
          <a:p>
            <a:pPr marL="144000" indent="-144000">
              <a:spcAft>
                <a:spcPts val="600"/>
              </a:spcAft>
              <a:buFont typeface="Wingdings" pitchFamily="2" charset="2"/>
              <a:buChar char="§"/>
            </a:pPr>
            <a:r>
              <a:rPr lang="fr-FR" sz="1400" dirty="0" smtClean="0"/>
              <a:t>Le programme national de garantie d’emploi rural en Inde : 26 millions de ménages 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-180528" y="0"/>
            <a:ext cx="9505056" cy="922114"/>
          </a:xfrm>
        </p:spPr>
        <p:txBody>
          <a:bodyPr/>
          <a:lstStyle/>
          <a:p>
            <a:r>
              <a:rPr lang="fr-FR" sz="2000" b="1" dirty="0" smtClean="0"/>
              <a:t>Les transferts monétaires sont de plus en plus utilisés dans les pays en développement</a:t>
            </a:r>
            <a:endParaRPr lang="fr-F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357298"/>
            <a:ext cx="7546975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85786" y="5929330"/>
            <a:ext cx="7500937" cy="2616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ZA" sz="1100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ＭＳ Ｐゴシック" pitchFamily="34" charset="-128"/>
              </a:rPr>
              <a:t>Source : </a:t>
            </a:r>
            <a:r>
              <a:rPr lang="en-ZA" sz="1100" dirty="0">
                <a:solidFill>
                  <a:schemeClr val="bg1">
                    <a:lumMod val="50000"/>
                  </a:schemeClr>
                </a:solidFill>
                <a:latin typeface="+mj-lt"/>
                <a:ea typeface="ＭＳ Ｐゴシック" pitchFamily="34" charset="-128"/>
              </a:rPr>
              <a:t>IFPRI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2114"/>
          </a:xfrm>
        </p:spPr>
        <p:txBody>
          <a:bodyPr/>
          <a:lstStyle/>
          <a:p>
            <a:r>
              <a:rPr lang="fr-FR" sz="2000" b="1" dirty="0" smtClean="0"/>
              <a:t>Les transferts monétaires sont d’abord utiliser pour les dépenses alimentaires</a:t>
            </a:r>
            <a:endParaRPr lang="fr-F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8091735" cy="5217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2114"/>
          </a:xfrm>
        </p:spPr>
        <p:txBody>
          <a:bodyPr/>
          <a:lstStyle/>
          <a:p>
            <a:r>
              <a:rPr lang="fr-FR" sz="2000" b="1" dirty="0" smtClean="0"/>
              <a:t>Les transferts monétaires peuvent permettre une réduction de la malnutrition</a:t>
            </a:r>
            <a:endParaRPr lang="fr-F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2114"/>
          </a:xfrm>
        </p:spPr>
        <p:txBody>
          <a:bodyPr/>
          <a:lstStyle/>
          <a:p>
            <a:r>
              <a:rPr lang="fr-FR" sz="2000" b="1" dirty="0" smtClean="0"/>
              <a:t>Les transferts monétaires peuvent permettre des gains de croissance chez les enfants</a:t>
            </a:r>
            <a:endParaRPr lang="fr-FR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7413197" cy="5045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914400" y="333375"/>
            <a:ext cx="8229600" cy="1143000"/>
          </a:xfrm>
        </p:spPr>
        <p:txBody>
          <a:bodyPr/>
          <a:lstStyle/>
          <a:p>
            <a:r>
              <a:rPr lang="fr-FR" b="1" smtClean="0">
                <a:solidFill>
                  <a:schemeClr val="bg1"/>
                </a:solidFill>
              </a:rPr>
              <a:t>Plan de la présentation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2275" y="1989138"/>
            <a:ext cx="7451725" cy="4137025"/>
          </a:xfrm>
        </p:spPr>
        <p:txBody>
          <a:bodyPr/>
          <a:lstStyle/>
          <a:p>
            <a:pPr marL="514350" indent="-514350">
              <a:spcAft>
                <a:spcPts val="3000"/>
              </a:spcAft>
              <a:buFont typeface="Calibri" pitchFamily="34" charset="0"/>
              <a:buAutoNum type="arabicPeriod"/>
            </a:pPr>
            <a:r>
              <a:rPr lang="fr-FR" b="1" dirty="0" smtClean="0"/>
              <a:t>Vue d’ensemble</a:t>
            </a:r>
          </a:p>
          <a:p>
            <a:pPr marL="514350" indent="-514350">
              <a:spcAft>
                <a:spcPts val="3000"/>
              </a:spcAft>
              <a:buFont typeface="Calibri" pitchFamily="34" charset="0"/>
              <a:buAutoNum type="arabicPeriod"/>
            </a:pPr>
            <a:r>
              <a:rPr lang="fr-FR" b="1" dirty="0" smtClean="0">
                <a:solidFill>
                  <a:srgbClr val="0070C0"/>
                </a:solidFill>
              </a:rPr>
              <a:t>Quelques points clés</a:t>
            </a:r>
          </a:p>
          <a:p>
            <a:pPr marL="514350" indent="-514350">
              <a:spcAft>
                <a:spcPts val="3000"/>
              </a:spcAft>
              <a:buFont typeface="Calibri" pitchFamily="34" charset="0"/>
              <a:buAutoNum type="arabicPeriod"/>
            </a:pPr>
            <a:r>
              <a:rPr lang="fr-FR" b="1" dirty="0" smtClean="0"/>
              <a:t>Pistes de réflexion pour le Sahel</a:t>
            </a:r>
          </a:p>
          <a:p>
            <a:pPr marL="514350" indent="-514350">
              <a:spcAft>
                <a:spcPts val="3000"/>
              </a:spcAft>
              <a:buFont typeface="Calibri" pitchFamily="34" charset="0"/>
              <a:buAutoNum type="arabicPeriod"/>
            </a:pPr>
            <a:endParaRPr lang="fr-FR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686800" cy="5733256"/>
          </a:xfrm>
        </p:spPr>
        <p:txBody>
          <a:bodyPr/>
          <a:lstStyle/>
          <a:p>
            <a:pPr marL="342900" lvl="1" indent="-342900" fontAlgn="auto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b="1" dirty="0" smtClean="0"/>
              <a:t>Mettre l’accent sur la sécurité nutritionnelle</a:t>
            </a:r>
            <a:r>
              <a:rPr lang="fr-FR" sz="2000" dirty="0" smtClean="0"/>
              <a:t> </a:t>
            </a:r>
            <a:r>
              <a:rPr lang="fr-FR" sz="1600" dirty="0" smtClean="0"/>
              <a:t>(niveau individuel)</a:t>
            </a:r>
            <a:r>
              <a:rPr lang="fr-FR" sz="2000" dirty="0" smtClean="0"/>
              <a:t>		</a:t>
            </a:r>
            <a:endParaRPr lang="fr-FR" sz="2000" b="1" dirty="0" smtClean="0">
              <a:solidFill>
                <a:schemeClr val="accent6"/>
              </a:solidFill>
            </a:endParaRPr>
          </a:p>
          <a:p>
            <a:pPr marL="742950" lvl="2" indent="-342900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Char char="−"/>
              <a:defRPr/>
            </a:pPr>
            <a:r>
              <a:rPr lang="fr-FR" sz="1800" dirty="0" smtClean="0"/>
              <a:t>Inclure la qualité et la </a:t>
            </a:r>
            <a:r>
              <a:rPr lang="fr-FR" sz="1800" b="1" dirty="0" smtClean="0">
                <a:solidFill>
                  <a:schemeClr val="accent6"/>
                </a:solidFill>
              </a:rPr>
              <a:t>diversité alimentaire </a:t>
            </a:r>
            <a:r>
              <a:rPr lang="fr-FR" sz="1800" dirty="0" smtClean="0"/>
              <a:t>dans les indicateurs de suivi</a:t>
            </a:r>
            <a:endParaRPr lang="fr-FR" sz="1800" b="1" dirty="0" smtClean="0">
              <a:solidFill>
                <a:schemeClr val="accent6"/>
              </a:solidFill>
            </a:endParaRP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b="1" dirty="0" smtClean="0"/>
              <a:t>S’appuyer sur une analyse fine de la situation</a:t>
            </a:r>
            <a:endParaRPr lang="fr-FR" sz="2000" b="1" dirty="0" smtClean="0">
              <a:solidFill>
                <a:schemeClr val="accent6"/>
              </a:solidFill>
            </a:endParaRPr>
          </a:p>
          <a:p>
            <a:pPr marL="800100" lvl="1" indent="-342900" fontAlgn="auto">
              <a:spcAft>
                <a:spcPts val="0"/>
              </a:spcAft>
              <a:defRPr/>
            </a:pPr>
            <a:r>
              <a:rPr lang="fr-FR" sz="1800" dirty="0" smtClean="0"/>
              <a:t>Comprendre les </a:t>
            </a:r>
            <a:r>
              <a:rPr lang="fr-FR" sz="1800" b="1" dirty="0" smtClean="0">
                <a:solidFill>
                  <a:schemeClr val="accent6"/>
                </a:solidFill>
              </a:rPr>
              <a:t>causes de la faim et de la malnutrition </a:t>
            </a:r>
            <a:r>
              <a:rPr lang="fr-FR" sz="1600" dirty="0" smtClean="0"/>
              <a:t>(production, accès, soins, etc.)</a:t>
            </a:r>
            <a:endParaRPr lang="fr-FR" sz="1800" dirty="0" smtClean="0"/>
          </a:p>
          <a:p>
            <a:pPr marL="800100" lvl="1" indent="-342900" fontAlgn="auto">
              <a:spcAft>
                <a:spcPts val="0"/>
              </a:spcAft>
              <a:defRPr/>
            </a:pPr>
            <a:r>
              <a:rPr lang="fr-FR" sz="1800" dirty="0" smtClean="0"/>
              <a:t>Considérer les </a:t>
            </a:r>
            <a:r>
              <a:rPr lang="fr-FR" sz="1800" b="1" dirty="0" smtClean="0">
                <a:solidFill>
                  <a:schemeClr val="accent6"/>
                </a:solidFill>
              </a:rPr>
              <a:t>options</a:t>
            </a:r>
            <a:r>
              <a:rPr lang="fr-FR" sz="1800" dirty="0" smtClean="0"/>
              <a:t> </a:t>
            </a:r>
            <a:r>
              <a:rPr lang="fr-FR" sz="1800" b="1" dirty="0" smtClean="0">
                <a:solidFill>
                  <a:schemeClr val="accent6"/>
                </a:solidFill>
              </a:rPr>
              <a:t>alternatives</a:t>
            </a:r>
          </a:p>
          <a:p>
            <a:pPr marL="800100" lvl="1" indent="-342900" fontAlgn="auto">
              <a:spcAft>
                <a:spcPts val="0"/>
              </a:spcAft>
              <a:defRPr/>
            </a:pPr>
            <a:r>
              <a:rPr lang="fr-FR" sz="1800" dirty="0" smtClean="0"/>
              <a:t>Prendre e compte le </a:t>
            </a:r>
            <a:r>
              <a:rPr lang="fr-FR" sz="1800" b="1" dirty="0" smtClean="0">
                <a:solidFill>
                  <a:schemeClr val="accent6"/>
                </a:solidFill>
              </a:rPr>
              <a:t>contexte politique</a:t>
            </a:r>
          </a:p>
          <a:p>
            <a:pPr marL="342900" lvl="1" indent="-342900" fontAlgn="auto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b="1" dirty="0" smtClean="0"/>
              <a:t>Optimiser l’impact nutritionnel</a:t>
            </a:r>
            <a:endParaRPr lang="fr-FR" sz="2000" b="1" dirty="0" smtClean="0">
              <a:solidFill>
                <a:schemeClr val="accent6"/>
              </a:solidFill>
            </a:endParaRPr>
          </a:p>
          <a:p>
            <a:pPr marL="800100" lvl="1" indent="-342900" fontAlgn="auto">
              <a:spcAft>
                <a:spcPts val="0"/>
              </a:spcAft>
              <a:defRPr/>
            </a:pPr>
            <a:r>
              <a:rPr lang="fr-FR" sz="1800" dirty="0" smtClean="0"/>
              <a:t>Atteindre les </a:t>
            </a:r>
            <a:r>
              <a:rPr lang="fr-FR" sz="1800" b="1" dirty="0" smtClean="0">
                <a:solidFill>
                  <a:schemeClr val="accent6"/>
                </a:solidFill>
              </a:rPr>
              <a:t>femmes enceintes/allaitantes et les enfants de moins de 2 ans</a:t>
            </a:r>
          </a:p>
          <a:p>
            <a:pPr marL="800100" lvl="1" indent="-342900" fontAlgn="auto">
              <a:spcAft>
                <a:spcPts val="0"/>
              </a:spcAft>
              <a:defRPr/>
            </a:pPr>
            <a:r>
              <a:rPr lang="fr-FR" sz="1800" dirty="0" smtClean="0"/>
              <a:t>Exempter les femmes enceintes/mères de jeunes enfants de travaux</a:t>
            </a:r>
          </a:p>
          <a:p>
            <a:pPr marL="800100" lvl="1" indent="-342900" fontAlgn="auto">
              <a:spcAft>
                <a:spcPts val="0"/>
              </a:spcAft>
              <a:defRPr/>
            </a:pPr>
            <a:r>
              <a:rPr lang="fr-FR" sz="1800" dirty="0" smtClean="0"/>
              <a:t>Intégrer des </a:t>
            </a:r>
            <a:r>
              <a:rPr lang="fr-FR" sz="1800" b="1" dirty="0" smtClean="0">
                <a:solidFill>
                  <a:schemeClr val="accent6"/>
                </a:solidFill>
              </a:rPr>
              <a:t>actions complémentaires </a:t>
            </a:r>
            <a:r>
              <a:rPr lang="fr-FR" sz="1800" dirty="0" smtClean="0"/>
              <a:t>à visée nutritionnelle </a:t>
            </a:r>
            <a:r>
              <a:rPr lang="fr-FR" sz="1600" dirty="0" smtClean="0"/>
              <a:t>(compléments alimentaires, éducation nutritionnelle, déparasitage)</a:t>
            </a:r>
            <a:endParaRPr lang="fr-FR" sz="1800" dirty="0" smtClean="0"/>
          </a:p>
          <a:p>
            <a:pPr marL="800100" lvl="1" indent="-342900" fontAlgn="auto">
              <a:spcAft>
                <a:spcPts val="0"/>
              </a:spcAft>
              <a:defRPr/>
            </a:pPr>
            <a:r>
              <a:rPr lang="fr-FR" sz="1800" dirty="0" smtClean="0"/>
              <a:t>Opter pour une forme qui améliore la </a:t>
            </a:r>
            <a:r>
              <a:rPr lang="fr-FR" sz="1800" b="1" dirty="0" smtClean="0">
                <a:solidFill>
                  <a:schemeClr val="accent6"/>
                </a:solidFill>
              </a:rPr>
              <a:t>qualité du régime alimentaire </a:t>
            </a:r>
            <a:r>
              <a:rPr lang="fr-FR" sz="1600" dirty="0" smtClean="0"/>
              <a:t>(argent, compléments alimentaires) </a:t>
            </a:r>
            <a:r>
              <a:rPr lang="fr-FR" sz="1800" dirty="0" smtClean="0"/>
              <a:t>et si possible soutient la </a:t>
            </a:r>
            <a:r>
              <a:rPr lang="fr-FR" sz="1800" b="1" dirty="0" smtClean="0">
                <a:solidFill>
                  <a:schemeClr val="accent6"/>
                </a:solidFill>
              </a:rPr>
              <a:t>production locale</a:t>
            </a:r>
            <a:r>
              <a:rPr lang="fr-FR" sz="1600" b="1" dirty="0" smtClean="0">
                <a:solidFill>
                  <a:schemeClr val="accent6"/>
                </a:solidFill>
              </a:rPr>
              <a:t> </a:t>
            </a:r>
            <a:r>
              <a:rPr lang="fr-FR" sz="1600" dirty="0" smtClean="0"/>
              <a:t>(coupons)</a:t>
            </a:r>
            <a:endParaRPr lang="fr-FR" sz="1800" dirty="0" smtClean="0"/>
          </a:p>
          <a:p>
            <a:pPr marL="800100" lvl="1" indent="-342900" fontAlgn="auto">
              <a:spcAft>
                <a:spcPts val="0"/>
              </a:spcAft>
              <a:defRPr/>
            </a:pPr>
            <a:r>
              <a:rPr lang="fr-FR" sz="1800" dirty="0" smtClean="0"/>
              <a:t>Ajuster le niveau de transfert au </a:t>
            </a:r>
            <a:r>
              <a:rPr lang="fr-FR" sz="1800" b="1" dirty="0" smtClean="0">
                <a:solidFill>
                  <a:schemeClr val="accent6"/>
                </a:solidFill>
              </a:rPr>
              <a:t>coût d’une alimentation saine</a:t>
            </a:r>
          </a:p>
          <a:p>
            <a:pPr marL="800100" lvl="1" indent="-342900" fontAlgn="auto">
              <a:spcAft>
                <a:spcPts val="0"/>
              </a:spcAft>
              <a:defRPr/>
            </a:pPr>
            <a:r>
              <a:rPr lang="fr-FR" sz="1800" dirty="0" smtClean="0"/>
              <a:t>Minimiser le temps (et le coût) de retrait des transferts pour les bénéficiaires </a:t>
            </a:r>
            <a:r>
              <a:rPr lang="fr-FR" sz="1600" dirty="0" smtClean="0"/>
              <a:t>(nouvelles technologies)</a:t>
            </a:r>
          </a:p>
          <a:p>
            <a:pPr marL="800100" lvl="1" indent="-342900" fontAlgn="auto">
              <a:spcAft>
                <a:spcPts val="0"/>
              </a:spcAft>
              <a:defRPr/>
            </a:pPr>
            <a:r>
              <a:rPr lang="fr-FR" sz="1800" dirty="0" smtClean="0"/>
              <a:t>Gérer les risques d’effets négatifs</a:t>
            </a:r>
          </a:p>
          <a:p>
            <a:endParaRPr lang="fr-FR" sz="18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0"/>
            <a:ext cx="86979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Maximiser l’impact sur la SAN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/>
          <a:lstStyle/>
          <a:p>
            <a:r>
              <a:rPr lang="fr-FR" sz="3200" b="1" dirty="0" smtClean="0">
                <a:solidFill>
                  <a:schemeClr val="accent1"/>
                </a:solidFill>
              </a:rPr>
              <a:t>Considérer les mesures </a:t>
            </a:r>
            <a:r>
              <a:rPr lang="fr-FR" sz="2800" b="1" dirty="0" smtClean="0">
                <a:solidFill>
                  <a:schemeClr val="accent1"/>
                </a:solidFill>
              </a:rPr>
              <a:t>alternatives/complémentaires</a:t>
            </a:r>
            <a:endParaRPr lang="fr-FR" sz="3200" b="1" dirty="0" smtClean="0">
              <a:solidFill>
                <a:schemeClr val="accent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9512" y="836713"/>
          <a:ext cx="8856984" cy="5968945"/>
        </p:xfrm>
        <a:graphic>
          <a:graphicData uri="http://schemas.openxmlformats.org/drawingml/2006/table">
            <a:tbl>
              <a:tblPr/>
              <a:tblGrid>
                <a:gridCol w="2951682"/>
                <a:gridCol w="2928166"/>
                <a:gridCol w="2977136"/>
              </a:tblGrid>
              <a:tr h="66404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noProof="0" dirty="0" smtClean="0">
                          <a:latin typeface="Calibri"/>
                          <a:ea typeface="Calibri"/>
                          <a:cs typeface="Times New Roman"/>
                        </a:rPr>
                        <a:t>Objectif spécifique</a:t>
                      </a:r>
                      <a:r>
                        <a:rPr lang="fr-FR" sz="1600" b="1" baseline="0" noProof="0" dirty="0" smtClean="0">
                          <a:latin typeface="Calibri"/>
                          <a:ea typeface="Calibri"/>
                          <a:cs typeface="Times New Roman"/>
                        </a:rPr>
                        <a:t> principal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noProof="0" dirty="0" smtClean="0">
                          <a:latin typeface="Calibri"/>
                          <a:ea typeface="Calibri"/>
                          <a:cs typeface="Times New Roman"/>
                        </a:rPr>
                        <a:t>Types</a:t>
                      </a:r>
                      <a:r>
                        <a:rPr lang="fr-FR" sz="1600" b="1" baseline="0" noProof="0" dirty="0" smtClean="0">
                          <a:latin typeface="Calibri"/>
                          <a:ea typeface="Calibri"/>
                          <a:cs typeface="Times New Roman"/>
                        </a:rPr>
                        <a:t> de transferts sociaux envisageables</a:t>
                      </a:r>
                      <a:endParaRPr lang="fr-FR" sz="16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noProof="0" dirty="0" smtClean="0">
                          <a:latin typeface="Calibri"/>
                          <a:ea typeface="Calibri"/>
                          <a:cs typeface="Times New Roman"/>
                        </a:rPr>
                        <a:t>Autres types de mesures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noProof="0" dirty="0" smtClean="0">
                          <a:latin typeface="Calibri"/>
                          <a:ea typeface="Calibri"/>
                          <a:cs typeface="Times New Roman"/>
                        </a:rPr>
                        <a:t>envisageables</a:t>
                      </a:r>
                      <a:endParaRPr lang="fr-FR" sz="16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31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noProof="0" dirty="0" smtClean="0">
                          <a:latin typeface="Calibri"/>
                          <a:ea typeface="Times New Roman"/>
                          <a:cs typeface="Times New Roman"/>
                        </a:rPr>
                        <a:t>Assurer</a:t>
                      </a:r>
                      <a:r>
                        <a:rPr lang="fr-FR" sz="1600" b="1" baseline="0" noProof="0" dirty="0" smtClean="0">
                          <a:latin typeface="Calibri"/>
                          <a:ea typeface="Times New Roman"/>
                          <a:cs typeface="Times New Roman"/>
                        </a:rPr>
                        <a:t> l’accès aux biens alimentaires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Distributions alimentaires ciblées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Coupons alimentaires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Vivres contre travail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Transferts humanitaires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Subventions alimentaires généralisées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Banques</a:t>
                      </a:r>
                      <a:r>
                        <a:rPr lang="fr-FR" sz="1600" baseline="0" noProof="0" dirty="0" smtClean="0">
                          <a:latin typeface="Calibri"/>
                          <a:ea typeface="Times New Roman"/>
                          <a:cs typeface="Times New Roman"/>
                        </a:rPr>
                        <a:t> de céréales</a:t>
                      </a:r>
                      <a:endParaRPr lang="fr-FR" sz="1600" noProof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04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noProof="0" dirty="0" smtClean="0">
                          <a:latin typeface="Calibri"/>
                          <a:ea typeface="Times New Roman"/>
                          <a:cs typeface="Times New Roman"/>
                        </a:rPr>
                        <a:t>Assurer l’accès aux biens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b="1" noProof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Transferts monétaires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Travaux publics</a:t>
                      </a:r>
                      <a:endParaRPr lang="fr-FR" sz="1600" noProof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noProof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45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noProof="0" dirty="0" smtClean="0">
                          <a:latin typeface="Calibri"/>
                          <a:ea typeface="Times New Roman"/>
                          <a:cs typeface="Times New Roman"/>
                        </a:rPr>
                        <a:t>Assurer</a:t>
                      </a:r>
                      <a:r>
                        <a:rPr lang="fr-FR" sz="1600" b="1" baseline="0" noProof="0" dirty="0" smtClean="0">
                          <a:latin typeface="Calibri"/>
                          <a:ea typeface="Times New Roman"/>
                          <a:cs typeface="Times New Roman"/>
                        </a:rPr>
                        <a:t> l’accès aux biens productifs</a:t>
                      </a:r>
                      <a:endParaRPr lang="fr-FR" sz="1600" b="1" noProof="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b="1" noProof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Distributions d’intrants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Coupons et</a:t>
                      </a:r>
                      <a:r>
                        <a:rPr lang="fr-FR" sz="1600" baseline="0" noProof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foires aux intrants / bétails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Transferts de bétail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Allocations forfaitaires ponctuelles</a:t>
                      </a:r>
                      <a:endParaRPr lang="fr-FR" sz="1600" noProof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Subventions</a:t>
                      </a:r>
                      <a:r>
                        <a:rPr lang="fr-FR" sz="1600" baseline="0" noProof="0" dirty="0" smtClean="0">
                          <a:latin typeface="Calibri"/>
                          <a:ea typeface="Times New Roman"/>
                          <a:cs typeface="Times New Roman"/>
                        </a:rPr>
                        <a:t> généralisées aux intrants agricoles</a:t>
                      </a:r>
                      <a:endParaRPr lang="fr-FR" sz="1600" noProof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31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noProof="0" dirty="0" smtClean="0">
                          <a:latin typeface="Calibri"/>
                          <a:ea typeface="Times New Roman"/>
                          <a:cs typeface="Times New Roman"/>
                        </a:rPr>
                        <a:t>Assurer l’accès aux</a:t>
                      </a:r>
                      <a:r>
                        <a:rPr lang="fr-FR" sz="1600" b="1" baseline="0" noProof="0" dirty="0" smtClean="0">
                          <a:latin typeface="Calibri"/>
                          <a:ea typeface="Times New Roman"/>
                          <a:cs typeface="Times New Roman"/>
                        </a:rPr>
                        <a:t> services sociaux de base</a:t>
                      </a:r>
                      <a:endParaRPr lang="fr-FR" sz="1600" b="1" noProof="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Transferts monétaires conditionnels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Cantines scolaires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Rations scolaires à emporter</a:t>
                      </a:r>
                      <a:endParaRPr lang="fr-FR" sz="1600" noProof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Exemptions des frais de santé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Exemptions</a:t>
                      </a:r>
                      <a:r>
                        <a:rPr lang="fr-FR" sz="1600" baseline="0" noProof="0" dirty="0" smtClean="0">
                          <a:latin typeface="Calibri"/>
                          <a:ea typeface="Times New Roman"/>
                          <a:cs typeface="Times New Roman"/>
                        </a:rPr>
                        <a:t> des frais de scolarisation</a:t>
                      </a:r>
                      <a:endParaRPr lang="fr-FR" sz="1600" noProof="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Bourses scolaires</a:t>
                      </a:r>
                      <a:endParaRPr lang="fr-FR" sz="1600" noProof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052737"/>
            <a:ext cx="5542145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noFill/>
        </p:spPr>
        <p:txBody>
          <a:bodyPr/>
          <a:lstStyle/>
          <a:p>
            <a:r>
              <a:rPr lang="fr-FR" sz="2800" b="1" dirty="0" smtClean="0">
                <a:solidFill>
                  <a:srgbClr val="0070C0"/>
                </a:solidFill>
              </a:rPr>
              <a:t>     Gérer les risques d’effets négatifs sur la nutrition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40152" y="3212976"/>
            <a:ext cx="1728192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chemeClr val="accent2">
                    <a:lumMod val="75000"/>
                  </a:schemeClr>
                </a:solidFill>
              </a:rPr>
              <a:t>Risques accrus de maladies liés à l’eau</a:t>
            </a:r>
            <a:endParaRPr lang="fr-FR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79912" y="4077072"/>
            <a:ext cx="1656184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chemeClr val="accent2">
                    <a:lumMod val="75000"/>
                  </a:schemeClr>
                </a:solidFill>
              </a:rPr>
              <a:t>Charge de travail des mères accrue</a:t>
            </a:r>
            <a:endParaRPr lang="fr-FR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6" name="Straight Arrow Connector 15"/>
          <p:cNvCxnSpPr>
            <a:stCxn id="13" idx="1"/>
          </p:cNvCxnSpPr>
          <p:nvPr/>
        </p:nvCxnSpPr>
        <p:spPr>
          <a:xfrm flipH="1" flipV="1">
            <a:off x="2843808" y="3573016"/>
            <a:ext cx="936104" cy="919555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2" idx="1"/>
          </p:cNvCxnSpPr>
          <p:nvPr/>
        </p:nvCxnSpPr>
        <p:spPr>
          <a:xfrm flipH="1" flipV="1">
            <a:off x="4644008" y="3356992"/>
            <a:ext cx="1296144" cy="271483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292080" y="5949280"/>
            <a:ext cx="1368152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Travaux publics</a:t>
            </a:r>
            <a:endParaRPr lang="fr-FR" sz="1600" dirty="0"/>
          </a:p>
        </p:txBody>
      </p:sp>
      <p:cxnSp>
        <p:nvCxnSpPr>
          <p:cNvPr id="20" name="Straight Arrow Connector 19"/>
          <p:cNvCxnSpPr>
            <a:stCxn id="19" idx="0"/>
            <a:endCxn id="13" idx="2"/>
          </p:cNvCxnSpPr>
          <p:nvPr/>
        </p:nvCxnSpPr>
        <p:spPr>
          <a:xfrm flipH="1" flipV="1">
            <a:off x="4608004" y="4908069"/>
            <a:ext cx="1368152" cy="1041211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164288" y="5229200"/>
            <a:ext cx="1800200" cy="13234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Transferts d’intrants/travaux publics pour augmenter la production de riz</a:t>
            </a:r>
            <a:endParaRPr lang="fr-FR" sz="1600" dirty="0"/>
          </a:p>
        </p:txBody>
      </p:sp>
      <p:cxnSp>
        <p:nvCxnSpPr>
          <p:cNvPr id="28" name="Straight Arrow Connector 27"/>
          <p:cNvCxnSpPr>
            <a:stCxn id="27" idx="0"/>
            <a:endCxn id="12" idx="2"/>
          </p:cNvCxnSpPr>
          <p:nvPr/>
        </p:nvCxnSpPr>
        <p:spPr>
          <a:xfrm flipH="1" flipV="1">
            <a:off x="6804248" y="4043973"/>
            <a:ext cx="1260140" cy="1185227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724128" y="4509120"/>
            <a:ext cx="1296144" cy="10772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Transferts d’intrants pour le potager</a:t>
            </a:r>
            <a:endParaRPr lang="fr-FR" sz="1600" dirty="0"/>
          </a:p>
        </p:txBody>
      </p:sp>
      <p:cxnSp>
        <p:nvCxnSpPr>
          <p:cNvPr id="36" name="Straight Arrow Connector 35"/>
          <p:cNvCxnSpPr>
            <a:stCxn id="32" idx="1"/>
            <a:endCxn id="13" idx="3"/>
          </p:cNvCxnSpPr>
          <p:nvPr/>
        </p:nvCxnSpPr>
        <p:spPr>
          <a:xfrm flipH="1" flipV="1">
            <a:off x="5436096" y="4492571"/>
            <a:ext cx="288032" cy="555158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2" idx="0"/>
          </p:cNvCxnSpPr>
          <p:nvPr/>
        </p:nvCxnSpPr>
        <p:spPr>
          <a:xfrm flipV="1">
            <a:off x="6372200" y="4005064"/>
            <a:ext cx="0" cy="504056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6084168" y="2348880"/>
            <a:ext cx="1728192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chemeClr val="accent2">
                    <a:lumMod val="75000"/>
                  </a:schemeClr>
                </a:solidFill>
              </a:rPr>
              <a:t>Risques accrus de maladies</a:t>
            </a:r>
            <a:endParaRPr lang="fr-FR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092280" y="980728"/>
            <a:ext cx="1440160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Distribution de bétail</a:t>
            </a:r>
            <a:endParaRPr lang="fr-FR" sz="1600" dirty="0"/>
          </a:p>
        </p:txBody>
      </p:sp>
      <p:cxnSp>
        <p:nvCxnSpPr>
          <p:cNvPr id="70" name="Straight Arrow Connector 69"/>
          <p:cNvCxnSpPr>
            <a:stCxn id="69" idx="2"/>
          </p:cNvCxnSpPr>
          <p:nvPr/>
        </p:nvCxnSpPr>
        <p:spPr>
          <a:xfrm flipH="1">
            <a:off x="6948264" y="1565503"/>
            <a:ext cx="864096" cy="783378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68" idx="1"/>
          </p:cNvCxnSpPr>
          <p:nvPr/>
        </p:nvCxnSpPr>
        <p:spPr>
          <a:xfrm flipH="1">
            <a:off x="4572000" y="2641268"/>
            <a:ext cx="1512168" cy="499700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ounded Rectangle 74"/>
          <p:cNvSpPr/>
          <p:nvPr/>
        </p:nvSpPr>
        <p:spPr>
          <a:xfrm rot="20093318">
            <a:off x="4552150" y="3229183"/>
            <a:ext cx="3510626" cy="1706384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mtClean="0">
                <a:solidFill>
                  <a:srgbClr val="FF0000"/>
                </a:solidFill>
              </a:rPr>
              <a:t>NE PAS FAIRE DE MAL !!</a:t>
            </a:r>
          </a:p>
          <a:p>
            <a:pPr algn="ctr"/>
            <a:endParaRPr lang="fr-FR" smtClean="0">
              <a:solidFill>
                <a:srgbClr val="FF0000"/>
              </a:solidFill>
            </a:endParaRPr>
          </a:p>
          <a:p>
            <a:pPr algn="ctr"/>
            <a:r>
              <a:rPr lang="fr-FR" smtClean="0">
                <a:solidFill>
                  <a:srgbClr val="FF0000"/>
                </a:solidFill>
              </a:rPr>
              <a:t>Penser  Nutrition !</a:t>
            </a:r>
            <a:endParaRPr lang="fr-FR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9" grpId="0" animBg="1"/>
      <p:bldP spid="27" grpId="0" animBg="1"/>
      <p:bldP spid="32" grpId="0" animBg="1"/>
      <p:bldP spid="68" grpId="0" animBg="1"/>
      <p:bldP spid="69" grpId="0" animBg="1"/>
      <p:bldP spid="7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964488" cy="5733256"/>
          </a:xfrm>
        </p:spPr>
        <p:txBody>
          <a:bodyPr/>
          <a:lstStyle/>
          <a:p>
            <a:pPr marL="342900" lvl="1" indent="-342900" fontAlgn="auto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b="1" dirty="0" smtClean="0"/>
              <a:t>Option 1: </a:t>
            </a:r>
            <a:r>
              <a:rPr lang="fr-FR" sz="2000" dirty="0" smtClean="0"/>
              <a:t>(Swaziland)</a:t>
            </a:r>
          </a:p>
          <a:p>
            <a:pPr marL="800100" lvl="1" indent="-342900" fontAlgn="auto">
              <a:spcAft>
                <a:spcPts val="0"/>
              </a:spcAft>
              <a:defRPr/>
            </a:pPr>
            <a:r>
              <a:rPr lang="fr-FR" sz="2000" dirty="0" smtClean="0"/>
              <a:t>Opter pour une forme mixte de transferts (mi-monétaires, mi-alimentaires)</a:t>
            </a:r>
          </a:p>
          <a:p>
            <a:pPr marL="800100" lvl="1" indent="-342900" fontAlgn="auto">
              <a:spcAft>
                <a:spcPts val="0"/>
              </a:spcAft>
              <a:defRPr/>
            </a:pPr>
            <a:endParaRPr lang="fr-FR" sz="2000" dirty="0" smtClean="0"/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b="1" dirty="0" smtClean="0"/>
              <a:t>Option 2 : </a:t>
            </a:r>
            <a:r>
              <a:rPr lang="fr-FR" sz="2000" dirty="0" smtClean="0"/>
              <a:t>(Ethiopie)</a:t>
            </a:r>
          </a:p>
          <a:p>
            <a:pPr marL="800100" lvl="1" indent="-342900" fontAlgn="auto">
              <a:spcAft>
                <a:spcPts val="0"/>
              </a:spcAft>
              <a:defRPr/>
            </a:pPr>
            <a:r>
              <a:rPr lang="fr-FR" sz="2000" dirty="0" smtClean="0"/>
              <a:t>Fournir des transferts monétaires lorsque les prix sont bas</a:t>
            </a:r>
          </a:p>
          <a:p>
            <a:pPr marL="800100" lvl="1" indent="-342900" fontAlgn="auto">
              <a:spcAft>
                <a:spcPts val="0"/>
              </a:spcAft>
              <a:defRPr/>
            </a:pPr>
            <a:r>
              <a:rPr lang="fr-FR" sz="2000" dirty="0" smtClean="0"/>
              <a:t>Fournir des transferts alimentaires lorsque les prix sont élevés</a:t>
            </a:r>
          </a:p>
          <a:p>
            <a:pPr marL="800100" lvl="1" indent="-342900" fontAlgn="auto">
              <a:spcAft>
                <a:spcPts val="0"/>
              </a:spcAft>
              <a:defRPr/>
            </a:pPr>
            <a:endParaRPr lang="fr-FR" sz="2000" dirty="0" smtClean="0"/>
          </a:p>
          <a:p>
            <a:pPr marL="342900" lvl="1" indent="-342900" fontAlgn="auto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b="1" dirty="0" smtClean="0"/>
              <a:t>Option 3 : </a:t>
            </a:r>
            <a:r>
              <a:rPr lang="fr-FR" sz="2000" dirty="0" smtClean="0"/>
              <a:t>(Malawi)</a:t>
            </a:r>
            <a:endParaRPr lang="fr-FR" sz="2000" b="1" dirty="0" smtClean="0"/>
          </a:p>
          <a:p>
            <a:pPr marL="800100" lvl="1" indent="-342900" fontAlgn="auto">
              <a:spcAft>
                <a:spcPts val="0"/>
              </a:spcAft>
              <a:defRPr/>
            </a:pPr>
            <a:r>
              <a:rPr lang="fr-FR" sz="2000" dirty="0" smtClean="0"/>
              <a:t>Indexer le niveau des transferts monétaires aux prix alimentaires locaux</a:t>
            </a:r>
          </a:p>
          <a:p>
            <a:pPr marL="800100" lvl="1" indent="-342900" fontAlgn="auto">
              <a:spcAft>
                <a:spcPts val="0"/>
              </a:spcAft>
              <a:defRPr/>
            </a:pPr>
            <a:endParaRPr lang="fr-FR" sz="2000" b="1" dirty="0" smtClean="0"/>
          </a:p>
          <a:p>
            <a:pPr marL="342900" lvl="1" indent="-342900" fontAlgn="auto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b="1" dirty="0" smtClean="0"/>
              <a:t>Option 4 : </a:t>
            </a:r>
            <a:r>
              <a:rPr lang="fr-FR" sz="2000" dirty="0" smtClean="0"/>
              <a:t>(Zambie)</a:t>
            </a:r>
          </a:p>
          <a:p>
            <a:pPr marL="800100" lvl="1" indent="-342900" fontAlgn="auto">
              <a:spcAft>
                <a:spcPts val="0"/>
              </a:spcAft>
              <a:defRPr/>
            </a:pPr>
            <a:r>
              <a:rPr lang="fr-FR" sz="2000" dirty="0" smtClean="0"/>
              <a:t>Subventions alimentaires généralisées + transferts monétaires ciblés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-180528" y="0"/>
            <a:ext cx="950505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Protéger de la hausse</a:t>
            </a:r>
            <a:r>
              <a:rPr kumimoji="0" lang="fr-FR" sz="2800" b="1" i="0" u="none" strike="noStrike" kern="1200" cap="none" spc="0" normalizeH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 prix alimentaires</a:t>
            </a:r>
            <a:endParaRPr kumimoji="0" lang="fr-FR" sz="2800" b="1" i="0" u="none" strike="noStrike" kern="1200" cap="none" spc="0" normalizeH="0" baseline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440" y="980728"/>
            <a:ext cx="8900560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914400" y="333375"/>
            <a:ext cx="8229600" cy="1143000"/>
          </a:xfrm>
        </p:spPr>
        <p:txBody>
          <a:bodyPr/>
          <a:lstStyle/>
          <a:p>
            <a:r>
              <a:rPr lang="fr-FR" b="1" smtClean="0">
                <a:solidFill>
                  <a:schemeClr val="bg1"/>
                </a:solidFill>
              </a:rPr>
              <a:t>Plan de la présentation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2275" y="1989138"/>
            <a:ext cx="7451725" cy="4137025"/>
          </a:xfrm>
        </p:spPr>
        <p:txBody>
          <a:bodyPr/>
          <a:lstStyle/>
          <a:p>
            <a:pPr marL="514350" indent="-514350">
              <a:spcAft>
                <a:spcPts val="3000"/>
              </a:spcAft>
              <a:buFont typeface="Calibri" pitchFamily="34" charset="0"/>
              <a:buAutoNum type="arabicPeriod"/>
            </a:pPr>
            <a:r>
              <a:rPr lang="fr-FR" b="1" dirty="0" smtClean="0"/>
              <a:t>Vue d’ensemble</a:t>
            </a:r>
          </a:p>
          <a:p>
            <a:pPr marL="514350" indent="-514350">
              <a:spcAft>
                <a:spcPts val="3000"/>
              </a:spcAft>
              <a:buFont typeface="Calibri" pitchFamily="34" charset="0"/>
              <a:buAutoNum type="arabicPeriod"/>
            </a:pPr>
            <a:r>
              <a:rPr lang="fr-FR" b="1" dirty="0" smtClean="0"/>
              <a:t>Quelques points clés</a:t>
            </a:r>
          </a:p>
          <a:p>
            <a:pPr marL="514350" indent="-514350">
              <a:spcAft>
                <a:spcPts val="3000"/>
              </a:spcAft>
              <a:buFont typeface="Calibri" pitchFamily="34" charset="0"/>
              <a:buAutoNum type="arabicPeriod"/>
            </a:pPr>
            <a:r>
              <a:rPr lang="fr-FR" b="1" dirty="0" smtClean="0"/>
              <a:t>Pistes de réflexion pour le Sahel</a:t>
            </a:r>
          </a:p>
          <a:p>
            <a:pPr marL="514350" indent="-514350">
              <a:spcAft>
                <a:spcPts val="3000"/>
              </a:spcAft>
              <a:buFont typeface="Calibri" pitchFamily="34" charset="0"/>
              <a:buAutoNum type="arabicPeriod"/>
            </a:pPr>
            <a:endParaRPr lang="fr-FR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Inhaltsplatzhalter 2"/>
          <p:cNvSpPr>
            <a:spLocks noGrp="1"/>
          </p:cNvSpPr>
          <p:nvPr>
            <p:ph idx="1"/>
          </p:nvPr>
        </p:nvSpPr>
        <p:spPr>
          <a:xfrm>
            <a:off x="179512" y="980728"/>
            <a:ext cx="8712968" cy="5724872"/>
          </a:xfrm>
        </p:spPr>
        <p:txBody>
          <a:bodyPr/>
          <a:lstStyle/>
          <a:p>
            <a:pPr marL="342000">
              <a:spcBef>
                <a:spcPts val="0"/>
              </a:spcBef>
              <a:spcAft>
                <a:spcPts val="1800"/>
              </a:spcAft>
              <a:buClr>
                <a:srgbClr val="FF3300"/>
              </a:buClr>
              <a:buFont typeface="Wingdings" pitchFamily="2" charset="2"/>
              <a:buChar char="§"/>
              <a:defRPr/>
            </a:pPr>
            <a:r>
              <a:rPr lang="fr-FR" sz="2000" dirty="0" smtClean="0"/>
              <a:t>Est-ce le bon </a:t>
            </a:r>
            <a:r>
              <a:rPr lang="fr-FR" sz="2000" b="1" dirty="0" smtClean="0"/>
              <a:t>moment</a:t>
            </a:r>
            <a:r>
              <a:rPr lang="fr-FR" sz="2000" dirty="0" smtClean="0"/>
              <a:t> pour mettre en place l’HIMO ?</a:t>
            </a:r>
          </a:p>
          <a:p>
            <a:pPr marL="342000">
              <a:spcBef>
                <a:spcPts val="0"/>
              </a:spcBef>
              <a:spcAft>
                <a:spcPts val="1800"/>
              </a:spcAft>
              <a:buClr>
                <a:srgbClr val="FF3300"/>
              </a:buClr>
              <a:buFont typeface="Wingdings" pitchFamily="2" charset="2"/>
              <a:buChar char="§"/>
              <a:defRPr/>
            </a:pPr>
            <a:r>
              <a:rPr lang="fr-FR" sz="2000" dirty="0" smtClean="0"/>
              <a:t>Y a-t-il une réelle </a:t>
            </a:r>
            <a:r>
              <a:rPr lang="fr-FR" sz="2000" b="1" dirty="0" smtClean="0"/>
              <a:t>justification</a:t>
            </a:r>
            <a:r>
              <a:rPr lang="fr-FR" sz="2000" dirty="0" smtClean="0"/>
              <a:t> pour ce type de programme ? Demande-t-on aux participants de creuser des trous pour les reboucher ?</a:t>
            </a:r>
          </a:p>
          <a:p>
            <a:pPr marL="342000">
              <a:spcBef>
                <a:spcPts val="0"/>
              </a:spcBef>
              <a:spcAft>
                <a:spcPts val="1800"/>
              </a:spcAft>
              <a:buClr>
                <a:srgbClr val="FF3300"/>
              </a:buClr>
              <a:buFont typeface="Wingdings" pitchFamily="2" charset="2"/>
              <a:buChar char="§"/>
              <a:defRPr/>
            </a:pPr>
            <a:r>
              <a:rPr lang="fr-FR" sz="2000" dirty="0" smtClean="0"/>
              <a:t>Y a-t-il une réelle </a:t>
            </a:r>
            <a:r>
              <a:rPr lang="fr-FR" sz="2000" b="1" dirty="0" smtClean="0"/>
              <a:t>création d’infrastructure </a:t>
            </a:r>
            <a:r>
              <a:rPr lang="fr-FR" sz="2000" dirty="0" smtClean="0"/>
              <a:t>? Qui conduit à une réduction de la pauvreté ? À quel coût ?</a:t>
            </a:r>
          </a:p>
          <a:p>
            <a:pPr marL="342000">
              <a:spcBef>
                <a:spcPts val="0"/>
              </a:spcBef>
              <a:spcAft>
                <a:spcPts val="1800"/>
              </a:spcAft>
              <a:buClr>
                <a:srgbClr val="FF3300"/>
              </a:buClr>
              <a:buFont typeface="Wingdings" pitchFamily="2" charset="2"/>
              <a:buChar char="§"/>
              <a:defRPr/>
            </a:pPr>
            <a:r>
              <a:rPr lang="fr-FR" sz="2000" dirty="0" smtClean="0"/>
              <a:t>Y a-t-il un réel </a:t>
            </a:r>
            <a:r>
              <a:rPr lang="fr-FR" sz="2000" b="1" dirty="0" smtClean="0"/>
              <a:t>transfert de compétences </a:t>
            </a:r>
            <a:r>
              <a:rPr lang="fr-FR" sz="2000" dirty="0" smtClean="0"/>
              <a:t>? Qui conduit à un renforcement des moyens d’existence/réduction de la pauvreté ? A quel coût ?</a:t>
            </a:r>
          </a:p>
          <a:p>
            <a:pPr marL="342000">
              <a:spcBef>
                <a:spcPts val="0"/>
              </a:spcBef>
              <a:spcAft>
                <a:spcPts val="1800"/>
              </a:spcAft>
              <a:buClr>
                <a:srgbClr val="FF3300"/>
              </a:buClr>
              <a:buFont typeface="Wingdings" pitchFamily="2" charset="2"/>
              <a:buChar char="§"/>
              <a:defRPr/>
            </a:pPr>
            <a:r>
              <a:rPr lang="fr-FR" sz="2000" dirty="0" smtClean="0"/>
              <a:t>Y a-t-il un </a:t>
            </a:r>
            <a:r>
              <a:rPr lang="fr-FR" sz="2000" b="1" dirty="0" smtClean="0"/>
              <a:t>niveau de salaire </a:t>
            </a:r>
            <a:r>
              <a:rPr lang="fr-FR" sz="2000" dirty="0" smtClean="0"/>
              <a:t>adéquat pour couvrir les besoins de base mais qui ne change pas les incitations pour participer au marché du travail ? Et la durée de participation au programme permet-elle une accumulation ?</a:t>
            </a:r>
          </a:p>
          <a:p>
            <a:pPr marL="342000">
              <a:spcBef>
                <a:spcPts val="0"/>
              </a:spcBef>
              <a:spcAft>
                <a:spcPts val="1800"/>
              </a:spcAft>
              <a:buClr>
                <a:srgbClr val="FF3300"/>
              </a:buClr>
              <a:buFont typeface="Wingdings" pitchFamily="2" charset="2"/>
              <a:buChar char="§"/>
              <a:defRPr/>
            </a:pPr>
            <a:r>
              <a:rPr lang="fr-FR" sz="2000" dirty="0" smtClean="0"/>
              <a:t>Y a-t-il de nombreux </a:t>
            </a:r>
            <a:r>
              <a:rPr lang="fr-FR" sz="2000" b="1" dirty="0" smtClean="0"/>
              <a:t>ménages pauvres limités en main d’œuvre </a:t>
            </a:r>
            <a:r>
              <a:rPr lang="fr-FR" sz="2000" dirty="0" smtClean="0"/>
              <a:t>exclus du programme ?</a:t>
            </a:r>
          </a:p>
          <a:p>
            <a:pPr marL="342000">
              <a:spcBef>
                <a:spcPts val="0"/>
              </a:spcBef>
              <a:spcAft>
                <a:spcPts val="1800"/>
              </a:spcAft>
              <a:buClr>
                <a:srgbClr val="FF3300"/>
              </a:buClr>
              <a:buFont typeface="Wingdings" pitchFamily="2" charset="2"/>
              <a:buChar char="§"/>
              <a:defRPr/>
            </a:pPr>
            <a:r>
              <a:rPr lang="fr-FR" sz="2000" dirty="0" smtClean="0"/>
              <a:t>Des aménagements sont-ils prévus pour les </a:t>
            </a:r>
            <a:r>
              <a:rPr lang="fr-FR" sz="2000" b="1" dirty="0" smtClean="0"/>
              <a:t>femmes enceintes et mères de jeunes enfants</a:t>
            </a:r>
            <a:r>
              <a:rPr lang="fr-FR" sz="2000" dirty="0" smtClean="0"/>
              <a:t> ?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-180528" y="0"/>
            <a:ext cx="9505056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Assurer la qualité des travaux</a:t>
            </a:r>
            <a:r>
              <a:rPr kumimoji="0" lang="fr-FR" sz="2800" b="1" i="0" u="none" strike="noStrike" kern="1200" cap="none" spc="0" normalizeH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publics à HIMO</a:t>
            </a:r>
            <a:endParaRPr kumimoji="0" lang="fr-FR" sz="2800" b="1" i="0" u="none" strike="noStrike" kern="1200" cap="none" spc="0" normalizeH="0" baseline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914400" y="333375"/>
            <a:ext cx="8229600" cy="1143000"/>
          </a:xfrm>
        </p:spPr>
        <p:txBody>
          <a:bodyPr/>
          <a:lstStyle/>
          <a:p>
            <a:r>
              <a:rPr lang="fr-FR" b="1" smtClean="0">
                <a:solidFill>
                  <a:schemeClr val="bg1"/>
                </a:solidFill>
              </a:rPr>
              <a:t>Plan de la présentation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2275" y="1989138"/>
            <a:ext cx="7451725" cy="4137025"/>
          </a:xfrm>
        </p:spPr>
        <p:txBody>
          <a:bodyPr/>
          <a:lstStyle/>
          <a:p>
            <a:pPr marL="514350" indent="-514350">
              <a:spcAft>
                <a:spcPts val="3000"/>
              </a:spcAft>
              <a:buFont typeface="Calibri" pitchFamily="34" charset="0"/>
              <a:buAutoNum type="arabicPeriod"/>
            </a:pPr>
            <a:r>
              <a:rPr lang="fr-FR" b="1" dirty="0" smtClean="0"/>
              <a:t>Vue d’ensemble</a:t>
            </a:r>
          </a:p>
          <a:p>
            <a:pPr marL="514350" indent="-514350">
              <a:spcAft>
                <a:spcPts val="3000"/>
              </a:spcAft>
              <a:buFont typeface="Calibri" pitchFamily="34" charset="0"/>
              <a:buAutoNum type="arabicPeriod"/>
            </a:pPr>
            <a:r>
              <a:rPr lang="fr-FR" b="1" dirty="0" smtClean="0"/>
              <a:t>Quelques points clés</a:t>
            </a:r>
          </a:p>
          <a:p>
            <a:pPr marL="514350" indent="-514350">
              <a:spcAft>
                <a:spcPts val="3000"/>
              </a:spcAft>
              <a:buFont typeface="Calibri" pitchFamily="34" charset="0"/>
              <a:buAutoNum type="arabicPeriod"/>
            </a:pPr>
            <a:r>
              <a:rPr lang="fr-FR" b="1" dirty="0" smtClean="0">
                <a:solidFill>
                  <a:srgbClr val="99CC00"/>
                </a:solidFill>
              </a:rPr>
              <a:t>Pistes de réflexion pour le Sahel</a:t>
            </a:r>
          </a:p>
          <a:p>
            <a:pPr marL="514350" indent="-514350">
              <a:spcAft>
                <a:spcPts val="3000"/>
              </a:spcAft>
              <a:buNone/>
            </a:pPr>
            <a:endParaRPr lang="fr-FR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fr-FR" sz="3200" b="1" dirty="0" smtClean="0">
                <a:solidFill>
                  <a:schemeClr val="accent3"/>
                </a:solidFill>
              </a:rPr>
              <a:t>Les transferts sociaux dans le Sahel</a:t>
            </a:r>
            <a:br>
              <a:rPr lang="fr-FR" sz="3200" b="1" dirty="0" smtClean="0">
                <a:solidFill>
                  <a:schemeClr val="accent3"/>
                </a:solidFill>
              </a:rPr>
            </a:br>
            <a:r>
              <a:rPr lang="fr-FR" sz="3200" dirty="0" smtClean="0">
                <a:solidFill>
                  <a:schemeClr val="accent3"/>
                </a:solidFill>
              </a:rPr>
              <a:t>quelques exemples</a:t>
            </a:r>
            <a:endParaRPr lang="en-GB" sz="3200" dirty="0" smtClean="0">
              <a:solidFill>
                <a:schemeClr val="accent3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6050" y="1163638"/>
          <a:ext cx="8856984" cy="5626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12168"/>
                <a:gridCol w="2448272"/>
                <a:gridCol w="2448272"/>
                <a:gridCol w="2448272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secteur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/>
                        <a:t>Sécurité alimentaire</a:t>
                      </a:r>
                      <a:endParaRPr lang="en-GB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/>
                        <a:t>Protection sociale</a:t>
                      </a:r>
                      <a:endParaRPr lang="en-GB" sz="18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perspective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ponctuelle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saisonnière / intermédiaire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régulière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b="1" dirty="0" smtClean="0"/>
                        <a:t>Burkina Faso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Coupons alimentaires en zones urbaines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(CE/PAM, terminé)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Stratégie</a:t>
                      </a:r>
                      <a:r>
                        <a:rPr lang="fr-FR" sz="1600" baseline="0" dirty="0" smtClean="0"/>
                        <a:t> nationale de protection sociale</a:t>
                      </a:r>
                    </a:p>
                    <a:p>
                      <a:r>
                        <a:rPr lang="fr-FR" sz="12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(Gouvernement, à venir)</a:t>
                      </a:r>
                      <a:endParaRPr lang="en-GB" sz="120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b="1" dirty="0" smtClean="0"/>
                        <a:t>Mali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Transferts saisonniers en zones rurales</a:t>
                      </a:r>
                      <a:endParaRPr lang="fr-FR" sz="1600" baseline="0" dirty="0" smtClean="0"/>
                    </a:p>
                    <a:p>
                      <a:r>
                        <a:rPr lang="fr-FR" sz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(CE/</a:t>
                      </a:r>
                      <a:r>
                        <a:rPr lang="fr-FR" sz="12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ONG, en cours</a:t>
                      </a:r>
                      <a:r>
                        <a:rPr lang="fr-FR" sz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en-GB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Transferts</a:t>
                      </a:r>
                      <a:r>
                        <a:rPr lang="fr-FR" sz="1600" baseline="0" dirty="0" smtClean="0"/>
                        <a:t> monétaires et travaux publics</a:t>
                      </a:r>
                    </a:p>
                    <a:p>
                      <a:r>
                        <a:rPr lang="fr-FR" sz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(BM, à venir)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Plan d’action d’extension de la protection sociale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(Gouvernement, finalisé)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b="1" dirty="0" smtClean="0"/>
                        <a:t>Mauritanie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Transferts monétaires </a:t>
                      </a:r>
                      <a:r>
                        <a:rPr lang="fr-FR" sz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(CE/ACF/GRET/PAM/CRF, en cours)</a:t>
                      </a:r>
                    </a:p>
                    <a:p>
                      <a:r>
                        <a:rPr lang="fr-FR" sz="1600" dirty="0" smtClean="0"/>
                        <a:t>Transferts monétaires</a:t>
                      </a:r>
                    </a:p>
                    <a:p>
                      <a:r>
                        <a:rPr lang="fr-FR" sz="12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(UNICEF, à l’étude)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Stratégie</a:t>
                      </a:r>
                      <a:r>
                        <a:rPr lang="fr-FR" sz="1600" baseline="0" dirty="0" smtClean="0"/>
                        <a:t> nationale de protection sociale</a:t>
                      </a:r>
                    </a:p>
                    <a:p>
                      <a:r>
                        <a:rPr lang="fr-FR" sz="12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(Gouvernement, à venir)</a:t>
                      </a:r>
                      <a:endParaRPr lang="en-GB" sz="120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b="1" dirty="0" smtClean="0"/>
                        <a:t>Niger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Transferts</a:t>
                      </a:r>
                      <a:r>
                        <a:rPr lang="fr-FR" sz="1600" baseline="0" dirty="0" smtClean="0"/>
                        <a:t> monétaires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2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(EC/Save, en cours)</a:t>
                      </a:r>
                      <a:endParaRPr lang="en-GB" sz="120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Cash-for-</a:t>
                      </a:r>
                      <a:r>
                        <a:rPr lang="fr-FR" sz="1600" dirty="0" err="1" smtClean="0"/>
                        <a:t>Work</a:t>
                      </a:r>
                      <a:endParaRPr lang="fr-FR" sz="1600" dirty="0" smtClean="0"/>
                    </a:p>
                    <a:p>
                      <a:r>
                        <a:rPr lang="fr-FR" sz="12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(CCA, en cours)</a:t>
                      </a:r>
                    </a:p>
                    <a:p>
                      <a:r>
                        <a:rPr lang="fr-F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Transferts monétaires et travaux publics</a:t>
                      </a:r>
                    </a:p>
                    <a:p>
                      <a:r>
                        <a:rPr lang="fr-FR" sz="105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(BM, en cours)</a:t>
                      </a:r>
                      <a:endParaRPr lang="en-GB" sz="120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Stratégie</a:t>
                      </a:r>
                      <a:r>
                        <a:rPr lang="fr-FR" sz="1600" baseline="0" dirty="0" smtClean="0"/>
                        <a:t> nationale de protection sociale</a:t>
                      </a:r>
                    </a:p>
                    <a:p>
                      <a:r>
                        <a:rPr lang="fr-FR" sz="12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(Gouvernement, à venir)</a:t>
                      </a:r>
                    </a:p>
                    <a:p>
                      <a:endParaRPr lang="en-GB"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b="1" dirty="0" smtClean="0"/>
                        <a:t>Sénégal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Coupons alimentaires en zones urbaines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(CE/PAM, terminé)</a:t>
                      </a:r>
                    </a:p>
                    <a:p>
                      <a:r>
                        <a:rPr lang="fr-FR" sz="1600" dirty="0" smtClean="0"/>
                        <a:t>Transferts</a:t>
                      </a:r>
                      <a:r>
                        <a:rPr lang="fr-FR" sz="1600" baseline="0" dirty="0" smtClean="0"/>
                        <a:t> monétaires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(BM/CLM, terminé)</a:t>
                      </a:r>
                      <a:endParaRPr lang="en-GB" sz="105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Stratégie</a:t>
                      </a:r>
                      <a:r>
                        <a:rPr lang="fr-FR" sz="1600" baseline="0" dirty="0" smtClean="0"/>
                        <a:t> nationale de protection sociale</a:t>
                      </a:r>
                    </a:p>
                    <a:p>
                      <a:r>
                        <a:rPr lang="fr-FR" sz="12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(Gouvernement, adoptée)</a:t>
                      </a:r>
                    </a:p>
                    <a:p>
                      <a:r>
                        <a:rPr lang="fr-FR" sz="1600" dirty="0" smtClean="0"/>
                        <a:t>Transferts monétaires</a:t>
                      </a:r>
                    </a:p>
                    <a:p>
                      <a:r>
                        <a:rPr lang="fr-FR" sz="12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(Gouvernement, à l’étude)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3995738" y="6308725"/>
            <a:ext cx="2663825" cy="0"/>
          </a:xfrm>
          <a:prstGeom prst="straightConnector1">
            <a:avLst/>
          </a:prstGeom>
          <a:ln w="25400">
            <a:solidFill>
              <a:schemeClr val="tx2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66" name="TextBox 9"/>
          <p:cNvSpPr txBox="1">
            <a:spLocks noChangeArrowheads="1"/>
          </p:cNvSpPr>
          <p:nvPr/>
        </p:nvSpPr>
        <p:spPr bwMode="auto">
          <a:xfrm>
            <a:off x="5076825" y="5589588"/>
            <a:ext cx="6477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4400" b="1">
                <a:solidFill>
                  <a:schemeClr val="tx2"/>
                </a:solidFill>
              </a:rPr>
              <a:t>?</a:t>
            </a:r>
            <a:endParaRPr lang="en-GB" sz="4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6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875"/>
          </a:xfrm>
        </p:spPr>
        <p:txBody>
          <a:bodyPr/>
          <a:lstStyle/>
          <a:p>
            <a:r>
              <a:rPr lang="fr-FR" sz="3200" b="1" dirty="0" smtClean="0">
                <a:solidFill>
                  <a:schemeClr val="accent3"/>
                </a:solidFill>
              </a:rPr>
              <a:t>Les transferts sociaux</a:t>
            </a:r>
            <a:br>
              <a:rPr lang="fr-FR" sz="3200" b="1" dirty="0" smtClean="0">
                <a:solidFill>
                  <a:schemeClr val="accent3"/>
                </a:solidFill>
              </a:rPr>
            </a:br>
            <a:r>
              <a:rPr lang="fr-FR" sz="3200" b="1" dirty="0" smtClean="0">
                <a:solidFill>
                  <a:schemeClr val="accent3"/>
                </a:solidFill>
              </a:rPr>
              <a:t>pour la sécurité alimentaire et la nutrition</a:t>
            </a:r>
            <a:br>
              <a:rPr lang="fr-FR" sz="3200" b="1" dirty="0" smtClean="0">
                <a:solidFill>
                  <a:schemeClr val="accent3"/>
                </a:solidFill>
              </a:rPr>
            </a:br>
            <a:r>
              <a:rPr lang="fr-FR" sz="3200" b="1" dirty="0" smtClean="0">
                <a:solidFill>
                  <a:schemeClr val="accent3"/>
                </a:solidFill>
              </a:rPr>
              <a:t>dans le Sahel</a:t>
            </a:r>
            <a:endParaRPr lang="en-GB" sz="3200" dirty="0" smtClean="0">
              <a:solidFill>
                <a:schemeClr val="accent3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9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Défis / Faiblesses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Opportunités / Forces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Faible</a:t>
                      </a:r>
                      <a:r>
                        <a:rPr lang="fr-FR" baseline="0" dirty="0" smtClean="0"/>
                        <a:t> couverture des transferts sociaux de type « sécurité alimentaire »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Adoption </a:t>
                      </a:r>
                      <a:r>
                        <a:rPr lang="fr-FR" baseline="0" dirty="0" smtClean="0"/>
                        <a:t>de </a:t>
                      </a:r>
                      <a:r>
                        <a:rPr lang="fr-FR" b="1" baseline="0" dirty="0" smtClean="0"/>
                        <a:t>stratégies nationales </a:t>
                      </a:r>
                      <a:r>
                        <a:rPr lang="fr-FR" baseline="0" dirty="0" smtClean="0"/>
                        <a:t>de protection sociale donnant un rôle central aux transferts sociaux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Approche</a:t>
                      </a:r>
                      <a:r>
                        <a:rPr lang="fr-FR" baseline="0" dirty="0" smtClean="0"/>
                        <a:t> « taille unique » des programmes nationaux de transferts sociaux de type « protection sociale »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Expertise</a:t>
                      </a:r>
                      <a:r>
                        <a:rPr lang="fr-FR" baseline="0" dirty="0" smtClean="0"/>
                        <a:t> dans l’</a:t>
                      </a:r>
                      <a:r>
                        <a:rPr lang="fr-FR" b="1" baseline="0" dirty="0" smtClean="0"/>
                        <a:t>analyse </a:t>
                      </a:r>
                      <a:r>
                        <a:rPr lang="fr-FR" dirty="0" smtClean="0"/>
                        <a:t>des moyens de subsistance et l’analyse</a:t>
                      </a:r>
                      <a:r>
                        <a:rPr lang="fr-FR" baseline="0" dirty="0" smtClean="0"/>
                        <a:t> causale de la malnutrition pour des approches « sur mesure »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Nécessité de prévenir la</a:t>
                      </a:r>
                      <a:r>
                        <a:rPr lang="fr-FR" baseline="0" dirty="0" smtClean="0"/>
                        <a:t> malnutrition maternelle et infantile</a:t>
                      </a:r>
                      <a:r>
                        <a:rPr lang="fr-FR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Etudes</a:t>
                      </a:r>
                      <a:r>
                        <a:rPr lang="fr-FR" baseline="0" dirty="0" smtClean="0"/>
                        <a:t> pour la conception de programmes nationaux de transferts sociaux </a:t>
                      </a:r>
                      <a:r>
                        <a:rPr lang="fr-FR" b="1" baseline="0" dirty="0" smtClean="0"/>
                        <a:t>réguliers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Nécessité de protéger les ménages les</a:t>
                      </a:r>
                      <a:r>
                        <a:rPr lang="fr-FR" baseline="0" dirty="0" smtClean="0"/>
                        <a:t> plus vulnérables en période de crise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Expériences dans les transferts</a:t>
                      </a:r>
                      <a:r>
                        <a:rPr lang="fr-FR" baseline="0" dirty="0" smtClean="0"/>
                        <a:t> sociaux </a:t>
                      </a:r>
                      <a:r>
                        <a:rPr lang="fr-FR" b="1" baseline="0" dirty="0" smtClean="0"/>
                        <a:t>saisonniers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Nécessité</a:t>
                      </a:r>
                      <a:r>
                        <a:rPr lang="fr-FR" baseline="0" dirty="0" smtClean="0"/>
                        <a:t> de renforcer les moyens d’existence pour une meilleure résilience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0" dirty="0" smtClean="0"/>
                        <a:t>Expériences</a:t>
                      </a:r>
                      <a:r>
                        <a:rPr lang="fr-FR" b="0" baseline="0" dirty="0" smtClean="0"/>
                        <a:t> alliant</a:t>
                      </a:r>
                      <a:r>
                        <a:rPr lang="fr-FR" b="0" dirty="0" smtClean="0"/>
                        <a:t> transferts sociaux et </a:t>
                      </a:r>
                      <a:r>
                        <a:rPr lang="fr-FR" b="1" dirty="0" smtClean="0"/>
                        <a:t>production</a:t>
                      </a:r>
                      <a:r>
                        <a:rPr lang="fr-FR" b="1" baseline="0" dirty="0" smtClean="0"/>
                        <a:t>s</a:t>
                      </a:r>
                      <a:r>
                        <a:rPr lang="fr-FR" b="0" baseline="0" dirty="0" smtClean="0"/>
                        <a:t> locales/marchés locaux</a:t>
                      </a:r>
                      <a:endParaRPr lang="en-GB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fr-FR" sz="3600" b="1" dirty="0" smtClean="0">
                <a:solidFill>
                  <a:schemeClr val="accent3"/>
                </a:solidFill>
              </a:rPr>
              <a:t>Quelques pistes de réflexions</a:t>
            </a:r>
            <a:endParaRPr lang="en-GB" sz="3600" b="1" dirty="0" smtClean="0">
              <a:solidFill>
                <a:schemeClr val="accent3"/>
              </a:solidFill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23850" y="1412875"/>
            <a:ext cx="8820150" cy="4713288"/>
          </a:xfrm>
        </p:spPr>
        <p:txBody>
          <a:bodyPr/>
          <a:lstStyle/>
          <a:p>
            <a:pPr>
              <a:buNone/>
            </a:pPr>
            <a:r>
              <a:rPr lang="fr-FR" sz="2000" b="1" dirty="0" smtClean="0"/>
              <a:t>Transferts sociaux réguliers aux femmes enceintes et jeunes enfants</a:t>
            </a:r>
          </a:p>
          <a:p>
            <a:pPr lvl="1">
              <a:spcBef>
                <a:spcPts val="1200"/>
              </a:spcBef>
            </a:pPr>
            <a:r>
              <a:rPr lang="fr-FR" sz="1800" dirty="0" smtClean="0"/>
              <a:t>Pour </a:t>
            </a:r>
            <a:r>
              <a:rPr lang="fr-FR" sz="1800" b="1" dirty="0" smtClean="0"/>
              <a:t>prévenir</a:t>
            </a:r>
            <a:r>
              <a:rPr lang="fr-FR" sz="1800" dirty="0" smtClean="0"/>
              <a:t> la malnutrition (« 1 000 jours »)</a:t>
            </a:r>
          </a:p>
          <a:p>
            <a:pPr lvl="1">
              <a:spcBef>
                <a:spcPts val="1200"/>
              </a:spcBef>
            </a:pPr>
            <a:r>
              <a:rPr lang="fr-FR" sz="1800" dirty="0" smtClean="0"/>
              <a:t>Nécessité de bien comprendre les causes de la malnutrition pour apporter les mesures complémentaires nécessaires (ex : soins de santé, eau et assainissement, etc.)</a:t>
            </a:r>
          </a:p>
          <a:p>
            <a:pPr lvl="1">
              <a:spcBef>
                <a:spcPts val="1200"/>
              </a:spcBef>
            </a:pPr>
            <a:r>
              <a:rPr lang="fr-FR" sz="1800" dirty="0" smtClean="0"/>
              <a:t>Approche adoptée en Afrique du Sud et à l’étude au Sénégal</a:t>
            </a:r>
          </a:p>
          <a:p>
            <a:pPr lvl="1"/>
            <a:endParaRPr lang="fr-FR" sz="1800" dirty="0" smtClean="0"/>
          </a:p>
          <a:p>
            <a:pPr>
              <a:buNone/>
            </a:pPr>
            <a:r>
              <a:rPr lang="fr-FR" sz="2000" b="1" dirty="0" smtClean="0"/>
              <a:t>Transferts sociaux saisonniers aux groupes socio-économiques en difficulté</a:t>
            </a:r>
          </a:p>
          <a:p>
            <a:pPr lvl="1">
              <a:spcBef>
                <a:spcPts val="1200"/>
              </a:spcBef>
            </a:pPr>
            <a:r>
              <a:rPr lang="fr-FR" sz="1800" dirty="0" smtClean="0"/>
              <a:t>Pour </a:t>
            </a:r>
            <a:r>
              <a:rPr lang="fr-FR" sz="1800" b="1" dirty="0" smtClean="0"/>
              <a:t>protéger</a:t>
            </a:r>
            <a:r>
              <a:rPr lang="fr-FR" sz="1800" dirty="0" smtClean="0"/>
              <a:t> les ménages et prévenir la perte de capital productif et humain</a:t>
            </a:r>
          </a:p>
          <a:p>
            <a:pPr lvl="1">
              <a:spcBef>
                <a:spcPts val="1200"/>
              </a:spcBef>
            </a:pPr>
            <a:r>
              <a:rPr lang="fr-FR" sz="1800" dirty="0" smtClean="0"/>
              <a:t>Nécessité de mieux comprendre les différents moyens de subsistance du pays (sources de revenu, sources alimentaires, calendrier, coût de la vie, etc.) pour ajuster la fourniture des transferts aux besoins</a:t>
            </a:r>
          </a:p>
          <a:p>
            <a:pPr lvl="1">
              <a:spcBef>
                <a:spcPts val="1200"/>
              </a:spcBef>
            </a:pPr>
            <a:r>
              <a:rPr lang="fr-FR" sz="1800" dirty="0" smtClean="0"/>
              <a:t>Approche expérimentée par Oxfam au Mali</a:t>
            </a:r>
          </a:p>
          <a:p>
            <a:pPr>
              <a:buFont typeface="Arial" charset="0"/>
              <a:buNone/>
            </a:pPr>
            <a:endParaRPr lang="fr-FR" sz="2000" b="1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</a:pPr>
            <a:r>
              <a:rPr lang="fr-FR" sz="2000" dirty="0" smtClean="0"/>
              <a:t>	</a:t>
            </a:r>
          </a:p>
          <a:p>
            <a:pPr>
              <a:buFont typeface="Arial" charset="0"/>
              <a:buNone/>
            </a:pPr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fr-FR" sz="3600" b="1" dirty="0" smtClean="0">
                <a:solidFill>
                  <a:schemeClr val="accent3"/>
                </a:solidFill>
              </a:rPr>
              <a:t>Quelques pistes de réflexions (suite)</a:t>
            </a:r>
            <a:endParaRPr lang="en-GB" sz="3600" b="1" dirty="0" smtClean="0">
              <a:solidFill>
                <a:schemeClr val="accent3"/>
              </a:solidFill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79388" y="1196975"/>
            <a:ext cx="8964612" cy="5472113"/>
          </a:xfrm>
        </p:spPr>
        <p:txBody>
          <a:bodyPr/>
          <a:lstStyle/>
          <a:p>
            <a:pPr>
              <a:buNone/>
            </a:pPr>
            <a:r>
              <a:rPr lang="fr-FR" sz="2000" b="1" dirty="0" smtClean="0"/>
              <a:t>Travaux publics à haute intensité de main d’œuvre réguliers </a:t>
            </a:r>
          </a:p>
          <a:p>
            <a:pPr lvl="1">
              <a:spcBef>
                <a:spcPts val="1200"/>
              </a:spcBef>
            </a:pPr>
            <a:r>
              <a:rPr lang="fr-FR" sz="1800" dirty="0" smtClean="0"/>
              <a:t>Pour accroître l’offre d’</a:t>
            </a:r>
            <a:r>
              <a:rPr lang="fr-FR" sz="1800" b="1" dirty="0" smtClean="0"/>
              <a:t>emplois</a:t>
            </a:r>
            <a:r>
              <a:rPr lang="fr-FR" sz="1800" dirty="0" smtClean="0"/>
              <a:t> (et les revenus) tout en appuyant des projets d’infrastructures pour le développement rural notamment (pistes rurales, muraille verte, etc.)</a:t>
            </a:r>
          </a:p>
          <a:p>
            <a:pPr lvl="1">
              <a:spcBef>
                <a:spcPts val="1200"/>
              </a:spcBef>
            </a:pPr>
            <a:r>
              <a:rPr lang="fr-FR" sz="1800" dirty="0" smtClean="0"/>
              <a:t>Nécessité d’assurer une certaine garantie d’emploi et la qualité des travaux menés, et de prévoir des aménagements pour permettre aux femmes de prendre soins de leurs enfants</a:t>
            </a:r>
          </a:p>
          <a:p>
            <a:pPr lvl="1">
              <a:spcBef>
                <a:spcPts val="1200"/>
              </a:spcBef>
            </a:pPr>
            <a:r>
              <a:rPr lang="fr-FR" sz="1800" dirty="0" smtClean="0"/>
              <a:t>Approche mise en œuvre en Ethiopie entre autres et à l’étude au Niger et au Mali</a:t>
            </a:r>
          </a:p>
          <a:p>
            <a:pPr lvl="1">
              <a:spcBef>
                <a:spcPts val="1200"/>
              </a:spcBef>
              <a:buFont typeface="Arial" charset="0"/>
              <a:buNone/>
            </a:pPr>
            <a:endParaRPr lang="fr-FR" sz="1800" dirty="0" smtClean="0"/>
          </a:p>
          <a:p>
            <a:pPr>
              <a:buNone/>
            </a:pPr>
            <a:r>
              <a:rPr lang="fr-FR" sz="2000" b="1" dirty="0" smtClean="0"/>
              <a:t>Coupons/paniers alimentaires de produits locaux</a:t>
            </a:r>
          </a:p>
          <a:p>
            <a:pPr lvl="1">
              <a:spcBef>
                <a:spcPts val="1200"/>
              </a:spcBef>
            </a:pPr>
            <a:r>
              <a:rPr lang="fr-FR" sz="1800" dirty="0" smtClean="0"/>
              <a:t>Pour accroître l’accès à des denrées riches en </a:t>
            </a:r>
            <a:r>
              <a:rPr lang="fr-FR" sz="1800" b="1" dirty="0" smtClean="0"/>
              <a:t>micronutriments</a:t>
            </a:r>
            <a:r>
              <a:rPr lang="fr-FR" sz="1800" dirty="0" smtClean="0"/>
              <a:t> aux personnes pauvres ou vulnérables tout en appuyant les petits producteurs locaux</a:t>
            </a:r>
          </a:p>
          <a:p>
            <a:pPr lvl="1">
              <a:spcBef>
                <a:spcPts val="1200"/>
              </a:spcBef>
            </a:pPr>
            <a:r>
              <a:rPr lang="fr-FR" sz="1800" dirty="0" smtClean="0"/>
              <a:t>Nécessité (et opportunité) d’organiser les filières pour la production, transformation et commercialisation de fruits et légumes, produits laitiers, œufs, etc.</a:t>
            </a:r>
          </a:p>
          <a:p>
            <a:pPr lvl="1">
              <a:spcBef>
                <a:spcPts val="1200"/>
              </a:spcBef>
            </a:pPr>
            <a:r>
              <a:rPr lang="fr-FR" sz="1800" dirty="0" smtClean="0"/>
              <a:t>Approche mise en œuvre au Kenya,  en Haïti et en Côte d’Ivoire entre autres</a:t>
            </a:r>
          </a:p>
          <a:p>
            <a:endParaRPr lang="fr-FR" sz="2000" b="1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</a:pPr>
            <a:endParaRPr lang="fr-FR" sz="2000" b="1" dirty="0" smtClean="0">
              <a:solidFill>
                <a:schemeClr val="tx2"/>
              </a:solidFill>
            </a:endParaRPr>
          </a:p>
          <a:p>
            <a:endParaRPr lang="fr-FR" sz="2000" b="1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</a:pPr>
            <a:r>
              <a:rPr lang="fr-FR" sz="2000" dirty="0" smtClean="0"/>
              <a:t>	</a:t>
            </a:r>
          </a:p>
          <a:p>
            <a:pPr>
              <a:buFont typeface="Arial" charset="0"/>
              <a:buNone/>
            </a:pPr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</p:spPr>
        <p:txBody>
          <a:bodyPr/>
          <a:lstStyle/>
          <a:p>
            <a:pPr algn="ctr">
              <a:buNone/>
            </a:pPr>
            <a:endParaRPr lang="en-GB" dirty="0" smtClean="0">
              <a:solidFill>
                <a:srgbClr val="92D050"/>
              </a:solidFill>
            </a:endParaRPr>
          </a:p>
          <a:p>
            <a:pPr algn="ctr">
              <a:buNone/>
            </a:pPr>
            <a:r>
              <a:rPr lang="fr-FR" dirty="0" smtClean="0">
                <a:solidFill>
                  <a:srgbClr val="92D050"/>
                </a:solidFill>
              </a:rPr>
              <a:t>Merci !</a:t>
            </a:r>
          </a:p>
          <a:p>
            <a:pPr algn="ctr">
              <a:buNone/>
            </a:pPr>
            <a:endParaRPr lang="fr-FR" dirty="0" smtClean="0">
              <a:solidFill>
                <a:srgbClr val="92D050"/>
              </a:solidFill>
            </a:endParaRPr>
          </a:p>
          <a:p>
            <a:pPr algn="ctr">
              <a:buNone/>
            </a:pPr>
            <a:r>
              <a:rPr lang="fr-FR" dirty="0" smtClean="0">
                <a:solidFill>
                  <a:srgbClr val="92D050"/>
                </a:solidFill>
              </a:rPr>
              <a:t>Questions ?</a:t>
            </a:r>
          </a:p>
          <a:p>
            <a:pPr algn="ctr">
              <a:buNone/>
            </a:pPr>
            <a:r>
              <a:rPr lang="fr-FR" dirty="0" smtClean="0">
                <a:solidFill>
                  <a:srgbClr val="92D050"/>
                </a:solidFill>
              </a:rPr>
              <a:t>Commentaires ?</a:t>
            </a:r>
          </a:p>
          <a:p>
            <a:pPr algn="ctr">
              <a:buNone/>
            </a:pPr>
            <a:endParaRPr lang="fr-FR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836712"/>
          </a:xfrm>
        </p:spPr>
        <p:txBody>
          <a:bodyPr/>
          <a:lstStyle/>
          <a:p>
            <a:r>
              <a:rPr lang="fr-FR" sz="3200" b="1" dirty="0" smtClean="0">
                <a:solidFill>
                  <a:srgbClr val="0070C0"/>
                </a:solidFill>
              </a:rPr>
              <a:t>La stratégie intégrée du Brésil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1851" y="2018819"/>
            <a:ext cx="5684913" cy="3642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980728"/>
            <a:ext cx="889248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b="1" dirty="0" smtClean="0">
                <a:latin typeface="+mn-lt"/>
              </a:rPr>
              <a:t>Une des baisses les plus impressionnantes de la malnutrition infantile du monde :</a:t>
            </a:r>
            <a:endParaRPr lang="fr-FR" dirty="0" smtClean="0">
              <a:latin typeface="+mn-lt"/>
            </a:endParaRPr>
          </a:p>
          <a:p>
            <a:pPr algn="just">
              <a:buFontTx/>
              <a:buChar char="-"/>
            </a:pPr>
            <a:r>
              <a:rPr lang="fr-FR" b="1" dirty="0" smtClean="0">
                <a:latin typeface="+mn-lt"/>
              </a:rPr>
              <a:t>  élimination des formes sévères</a:t>
            </a:r>
            <a:r>
              <a:rPr lang="fr-FR" dirty="0" smtClean="0">
                <a:latin typeface="+mn-lt"/>
              </a:rPr>
              <a:t> de malnutrition</a:t>
            </a:r>
          </a:p>
          <a:p>
            <a:pPr algn="just">
              <a:buFontTx/>
              <a:buChar char="-"/>
            </a:pPr>
            <a:r>
              <a:rPr lang="fr-FR" b="1" dirty="0" smtClean="0">
                <a:latin typeface="+mn-lt"/>
              </a:rPr>
              <a:t>  réduction du retard de croissance</a:t>
            </a:r>
            <a:r>
              <a:rPr lang="fr-FR" dirty="0" smtClean="0">
                <a:latin typeface="+mn-lt"/>
              </a:rPr>
              <a:t> (chronique) de 13,5% à 6,8% entre 1996 et 2006</a:t>
            </a:r>
          </a:p>
          <a:p>
            <a:pPr algn="just"/>
            <a:endParaRPr lang="en-GB" sz="1400" dirty="0" smtClean="0">
              <a:latin typeface="+mn-lt"/>
            </a:endParaRPr>
          </a:p>
          <a:p>
            <a:pPr algn="just"/>
            <a:endParaRPr lang="en-GB" sz="1400" dirty="0" smtClean="0">
              <a:latin typeface="+mn-lt"/>
            </a:endParaRPr>
          </a:p>
          <a:p>
            <a:pPr algn="just"/>
            <a:endParaRPr lang="en-GB" sz="1400" dirty="0" smtClean="0">
              <a:latin typeface="+mn-lt"/>
            </a:endParaRPr>
          </a:p>
          <a:p>
            <a:pPr algn="just"/>
            <a:r>
              <a:rPr lang="fr-FR" dirty="0" smtClean="0">
                <a:latin typeface="+mn-lt"/>
              </a:rPr>
              <a:t>4 facteurs expliquent les 2/3</a:t>
            </a:r>
          </a:p>
          <a:p>
            <a:pPr algn="just"/>
            <a:r>
              <a:rPr lang="fr-FR" dirty="0" smtClean="0">
                <a:latin typeface="+mn-lt"/>
              </a:rPr>
              <a:t>de la réduction de la malnutrition :</a:t>
            </a:r>
          </a:p>
          <a:p>
            <a:pPr algn="just"/>
            <a:r>
              <a:rPr lang="fr-FR" dirty="0" smtClean="0">
                <a:latin typeface="+mn-lt"/>
              </a:rPr>
              <a:t>-  </a:t>
            </a:r>
            <a:r>
              <a:rPr lang="fr-FR" b="1" dirty="0" smtClean="0">
                <a:latin typeface="+mn-lt"/>
              </a:rPr>
              <a:t>scolarisation des mères </a:t>
            </a:r>
            <a:r>
              <a:rPr lang="fr-FR" dirty="0" smtClean="0">
                <a:latin typeface="+mn-lt"/>
              </a:rPr>
              <a:t>(25,7%)</a:t>
            </a:r>
          </a:p>
          <a:p>
            <a:pPr algn="just"/>
            <a:r>
              <a:rPr lang="fr-FR" dirty="0" smtClean="0">
                <a:latin typeface="+mn-lt"/>
              </a:rPr>
              <a:t>-  </a:t>
            </a:r>
            <a:r>
              <a:rPr lang="fr-FR" b="1" dirty="0" smtClean="0">
                <a:latin typeface="+mn-lt"/>
              </a:rPr>
              <a:t>pouvoir d’achat </a:t>
            </a:r>
            <a:r>
              <a:rPr lang="fr-FR" dirty="0" smtClean="0">
                <a:latin typeface="+mn-lt"/>
              </a:rPr>
              <a:t>(21,7%)</a:t>
            </a:r>
          </a:p>
          <a:p>
            <a:pPr algn="just">
              <a:buFontTx/>
              <a:buChar char="-"/>
            </a:pPr>
            <a:r>
              <a:rPr lang="fr-FR" b="1" dirty="0" smtClean="0">
                <a:latin typeface="+mn-lt"/>
              </a:rPr>
              <a:t>  soins de santé primaire </a:t>
            </a:r>
            <a:r>
              <a:rPr lang="fr-FR" dirty="0" smtClean="0">
                <a:latin typeface="+mn-lt"/>
              </a:rPr>
              <a:t>(11,6%)</a:t>
            </a:r>
          </a:p>
          <a:p>
            <a:pPr algn="just">
              <a:buFontTx/>
              <a:buChar char="-"/>
            </a:pPr>
            <a:r>
              <a:rPr lang="fr-FR" b="1" dirty="0" smtClean="0">
                <a:latin typeface="+mn-lt"/>
              </a:rPr>
              <a:t>  services d’assainissement </a:t>
            </a:r>
            <a:r>
              <a:rPr lang="fr-FR" dirty="0" smtClean="0">
                <a:latin typeface="+mn-lt"/>
              </a:rPr>
              <a:t>(4,3%)</a:t>
            </a:r>
          </a:p>
          <a:p>
            <a:pPr algn="just"/>
            <a:endParaRPr lang="en-GB" sz="1400" dirty="0" smtClean="0">
              <a:latin typeface="+mn-lt"/>
            </a:endParaRPr>
          </a:p>
          <a:p>
            <a:pPr algn="just"/>
            <a:endParaRPr lang="en-GB" sz="1400" dirty="0" smtClean="0">
              <a:latin typeface="+mn-lt"/>
            </a:endParaRPr>
          </a:p>
          <a:p>
            <a:pPr algn="just"/>
            <a:endParaRPr lang="en-GB" sz="1400" dirty="0" smtClean="0">
              <a:latin typeface="+mn-lt"/>
            </a:endParaRPr>
          </a:p>
          <a:p>
            <a:pPr algn="just"/>
            <a:r>
              <a:rPr lang="fr-FR" dirty="0" smtClean="0">
                <a:latin typeface="+mn-lt"/>
              </a:rPr>
              <a:t>La réduction du retard de croissance</a:t>
            </a:r>
          </a:p>
          <a:p>
            <a:pPr algn="just"/>
            <a:r>
              <a:rPr lang="fr-FR" b="1" dirty="0" smtClean="0">
                <a:latin typeface="+mn-lt"/>
              </a:rPr>
              <a:t>a éliminé 3/4 de la disparité absolue</a:t>
            </a:r>
          </a:p>
          <a:p>
            <a:pPr algn="just"/>
            <a:r>
              <a:rPr lang="fr-FR" dirty="0" smtClean="0">
                <a:latin typeface="+mn-lt"/>
              </a:rPr>
              <a:t>entre les plus riches et les plus pauvres</a:t>
            </a:r>
          </a:p>
          <a:p>
            <a:pPr algn="just"/>
            <a:r>
              <a:rPr lang="fr-FR" dirty="0" smtClean="0">
                <a:latin typeface="+mn-lt"/>
              </a:rPr>
              <a:t>(24,6 à 6,2 points de pourcentage)</a:t>
            </a:r>
            <a:endParaRPr lang="fr-FR" sz="20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97913" cy="764704"/>
          </a:xfrm>
        </p:spPr>
        <p:txBody>
          <a:bodyPr/>
          <a:lstStyle/>
          <a:p>
            <a:pPr algn="l"/>
            <a:r>
              <a:rPr lang="fr-FR" sz="3200" b="1" dirty="0" smtClean="0">
                <a:solidFill>
                  <a:schemeClr val="accent3"/>
                </a:solidFill>
              </a:rPr>
              <a:t>Stratégies d’intervention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408887" y="1844824"/>
            <a:ext cx="1584176" cy="86409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Etat nutritionnel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556894" y="1861778"/>
            <a:ext cx="1751410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Consommation alimentaire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756695" y="1321718"/>
            <a:ext cx="1584176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Production alimentaire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756695" y="2396505"/>
            <a:ext cx="1584176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Revenus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556894" y="2905894"/>
            <a:ext cx="1751409" cy="523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Soins de santé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580112" y="3573016"/>
            <a:ext cx="1728192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Education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028503" y="1861778"/>
            <a:ext cx="1584176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Moyens d’existence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65237" y="1865015"/>
            <a:ext cx="1584176" cy="864096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Capital humain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31" name="Shape 30"/>
          <p:cNvCxnSpPr>
            <a:stCxn id="9" idx="2"/>
            <a:endCxn id="10" idx="1"/>
          </p:cNvCxnSpPr>
          <p:nvPr/>
        </p:nvCxnSpPr>
        <p:spPr>
          <a:xfrm rot="5400000" flipH="1" flipV="1">
            <a:off x="5006261" y="2709968"/>
            <a:ext cx="93154" cy="1008111"/>
          </a:xfrm>
          <a:prstGeom prst="bentConnector4">
            <a:avLst>
              <a:gd name="adj1" fmla="val -245400"/>
              <a:gd name="adj2" fmla="val 89286"/>
            </a:avLst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hape 32"/>
          <p:cNvCxnSpPr>
            <a:stCxn id="9" idx="2"/>
            <a:endCxn id="11" idx="1"/>
          </p:cNvCxnSpPr>
          <p:nvPr/>
        </p:nvCxnSpPr>
        <p:spPr>
          <a:xfrm rot="16200000" flipH="1">
            <a:off x="4782226" y="3027157"/>
            <a:ext cx="564443" cy="1031329"/>
          </a:xfrm>
          <a:prstGeom prst="bentConnector2">
            <a:avLst/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hape 34"/>
          <p:cNvCxnSpPr>
            <a:stCxn id="12" idx="0"/>
            <a:endCxn id="8" idx="1"/>
          </p:cNvCxnSpPr>
          <p:nvPr/>
        </p:nvCxnSpPr>
        <p:spPr>
          <a:xfrm rot="5400000" flipH="1" flipV="1">
            <a:off x="3234637" y="1339720"/>
            <a:ext cx="108012" cy="936104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hape 36"/>
          <p:cNvCxnSpPr>
            <a:stCxn id="12" idx="2"/>
            <a:endCxn id="9" idx="1"/>
          </p:cNvCxnSpPr>
          <p:nvPr/>
        </p:nvCxnSpPr>
        <p:spPr>
          <a:xfrm rot="16200000" flipH="1">
            <a:off x="3237304" y="2309161"/>
            <a:ext cx="102679" cy="936104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8" idx="3"/>
            <a:endCxn id="7" idx="1"/>
          </p:cNvCxnSpPr>
          <p:nvPr/>
        </p:nvCxnSpPr>
        <p:spPr>
          <a:xfrm>
            <a:off x="5340871" y="1753766"/>
            <a:ext cx="216023" cy="540060"/>
          </a:xfrm>
          <a:prstGeom prst="bent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9" idx="3"/>
            <a:endCxn id="7" idx="1"/>
          </p:cNvCxnSpPr>
          <p:nvPr/>
        </p:nvCxnSpPr>
        <p:spPr>
          <a:xfrm flipV="1">
            <a:off x="5340871" y="2293826"/>
            <a:ext cx="216023" cy="534727"/>
          </a:xfrm>
          <a:prstGeom prst="bent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7" idx="3"/>
            <a:endCxn id="5" idx="1"/>
          </p:cNvCxnSpPr>
          <p:nvPr/>
        </p:nvCxnSpPr>
        <p:spPr>
          <a:xfrm flipV="1">
            <a:off x="7308304" y="2276872"/>
            <a:ext cx="100583" cy="16954"/>
          </a:xfrm>
          <a:prstGeom prst="bent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hape 51"/>
          <p:cNvCxnSpPr>
            <a:stCxn id="10" idx="3"/>
            <a:endCxn id="5" idx="2"/>
          </p:cNvCxnSpPr>
          <p:nvPr/>
        </p:nvCxnSpPr>
        <p:spPr>
          <a:xfrm flipV="1">
            <a:off x="7308303" y="2708920"/>
            <a:ext cx="892672" cy="458527"/>
          </a:xfrm>
          <a:prstGeom prst="bentConnector2">
            <a:avLst/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hape 53"/>
          <p:cNvCxnSpPr>
            <a:stCxn id="5" idx="3"/>
            <a:endCxn id="14" idx="1"/>
          </p:cNvCxnSpPr>
          <p:nvPr/>
        </p:nvCxnSpPr>
        <p:spPr>
          <a:xfrm flipH="1">
            <a:off x="265237" y="2276872"/>
            <a:ext cx="8727826" cy="20191"/>
          </a:xfrm>
          <a:prstGeom prst="bentConnector5">
            <a:avLst>
              <a:gd name="adj1" fmla="val -1091"/>
              <a:gd name="adj2" fmla="val -5827034"/>
              <a:gd name="adj3" fmla="val 102619"/>
            </a:avLst>
          </a:prstGeom>
          <a:ln w="25400">
            <a:solidFill>
              <a:schemeClr val="accent6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14" idx="3"/>
            <a:endCxn id="12" idx="1"/>
          </p:cNvCxnSpPr>
          <p:nvPr/>
        </p:nvCxnSpPr>
        <p:spPr>
          <a:xfrm flipV="1">
            <a:off x="1849413" y="2293826"/>
            <a:ext cx="179090" cy="3237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Down Arrow 62"/>
          <p:cNvSpPr/>
          <p:nvPr/>
        </p:nvSpPr>
        <p:spPr>
          <a:xfrm>
            <a:off x="5944344" y="1037878"/>
            <a:ext cx="792088" cy="792088"/>
          </a:xfrm>
          <a:prstGeom prst="downArrow">
            <a:avLst>
              <a:gd name="adj1" fmla="val 50000"/>
              <a:gd name="adj2" fmla="val 41583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5868144" y="0"/>
            <a:ext cx="27267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3"/>
                </a:solidFill>
              </a:rPr>
              <a:t>Transferts alimentaires</a:t>
            </a:r>
          </a:p>
          <a:p>
            <a:r>
              <a:rPr lang="fr-FR" dirty="0" smtClean="0">
                <a:solidFill>
                  <a:schemeClr val="accent3"/>
                </a:solidFill>
              </a:rPr>
              <a:t>Coupons alimentaires</a:t>
            </a:r>
          </a:p>
          <a:p>
            <a:r>
              <a:rPr lang="fr-FR" dirty="0" smtClean="0">
                <a:solidFill>
                  <a:schemeClr val="accent3"/>
                </a:solidFill>
              </a:rPr>
              <a:t>Vivres contre travail</a:t>
            </a:r>
          </a:p>
          <a:p>
            <a:endParaRPr lang="fr-FR" dirty="0">
              <a:solidFill>
                <a:schemeClr val="accent3"/>
              </a:solidFill>
            </a:endParaRPr>
          </a:p>
        </p:txBody>
      </p:sp>
      <p:cxnSp>
        <p:nvCxnSpPr>
          <p:cNvPr id="85" name="Elbow Connector 84"/>
          <p:cNvCxnSpPr>
            <a:stCxn id="9" idx="2"/>
            <a:endCxn id="10" idx="1"/>
          </p:cNvCxnSpPr>
          <p:nvPr/>
        </p:nvCxnSpPr>
        <p:spPr>
          <a:xfrm rot="5400000" flipH="1" flipV="1">
            <a:off x="5006261" y="2709968"/>
            <a:ext cx="93154" cy="1008111"/>
          </a:xfrm>
          <a:prstGeom prst="bentConnector4">
            <a:avLst>
              <a:gd name="adj1" fmla="val -245400"/>
              <a:gd name="adj2" fmla="val 89286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9" idx="2"/>
            <a:endCxn id="11" idx="1"/>
          </p:cNvCxnSpPr>
          <p:nvPr/>
        </p:nvCxnSpPr>
        <p:spPr>
          <a:xfrm rot="16200000" flipH="1">
            <a:off x="4782226" y="3027157"/>
            <a:ext cx="564443" cy="1031329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10" idx="3"/>
            <a:endCxn id="5" idx="2"/>
          </p:cNvCxnSpPr>
          <p:nvPr/>
        </p:nvCxnSpPr>
        <p:spPr>
          <a:xfrm flipV="1">
            <a:off x="7308303" y="2708920"/>
            <a:ext cx="892672" cy="458527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/>
          <p:cNvCxnSpPr/>
          <p:nvPr/>
        </p:nvCxnSpPr>
        <p:spPr>
          <a:xfrm rot="10800000">
            <a:off x="2411760" y="2708920"/>
            <a:ext cx="1368152" cy="288032"/>
          </a:xfrm>
          <a:prstGeom prst="bentConnector3">
            <a:avLst>
              <a:gd name="adj1" fmla="val 100126"/>
            </a:avLst>
          </a:prstGeom>
          <a:ln w="22225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Explosion 1 54"/>
          <p:cNvSpPr/>
          <p:nvPr/>
        </p:nvSpPr>
        <p:spPr>
          <a:xfrm>
            <a:off x="7164288" y="1916832"/>
            <a:ext cx="432048" cy="720080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/>
          <p:cNvSpPr txBox="1"/>
          <p:nvPr/>
        </p:nvSpPr>
        <p:spPr>
          <a:xfrm>
            <a:off x="9202" y="4437112"/>
            <a:ext cx="9134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Mauvaises pratiques nutritionnelles et de soins</a:t>
            </a:r>
          </a:p>
          <a:p>
            <a:r>
              <a:rPr lang="fr-FR" sz="1600" dirty="0" smtClean="0">
                <a:solidFill>
                  <a:srgbClr val="FF0000"/>
                </a:solidFill>
              </a:rPr>
              <a:t>Habitudes de distribution inéquitables au sein des ménages</a:t>
            </a:r>
          </a:p>
          <a:p>
            <a:r>
              <a:rPr lang="fr-FR" sz="1600" dirty="0" smtClean="0">
                <a:solidFill>
                  <a:srgbClr val="FF0000"/>
                </a:solidFill>
              </a:rPr>
              <a:t>Maladies (par exemple liées à la saison des pluies ou à un environnement non insalubre)</a:t>
            </a:r>
          </a:p>
        </p:txBody>
      </p:sp>
      <p:sp>
        <p:nvSpPr>
          <p:cNvPr id="62" name="Explosion 1 61"/>
          <p:cNvSpPr/>
          <p:nvPr/>
        </p:nvSpPr>
        <p:spPr>
          <a:xfrm>
            <a:off x="6129672" y="1045232"/>
            <a:ext cx="432048" cy="720080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/>
          <p:cNvSpPr txBox="1"/>
          <p:nvPr/>
        </p:nvSpPr>
        <p:spPr>
          <a:xfrm>
            <a:off x="0" y="551723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Faible qualité nutritionnelle de la ration</a:t>
            </a:r>
          </a:p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Acceptabilité limitées de la ration ou besoins de liquidité (revente)</a:t>
            </a:r>
          </a:p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Acceptabilité limitée du ciblage (redistribution)</a:t>
            </a:r>
          </a:p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Erosion de la valeur du coupon du fait de l’inflation</a:t>
            </a:r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ou de pénuries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1" animBg="1"/>
      <p:bldP spid="66" grpId="1"/>
      <p:bldP spid="55" grpId="0" animBg="1"/>
      <p:bldP spid="56" grpId="0"/>
      <p:bldP spid="62" grpId="0" animBg="1"/>
      <p:bldP spid="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92696"/>
          </a:xfrm>
        </p:spPr>
        <p:txBody>
          <a:bodyPr/>
          <a:lstStyle/>
          <a:p>
            <a:r>
              <a:rPr lang="fr-FR" sz="3200" b="1" dirty="0" smtClean="0">
                <a:solidFill>
                  <a:srgbClr val="0070C0"/>
                </a:solidFill>
              </a:rPr>
              <a:t>Rations et coupons alimentaires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324527" cy="5877273"/>
          </a:xfrm>
        </p:spPr>
        <p:txBody>
          <a:bodyPr/>
          <a:lstStyle/>
          <a:p>
            <a:pPr>
              <a:spcBef>
                <a:spcPct val="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fr-FR" sz="1800" b="1" dirty="0" smtClean="0"/>
              <a:t>Expérience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Souvent financés par l’aide internationale (Programme Alimentaire Mondial)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Expérience intéressante mais encore limitée avec les coupons alimentaires pour produits frais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Seuls quelques pays ont un programme national de coupons alimentaires</a:t>
            </a:r>
          </a:p>
          <a:p>
            <a:pPr lvl="2">
              <a:spcBef>
                <a:spcPct val="0"/>
              </a:spcBef>
              <a:buClr>
                <a:srgbClr val="0070C0"/>
              </a:buClr>
            </a:pPr>
            <a:r>
              <a:rPr lang="fr-FR" sz="1400" dirty="0" smtClean="0"/>
              <a:t>Etats-Unis (depuis 1964)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Quelques programmes nationaux d’alimentation complémentaire</a:t>
            </a:r>
          </a:p>
          <a:p>
            <a:pPr lvl="2">
              <a:spcBef>
                <a:spcPct val="0"/>
              </a:spcBef>
              <a:buClr>
                <a:srgbClr val="0070C0"/>
              </a:buClr>
            </a:pPr>
            <a:r>
              <a:rPr lang="fr-FR" sz="1400" dirty="0" smtClean="0"/>
              <a:t>Programme National d’Alimentation Complémentaire du Chili (depuis 1924, env. 6% de la pop en 2000)</a:t>
            </a:r>
          </a:p>
          <a:p>
            <a:pPr lvl="2">
              <a:spcBef>
                <a:spcPct val="0"/>
              </a:spcBef>
              <a:buClr>
                <a:srgbClr val="0070C0"/>
              </a:buClr>
            </a:pPr>
            <a:r>
              <a:rPr lang="fr-FR" sz="1400" dirty="0" smtClean="0"/>
              <a:t>Programme Verre de Lait du Pérou (depuis 1984, 4 millions de personnes en 2001)</a:t>
            </a:r>
          </a:p>
          <a:p>
            <a:pPr>
              <a:spcBef>
                <a:spcPct val="0"/>
              </a:spcBef>
              <a:buClr>
                <a:srgbClr val="0070C0"/>
              </a:buClr>
              <a:buFont typeface="Wingdings" pitchFamily="2" charset="2"/>
              <a:buChar char="§"/>
            </a:pPr>
            <a:endParaRPr lang="fr-FR" sz="1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spcBef>
                <a:spcPct val="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fr-FR" sz="1800" b="1" dirty="0" smtClean="0"/>
              <a:t>Impact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Impact sur la consommation parfois réduit par la revente (besoin de liquidité, faible acceptabilité)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Impact nutritionnel plus important quand couplé à l’éducation nutritionnelle et à des compléments alimentaires pour les femmes enceintes et allaitantes et les enfants de moins de 2/5 ans</a:t>
            </a:r>
          </a:p>
          <a:p>
            <a:pPr>
              <a:spcBef>
                <a:spcPct val="0"/>
              </a:spcBef>
              <a:buClr>
                <a:srgbClr val="0070C0"/>
              </a:buClr>
              <a:buFont typeface="Arial" charset="0"/>
              <a:buNone/>
            </a:pPr>
            <a:endParaRPr lang="fr-FR" sz="1800" dirty="0" smtClean="0"/>
          </a:p>
          <a:p>
            <a:pPr>
              <a:spcBef>
                <a:spcPct val="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fr-FR" sz="1800" b="1" dirty="0" smtClean="0"/>
              <a:t>Limites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Difficultés de mise à l’échelle par les institutions nationales (logistique lourde requise)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Risques d’impact négatif des aliments achetés à l’international sur la production/marchés locaux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endParaRPr lang="fr-FR" sz="1600" dirty="0" smtClean="0"/>
          </a:p>
          <a:p>
            <a:pPr>
              <a:spcBef>
                <a:spcPct val="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fr-FR" sz="1800" b="1" dirty="0" smtClean="0"/>
              <a:t>Potentiel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Potentiel pour </a:t>
            </a: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soutenir la production locale </a:t>
            </a:r>
            <a:r>
              <a:rPr lang="fr-FR" sz="1600" dirty="0" smtClean="0"/>
              <a:t>(coupons ou achats locaux)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Potentiel pour </a:t>
            </a: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protéger les bénéficiaires de l’inflation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Potentiel des compléments alimentaires pour prévenir la malnutrition et </a:t>
            </a: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répondre aux carences en micronutriments </a:t>
            </a:r>
            <a:r>
              <a:rPr lang="fr-FR" sz="1600" dirty="0" smtClean="0"/>
              <a:t>(en complément de transferts monétaires)</a:t>
            </a:r>
          </a:p>
          <a:p>
            <a:pPr>
              <a:spcBef>
                <a:spcPct val="0"/>
              </a:spcBef>
              <a:buClr>
                <a:srgbClr val="0070C0"/>
              </a:buClr>
              <a:buFont typeface="Arial" charset="0"/>
              <a:buNone/>
            </a:pPr>
            <a:r>
              <a:rPr lang="fr-FR" sz="1800" dirty="0" smtClean="0"/>
              <a:t>	</a:t>
            </a:r>
          </a:p>
          <a:p>
            <a:pPr>
              <a:spcBef>
                <a:spcPct val="0"/>
              </a:spcBef>
              <a:buClr>
                <a:srgbClr val="0070C0"/>
              </a:buClr>
              <a:buFont typeface="Wingdings" pitchFamily="2" charset="2"/>
              <a:buChar char="§"/>
            </a:pPr>
            <a:endParaRPr lang="fr-FR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97913" cy="764704"/>
          </a:xfrm>
        </p:spPr>
        <p:txBody>
          <a:bodyPr/>
          <a:lstStyle/>
          <a:p>
            <a:pPr algn="l"/>
            <a:r>
              <a:rPr lang="fr-FR" sz="3200" b="1" dirty="0" smtClean="0">
                <a:solidFill>
                  <a:schemeClr val="accent3"/>
                </a:solidFill>
              </a:rPr>
              <a:t>Stratégies d’intervention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408887" y="1844824"/>
            <a:ext cx="1584176" cy="86409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Etat nutritionnel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556894" y="1861778"/>
            <a:ext cx="1751410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Consommation alimentaire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756695" y="1321718"/>
            <a:ext cx="1584176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Production alimentaire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756695" y="2396505"/>
            <a:ext cx="1584176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Revenus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556894" y="2905894"/>
            <a:ext cx="1751409" cy="523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Soins de santé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580112" y="3573016"/>
            <a:ext cx="1728192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Education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028503" y="1861778"/>
            <a:ext cx="1584176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Moyens d’existence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65237" y="1865015"/>
            <a:ext cx="1584176" cy="864096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Capital humain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31" name="Shape 30"/>
          <p:cNvCxnSpPr>
            <a:stCxn id="9" idx="2"/>
            <a:endCxn id="10" idx="1"/>
          </p:cNvCxnSpPr>
          <p:nvPr/>
        </p:nvCxnSpPr>
        <p:spPr>
          <a:xfrm rot="5400000" flipH="1" flipV="1">
            <a:off x="5006261" y="2709968"/>
            <a:ext cx="93154" cy="1008111"/>
          </a:xfrm>
          <a:prstGeom prst="bentConnector4">
            <a:avLst>
              <a:gd name="adj1" fmla="val -245400"/>
              <a:gd name="adj2" fmla="val 89286"/>
            </a:avLst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hape 32"/>
          <p:cNvCxnSpPr>
            <a:stCxn id="9" idx="2"/>
            <a:endCxn id="11" idx="1"/>
          </p:cNvCxnSpPr>
          <p:nvPr/>
        </p:nvCxnSpPr>
        <p:spPr>
          <a:xfrm rot="16200000" flipH="1">
            <a:off x="4782226" y="3027157"/>
            <a:ext cx="564443" cy="1031329"/>
          </a:xfrm>
          <a:prstGeom prst="bentConnector2">
            <a:avLst/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hape 34"/>
          <p:cNvCxnSpPr>
            <a:stCxn id="12" idx="0"/>
            <a:endCxn id="8" idx="1"/>
          </p:cNvCxnSpPr>
          <p:nvPr/>
        </p:nvCxnSpPr>
        <p:spPr>
          <a:xfrm rot="5400000" flipH="1" flipV="1">
            <a:off x="3234637" y="1339720"/>
            <a:ext cx="108012" cy="936104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hape 36"/>
          <p:cNvCxnSpPr>
            <a:stCxn id="12" idx="2"/>
            <a:endCxn id="9" idx="1"/>
          </p:cNvCxnSpPr>
          <p:nvPr/>
        </p:nvCxnSpPr>
        <p:spPr>
          <a:xfrm rot="16200000" flipH="1">
            <a:off x="3237304" y="2309161"/>
            <a:ext cx="102679" cy="936104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8" idx="3"/>
            <a:endCxn id="7" idx="1"/>
          </p:cNvCxnSpPr>
          <p:nvPr/>
        </p:nvCxnSpPr>
        <p:spPr>
          <a:xfrm>
            <a:off x="5340871" y="1753766"/>
            <a:ext cx="216023" cy="540060"/>
          </a:xfrm>
          <a:prstGeom prst="bent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9" idx="3"/>
            <a:endCxn id="7" idx="1"/>
          </p:cNvCxnSpPr>
          <p:nvPr/>
        </p:nvCxnSpPr>
        <p:spPr>
          <a:xfrm flipV="1">
            <a:off x="5340871" y="2293826"/>
            <a:ext cx="216023" cy="534727"/>
          </a:xfrm>
          <a:prstGeom prst="bent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7" idx="3"/>
            <a:endCxn id="5" idx="1"/>
          </p:cNvCxnSpPr>
          <p:nvPr/>
        </p:nvCxnSpPr>
        <p:spPr>
          <a:xfrm flipV="1">
            <a:off x="7308304" y="2276872"/>
            <a:ext cx="100583" cy="16954"/>
          </a:xfrm>
          <a:prstGeom prst="bent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hape 51"/>
          <p:cNvCxnSpPr>
            <a:stCxn id="10" idx="3"/>
            <a:endCxn id="5" idx="2"/>
          </p:cNvCxnSpPr>
          <p:nvPr/>
        </p:nvCxnSpPr>
        <p:spPr>
          <a:xfrm flipV="1">
            <a:off x="7308303" y="2708920"/>
            <a:ext cx="892672" cy="458527"/>
          </a:xfrm>
          <a:prstGeom prst="bentConnector2">
            <a:avLst/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hape 53"/>
          <p:cNvCxnSpPr>
            <a:stCxn id="5" idx="3"/>
            <a:endCxn id="14" idx="1"/>
          </p:cNvCxnSpPr>
          <p:nvPr/>
        </p:nvCxnSpPr>
        <p:spPr>
          <a:xfrm flipH="1">
            <a:off x="265237" y="2276872"/>
            <a:ext cx="8727826" cy="20191"/>
          </a:xfrm>
          <a:prstGeom prst="bentConnector5">
            <a:avLst>
              <a:gd name="adj1" fmla="val -1091"/>
              <a:gd name="adj2" fmla="val -5827034"/>
              <a:gd name="adj3" fmla="val 102619"/>
            </a:avLst>
          </a:prstGeom>
          <a:ln w="25400">
            <a:solidFill>
              <a:schemeClr val="accent6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14" idx="3"/>
            <a:endCxn id="12" idx="1"/>
          </p:cNvCxnSpPr>
          <p:nvPr/>
        </p:nvCxnSpPr>
        <p:spPr>
          <a:xfrm flipV="1">
            <a:off x="1849413" y="2293826"/>
            <a:ext cx="179090" cy="3237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Down Arrow 76"/>
          <p:cNvSpPr/>
          <p:nvPr/>
        </p:nvSpPr>
        <p:spPr>
          <a:xfrm rot="19838522">
            <a:off x="1680175" y="1142955"/>
            <a:ext cx="792088" cy="792088"/>
          </a:xfrm>
          <a:prstGeom prst="downArrow">
            <a:avLst>
              <a:gd name="adj1" fmla="val 50000"/>
              <a:gd name="adj2" fmla="val 41583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0" y="764704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3"/>
                </a:solidFill>
              </a:rPr>
              <a:t>Transferts d’intrants</a:t>
            </a:r>
          </a:p>
          <a:p>
            <a:r>
              <a:rPr lang="fr-FR" dirty="0" smtClean="0">
                <a:solidFill>
                  <a:schemeClr val="accent3"/>
                </a:solidFill>
              </a:rPr>
              <a:t>Travaux publics</a:t>
            </a:r>
          </a:p>
          <a:p>
            <a:pPr algn="ctr"/>
            <a:endParaRPr lang="en-GB" dirty="0">
              <a:solidFill>
                <a:schemeClr val="accent3"/>
              </a:solidFill>
            </a:endParaRPr>
          </a:p>
        </p:txBody>
      </p:sp>
      <p:cxnSp>
        <p:nvCxnSpPr>
          <p:cNvPr id="85" name="Elbow Connector 84"/>
          <p:cNvCxnSpPr>
            <a:stCxn id="9" idx="2"/>
            <a:endCxn id="10" idx="1"/>
          </p:cNvCxnSpPr>
          <p:nvPr/>
        </p:nvCxnSpPr>
        <p:spPr>
          <a:xfrm rot="5400000" flipH="1" flipV="1">
            <a:off x="5006261" y="2709968"/>
            <a:ext cx="93154" cy="1008111"/>
          </a:xfrm>
          <a:prstGeom prst="bentConnector4">
            <a:avLst>
              <a:gd name="adj1" fmla="val -245400"/>
              <a:gd name="adj2" fmla="val 89286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9" idx="2"/>
            <a:endCxn id="11" idx="1"/>
          </p:cNvCxnSpPr>
          <p:nvPr/>
        </p:nvCxnSpPr>
        <p:spPr>
          <a:xfrm rot="16200000" flipH="1">
            <a:off x="4782226" y="3027157"/>
            <a:ext cx="564443" cy="1031329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10" idx="3"/>
            <a:endCxn id="5" idx="2"/>
          </p:cNvCxnSpPr>
          <p:nvPr/>
        </p:nvCxnSpPr>
        <p:spPr>
          <a:xfrm flipV="1">
            <a:off x="7308303" y="2708920"/>
            <a:ext cx="892672" cy="458527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/>
          <p:cNvCxnSpPr/>
          <p:nvPr/>
        </p:nvCxnSpPr>
        <p:spPr>
          <a:xfrm rot="10800000">
            <a:off x="2411760" y="2708920"/>
            <a:ext cx="1368152" cy="288032"/>
          </a:xfrm>
          <a:prstGeom prst="bentConnector3">
            <a:avLst>
              <a:gd name="adj1" fmla="val 100126"/>
            </a:avLst>
          </a:prstGeom>
          <a:ln w="22225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Explosion 1 54"/>
          <p:cNvSpPr/>
          <p:nvPr/>
        </p:nvSpPr>
        <p:spPr>
          <a:xfrm>
            <a:off x="3491880" y="2420888"/>
            <a:ext cx="432048" cy="720080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Explosion 1 55"/>
          <p:cNvSpPr/>
          <p:nvPr/>
        </p:nvSpPr>
        <p:spPr>
          <a:xfrm>
            <a:off x="3491880" y="1412776"/>
            <a:ext cx="432048" cy="720080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/>
          <p:cNvSpPr txBox="1"/>
          <p:nvPr/>
        </p:nvSpPr>
        <p:spPr>
          <a:xfrm>
            <a:off x="0" y="4437112"/>
            <a:ext cx="8388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Mauvaise production par exemple du fait de mauvaises conditions climatiques</a:t>
            </a:r>
          </a:p>
          <a:p>
            <a:r>
              <a:rPr lang="fr-FR" sz="1600" dirty="0" smtClean="0">
                <a:solidFill>
                  <a:srgbClr val="FF0000"/>
                </a:solidFill>
              </a:rPr>
              <a:t>Faibles opportunités de marché</a:t>
            </a:r>
            <a:endParaRPr lang="fr-FR" sz="1400" dirty="0" smtClean="0">
              <a:solidFill>
                <a:srgbClr val="FF0000"/>
              </a:solidFill>
            </a:endParaRPr>
          </a:p>
        </p:txBody>
      </p:sp>
      <p:sp>
        <p:nvSpPr>
          <p:cNvPr id="67" name="Explosion 1 66"/>
          <p:cNvSpPr/>
          <p:nvPr/>
        </p:nvSpPr>
        <p:spPr>
          <a:xfrm>
            <a:off x="1835696" y="1196752"/>
            <a:ext cx="432048" cy="720080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TextBox 75"/>
          <p:cNvSpPr txBox="1"/>
          <p:nvPr/>
        </p:nvSpPr>
        <p:spPr>
          <a:xfrm>
            <a:off x="0" y="551723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Retard de la distribution par rapport à la période de semis</a:t>
            </a:r>
          </a:p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Mauvaise qualité technique des ouvrages</a:t>
            </a:r>
          </a:p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Compétition avec les travaux agricoles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/>
      <p:bldP spid="55" grpId="0" animBg="1"/>
      <p:bldP spid="56" grpId="0" animBg="1"/>
      <p:bldP spid="62" grpId="0"/>
      <p:bldP spid="67" grpId="0" animBg="1"/>
      <p:bldP spid="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836712"/>
          </a:xfrm>
        </p:spPr>
        <p:txBody>
          <a:bodyPr/>
          <a:lstStyle/>
          <a:p>
            <a:r>
              <a:rPr lang="fr-FR" sz="3200" b="1" dirty="0" smtClean="0">
                <a:solidFill>
                  <a:srgbClr val="0070C0"/>
                </a:solidFill>
              </a:rPr>
              <a:t>Distributions et coupons d’intrants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" y="980728"/>
            <a:ext cx="9144000" cy="5877273"/>
          </a:xfrm>
        </p:spPr>
        <p:txBody>
          <a:bodyPr/>
          <a:lstStyle/>
          <a:p>
            <a:pPr>
              <a:spcBef>
                <a:spcPct val="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fr-FR" sz="1800" b="1" dirty="0" smtClean="0"/>
              <a:t>Expérience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Transferts sociaux souvent « cachés » dans des projets plus vastes (relance agricole, potagers)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Souvent fournis de façon ponctuelle dans les interventions de relèvement post crise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Expériences intéressantes du restockage et des foires aux semences pour la réhabilitation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Soutien politique pour ce type d’assistance productive</a:t>
            </a:r>
          </a:p>
          <a:p>
            <a:pPr lvl="2">
              <a:spcBef>
                <a:spcPct val="0"/>
              </a:spcBef>
              <a:buClr>
                <a:srgbClr val="0070C0"/>
              </a:buClr>
            </a:pPr>
            <a:r>
              <a:rPr lang="fr-FR" sz="1400" dirty="0" smtClean="0"/>
              <a:t>Programme de Subvention d’Intrant du Malawi (depuis 2005, env. 1,75 millions en 2006/2007)</a:t>
            </a:r>
          </a:p>
          <a:p>
            <a:pPr>
              <a:spcBef>
                <a:spcPct val="0"/>
              </a:spcBef>
              <a:buClr>
                <a:srgbClr val="0070C0"/>
              </a:buClr>
              <a:buFont typeface="Wingdings" pitchFamily="2" charset="2"/>
              <a:buChar char="§"/>
            </a:pPr>
            <a:endParaRPr lang="fr-FR" sz="1800" dirty="0" smtClean="0"/>
          </a:p>
          <a:p>
            <a:pPr>
              <a:spcBef>
                <a:spcPct val="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fr-FR" sz="1800" b="1" dirty="0" smtClean="0"/>
              <a:t>Impact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Impact sur la production agricole (si bonne conception et mise en œuvre)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Bons résultats nutritionnels du petit maraîchage/potagers (couplés à l’éducation nutritionnelles)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Impact nutritionnel d’autres types de transferts d’intrants rarement mesuré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endParaRPr lang="fr-FR" sz="1800" dirty="0" smtClean="0"/>
          </a:p>
          <a:p>
            <a:pPr>
              <a:spcBef>
                <a:spcPct val="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fr-FR" sz="1800" b="1" dirty="0" smtClean="0"/>
              <a:t>Limites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Leur pertinence dépend de chaque contexte spécifique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Impact nutritionnel seulement si conditions présentes pour production (et distribution)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Risque d’affaiblir la chaîne de distribution privée si les intrants (financés par l’Etat) sont fournis en nature (en non par coupons) dans la durée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Nécessité de trouver l’équilibre entre profitabilité pour le producteur et accessibilité économique</a:t>
            </a:r>
            <a:endParaRPr lang="fr-FR" sz="2000" dirty="0" smtClean="0"/>
          </a:p>
          <a:p>
            <a:pPr lvl="1">
              <a:spcBef>
                <a:spcPct val="0"/>
              </a:spcBef>
              <a:buClr>
                <a:srgbClr val="0070C0"/>
              </a:buClr>
            </a:pPr>
            <a:endParaRPr lang="fr-FR" sz="1600" dirty="0" smtClean="0"/>
          </a:p>
          <a:p>
            <a:pPr>
              <a:spcBef>
                <a:spcPct val="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fr-FR" sz="1800" b="1" dirty="0" smtClean="0"/>
              <a:t>Potentiel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Potentiel pour introduire/</a:t>
            </a: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soutenir la production d’aliments riches en micronutriment </a:t>
            </a:r>
            <a:r>
              <a:rPr lang="fr-FR" sz="1600" dirty="0" smtClean="0"/>
              <a:t>(semences)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Potentiel pour améliorer la </a:t>
            </a: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consommation d’aliments riches en protéines </a:t>
            </a:r>
            <a:r>
              <a:rPr lang="fr-FR" sz="1600" dirty="0" smtClean="0"/>
              <a:t>(bétail)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Potentiel de partenariats public-privé pour </a:t>
            </a: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soutenir l’ensemble de la chaîne agro-alimentaire</a:t>
            </a:r>
          </a:p>
          <a:p>
            <a:pPr>
              <a:spcBef>
                <a:spcPct val="0"/>
              </a:spcBef>
              <a:buClr>
                <a:srgbClr val="0070C0"/>
              </a:buClr>
              <a:buFont typeface="Arial" charset="0"/>
              <a:buNone/>
            </a:pPr>
            <a:r>
              <a:rPr lang="fr-FR" sz="1800" dirty="0" smtClean="0"/>
              <a:t>	</a:t>
            </a:r>
          </a:p>
          <a:p>
            <a:pPr>
              <a:spcBef>
                <a:spcPct val="0"/>
              </a:spcBef>
              <a:buClr>
                <a:srgbClr val="0070C0"/>
              </a:buClr>
              <a:buFont typeface="Wingdings" pitchFamily="2" charset="2"/>
              <a:buChar char="§"/>
            </a:pPr>
            <a:endParaRPr lang="fr-FR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97913" cy="764704"/>
          </a:xfrm>
        </p:spPr>
        <p:txBody>
          <a:bodyPr/>
          <a:lstStyle/>
          <a:p>
            <a:pPr algn="l"/>
            <a:r>
              <a:rPr lang="fr-FR" sz="3200" b="1" dirty="0" smtClean="0">
                <a:solidFill>
                  <a:schemeClr val="accent3"/>
                </a:solidFill>
              </a:rPr>
              <a:t>Stratégies d’intervention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408887" y="1844824"/>
            <a:ext cx="1584176" cy="86409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Etat nutritionnel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556894" y="1861778"/>
            <a:ext cx="1751410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Consommation alimentaire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756695" y="1321718"/>
            <a:ext cx="1584176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Production alimentaire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756695" y="2396505"/>
            <a:ext cx="1584176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Revenus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556894" y="2905894"/>
            <a:ext cx="1751409" cy="523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Soins de santé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580112" y="3573016"/>
            <a:ext cx="1728192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Education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028503" y="1861778"/>
            <a:ext cx="1584176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Moyens d’existence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65237" y="1865015"/>
            <a:ext cx="1584176" cy="864096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Capital humain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31" name="Shape 30"/>
          <p:cNvCxnSpPr>
            <a:stCxn id="9" idx="2"/>
            <a:endCxn id="10" idx="1"/>
          </p:cNvCxnSpPr>
          <p:nvPr/>
        </p:nvCxnSpPr>
        <p:spPr>
          <a:xfrm rot="5400000" flipH="1" flipV="1">
            <a:off x="5006261" y="2709968"/>
            <a:ext cx="93154" cy="1008111"/>
          </a:xfrm>
          <a:prstGeom prst="bentConnector4">
            <a:avLst>
              <a:gd name="adj1" fmla="val -245400"/>
              <a:gd name="adj2" fmla="val 89286"/>
            </a:avLst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hape 32"/>
          <p:cNvCxnSpPr>
            <a:stCxn id="9" idx="2"/>
            <a:endCxn id="11" idx="1"/>
          </p:cNvCxnSpPr>
          <p:nvPr/>
        </p:nvCxnSpPr>
        <p:spPr>
          <a:xfrm rot="16200000" flipH="1">
            <a:off x="4782226" y="3027157"/>
            <a:ext cx="564443" cy="1031329"/>
          </a:xfrm>
          <a:prstGeom prst="bentConnector2">
            <a:avLst/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hape 34"/>
          <p:cNvCxnSpPr>
            <a:stCxn id="12" idx="0"/>
            <a:endCxn id="8" idx="1"/>
          </p:cNvCxnSpPr>
          <p:nvPr/>
        </p:nvCxnSpPr>
        <p:spPr>
          <a:xfrm rot="5400000" flipH="1" flipV="1">
            <a:off x="3234637" y="1339720"/>
            <a:ext cx="108012" cy="936104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hape 36"/>
          <p:cNvCxnSpPr>
            <a:stCxn id="12" idx="2"/>
            <a:endCxn id="9" idx="1"/>
          </p:cNvCxnSpPr>
          <p:nvPr/>
        </p:nvCxnSpPr>
        <p:spPr>
          <a:xfrm rot="16200000" flipH="1">
            <a:off x="3237304" y="2309161"/>
            <a:ext cx="102679" cy="936104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8" idx="3"/>
            <a:endCxn id="7" idx="1"/>
          </p:cNvCxnSpPr>
          <p:nvPr/>
        </p:nvCxnSpPr>
        <p:spPr>
          <a:xfrm>
            <a:off x="5340871" y="1753766"/>
            <a:ext cx="216023" cy="540060"/>
          </a:xfrm>
          <a:prstGeom prst="bent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9" idx="3"/>
            <a:endCxn id="7" idx="1"/>
          </p:cNvCxnSpPr>
          <p:nvPr/>
        </p:nvCxnSpPr>
        <p:spPr>
          <a:xfrm flipV="1">
            <a:off x="5340871" y="2293826"/>
            <a:ext cx="216023" cy="534727"/>
          </a:xfrm>
          <a:prstGeom prst="bent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7" idx="3"/>
            <a:endCxn id="5" idx="1"/>
          </p:cNvCxnSpPr>
          <p:nvPr/>
        </p:nvCxnSpPr>
        <p:spPr>
          <a:xfrm flipV="1">
            <a:off x="7308304" y="2276872"/>
            <a:ext cx="100583" cy="16954"/>
          </a:xfrm>
          <a:prstGeom prst="bent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hape 51"/>
          <p:cNvCxnSpPr>
            <a:stCxn id="10" idx="3"/>
            <a:endCxn id="5" idx="2"/>
          </p:cNvCxnSpPr>
          <p:nvPr/>
        </p:nvCxnSpPr>
        <p:spPr>
          <a:xfrm flipV="1">
            <a:off x="7308303" y="2708920"/>
            <a:ext cx="892672" cy="458527"/>
          </a:xfrm>
          <a:prstGeom prst="bentConnector2">
            <a:avLst/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hape 53"/>
          <p:cNvCxnSpPr>
            <a:stCxn id="5" idx="3"/>
            <a:endCxn id="14" idx="1"/>
          </p:cNvCxnSpPr>
          <p:nvPr/>
        </p:nvCxnSpPr>
        <p:spPr>
          <a:xfrm flipH="1">
            <a:off x="265237" y="2276872"/>
            <a:ext cx="8727826" cy="20191"/>
          </a:xfrm>
          <a:prstGeom prst="bentConnector5">
            <a:avLst>
              <a:gd name="adj1" fmla="val -1091"/>
              <a:gd name="adj2" fmla="val -5827034"/>
              <a:gd name="adj3" fmla="val 102619"/>
            </a:avLst>
          </a:prstGeom>
          <a:ln w="25400">
            <a:solidFill>
              <a:schemeClr val="accent6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14" idx="3"/>
            <a:endCxn id="12" idx="1"/>
          </p:cNvCxnSpPr>
          <p:nvPr/>
        </p:nvCxnSpPr>
        <p:spPr>
          <a:xfrm flipV="1">
            <a:off x="1849413" y="2293826"/>
            <a:ext cx="179090" cy="3237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Down Arrow 72"/>
          <p:cNvSpPr/>
          <p:nvPr/>
        </p:nvSpPr>
        <p:spPr>
          <a:xfrm rot="4031443" flipV="1">
            <a:off x="2966370" y="2975497"/>
            <a:ext cx="792088" cy="792088"/>
          </a:xfrm>
          <a:prstGeom prst="downArrow">
            <a:avLst>
              <a:gd name="adj1" fmla="val 50000"/>
              <a:gd name="adj2" fmla="val 41583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GB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539552" y="3140968"/>
            <a:ext cx="2555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3"/>
                </a:solidFill>
              </a:rPr>
              <a:t>Transferts monétaires</a:t>
            </a:r>
          </a:p>
          <a:p>
            <a:r>
              <a:rPr lang="fr-FR" dirty="0" smtClean="0">
                <a:solidFill>
                  <a:schemeClr val="accent3"/>
                </a:solidFill>
              </a:rPr>
              <a:t>Argent contre travail</a:t>
            </a:r>
          </a:p>
          <a:p>
            <a:r>
              <a:rPr lang="fr-FR" dirty="0" smtClean="0">
                <a:solidFill>
                  <a:schemeClr val="accent3"/>
                </a:solidFill>
              </a:rPr>
              <a:t>Travaux publics</a:t>
            </a:r>
          </a:p>
          <a:p>
            <a:pPr algn="ctr"/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80" name="Down Arrow 79"/>
          <p:cNvSpPr/>
          <p:nvPr/>
        </p:nvSpPr>
        <p:spPr>
          <a:xfrm rot="14391926">
            <a:off x="3925213" y="3430285"/>
            <a:ext cx="792088" cy="792088"/>
          </a:xfrm>
          <a:prstGeom prst="downArrow">
            <a:avLst>
              <a:gd name="adj1" fmla="val 50000"/>
              <a:gd name="adj2" fmla="val 41583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GB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1691680" y="3789040"/>
            <a:ext cx="2195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solidFill>
                  <a:schemeClr val="accent3"/>
                </a:solidFill>
              </a:rPr>
              <a:t>TMC</a:t>
            </a:r>
          </a:p>
          <a:p>
            <a:pPr algn="r"/>
            <a:r>
              <a:rPr lang="fr-FR" dirty="0" smtClean="0">
                <a:solidFill>
                  <a:schemeClr val="accent3"/>
                </a:solidFill>
              </a:rPr>
              <a:t>Cantines scolaires</a:t>
            </a:r>
          </a:p>
          <a:p>
            <a:pPr algn="r"/>
            <a:endParaRPr lang="en-GB" dirty="0">
              <a:solidFill>
                <a:schemeClr val="accent3"/>
              </a:solidFill>
            </a:endParaRPr>
          </a:p>
        </p:txBody>
      </p:sp>
      <p:cxnSp>
        <p:nvCxnSpPr>
          <p:cNvPr id="85" name="Elbow Connector 84"/>
          <p:cNvCxnSpPr>
            <a:stCxn id="9" idx="2"/>
            <a:endCxn id="10" idx="1"/>
          </p:cNvCxnSpPr>
          <p:nvPr/>
        </p:nvCxnSpPr>
        <p:spPr>
          <a:xfrm rot="5400000" flipH="1" flipV="1">
            <a:off x="5006261" y="2709968"/>
            <a:ext cx="93154" cy="1008111"/>
          </a:xfrm>
          <a:prstGeom prst="bentConnector4">
            <a:avLst>
              <a:gd name="adj1" fmla="val -245400"/>
              <a:gd name="adj2" fmla="val 89286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9" idx="2"/>
            <a:endCxn id="11" idx="1"/>
          </p:cNvCxnSpPr>
          <p:nvPr/>
        </p:nvCxnSpPr>
        <p:spPr>
          <a:xfrm rot="16200000" flipH="1">
            <a:off x="4782226" y="3027157"/>
            <a:ext cx="564443" cy="1031329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10" idx="3"/>
            <a:endCxn id="5" idx="2"/>
          </p:cNvCxnSpPr>
          <p:nvPr/>
        </p:nvCxnSpPr>
        <p:spPr>
          <a:xfrm flipV="1">
            <a:off x="7308303" y="2708920"/>
            <a:ext cx="892672" cy="458527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/>
          <p:cNvCxnSpPr/>
          <p:nvPr/>
        </p:nvCxnSpPr>
        <p:spPr>
          <a:xfrm rot="10800000">
            <a:off x="2411760" y="2708920"/>
            <a:ext cx="1368152" cy="288032"/>
          </a:xfrm>
          <a:prstGeom prst="bentConnector3">
            <a:avLst>
              <a:gd name="adj1" fmla="val 100126"/>
            </a:avLst>
          </a:prstGeom>
          <a:ln w="22225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Explosion 1 54"/>
          <p:cNvSpPr/>
          <p:nvPr/>
        </p:nvSpPr>
        <p:spPr>
          <a:xfrm>
            <a:off x="5220072" y="2204864"/>
            <a:ext cx="432048" cy="720080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/>
          <p:cNvSpPr txBox="1"/>
          <p:nvPr/>
        </p:nvSpPr>
        <p:spPr>
          <a:xfrm>
            <a:off x="0" y="472514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Mauvais fonctionnement des marchés (disponibilité, prix)</a:t>
            </a:r>
          </a:p>
          <a:p>
            <a:r>
              <a:rPr lang="fr-FR" sz="1600" dirty="0" smtClean="0">
                <a:solidFill>
                  <a:srgbClr val="FF0000"/>
                </a:solidFill>
              </a:rPr>
              <a:t>Disponibilité/accessibilité limitée d’aliments nutritifs sur les marchés</a:t>
            </a:r>
          </a:p>
        </p:txBody>
      </p:sp>
      <p:sp>
        <p:nvSpPr>
          <p:cNvPr id="62" name="Explosion 1 61"/>
          <p:cNvSpPr/>
          <p:nvPr/>
        </p:nvSpPr>
        <p:spPr>
          <a:xfrm>
            <a:off x="3131840" y="2996952"/>
            <a:ext cx="432048" cy="720080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Explosion 1 66"/>
          <p:cNvSpPr/>
          <p:nvPr/>
        </p:nvSpPr>
        <p:spPr>
          <a:xfrm>
            <a:off x="5292080" y="2780928"/>
            <a:ext cx="432048" cy="720080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Explosion 1 75"/>
          <p:cNvSpPr/>
          <p:nvPr/>
        </p:nvSpPr>
        <p:spPr>
          <a:xfrm>
            <a:off x="5311080" y="3429000"/>
            <a:ext cx="432048" cy="720080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/>
          <p:cNvSpPr txBox="1"/>
          <p:nvPr/>
        </p:nvSpPr>
        <p:spPr>
          <a:xfrm>
            <a:off x="0" y="537321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Mauvaise qualité/accessibilité des services de santé et des écoles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0" y="580526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Faible niveau de transfert (par rapport aux besoins de base, aux conditionnalités)</a:t>
            </a:r>
          </a:p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Courte durée des transferts</a:t>
            </a:r>
          </a:p>
        </p:txBody>
      </p:sp>
      <p:sp>
        <p:nvSpPr>
          <p:cNvPr id="83" name="Explosion 1 82"/>
          <p:cNvSpPr/>
          <p:nvPr/>
        </p:nvSpPr>
        <p:spPr>
          <a:xfrm>
            <a:off x="4139952" y="3501008"/>
            <a:ext cx="432048" cy="720080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/>
      <p:bldP spid="80" grpId="0" animBg="1"/>
      <p:bldP spid="81" grpId="0"/>
      <p:bldP spid="55" grpId="0" animBg="1"/>
      <p:bldP spid="56" grpId="0"/>
      <p:bldP spid="62" grpId="0" animBg="1"/>
      <p:bldP spid="67" grpId="0" animBg="1"/>
      <p:bldP spid="76" grpId="0" animBg="1"/>
      <p:bldP spid="79" grpId="0"/>
      <p:bldP spid="82" grpId="0"/>
      <p:bldP spid="8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836712"/>
          </a:xfrm>
        </p:spPr>
        <p:txBody>
          <a:bodyPr/>
          <a:lstStyle/>
          <a:p>
            <a:r>
              <a:rPr lang="fr-FR" sz="3200" b="1" dirty="0" smtClean="0">
                <a:solidFill>
                  <a:srgbClr val="0070C0"/>
                </a:solidFill>
              </a:rPr>
              <a:t>Transferts monétaires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" y="908720"/>
            <a:ext cx="9144000" cy="5949281"/>
          </a:xfrm>
        </p:spPr>
        <p:txBody>
          <a:bodyPr/>
          <a:lstStyle/>
          <a:p>
            <a:pPr>
              <a:spcBef>
                <a:spcPct val="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fr-FR" sz="1800" b="1" dirty="0" smtClean="0"/>
              <a:t>Expérience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Forme la plus commune de transferts sociaux, notamment dans les systèmes nationaux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Touchant plus de 150 millions de ménages pauvres dans les pays en développement</a:t>
            </a:r>
          </a:p>
          <a:p>
            <a:pPr lvl="2">
              <a:spcBef>
                <a:spcPct val="0"/>
              </a:spcBef>
              <a:buClr>
                <a:srgbClr val="0070C0"/>
              </a:buClr>
            </a:pPr>
            <a:r>
              <a:rPr lang="fr-FR" sz="1400" dirty="0" err="1" smtClean="0"/>
              <a:t>Oportunidades</a:t>
            </a:r>
            <a:r>
              <a:rPr lang="fr-FR" sz="1400" dirty="0" smtClean="0"/>
              <a:t>/</a:t>
            </a:r>
            <a:r>
              <a:rPr lang="fr-FR" sz="1400" dirty="0" err="1" smtClean="0"/>
              <a:t>Progresa</a:t>
            </a:r>
            <a:r>
              <a:rPr lang="fr-FR" sz="1400" dirty="0" smtClean="0"/>
              <a:t> au Mexique (depuis 1997, plus de 5 millions de ménages)</a:t>
            </a:r>
          </a:p>
          <a:p>
            <a:pPr lvl="2">
              <a:spcBef>
                <a:spcPct val="0"/>
              </a:spcBef>
              <a:buClr>
                <a:srgbClr val="0070C0"/>
              </a:buClr>
            </a:pPr>
            <a:r>
              <a:rPr lang="fr-FR" sz="1400" dirty="0" err="1" smtClean="0"/>
              <a:t>Bolsa</a:t>
            </a:r>
            <a:r>
              <a:rPr lang="fr-FR" sz="1400" dirty="0" smtClean="0"/>
              <a:t> </a:t>
            </a:r>
            <a:r>
              <a:rPr lang="fr-FR" sz="1400" dirty="0" err="1" smtClean="0"/>
              <a:t>Familia</a:t>
            </a:r>
            <a:r>
              <a:rPr lang="fr-FR" sz="1400" dirty="0" smtClean="0"/>
              <a:t> au Brésil (depuis 2003, 12 millions de ménages)</a:t>
            </a:r>
          </a:p>
          <a:p>
            <a:pPr lvl="2">
              <a:spcBef>
                <a:spcPct val="0"/>
              </a:spcBef>
              <a:buClr>
                <a:srgbClr val="0070C0"/>
              </a:buClr>
            </a:pPr>
            <a:r>
              <a:rPr lang="fr-FR" sz="1400" dirty="0" smtClean="0"/>
              <a:t>Child Support Grants en Afrique du Sud (depuis 2003, 7,2 millions d’enfants)</a:t>
            </a:r>
          </a:p>
          <a:p>
            <a:pPr lvl="2">
              <a:spcBef>
                <a:spcPct val="0"/>
              </a:spcBef>
              <a:buClr>
                <a:srgbClr val="0070C0"/>
              </a:buClr>
            </a:pPr>
            <a:r>
              <a:rPr lang="fr-FR" sz="1400" dirty="0" smtClean="0"/>
              <a:t>Pensions sociales au Lesotho (depuis 2004, 1,4 % du PIB)</a:t>
            </a:r>
          </a:p>
          <a:p>
            <a:pPr>
              <a:spcBef>
                <a:spcPct val="0"/>
              </a:spcBef>
              <a:buClr>
                <a:srgbClr val="0070C0"/>
              </a:buClr>
              <a:buFont typeface="Wingdings" pitchFamily="2" charset="2"/>
              <a:buChar char="§"/>
            </a:pPr>
            <a:endParaRPr lang="fr-FR" sz="1800" b="1" dirty="0" smtClean="0"/>
          </a:p>
          <a:p>
            <a:pPr>
              <a:spcBef>
                <a:spcPct val="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fr-FR" sz="1800" b="1" dirty="0" smtClean="0"/>
              <a:t>Impact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Amélioration des conditions de vie (pauvreté, faim, inégalités, moyens d’existence)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Amélioration de l’état de santé et de la scolarisation (avec et sans conditionnalités)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Amélioration de la qualité de la consommation alimentaire (plus que les transferts alimentaires)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Impact nutritionnel, notamment quand de longue période, avec éducation nutritionnelle</a:t>
            </a:r>
          </a:p>
          <a:p>
            <a:pPr>
              <a:spcBef>
                <a:spcPct val="0"/>
              </a:spcBef>
              <a:buClr>
                <a:srgbClr val="0070C0"/>
              </a:buClr>
              <a:buFont typeface="Arial" charset="0"/>
              <a:buNone/>
            </a:pPr>
            <a:endParaRPr lang="fr-FR" sz="1800" dirty="0" smtClean="0"/>
          </a:p>
          <a:p>
            <a:pPr>
              <a:spcBef>
                <a:spcPct val="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fr-FR" sz="1800" b="1" dirty="0" smtClean="0"/>
              <a:t>Limites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Sensible à l’inflation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Soutien politique encore limité dans certains contextes (craintes de créer la dépendance)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endParaRPr lang="fr-FR" sz="1600" dirty="0" smtClean="0"/>
          </a:p>
          <a:p>
            <a:pPr>
              <a:spcBef>
                <a:spcPct val="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fr-FR" sz="1800" b="1" dirty="0" smtClean="0"/>
              <a:t>Potentiel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Potentiel pour répondre à divers besoins de base, y compris l’</a:t>
            </a: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accès à la santé et à l’éducation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Potentiel pour </a:t>
            </a: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soutenir l’économie locale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Potentiel pour </a:t>
            </a: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sortir les ménages de la pauvreté</a:t>
            </a:r>
            <a:r>
              <a:rPr lang="fr-FR" sz="1600" dirty="0" smtClean="0"/>
              <a:t> avec des mesures d’accompagnement</a:t>
            </a:r>
          </a:p>
          <a:p>
            <a:pPr lvl="1">
              <a:spcBef>
                <a:spcPct val="0"/>
              </a:spcBef>
              <a:buClr>
                <a:srgbClr val="0070C0"/>
              </a:buClr>
            </a:pPr>
            <a:r>
              <a:rPr lang="fr-FR" sz="1600" dirty="0" smtClean="0"/>
              <a:t>Potentiel pour faire partie de </a:t>
            </a: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systèmes nationaux de transferts sociaux</a:t>
            </a:r>
            <a:r>
              <a:rPr lang="fr-FR" sz="1600" dirty="0" smtClean="0"/>
              <a:t> (coût-efficacité)</a:t>
            </a:r>
          </a:p>
          <a:p>
            <a:pPr>
              <a:spcBef>
                <a:spcPct val="0"/>
              </a:spcBef>
              <a:buClr>
                <a:srgbClr val="0070C0"/>
              </a:buClr>
              <a:buFont typeface="Arial" charset="0"/>
              <a:buNone/>
            </a:pPr>
            <a:endParaRPr lang="fr-FR" sz="1800" dirty="0" smtClean="0"/>
          </a:p>
          <a:p>
            <a:pPr>
              <a:spcBef>
                <a:spcPct val="0"/>
              </a:spcBef>
              <a:buClr>
                <a:srgbClr val="0070C0"/>
              </a:buClr>
              <a:buFont typeface="Wingdings" pitchFamily="2" charset="2"/>
              <a:buChar char="§"/>
            </a:pPr>
            <a:endParaRPr lang="fr-FR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11373</TotalTime>
  <Words>1885</Words>
  <Application>Microsoft Office PowerPoint</Application>
  <PresentationFormat>On-screen Show (4:3)</PresentationFormat>
  <Paragraphs>356</Paragraphs>
  <Slides>26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Thème Office</vt:lpstr>
      <vt:lpstr>Les Transferts Sociaux pour la Sécurité Alimentaire et Nutritionnelle  Expérience Internationale</vt:lpstr>
      <vt:lpstr>Plan de la présentation</vt:lpstr>
      <vt:lpstr>La stratégie intégrée du Brésil</vt:lpstr>
      <vt:lpstr>Stratégies d’intervention</vt:lpstr>
      <vt:lpstr>Rations et coupons alimentaires</vt:lpstr>
      <vt:lpstr>Stratégies d’intervention</vt:lpstr>
      <vt:lpstr>Distributions et coupons d’intrants</vt:lpstr>
      <vt:lpstr>Stratégies d’intervention</vt:lpstr>
      <vt:lpstr>Transferts monétaires</vt:lpstr>
      <vt:lpstr>Les transferts monétaires sont de plus en plus utilisés dans les pays en développement</vt:lpstr>
      <vt:lpstr>Les transferts monétaires sont d’abord utiliser pour les dépenses alimentaires</vt:lpstr>
      <vt:lpstr>Les transferts monétaires peuvent permettre une réduction de la malnutrition</vt:lpstr>
      <vt:lpstr>Les transferts monétaires peuvent permettre des gains de croissance chez les enfants</vt:lpstr>
      <vt:lpstr>Plan de la présentation</vt:lpstr>
      <vt:lpstr>Slide 15</vt:lpstr>
      <vt:lpstr>Considérer les mesures alternatives/complémentaires</vt:lpstr>
      <vt:lpstr>     Gérer les risques d’effets négatifs sur la nutrition</vt:lpstr>
      <vt:lpstr>Slide 18</vt:lpstr>
      <vt:lpstr>Slide 19</vt:lpstr>
      <vt:lpstr>Slide 20</vt:lpstr>
      <vt:lpstr>Plan de la présentation</vt:lpstr>
      <vt:lpstr>Les transferts sociaux dans le Sahel quelques exemples</vt:lpstr>
      <vt:lpstr>Les transferts sociaux pour la sécurité alimentaire et la nutrition dans le Sahel</vt:lpstr>
      <vt:lpstr>Quelques pistes de réflexions</vt:lpstr>
      <vt:lpstr>Quelques pistes de réflexions (suite)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Transfers and Nutrition</dc:title>
  <dc:creator>Cécile Cherrier</dc:creator>
  <cp:lastModifiedBy>Cécile Cherrier</cp:lastModifiedBy>
  <cp:revision>866</cp:revision>
  <dcterms:created xsi:type="dcterms:W3CDTF">2011-06-09T20:13:49Z</dcterms:created>
  <dcterms:modified xsi:type="dcterms:W3CDTF">2012-04-17T07:01:04Z</dcterms:modified>
</cp:coreProperties>
</file>