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62" r:id="rId4"/>
    <p:sldId id="273" r:id="rId5"/>
    <p:sldId id="275" r:id="rId6"/>
    <p:sldId id="274" r:id="rId7"/>
    <p:sldId id="278" r:id="rId8"/>
    <p:sldId id="276" r:id="rId9"/>
    <p:sldId id="277" r:id="rId10"/>
    <p:sldId id="270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8B768-14AD-435C-AB32-1C4CAB9B764A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1CECB-C833-4204-A8B3-70E6CCCEC4B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CECB-C833-4204-A8B3-70E6CCCEC4B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92A51-EA5A-4865-9037-F705F64F967C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92A51-EA5A-4865-9037-F705F64F967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92A51-EA5A-4865-9037-F705F64F967C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15981-4D62-4250-A242-6C3CC007A221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A7123-E7C2-4456-BC80-C395037DD5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643205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LA SECURITE ALIMENTAIRE DANS LE PROJET  DE POLITIQUE </a:t>
            </a:r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NATIONALE DE PROTECTION SOCIALE (PNPS</a:t>
            </a:r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)</a:t>
            </a:r>
            <a:b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DU BURKINA FASO</a:t>
            </a:r>
            <a:endParaRPr lang="fr-FR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1143008"/>
          </a:xfrm>
        </p:spPr>
        <p:txBody>
          <a:bodyPr>
            <a:normAutofit fontScale="70000" lnSpcReduction="20000"/>
          </a:bodyPr>
          <a:lstStyle/>
          <a:p>
            <a:r>
              <a:rPr lang="fr-FR" sz="4000" b="1" dirty="0" smtClean="0">
                <a:solidFill>
                  <a:srgbClr val="002060"/>
                </a:solidFill>
                <a:cs typeface="Arial" pitchFamily="34" charset="0"/>
              </a:rPr>
              <a:t>Martial Wilfried BASSOLE</a:t>
            </a:r>
          </a:p>
          <a:p>
            <a:r>
              <a:rPr lang="fr-FR" sz="4000" b="1" dirty="0" smtClean="0">
                <a:solidFill>
                  <a:srgbClr val="002060"/>
                </a:solidFill>
                <a:cs typeface="Arial" pitchFamily="34" charset="0"/>
              </a:rPr>
              <a:t>Ministère de l’économie et des finances</a:t>
            </a:r>
            <a:endParaRPr lang="fr-FR" sz="4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092280" y="56612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i="1" dirty="0" smtClean="0"/>
              <a:t>Avril 2012</a:t>
            </a:r>
            <a:endParaRPr lang="fr-FR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fr-FR" sz="4800" b="1" dirty="0" smtClean="0">
                <a:solidFill>
                  <a:srgbClr val="C00000"/>
                </a:solidFill>
                <a:latin typeface="Lucida Handwriting" pitchFamily="66" charset="0"/>
              </a:rPr>
              <a:t>MERCI DE VOTRE </a:t>
            </a:r>
            <a:br>
              <a:rPr lang="fr-FR" sz="4800" b="1" dirty="0" smtClean="0">
                <a:solidFill>
                  <a:srgbClr val="C00000"/>
                </a:solidFill>
                <a:latin typeface="Lucida Handwriting" pitchFamily="66" charset="0"/>
              </a:rPr>
            </a:br>
            <a:r>
              <a:rPr lang="fr-FR" sz="4800" b="1" dirty="0" smtClean="0">
                <a:solidFill>
                  <a:srgbClr val="C00000"/>
                </a:solidFill>
                <a:latin typeface="Lucida Handwriting" pitchFamily="66" charset="0"/>
              </a:rPr>
              <a:t/>
            </a:r>
            <a:br>
              <a:rPr lang="fr-FR" sz="4800" b="1" dirty="0" smtClean="0">
                <a:solidFill>
                  <a:srgbClr val="C00000"/>
                </a:solidFill>
                <a:latin typeface="Lucida Handwriting" pitchFamily="66" charset="0"/>
              </a:rPr>
            </a:br>
            <a:r>
              <a:rPr lang="fr-FR" sz="4800" b="1" dirty="0" smtClean="0">
                <a:solidFill>
                  <a:srgbClr val="C00000"/>
                </a:solidFill>
                <a:latin typeface="Lucida Handwriting" pitchFamily="66" charset="0"/>
              </a:rPr>
              <a:t>ATTENTION</a:t>
            </a:r>
            <a:endParaRPr lang="fr-FR" sz="48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351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fr-FR" sz="4400" b="1" cap="small" dirty="0" smtClean="0">
                <a:solidFill>
                  <a:srgbClr val="C00000"/>
                </a:solidFill>
              </a:rPr>
              <a:t>Objectif Global poursuivi</a:t>
            </a:r>
          </a:p>
          <a:p>
            <a:pPr marL="706438">
              <a:lnSpc>
                <a:spcPct val="145000"/>
              </a:lnSpc>
            </a:pPr>
            <a:r>
              <a:rPr lang="fr-FR" sz="3400" dirty="0" smtClean="0"/>
              <a:t>contribuer au changement </a:t>
            </a:r>
            <a:r>
              <a:rPr lang="fr-FR" sz="3400" b="1" dirty="0" smtClean="0">
                <a:solidFill>
                  <a:srgbClr val="00B050"/>
                </a:solidFill>
              </a:rPr>
              <a:t>qualitatif des conditions de v</a:t>
            </a:r>
            <a:r>
              <a:rPr lang="fr-FR" sz="3400" dirty="0" smtClean="0">
                <a:solidFill>
                  <a:srgbClr val="00B050"/>
                </a:solidFill>
              </a:rPr>
              <a:t>ie</a:t>
            </a:r>
            <a:r>
              <a:rPr lang="fr-FR" sz="3400" dirty="0" smtClean="0"/>
              <a:t> des différentes couches sociales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fr-FR" sz="4400" b="1" cap="small" dirty="0" smtClean="0">
                <a:solidFill>
                  <a:srgbClr val="C00000"/>
                </a:solidFill>
              </a:rPr>
              <a:t>Objectifs spécifiques </a:t>
            </a:r>
            <a:r>
              <a:rPr lang="fr-FR" sz="4400" b="1" cap="small" dirty="0" smtClean="0">
                <a:solidFill>
                  <a:srgbClr val="C00000"/>
                </a:solidFill>
              </a:rPr>
              <a:t>(6)</a:t>
            </a:r>
            <a:endParaRPr lang="fr-FR" sz="4400" b="1" cap="small" dirty="0" smtClean="0">
              <a:solidFill>
                <a:srgbClr val="C00000"/>
              </a:solidFill>
            </a:endParaRPr>
          </a:p>
          <a:p>
            <a:pPr marL="706438" lvl="0">
              <a:lnSpc>
                <a:spcPct val="140000"/>
              </a:lnSpc>
            </a:pPr>
            <a:r>
              <a:rPr lang="fr-FR" sz="3400" dirty="0" smtClean="0">
                <a:solidFill>
                  <a:srgbClr val="00B050"/>
                </a:solidFill>
              </a:rPr>
              <a:t>améliorer les mécanismes de transferts sociaux pour les plus pauvres et les plus vulnérables ;</a:t>
            </a:r>
          </a:p>
          <a:p>
            <a:pPr marL="706438" lvl="0">
              <a:lnSpc>
                <a:spcPct val="140000"/>
              </a:lnSpc>
            </a:pPr>
            <a:r>
              <a:rPr lang="fr-FR" sz="3400" dirty="0" smtClean="0"/>
              <a:t>améliorer l’accès des populations pauvres et des groupes vulnérables aux services sociaux de base ; </a:t>
            </a:r>
          </a:p>
          <a:p>
            <a:pPr marL="706438" lvl="0">
              <a:lnSpc>
                <a:spcPct val="140000"/>
              </a:lnSpc>
            </a:pPr>
            <a:r>
              <a:rPr lang="fr-FR" sz="3400" dirty="0" smtClean="0"/>
              <a:t>garantir une sécurité de l’emploi et un revenu minimal aux populations ;</a:t>
            </a:r>
          </a:p>
          <a:p>
            <a:pPr marL="706438" lvl="0">
              <a:lnSpc>
                <a:spcPct val="140000"/>
              </a:lnSpc>
            </a:pPr>
            <a:r>
              <a:rPr lang="fr-FR" sz="3400" dirty="0" smtClean="0"/>
              <a:t>améliorer et étendre la couverture sociale aux travailleurs </a:t>
            </a:r>
            <a:r>
              <a:rPr lang="fr-FR" sz="3400" dirty="0" smtClean="0"/>
              <a:t>;</a:t>
            </a:r>
            <a:endParaRPr lang="fr-FR" sz="3400" dirty="0" smtClean="0"/>
          </a:p>
          <a:p>
            <a:pPr marL="706438" lvl="0">
              <a:lnSpc>
                <a:spcPct val="140000"/>
              </a:lnSpc>
            </a:pPr>
            <a:r>
              <a:rPr lang="fr-FR" sz="3400" dirty="0" smtClean="0"/>
              <a:t>améliorer la gouvernance ;</a:t>
            </a:r>
          </a:p>
          <a:p>
            <a:pPr marL="706438" lvl="0">
              <a:lnSpc>
                <a:spcPct val="140000"/>
              </a:lnSpc>
            </a:pPr>
            <a:r>
              <a:rPr lang="fr-FR" sz="3400" dirty="0" smtClean="0"/>
              <a:t>renforcer les capacités de tous les </a:t>
            </a:r>
            <a:r>
              <a:rPr lang="fr-FR" sz="3400" dirty="0" smtClean="0"/>
              <a:t>acteurs de la protection sociale.</a:t>
            </a:r>
            <a:endParaRPr lang="fr-FR" sz="3400" dirty="0" smtClean="0"/>
          </a:p>
          <a:p>
            <a:pPr indent="20638" algn="just">
              <a:lnSpc>
                <a:spcPct val="120000"/>
              </a:lnSpc>
              <a:buNone/>
            </a:pPr>
            <a:endParaRPr lang="fr-FR" dirty="0" smtClean="0"/>
          </a:p>
          <a:p>
            <a:pPr>
              <a:lnSpc>
                <a:spcPct val="120000"/>
              </a:lnSpc>
              <a:buNone/>
            </a:pPr>
            <a:endParaRPr lang="fr-FR" b="1" cap="small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endParaRPr lang="fr-FR" b="1" cap="small" dirty="0"/>
          </a:p>
          <a:p>
            <a:pPr>
              <a:lnSpc>
                <a:spcPct val="120000"/>
              </a:lnSpc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CONTENU </a:t>
            </a:r>
            <a:r>
              <a:rPr lang="fr-FR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DU PROJET DE PNPS</a:t>
            </a:r>
            <a:endParaRPr lang="fr-FR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LES PROGRAMMES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400" b="1" cap="small" dirty="0" smtClean="0">
                <a:solidFill>
                  <a:srgbClr val="0070C0"/>
                </a:solidFill>
              </a:rPr>
              <a:t>Programmes de filets sociaux (2);</a:t>
            </a:r>
          </a:p>
          <a:p>
            <a:pPr marL="706438">
              <a:lnSpc>
                <a:spcPct val="125000"/>
              </a:lnSpc>
            </a:pPr>
            <a:r>
              <a:rPr lang="fr-FR" sz="1900" b="1" dirty="0" smtClean="0">
                <a:solidFill>
                  <a:srgbClr val="00B050"/>
                </a:solidFill>
              </a:rPr>
              <a:t>Amélioration des mécanismes de transferts sociaux pour les plus pauvres et les plus </a:t>
            </a:r>
            <a:r>
              <a:rPr lang="fr-FR" sz="1900" b="1" dirty="0" smtClean="0">
                <a:solidFill>
                  <a:srgbClr val="00B050"/>
                </a:solidFill>
              </a:rPr>
              <a:t>vulnérables;</a:t>
            </a:r>
            <a:endParaRPr lang="fr-FR" sz="1900" b="1" dirty="0" smtClean="0">
              <a:solidFill>
                <a:srgbClr val="00B050"/>
              </a:solidFill>
            </a:endParaRPr>
          </a:p>
          <a:p>
            <a:pPr marL="706438">
              <a:lnSpc>
                <a:spcPct val="125000"/>
              </a:lnSpc>
            </a:pPr>
            <a:r>
              <a:rPr lang="fr-FR" sz="1900" b="1" dirty="0" smtClean="0">
                <a:solidFill>
                  <a:srgbClr val="00B050"/>
                </a:solidFill>
              </a:rPr>
              <a:t>Amélioration de l’accès de tous, notamment des populations pauvres et des groupes vulnérables aux services sociaux de base </a:t>
            </a:r>
            <a:r>
              <a:rPr lang="fr-FR" sz="1900" b="1" dirty="0" smtClean="0">
                <a:solidFill>
                  <a:srgbClr val="00B050"/>
                </a:solidFill>
              </a:rPr>
              <a:t>;</a:t>
            </a:r>
            <a:endParaRPr lang="fr-FR" sz="1900" b="1" dirty="0" smtClean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fr-FR" sz="2400" b="1" cap="small" dirty="0" smtClean="0">
                <a:solidFill>
                  <a:srgbClr val="C00000"/>
                </a:solidFill>
              </a:rPr>
              <a:t>Programmes d’assurance sociale (2)</a:t>
            </a:r>
          </a:p>
          <a:p>
            <a:pPr marL="706438">
              <a:lnSpc>
                <a:spcPct val="135000"/>
              </a:lnSpc>
            </a:pPr>
            <a:r>
              <a:rPr lang="fr-FR" sz="1900" dirty="0" smtClean="0"/>
              <a:t>Sécurité de l’emploi et accès à un revenu minimal pour chaque </a:t>
            </a:r>
            <a:r>
              <a:rPr lang="fr-FR" sz="1900" dirty="0" smtClean="0"/>
              <a:t>Burkinabè; </a:t>
            </a:r>
            <a:endParaRPr lang="fr-FR" sz="1900" dirty="0" smtClean="0"/>
          </a:p>
          <a:p>
            <a:pPr marL="706438">
              <a:lnSpc>
                <a:spcPct val="135000"/>
              </a:lnSpc>
            </a:pPr>
            <a:r>
              <a:rPr lang="fr-FR" sz="1900" dirty="0" smtClean="0"/>
              <a:t>Amélioration et extension de la couverture sociale des </a:t>
            </a:r>
            <a:r>
              <a:rPr lang="fr-FR" sz="1900" dirty="0" smtClean="0"/>
              <a:t>travailleurs;</a:t>
            </a:r>
            <a:endParaRPr lang="fr-FR" sz="1900" dirty="0" smtClean="0"/>
          </a:p>
          <a:p>
            <a:pPr>
              <a:buFont typeface="Wingdings" pitchFamily="2" charset="2"/>
              <a:buChar char="ü"/>
            </a:pPr>
            <a:r>
              <a:rPr lang="fr-FR" sz="2400" b="1" cap="small" dirty="0" smtClean="0">
                <a:solidFill>
                  <a:srgbClr val="C00000"/>
                </a:solidFill>
              </a:rPr>
              <a:t>Programmes transversaux (2)</a:t>
            </a:r>
          </a:p>
          <a:p>
            <a:pPr marL="706438">
              <a:lnSpc>
                <a:spcPct val="135000"/>
              </a:lnSpc>
            </a:pPr>
            <a:r>
              <a:rPr lang="fr-FR" sz="1900" dirty="0" smtClean="0"/>
              <a:t>Amélioration de la </a:t>
            </a:r>
            <a:r>
              <a:rPr lang="fr-FR" sz="1900" dirty="0" smtClean="0"/>
              <a:t>gouvernance;</a:t>
            </a:r>
            <a:endParaRPr lang="fr-FR" sz="1900" dirty="0" smtClean="0"/>
          </a:p>
          <a:p>
            <a:pPr marL="706438">
              <a:lnSpc>
                <a:spcPct val="135000"/>
              </a:lnSpc>
            </a:pPr>
            <a:r>
              <a:rPr lang="fr-FR" sz="1900" dirty="0" smtClean="0"/>
              <a:t>Renforcement </a:t>
            </a:r>
            <a:r>
              <a:rPr lang="fr-FR" sz="1900" dirty="0" smtClean="0"/>
              <a:t>des </a:t>
            </a:r>
            <a:r>
              <a:rPr lang="fr-FR" sz="1900" dirty="0" smtClean="0"/>
              <a:t>capacités;</a:t>
            </a:r>
            <a:endParaRPr lang="fr-FR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4082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LES </a:t>
            </a:r>
            <a:r>
              <a:rPr lang="fr-FR" sz="3600" b="1" dirty="0" smtClean="0">
                <a:solidFill>
                  <a:srgbClr val="C00000"/>
                </a:solidFill>
              </a:rPr>
              <a:t>ACTIONS PRIORITAIRES 2012-2014 (1/3)</a:t>
            </a:r>
            <a:endParaRPr lang="fr-FR" sz="3600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400" b="1" cap="small" dirty="0" smtClean="0">
                <a:solidFill>
                  <a:srgbClr val="0070C0"/>
                </a:solidFill>
              </a:rPr>
              <a:t>Programme 1 : Amélioration des mécanismes de transferts sociaux pour les plus pauvres et les plus vulnérables </a:t>
            </a:r>
          </a:p>
          <a:p>
            <a:pPr>
              <a:lnSpc>
                <a:spcPct val="110000"/>
              </a:lnSpc>
              <a:buNone/>
            </a:pPr>
            <a:r>
              <a:rPr lang="fr-FR" sz="2400" b="1" cap="small" dirty="0" smtClean="0">
                <a:solidFill>
                  <a:srgbClr val="0070C0"/>
                </a:solidFill>
              </a:rPr>
              <a:t>;</a:t>
            </a:r>
            <a:endParaRPr lang="fr-FR" sz="2400" b="1" cap="small" dirty="0" smtClean="0">
              <a:solidFill>
                <a:srgbClr val="0070C0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51520" y="1628800"/>
          <a:ext cx="8676456" cy="4274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076"/>
                <a:gridCol w="2802396"/>
                <a:gridCol w="1080120"/>
                <a:gridCol w="1080120"/>
                <a:gridCol w="1152128"/>
                <a:gridCol w="1115616"/>
              </a:tblGrid>
              <a:tr h="3491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Objectifs/Résultats attendus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AP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Coûts par an (millions de FCFA)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982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2012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2013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2014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9126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Objectif spécifique 1 : Assurer une sécurité alimentaire aux ménages pauvres et vulnérables (1/2)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9126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Total programme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13 182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13 177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13  177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39 536</a:t>
                      </a:r>
                    </a:p>
                  </a:txBody>
                  <a:tcPr marL="44450" marR="44450" marT="0" marB="0" anchor="b"/>
                </a:tc>
              </a:tr>
              <a:tr h="445494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R1. La sécurité alimentaire des  ménages pauvres et vulnérables est assurée   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Transferts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monétaires à l’endroit des couches pauvres et vulnérables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250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19 000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38 000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fr-FR" sz="24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45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Coupons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alimentaires à l’endroit des ménages vulnérables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280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fr-FR" sz="24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45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Transferts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en nature au profit des couches pauvres et vulnérables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1500</a:t>
                      </a: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" y="1124744"/>
          <a:ext cx="9143998" cy="5667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053"/>
                <a:gridCol w="2678189"/>
                <a:gridCol w="1220939"/>
                <a:gridCol w="1220939"/>
                <a:gridCol w="1220939"/>
                <a:gridCol w="1220939"/>
              </a:tblGrid>
              <a:tr h="42896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Objectifs/Résultats attendus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Actions</a:t>
                      </a:r>
                      <a:r>
                        <a:rPr lang="fr-FR" sz="1800" b="1" baseline="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prioritaires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Coûts par an (millions de FCFA)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Total</a:t>
                      </a:r>
                      <a:br>
                        <a:rPr lang="fr-FR" sz="1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</a:br>
                      <a:r>
                        <a:rPr lang="fr-FR" sz="1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(millions de FCFA)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7546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2012</a:t>
                      </a:r>
                      <a:endParaRPr lang="fr-FR" sz="40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2013</a:t>
                      </a:r>
                      <a:endParaRPr lang="fr-FR" sz="40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2014</a:t>
                      </a:r>
                      <a:endParaRPr lang="fr-FR" sz="40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61363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/>
                          <a:ea typeface="Times New Roman"/>
                          <a:cs typeface="Times New Roman"/>
                        </a:rPr>
                        <a:t>Objectif spécifique 1 : Assurer une sécurité alimentaire aux ménages pauvres et vulnérables (2/2)</a:t>
                      </a: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6818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4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13182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13177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13 177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39536</a:t>
                      </a:r>
                    </a:p>
                  </a:txBody>
                  <a:tcPr marL="44450" marR="44450" marT="0" marB="0" anchor="b"/>
                </a:tc>
              </a:tr>
              <a:tr h="1347742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R1. La sécurité alimentaire des  ménages pauvres et vulnérables est assurée   </a:t>
                      </a:r>
                      <a:endParaRPr lang="fr-FR" sz="3600" dirty="0" smtClean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Subvention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de certains produits de grande consommation au profit des pauvres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3000</a:t>
                      </a:r>
                    </a:p>
                  </a:txBody>
                  <a:tcPr marL="44450" marR="44450" marT="0" marB="0" anchor="b"/>
                </a:tc>
              </a:tr>
              <a:tr h="10336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Amélioration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de l'accès aux semences au profit des personnes vulnérables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fr-FR" sz="280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44450" marR="44450" marT="0" marB="0" anchor="b"/>
                </a:tc>
              </a:tr>
              <a:tr h="10031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Constitution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et entretien de Stocks de produits alimentaires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11666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11666</a:t>
                      </a:r>
                      <a:endParaRPr lang="fr-FR" sz="280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11666</a:t>
                      </a:r>
                      <a:endParaRPr lang="fr-FR" sz="28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34998</a:t>
                      </a: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4082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LES </a:t>
            </a:r>
            <a:r>
              <a:rPr lang="fr-FR" sz="3600" b="1" dirty="0" smtClean="0">
                <a:solidFill>
                  <a:srgbClr val="C00000"/>
                </a:solidFill>
              </a:rPr>
              <a:t>ACTIONS PRIORITAIRES 2012-2014 (2/ 3)</a:t>
            </a:r>
            <a:endParaRPr lang="fr-FR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1124745"/>
          <a:ext cx="9143998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927541"/>
                <a:gridCol w="1315966"/>
                <a:gridCol w="1119540"/>
                <a:gridCol w="1011737"/>
                <a:gridCol w="1245214"/>
              </a:tblGrid>
              <a:tr h="4280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Objectifs/Résultats attendus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Actions prioritaires 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Coûts par an (millions de </a:t>
                      </a: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FCFA)</a:t>
                      </a:r>
                      <a:endParaRPr lang="fr-FR" sz="1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297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2012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2013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2014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73588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i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Objectif spécifique 2 : Assurer une protection des ménages les plus pauvres et vulnérables face aux chocs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FR" sz="1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547177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R2. </a:t>
                      </a: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Les ménages les plus pauvres et vulnérables sont pris en charge lors des chocs</a:t>
                      </a:r>
                      <a:endParaRPr lang="fr-FR" sz="36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Ap1. Transferts alimentaires à l’endroit des ménages et personnes victimes de crises ou catastrophes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1902,4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1902,4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1902,4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5707,2</a:t>
                      </a:r>
                    </a:p>
                  </a:txBody>
                  <a:tcPr marL="44450" marR="44450" marT="0" marB="0" anchor="ctr"/>
                </a:tc>
              </a:tr>
              <a:tr h="7735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Ap2. Transferts monétaires à l’endroit des victimes de chocs 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15000</a:t>
                      </a:r>
                    </a:p>
                  </a:txBody>
                  <a:tcPr marL="44450" marR="44450" marT="0" marB="0" anchor="ctr"/>
                </a:tc>
              </a:tr>
              <a:tr h="116038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Ap3. Transferts monétaires à l’endroit des travailleurs déflatés et retraités</a:t>
                      </a:r>
                      <a:endParaRPr lang="fr-FR" sz="3200" dirty="0">
                        <a:solidFill>
                          <a:srgbClr val="000000"/>
                        </a:solidFill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406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1356</a:t>
                      </a: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4082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LES </a:t>
            </a:r>
            <a:r>
              <a:rPr lang="fr-FR" sz="3600" b="1" dirty="0" smtClean="0">
                <a:solidFill>
                  <a:srgbClr val="C00000"/>
                </a:solidFill>
              </a:rPr>
              <a:t>ACTIONS PRIORITAIRES 2012-2014 (3/3)</a:t>
            </a:r>
            <a:endParaRPr lang="fr-FR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99592" y="2564904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 smtClean="0"/>
              <a:t>PLAN OPERATIONNEL DE SOUTIEN AUX POPULATIONS VULNERABLES AUX CRISES ALIMENTAIRES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395536" y="0"/>
            <a:ext cx="835292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fr-FR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Situation </a:t>
            </a:r>
            <a:r>
              <a:rPr lang="fr-FR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du déficit alimentaire</a:t>
            </a:r>
            <a:endParaRPr lang="fr-FR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0" y="692150"/>
            <a:ext cx="8748713" cy="5473700"/>
          </a:xfrm>
        </p:spPr>
        <p:txBody>
          <a:bodyPr>
            <a:normAutofit/>
          </a:bodyPr>
          <a:lstStyle/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Déficit </a:t>
            </a:r>
            <a:r>
              <a:rPr lang="fr-FR" sz="2400" dirty="0" smtClean="0"/>
              <a:t>céréalier brut </a:t>
            </a:r>
            <a:r>
              <a:rPr lang="fr-FR" sz="2400" dirty="0" smtClean="0"/>
              <a:t>: </a:t>
            </a:r>
            <a:r>
              <a:rPr lang="fr-FR" sz="2400" dirty="0" smtClean="0"/>
              <a:t>-31649 T ;</a:t>
            </a:r>
          </a:p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Taux </a:t>
            </a:r>
            <a:r>
              <a:rPr lang="fr-FR" sz="2400" dirty="0" smtClean="0"/>
              <a:t>de couverture de la demande potentielle </a:t>
            </a:r>
            <a:r>
              <a:rPr lang="fr-FR" sz="2400" dirty="0" smtClean="0"/>
              <a:t>: </a:t>
            </a:r>
            <a:r>
              <a:rPr lang="fr-FR" sz="2400" dirty="0" smtClean="0"/>
              <a:t>de 51 %  </a:t>
            </a:r>
            <a:r>
              <a:rPr lang="fr-FR" sz="2400" dirty="0" smtClean="0"/>
              <a:t>;</a:t>
            </a:r>
          </a:p>
          <a:p>
            <a:pPr marL="806450" indent="-174625" algn="just">
              <a:lnSpc>
                <a:spcPct val="150000"/>
              </a:lnSpc>
              <a:defRPr/>
            </a:pPr>
            <a:r>
              <a:rPr lang="fr-FR" sz="2400" dirty="0" smtClean="0"/>
              <a:t>Besoins pour </a:t>
            </a:r>
            <a:r>
              <a:rPr lang="fr-FR" sz="2400" dirty="0" smtClean="0"/>
              <a:t>couvrir le </a:t>
            </a:r>
            <a:r>
              <a:rPr lang="fr-FR" sz="2400" dirty="0" smtClean="0"/>
              <a:t>déficit céréalier : 150 </a:t>
            </a:r>
            <a:r>
              <a:rPr lang="fr-FR" sz="2400" dirty="0" smtClean="0"/>
              <a:t>000 t </a:t>
            </a:r>
            <a:r>
              <a:rPr lang="fr-FR" sz="2400" dirty="0" smtClean="0"/>
              <a:t>de céréales soit 103 milliards de FCFA </a:t>
            </a:r>
            <a:r>
              <a:rPr lang="fr-FR" sz="2400" dirty="0" smtClean="0"/>
              <a:t>(53 </a:t>
            </a:r>
            <a:r>
              <a:rPr lang="fr-FR" sz="2400" dirty="0" smtClean="0"/>
              <a:t>milliards de FCFA </a:t>
            </a:r>
            <a:r>
              <a:rPr lang="fr-FR" sz="2400" dirty="0" smtClean="0"/>
              <a:t>mobilisés); </a:t>
            </a:r>
            <a:endParaRPr lang="fr-FR" sz="2400" dirty="0" smtClean="0"/>
          </a:p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Dix </a:t>
            </a:r>
            <a:r>
              <a:rPr lang="fr-FR" sz="2400" dirty="0" smtClean="0"/>
              <a:t>sept (17) provinces déficitaires ;</a:t>
            </a:r>
          </a:p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170 </a:t>
            </a:r>
            <a:r>
              <a:rPr lang="fr-FR" sz="2400" dirty="0" smtClean="0"/>
              <a:t>Communes jugées à risques ;</a:t>
            </a:r>
          </a:p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Situation </a:t>
            </a:r>
            <a:r>
              <a:rPr lang="fr-FR" sz="2400" dirty="0" smtClean="0"/>
              <a:t>nutritionnelle préoccupante ;</a:t>
            </a:r>
          </a:p>
          <a:p>
            <a:pPr marL="628650" indent="171450" algn="just">
              <a:lnSpc>
                <a:spcPct val="150000"/>
              </a:lnSpc>
              <a:defRPr/>
            </a:pPr>
            <a:r>
              <a:rPr lang="fr-FR" sz="2400" dirty="0" smtClean="0"/>
              <a:t>Situation </a:t>
            </a:r>
            <a:r>
              <a:rPr lang="fr-FR" sz="2400" dirty="0" smtClean="0"/>
              <a:t>jugée difficile pour le bétail.</a:t>
            </a:r>
            <a:endParaRPr lang="fr-FR" sz="2400" dirty="0" smtClean="0"/>
          </a:p>
          <a:p>
            <a:pPr marL="95250" indent="0" algn="just" eaLnBrk="1" hangingPunct="1">
              <a:lnSpc>
                <a:spcPct val="150000"/>
              </a:lnSpc>
              <a:buFont typeface="Wingdings" pitchFamily="2" charset="2"/>
              <a:buChar char="ü"/>
              <a:tabLst>
                <a:tab pos="95250" algn="l"/>
              </a:tabLst>
              <a:defRPr/>
            </a:pPr>
            <a:endParaRPr lang="fr-FR" sz="24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395536" y="0"/>
            <a:ext cx="835292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fr-FR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Mesures prises par le Gouvernement</a:t>
            </a:r>
            <a:endParaRPr lang="fr-FR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0" y="692150"/>
            <a:ext cx="8748713" cy="547370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4000"/>
              </a:lnSpc>
              <a:buFont typeface="Wingdings" pitchFamily="2" charset="2"/>
              <a:buChar char="ü"/>
              <a:defRPr/>
            </a:pPr>
            <a:r>
              <a:rPr lang="fr-FR" sz="2800" dirty="0" smtClean="0"/>
              <a:t>Programme de distribution aux ménages pauvres;</a:t>
            </a:r>
          </a:p>
          <a:p>
            <a:pPr marL="268288" indent="-268288" algn="just">
              <a:lnSpc>
                <a:spcPct val="114000"/>
              </a:lnSpc>
              <a:buFont typeface="Wingdings" pitchFamily="2" charset="2"/>
              <a:buChar char="ü"/>
              <a:defRPr/>
            </a:pPr>
            <a:r>
              <a:rPr lang="fr-FR" sz="2800" dirty="0" smtClean="0"/>
              <a:t>Programme de vente des vivres à prix social 6000FCFA le sac de 50kg de céréales (contre 18 500 à 22 000)</a:t>
            </a:r>
            <a:r>
              <a:rPr lang="fr-FR" sz="2800" dirty="0" smtClean="0"/>
              <a:t> ;</a:t>
            </a:r>
          </a:p>
          <a:p>
            <a:pPr marL="974725" algn="just">
              <a:lnSpc>
                <a:spcPct val="114000"/>
              </a:lnSpc>
            </a:pPr>
            <a:r>
              <a:rPr lang="fr-FR" sz="2400" dirty="0" smtClean="0"/>
              <a:t>janvier-mars 2012: 6 </a:t>
            </a:r>
            <a:r>
              <a:rPr lang="fr-FR" sz="2400" dirty="0" smtClean="0"/>
              <a:t>000 </a:t>
            </a:r>
            <a:r>
              <a:rPr lang="fr-FR" sz="2400" dirty="0" smtClean="0"/>
              <a:t>t à déployer; </a:t>
            </a:r>
            <a:endParaRPr lang="fr-FR" sz="2400" dirty="0" smtClean="0"/>
          </a:p>
          <a:p>
            <a:pPr marL="974725" algn="just">
              <a:lnSpc>
                <a:spcPct val="114000"/>
              </a:lnSpc>
            </a:pPr>
            <a:r>
              <a:rPr lang="fr-FR" sz="2400" dirty="0" smtClean="0"/>
              <a:t>avril-juin: </a:t>
            </a:r>
            <a:r>
              <a:rPr lang="fr-FR" sz="2400" dirty="0" smtClean="0"/>
              <a:t>60 000 </a:t>
            </a:r>
            <a:r>
              <a:rPr lang="fr-FR" sz="2400" dirty="0" smtClean="0"/>
              <a:t>t </a:t>
            </a:r>
            <a:r>
              <a:rPr lang="fr-FR" sz="2400" dirty="0" smtClean="0"/>
              <a:t>à </a:t>
            </a:r>
            <a:r>
              <a:rPr lang="fr-FR" sz="2400" dirty="0" smtClean="0"/>
              <a:t>déployer;</a:t>
            </a:r>
            <a:endParaRPr lang="fr-FR" sz="2400" dirty="0" smtClean="0"/>
          </a:p>
          <a:p>
            <a:pPr marL="974725" algn="just">
              <a:lnSpc>
                <a:spcPct val="114000"/>
              </a:lnSpc>
            </a:pPr>
            <a:r>
              <a:rPr lang="fr-FR" sz="2400" dirty="0" smtClean="0"/>
              <a:t>juillet-septembre</a:t>
            </a:r>
            <a:r>
              <a:rPr lang="fr-FR" sz="2400" dirty="0" smtClean="0"/>
              <a:t>, (période de soudure) : 100 000 </a:t>
            </a:r>
            <a:r>
              <a:rPr lang="fr-FR" sz="2400" dirty="0" smtClean="0"/>
              <a:t>t </a:t>
            </a:r>
            <a:r>
              <a:rPr lang="fr-FR" sz="2400" dirty="0" smtClean="0"/>
              <a:t>à déployer </a:t>
            </a:r>
            <a:r>
              <a:rPr lang="fr-FR" sz="2400" dirty="0" smtClean="0"/>
              <a:t>. </a:t>
            </a:r>
            <a:endParaRPr lang="fr-FR" sz="2400" dirty="0" smtClean="0"/>
          </a:p>
          <a:p>
            <a:pPr marL="268288" indent="-268288" algn="just">
              <a:lnSpc>
                <a:spcPct val="114000"/>
              </a:lnSpc>
              <a:buFont typeface="Wingdings" pitchFamily="2" charset="2"/>
              <a:buChar char="ü"/>
              <a:tabLst>
                <a:tab pos="95250" algn="l"/>
              </a:tabLst>
              <a:defRPr/>
            </a:pPr>
            <a:r>
              <a:rPr lang="fr-FR" sz="2800" dirty="0" smtClean="0"/>
              <a:t>Programme de vente à prix social d’aliments de bétail;</a:t>
            </a:r>
          </a:p>
          <a:p>
            <a:pPr marL="268288" indent="-268288" algn="just">
              <a:lnSpc>
                <a:spcPct val="114000"/>
              </a:lnSpc>
              <a:buFont typeface="Wingdings" pitchFamily="2" charset="2"/>
              <a:buChar char="ü"/>
              <a:tabLst>
                <a:tab pos="95250" algn="l"/>
              </a:tabLst>
              <a:defRPr/>
            </a:pPr>
            <a:r>
              <a:rPr lang="fr-FR" sz="2800" dirty="0" smtClean="0"/>
              <a:t>Programme </a:t>
            </a:r>
            <a:r>
              <a:rPr lang="fr-FR" sz="2800" dirty="0" smtClean="0"/>
              <a:t>de promotion de la production de contre saison:</a:t>
            </a:r>
          </a:p>
          <a:p>
            <a:pPr marL="974725" algn="just">
              <a:lnSpc>
                <a:spcPct val="114000"/>
              </a:lnSpc>
              <a:tabLst>
                <a:tab pos="95250" algn="l"/>
              </a:tabLst>
              <a:defRPr/>
            </a:pPr>
            <a:r>
              <a:rPr lang="fr-FR" sz="2400" dirty="0" smtClean="0"/>
              <a:t>Culture du maïs </a:t>
            </a:r>
            <a:r>
              <a:rPr lang="fr-FR" sz="2400" dirty="0" err="1" smtClean="0"/>
              <a:t>bondofa</a:t>
            </a:r>
            <a:r>
              <a:rPr lang="fr-FR" sz="2400" dirty="0" smtClean="0"/>
              <a:t>.</a:t>
            </a:r>
          </a:p>
          <a:p>
            <a:pPr marL="0" indent="14288" algn="just">
              <a:lnSpc>
                <a:spcPct val="114000"/>
              </a:lnSpc>
              <a:buNone/>
              <a:tabLst>
                <a:tab pos="95250" algn="l"/>
              </a:tabLst>
              <a:defRPr/>
            </a:pPr>
            <a:endParaRPr lang="fr-FR" sz="2600" b="1" dirty="0" smtClean="0"/>
          </a:p>
          <a:p>
            <a:pPr marL="0" indent="14288" algn="just">
              <a:lnSpc>
                <a:spcPct val="114000"/>
              </a:lnSpc>
              <a:buNone/>
              <a:tabLst>
                <a:tab pos="95250" algn="l"/>
              </a:tabLst>
              <a:defRPr/>
            </a:pPr>
            <a:r>
              <a:rPr lang="fr-FR" sz="2600" b="1" dirty="0" smtClean="0"/>
              <a:t>Responsable: SONAGESS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491</Words>
  <Application>Microsoft Office PowerPoint</Application>
  <PresentationFormat>Affichage à l'écran (4:3)</PresentationFormat>
  <Paragraphs>142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LA SECURITE ALIMENTAIRE DANS LE PROJET  DE POLITIQUE NATIONALE DE PROTECTION SOCIALE (PNPS) DU BURKINA FASO</vt:lpstr>
      <vt:lpstr>CONTENU DU PROJET DE PNPS</vt:lpstr>
      <vt:lpstr>LES PROGRAMMES</vt:lpstr>
      <vt:lpstr>LES ACTIONS PRIORITAIRES 2012-2014 (1/3)</vt:lpstr>
      <vt:lpstr>LES ACTIONS PRIORITAIRES 2012-2014 (2/ 3)</vt:lpstr>
      <vt:lpstr>LES ACTIONS PRIORITAIRES 2012-2014 (3/3)</vt:lpstr>
      <vt:lpstr>Diapositive 7</vt:lpstr>
      <vt:lpstr>Diapositive 8</vt:lpstr>
      <vt:lpstr>Diapositive 9</vt:lpstr>
      <vt:lpstr>MERCI DE VOTRE   ATTENTION</vt:lpstr>
    </vt:vector>
  </TitlesOfParts>
  <Company>MEF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POLITIQUE NATIONALE DE PROTECTION SOCIALE</dc:title>
  <dc:creator>DGEP</dc:creator>
  <cp:lastModifiedBy>DGEP</cp:lastModifiedBy>
  <cp:revision>36</cp:revision>
  <dcterms:created xsi:type="dcterms:W3CDTF">2011-10-03T09:40:05Z</dcterms:created>
  <dcterms:modified xsi:type="dcterms:W3CDTF">2012-04-18T14:33:39Z</dcterms:modified>
</cp:coreProperties>
</file>