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1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A089-490B-49C9-A3BA-865FA3EE5C8A}" type="datetimeFigureOut">
              <a:rPr lang="fr-FR" smtClean="0"/>
              <a:t>19/04/2012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7E00-B21A-4E79-AB4B-101E104FFF60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A089-490B-49C9-A3BA-865FA3EE5C8A}" type="datetimeFigureOut">
              <a:rPr lang="fr-FR" smtClean="0"/>
              <a:t>19/04/2012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7E00-B21A-4E79-AB4B-101E104FFF6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A089-490B-49C9-A3BA-865FA3EE5C8A}" type="datetimeFigureOut">
              <a:rPr lang="fr-FR" smtClean="0"/>
              <a:t>19/04/2012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7E00-B21A-4E79-AB4B-101E104FFF6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A089-490B-49C9-A3BA-865FA3EE5C8A}" type="datetimeFigureOut">
              <a:rPr lang="fr-FR" smtClean="0"/>
              <a:t>19/04/2012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7E00-B21A-4E79-AB4B-101E104FFF6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A089-490B-49C9-A3BA-865FA3EE5C8A}" type="datetimeFigureOut">
              <a:rPr lang="fr-FR" smtClean="0"/>
              <a:t>19/04/2012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7E00-B21A-4E79-AB4B-101E104FFF60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A089-490B-49C9-A3BA-865FA3EE5C8A}" type="datetimeFigureOut">
              <a:rPr lang="fr-FR" smtClean="0"/>
              <a:t>19/04/2012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7E00-B21A-4E79-AB4B-101E104FFF6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A089-490B-49C9-A3BA-865FA3EE5C8A}" type="datetimeFigureOut">
              <a:rPr lang="fr-FR" smtClean="0"/>
              <a:t>19/04/2012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7E00-B21A-4E79-AB4B-101E104FFF6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A089-490B-49C9-A3BA-865FA3EE5C8A}" type="datetimeFigureOut">
              <a:rPr lang="fr-FR" smtClean="0"/>
              <a:t>19/04/2012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7E00-B21A-4E79-AB4B-101E104FFF6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A089-490B-49C9-A3BA-865FA3EE5C8A}" type="datetimeFigureOut">
              <a:rPr lang="fr-FR" smtClean="0"/>
              <a:t>19/04/2012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7E00-B21A-4E79-AB4B-101E104FFF6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A089-490B-49C9-A3BA-865FA3EE5C8A}" type="datetimeFigureOut">
              <a:rPr lang="fr-FR" smtClean="0"/>
              <a:t>19/04/2012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87E00-B21A-4E79-AB4B-101E104FFF6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0A089-490B-49C9-A3BA-865FA3EE5C8A}" type="datetimeFigureOut">
              <a:rPr lang="fr-FR" smtClean="0"/>
              <a:t>19/04/2012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B587E00-B21A-4E79-AB4B-101E104FFF60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30A089-490B-49C9-A3BA-865FA3EE5C8A}" type="datetimeFigureOut">
              <a:rPr lang="fr-FR" smtClean="0"/>
              <a:t>19/04/2012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587E00-B21A-4E79-AB4B-101E104FFF60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Programme national de renforcement de la sécurité alimentaire et nutritionnelle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Durée: 5 ANS</a:t>
            </a:r>
          </a:p>
          <a:p>
            <a:r>
              <a:rPr lang="fr-FR" dirty="0" smtClean="0"/>
              <a:t>Site du projet:</a:t>
            </a:r>
            <a:r>
              <a:rPr lang="fr-FR" dirty="0" smtClean="0"/>
              <a:t> </a:t>
            </a:r>
            <a:r>
              <a:rPr lang="fr-FR" dirty="0" err="1" smtClean="0"/>
              <a:t>louga</a:t>
            </a:r>
            <a:r>
              <a:rPr lang="fr-FR" dirty="0" smtClean="0"/>
              <a:t>, </a:t>
            </a:r>
            <a:r>
              <a:rPr lang="fr-FR" dirty="0" err="1" smtClean="0"/>
              <a:t>tambacounda</a:t>
            </a:r>
            <a:r>
              <a:rPr lang="fr-FR" dirty="0" smtClean="0"/>
              <a:t>, </a:t>
            </a:r>
            <a:r>
              <a:rPr lang="fr-FR" dirty="0" err="1" smtClean="0"/>
              <a:t>kaolack</a:t>
            </a:r>
            <a:r>
              <a:rPr lang="fr-FR" dirty="0" smtClean="0"/>
              <a:t>, </a:t>
            </a:r>
            <a:r>
              <a:rPr lang="fr-FR" dirty="0" err="1" smtClean="0"/>
              <a:t>fatick</a:t>
            </a:r>
            <a:r>
              <a:rPr lang="fr-FR" dirty="0" smtClean="0"/>
              <a:t>, </a:t>
            </a:r>
            <a:r>
              <a:rPr lang="fr-FR" dirty="0" err="1" smtClean="0"/>
              <a:t>ziguinchor</a:t>
            </a:r>
            <a:r>
              <a:rPr lang="fr-FR" dirty="0" smtClean="0"/>
              <a:t>, </a:t>
            </a:r>
            <a:r>
              <a:rPr lang="fr-FR" dirty="0" err="1" smtClean="0"/>
              <a:t>kolda</a:t>
            </a:r>
            <a:r>
              <a:rPr lang="fr-FR" dirty="0" smtClean="0"/>
              <a:t>, </a:t>
            </a:r>
            <a:r>
              <a:rPr lang="fr-FR" dirty="0" err="1" smtClean="0"/>
              <a:t>sédhiou</a:t>
            </a:r>
            <a:r>
              <a:rPr lang="fr-FR" dirty="0" smtClean="0"/>
              <a:t>, </a:t>
            </a:r>
            <a:r>
              <a:rPr lang="fr-FR" dirty="0" err="1" smtClean="0"/>
              <a:t>matam</a:t>
            </a:r>
            <a:r>
              <a:rPr lang="fr-FR" dirty="0" smtClean="0"/>
              <a:t>, </a:t>
            </a:r>
            <a:r>
              <a:rPr lang="fr-FR" dirty="0" err="1" smtClean="0"/>
              <a:t>kaffrine</a:t>
            </a:r>
            <a:endParaRPr lang="fr-FR" dirty="0" smtClean="0"/>
          </a:p>
          <a:p>
            <a:r>
              <a:rPr lang="fr-FR" dirty="0" smtClean="0"/>
              <a:t>Agence d’exécution: gouvernement</a:t>
            </a:r>
          </a:p>
          <a:p>
            <a:r>
              <a:rPr lang="fr-FR" dirty="0" smtClean="0"/>
              <a:t>Financement: gouvernement et PTF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Type de prestation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Coupons alimentaires</a:t>
            </a:r>
          </a:p>
          <a:p>
            <a:r>
              <a:rPr lang="fr-FR" dirty="0" smtClean="0"/>
              <a:t>Argents </a:t>
            </a:r>
            <a:endParaRPr lang="fr-F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Niveau de prestation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Partir de l’expérience des résultats des projets pilotes ( NETS, CV)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Mécanismes de distributions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Système téléphone portable</a:t>
            </a:r>
          </a:p>
          <a:p>
            <a:r>
              <a:rPr lang="fr-FR" dirty="0" smtClean="0"/>
              <a:t>Sites de distributions pour certains bénéficiaires</a:t>
            </a:r>
            <a:endParaRPr lang="fr-F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Conditionnalité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Epargne d’un pourcentage du revenu</a:t>
            </a:r>
          </a:p>
          <a:p>
            <a:r>
              <a:rPr lang="fr-FR" dirty="0" smtClean="0"/>
              <a:t>Consultations prénatales</a:t>
            </a:r>
          </a:p>
          <a:p>
            <a:r>
              <a:rPr lang="fr-FR" dirty="0" smtClean="0"/>
              <a:t>Participations séances d’éducation nutritionnelle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Modalités de mise en œuvre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Ancrage politique  et institutionnelle: primature pour intégrer le caractère multisectoriel de l’intervention</a:t>
            </a:r>
          </a:p>
          <a:p>
            <a:r>
              <a:rPr lang="fr-FR" dirty="0" smtClean="0"/>
              <a:t>Cadre de concertation au niveau régional, départemental et local impliquant tous les services déconcentrés de l’Etat: SRDC, CADL, SRSD, DRDR, régions médicales, districts , postes de santé,  APDC, relais communautaires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Suivi évaluation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 smtClean="0"/>
              <a:t>Modalités d’appui des partenaires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Utilisation procédures nationales de passation de marché</a:t>
            </a:r>
          </a:p>
          <a:p>
            <a:r>
              <a:rPr lang="fr-FR" dirty="0" smtClean="0"/>
              <a:t>Appui budgétaire sectoriel</a:t>
            </a:r>
            <a:endParaRPr lang="fr-F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JUSTIFICATION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fr-FR" sz="4400" dirty="0" smtClean="0">
                <a:solidFill>
                  <a:srgbClr val="FF0000"/>
                </a:solidFill>
              </a:rPr>
              <a:t>pauvreté</a:t>
            </a:r>
          </a:p>
          <a:p>
            <a:pPr>
              <a:buFontTx/>
              <a:buChar char="-"/>
            </a:pPr>
            <a:r>
              <a:rPr lang="fr-FR" dirty="0" smtClean="0"/>
              <a:t>faible accès aux soins de santé</a:t>
            </a:r>
          </a:p>
          <a:p>
            <a:pPr>
              <a:buFontTx/>
              <a:buChar char="-"/>
            </a:pPr>
            <a:r>
              <a:rPr lang="fr-FR" dirty="0" smtClean="0"/>
              <a:t> pratiques alimentaires inappropriées (faible niveau d’éducation des femmes)</a:t>
            </a:r>
          </a:p>
          <a:p>
            <a:pPr>
              <a:buFontTx/>
              <a:buChar char="-"/>
            </a:pPr>
            <a:r>
              <a:rPr lang="fr-FR" dirty="0" smtClean="0"/>
              <a:t> Faible pluviométrie (problèmes de disponibilité dans certaines zones)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POLITIQUES ET PROGRAMMES EN COURS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STRATEGIE NATIONALE DE PROTECTION SOCIALE</a:t>
            </a:r>
          </a:p>
          <a:p>
            <a:r>
              <a:rPr lang="fr-FR" i="1" dirty="0" smtClean="0"/>
              <a:t>Assistance en vivres aux zones et groupes vulnérables et  suivi de la sécurité (CSA et FSN)</a:t>
            </a:r>
            <a:endParaRPr lang="fr-FR" dirty="0" smtClean="0"/>
          </a:p>
          <a:p>
            <a:r>
              <a:rPr lang="fr-FR" dirty="0" smtClean="0"/>
              <a:t> "PAPA":	</a:t>
            </a:r>
            <a:r>
              <a:rPr lang="fr-FR" i="1" dirty="0" smtClean="0"/>
              <a:t>Projet d'appui à la promotion des aînés (ministère Action sociale)</a:t>
            </a:r>
            <a:endParaRPr lang="fr-FR" dirty="0" smtClean="0"/>
          </a:p>
          <a:p>
            <a:r>
              <a:rPr lang="fr-FR" i="1" dirty="0" smtClean="0"/>
              <a:t>Programme d'alimentation scolaire</a:t>
            </a:r>
            <a:r>
              <a:rPr lang="fr-FR" dirty="0"/>
              <a:t> </a:t>
            </a:r>
            <a:r>
              <a:rPr lang="fr-FR" dirty="0" smtClean="0"/>
              <a:t>(</a:t>
            </a:r>
            <a:r>
              <a:rPr lang="fr-FR" dirty="0" smtClean="0"/>
              <a:t>Division des Cantines Scolaires – </a:t>
            </a:r>
            <a:r>
              <a:rPr lang="fr-FR" dirty="0" err="1" smtClean="0"/>
              <a:t>DCaS</a:t>
            </a:r>
            <a:r>
              <a:rPr lang="fr-FR" dirty="0" smtClean="0"/>
              <a:t> (Min. Education- PAM)</a:t>
            </a:r>
          </a:p>
          <a:p>
            <a:r>
              <a:rPr lang="fr-FR" i="1" dirty="0" smtClean="0"/>
              <a:t>Plan SESAME - soins gratuits pour les personnes âgées de 60 ans et plus (MSP)</a:t>
            </a:r>
            <a:endParaRPr lang="fr-FR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fr-FR" i="1" dirty="0" err="1" smtClean="0"/>
              <a:t>Prog</a:t>
            </a:r>
            <a:r>
              <a:rPr lang="fr-FR" i="1" dirty="0" smtClean="0"/>
              <a:t>. d'appui à la mise en œuvre de la Stratégie de Réduction de la Pauvreté</a:t>
            </a:r>
            <a:r>
              <a:rPr lang="fr-FR" dirty="0" smtClean="0"/>
              <a:t>: CSO/PLCP (Min. Famille)</a:t>
            </a:r>
          </a:p>
          <a:p>
            <a:r>
              <a:rPr lang="fr-FR" dirty="0" smtClean="0"/>
              <a:t>- "NETS":	</a:t>
            </a:r>
            <a:r>
              <a:rPr lang="fr-FR" i="1" dirty="0" smtClean="0"/>
              <a:t>Nutrition ciblée sur l'enfant et transferts sociaux</a:t>
            </a:r>
            <a:r>
              <a:rPr lang="fr-FR" dirty="0" smtClean="0"/>
              <a:t>– Programme Pilote : Cellule de Lutte contre la Malnutrition – CLM (Primature)</a:t>
            </a:r>
          </a:p>
          <a:p>
            <a:r>
              <a:rPr lang="fr-FR" dirty="0" smtClean="0"/>
              <a:t> </a:t>
            </a:r>
            <a:r>
              <a:rPr lang="fr-FR" i="1" dirty="0" smtClean="0"/>
              <a:t>Projet de Bons d'achat Alimentaires</a:t>
            </a:r>
            <a:r>
              <a:rPr lang="fr-FR" dirty="0" smtClean="0"/>
              <a:t> – Programme Pilote (ministère de la famille -Programme Alimentaire Mondial Sénégal – PAM)</a:t>
            </a:r>
          </a:p>
          <a:p>
            <a:r>
              <a:rPr lang="fr-FR" i="1" dirty="0" smtClean="0"/>
              <a:t>Initiative de protection sociale des enfants vulnérables</a:t>
            </a:r>
            <a:r>
              <a:rPr lang="fr-FR" dirty="0" smtClean="0"/>
              <a:t> – Programme Pilote (ministère de la famille -UNICEF Sénégal)</a:t>
            </a:r>
          </a:p>
          <a:p>
            <a:pPr>
              <a:buNone/>
            </a:pP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ENSEIGNEMENTS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Absence de cadre de coordination des programmes / problèmes de leadership</a:t>
            </a:r>
          </a:p>
          <a:p>
            <a:r>
              <a:rPr lang="fr-FR" dirty="0" smtClean="0"/>
              <a:t>Faible volonté politique / participation de l’Etat</a:t>
            </a:r>
          </a:p>
          <a:p>
            <a:r>
              <a:rPr lang="fr-FR" dirty="0" smtClean="0"/>
              <a:t>Certains programmes sont plus orientés « urgence »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STRATEGIES D’INTERVENTION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Transferts sociaux conditionnels (cash ou coupons)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 smtClean="0"/>
              <a:t>Accompagnement : Activités Génératrices de Revenus, épargne d’une partie du revenu, éducation nutritionnelle et sanitaire</a:t>
            </a:r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OBJECTIFS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b="1" u="sng" dirty="0" smtClean="0"/>
              <a:t>Objectif global</a:t>
            </a:r>
            <a:r>
              <a:rPr lang="fr-FR" dirty="0" smtClean="0"/>
              <a:t>: </a:t>
            </a:r>
          </a:p>
          <a:p>
            <a:pPr>
              <a:buNone/>
            </a:pPr>
            <a:r>
              <a:rPr lang="fr-FR" dirty="0" smtClean="0"/>
              <a:t>Renforcer la sécurité alimentaire et notionnelle des groupes vulnérables</a:t>
            </a:r>
          </a:p>
          <a:p>
            <a:pPr>
              <a:buNone/>
            </a:pPr>
            <a:r>
              <a:rPr lang="fr-FR" b="1" u="sng" dirty="0" smtClean="0"/>
              <a:t>Objectifs spécifiques:</a:t>
            </a:r>
          </a:p>
          <a:p>
            <a:pPr marL="514350" indent="-514350">
              <a:buAutoNum type="arabicPeriod"/>
            </a:pPr>
            <a:r>
              <a:rPr lang="fr-FR" dirty="0" smtClean="0"/>
              <a:t>Favoriser l ’accès des GV à une alimentation équilibrée</a:t>
            </a:r>
          </a:p>
          <a:p>
            <a:pPr marL="514350" indent="-514350">
              <a:buAutoNum type="arabicPeriod"/>
            </a:pPr>
            <a:r>
              <a:rPr lang="fr-FR" dirty="0" smtClean="0"/>
              <a:t>Promouvoir de bonnes pratiques nutritionnelles</a:t>
            </a:r>
          </a:p>
          <a:p>
            <a:pPr marL="514350" indent="-514350">
              <a:buAutoNum type="arabicPeriod"/>
            </a:pPr>
            <a:r>
              <a:rPr lang="fr-FR" dirty="0" smtClean="0"/>
              <a:t>Améliorer la résilience des populations à travers des AGR</a:t>
            </a:r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ciblage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u="sng" dirty="0" smtClean="0"/>
              <a:t>Géographique: </a:t>
            </a:r>
            <a:r>
              <a:rPr lang="fr-FR" dirty="0" smtClean="0"/>
              <a:t>intervention dans les régions les plus vulnérables (</a:t>
            </a:r>
            <a:r>
              <a:rPr lang="fr-FR" dirty="0" err="1" smtClean="0"/>
              <a:t>louga</a:t>
            </a:r>
            <a:r>
              <a:rPr lang="fr-FR" dirty="0" smtClean="0"/>
              <a:t>, </a:t>
            </a:r>
            <a:r>
              <a:rPr lang="fr-FR" dirty="0" err="1" smtClean="0"/>
              <a:t>tambacounda</a:t>
            </a:r>
            <a:r>
              <a:rPr lang="fr-FR" dirty="0" smtClean="0"/>
              <a:t>, </a:t>
            </a:r>
            <a:r>
              <a:rPr lang="fr-FR" dirty="0" err="1" smtClean="0"/>
              <a:t>kaolack</a:t>
            </a:r>
            <a:r>
              <a:rPr lang="fr-FR" dirty="0" smtClean="0"/>
              <a:t>, </a:t>
            </a:r>
            <a:r>
              <a:rPr lang="fr-FR" dirty="0" err="1" smtClean="0"/>
              <a:t>fatick</a:t>
            </a:r>
            <a:r>
              <a:rPr lang="fr-FR" dirty="0" smtClean="0"/>
              <a:t>, </a:t>
            </a:r>
            <a:r>
              <a:rPr lang="fr-FR" dirty="0" err="1" smtClean="0"/>
              <a:t>ziguinchor</a:t>
            </a:r>
            <a:r>
              <a:rPr lang="fr-FR" dirty="0" smtClean="0"/>
              <a:t>, </a:t>
            </a:r>
            <a:r>
              <a:rPr lang="fr-FR" dirty="0" err="1" smtClean="0"/>
              <a:t>kolda</a:t>
            </a:r>
            <a:r>
              <a:rPr lang="fr-FR" dirty="0" smtClean="0"/>
              <a:t>, </a:t>
            </a:r>
            <a:r>
              <a:rPr lang="fr-FR" dirty="0" err="1" smtClean="0"/>
              <a:t>sédhiou</a:t>
            </a:r>
            <a:r>
              <a:rPr lang="fr-FR" dirty="0" smtClean="0"/>
              <a:t>, </a:t>
            </a:r>
            <a:r>
              <a:rPr lang="fr-FR" dirty="0" err="1" smtClean="0"/>
              <a:t>matam</a:t>
            </a:r>
            <a:r>
              <a:rPr lang="fr-FR" dirty="0" smtClean="0"/>
              <a:t>, </a:t>
            </a:r>
            <a:r>
              <a:rPr lang="fr-FR" dirty="0" err="1" smtClean="0"/>
              <a:t>kaffrine</a:t>
            </a:r>
            <a:r>
              <a:rPr lang="fr-FR" dirty="0" smtClean="0"/>
              <a:t>)</a:t>
            </a:r>
          </a:p>
          <a:p>
            <a:r>
              <a:rPr lang="fr-FR" b="1" u="sng" dirty="0" smtClean="0"/>
              <a:t>Catégoriel : </a:t>
            </a:r>
            <a:r>
              <a:rPr lang="fr-FR" dirty="0" smtClean="0"/>
              <a:t>chefs de ménage (pauvres et très pauvres), mères d’enfants moins de 5ans</a:t>
            </a:r>
          </a:p>
          <a:p>
            <a:r>
              <a:rPr lang="fr-FR" b="1" u="sng" dirty="0" smtClean="0"/>
              <a:t>Par les communautés </a:t>
            </a:r>
            <a:r>
              <a:rPr lang="fr-FR" dirty="0" smtClean="0"/>
              <a:t>(imam, curé, chef de village, représentants femme, jeune)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Mécanismes de sortie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u="sng" dirty="0" smtClean="0"/>
              <a:t>Critères de sortie: </a:t>
            </a:r>
            <a:r>
              <a:rPr lang="fr-FR" dirty="0" smtClean="0"/>
              <a:t>durée de participation du programme</a:t>
            </a:r>
          </a:p>
          <a:p>
            <a:r>
              <a:rPr lang="fr-FR" b="1" u="sng" dirty="0" smtClean="0"/>
              <a:t>Mesures d’accompagnement: </a:t>
            </a:r>
            <a:r>
              <a:rPr lang="fr-FR" dirty="0" smtClean="0"/>
              <a:t>AGR, éducation nutritionnelle</a:t>
            </a:r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251</TotalTime>
  <Words>403</Words>
  <Application>Microsoft Office PowerPoint</Application>
  <PresentationFormat>Affichage à l'écran (4:3)</PresentationFormat>
  <Paragraphs>62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Débit</vt:lpstr>
      <vt:lpstr>Programme national de renforcement de la sécurité alimentaire et nutritionnelle</vt:lpstr>
      <vt:lpstr>JUSTIFICATION</vt:lpstr>
      <vt:lpstr>POLITIQUES ET PROGRAMMES EN COURS</vt:lpstr>
      <vt:lpstr>Diapositive 4</vt:lpstr>
      <vt:lpstr>ENSEIGNEMENTS</vt:lpstr>
      <vt:lpstr>STRATEGIES D’INTERVENTION</vt:lpstr>
      <vt:lpstr>OBJECTIFS</vt:lpstr>
      <vt:lpstr>ciblage</vt:lpstr>
      <vt:lpstr>Mécanismes de sortie</vt:lpstr>
      <vt:lpstr>Type de prestation</vt:lpstr>
      <vt:lpstr>Niveau de prestation </vt:lpstr>
      <vt:lpstr>Mécanismes de distributions</vt:lpstr>
      <vt:lpstr>Conditionnalité </vt:lpstr>
      <vt:lpstr>Modalités de mise en œuvre</vt:lpstr>
      <vt:lpstr>Suivi évaluation</vt:lpstr>
      <vt:lpstr>Modalités d’appui des partenaires</vt:lpstr>
      <vt:lpstr>Diapositive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Programme</dc:title>
  <dc:creator>Invité</dc:creator>
  <cp:lastModifiedBy>Invité</cp:lastModifiedBy>
  <cp:revision>20</cp:revision>
  <dcterms:created xsi:type="dcterms:W3CDTF">2012-04-19T11:08:16Z</dcterms:created>
  <dcterms:modified xsi:type="dcterms:W3CDTF">2012-04-19T15:19:24Z</dcterms:modified>
</cp:coreProperties>
</file>