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7"/>
  </p:notesMasterIdLst>
  <p:sldIdLst>
    <p:sldId id="256" r:id="rId2"/>
    <p:sldId id="257" r:id="rId3"/>
    <p:sldId id="258" r:id="rId4"/>
    <p:sldId id="259" r:id="rId5"/>
    <p:sldId id="260" r:id="rId6"/>
    <p:sldId id="261" r:id="rId7"/>
    <p:sldId id="262"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 id="279" r:id="rId22"/>
    <p:sldId id="280" r:id="rId23"/>
    <p:sldId id="277" r:id="rId24"/>
    <p:sldId id="278" r:id="rId25"/>
    <p:sldId id="263" r:id="rId26"/>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03" autoAdjust="0"/>
    <p:restoredTop sz="90409" autoAdjust="0"/>
  </p:normalViewPr>
  <p:slideViewPr>
    <p:cSldViewPr>
      <p:cViewPr varScale="1">
        <p:scale>
          <a:sx n="66" d="100"/>
          <a:sy n="66" d="100"/>
        </p:scale>
        <p:origin x="-834" y="-108"/>
      </p:cViewPr>
      <p:guideLst>
        <p:guide orient="horz" pos="2160"/>
        <p:guide pos="2880"/>
      </p:guideLst>
    </p:cSldViewPr>
  </p:slideViewPr>
  <p:outlineViewPr>
    <p:cViewPr>
      <p:scale>
        <a:sx n="33" d="100"/>
        <a:sy n="33" d="100"/>
      </p:scale>
      <p:origin x="0" y="2676"/>
    </p:cViewPr>
  </p:outlineViewPr>
  <p:notesTextViewPr>
    <p:cViewPr>
      <p:scale>
        <a:sx n="125" d="100"/>
        <a:sy n="125"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BE"/>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6296D2B-C2DC-4B86-A164-61331A0FC9F9}" type="datetimeFigureOut">
              <a:rPr lang="fr-BE" smtClean="0"/>
              <a:t>20/02/2013</a:t>
            </a:fld>
            <a:endParaRPr lang="fr-BE"/>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BE"/>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BE"/>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BE"/>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7D0FCBB-E624-43C5-90BA-6CE80F9E6659}" type="slidenum">
              <a:rPr lang="fr-BE" smtClean="0"/>
              <a:t>‹#›</a:t>
            </a:fld>
            <a:endParaRPr lang="fr-BE"/>
          </a:p>
        </p:txBody>
      </p:sp>
    </p:spTree>
    <p:extLst>
      <p:ext uri="{BB962C8B-B14F-4D97-AF65-F5344CB8AC3E}">
        <p14:creationId xmlns:p14="http://schemas.microsoft.com/office/powerpoint/2010/main" val="319327654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r-BE" dirty="0"/>
          </a:p>
        </p:txBody>
      </p:sp>
      <p:sp>
        <p:nvSpPr>
          <p:cNvPr id="4" name="Slide Number Placeholder 3"/>
          <p:cNvSpPr>
            <a:spLocks noGrp="1"/>
          </p:cNvSpPr>
          <p:nvPr>
            <p:ph type="sldNum" sz="quarter" idx="10"/>
          </p:nvPr>
        </p:nvSpPr>
        <p:spPr/>
        <p:txBody>
          <a:bodyPr/>
          <a:lstStyle/>
          <a:p>
            <a:fld id="{97D0FCBB-E624-43C5-90BA-6CE80F9E6659}" type="slidenum">
              <a:rPr lang="fr-BE" smtClean="0"/>
              <a:t>1</a:t>
            </a:fld>
            <a:endParaRPr lang="fr-BE"/>
          </a:p>
        </p:txBody>
      </p:sp>
    </p:spTree>
    <p:extLst>
      <p:ext uri="{BB962C8B-B14F-4D97-AF65-F5344CB8AC3E}">
        <p14:creationId xmlns:p14="http://schemas.microsoft.com/office/powerpoint/2010/main" val="145907338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Role of delegation + role</a:t>
            </a:r>
            <a:r>
              <a:rPr lang="en-GB" baseline="0" dirty="0" smtClean="0"/>
              <a:t> of government + other </a:t>
            </a:r>
            <a:r>
              <a:rPr lang="en-GB" baseline="0" dirty="0" smtClean="0"/>
              <a:t>donors.</a:t>
            </a:r>
          </a:p>
          <a:p>
            <a:r>
              <a:rPr lang="en-GB" baseline="0" dirty="0" smtClean="0"/>
              <a:t>This is an important moment for partners to be involved.  Concentration sectors are already decided as presented by Andrea. Now we are at the nip stage.</a:t>
            </a:r>
            <a:endParaRPr lang="en-GB" dirty="0"/>
          </a:p>
        </p:txBody>
      </p:sp>
      <p:sp>
        <p:nvSpPr>
          <p:cNvPr id="4" name="Slide Number Placeholder 3"/>
          <p:cNvSpPr>
            <a:spLocks noGrp="1"/>
          </p:cNvSpPr>
          <p:nvPr>
            <p:ph type="sldNum" sz="quarter" idx="10"/>
          </p:nvPr>
        </p:nvSpPr>
        <p:spPr/>
        <p:txBody>
          <a:bodyPr/>
          <a:lstStyle/>
          <a:p>
            <a:fld id="{97D0FCBB-E624-43C5-90BA-6CE80F9E6659}" type="slidenum">
              <a:rPr lang="fr-BE" smtClean="0"/>
              <a:t>8</a:t>
            </a:fld>
            <a:endParaRPr lang="fr-BE"/>
          </a:p>
        </p:txBody>
      </p:sp>
    </p:spTree>
    <p:extLst>
      <p:ext uri="{BB962C8B-B14F-4D97-AF65-F5344CB8AC3E}">
        <p14:creationId xmlns:p14="http://schemas.microsoft.com/office/powerpoint/2010/main" val="151932262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positive evaluation of the macroeconomic situation,</a:t>
            </a:r>
          </a:p>
          <a:p>
            <a:r>
              <a:rPr lang="en-US" dirty="0" smtClean="0"/>
              <a:t>the satisfactory implementation of a PFM (public finance management) improvement action plan and</a:t>
            </a:r>
          </a:p>
          <a:p>
            <a:r>
              <a:rPr lang="en-US" dirty="0" smtClean="0"/>
              <a:t>satisfactory implementation of national strategy.</a:t>
            </a:r>
            <a:endParaRPr lang="en-GB" dirty="0"/>
          </a:p>
        </p:txBody>
      </p:sp>
      <p:sp>
        <p:nvSpPr>
          <p:cNvPr id="4" name="Slide Number Placeholder 3"/>
          <p:cNvSpPr>
            <a:spLocks noGrp="1"/>
          </p:cNvSpPr>
          <p:nvPr>
            <p:ph type="sldNum" sz="quarter" idx="10"/>
          </p:nvPr>
        </p:nvSpPr>
        <p:spPr/>
        <p:txBody>
          <a:bodyPr/>
          <a:lstStyle/>
          <a:p>
            <a:fld id="{97D0FCBB-E624-43C5-90BA-6CE80F9E6659}" type="slidenum">
              <a:rPr lang="fr-BE" smtClean="0"/>
              <a:t>11</a:t>
            </a:fld>
            <a:endParaRPr lang="fr-BE"/>
          </a:p>
        </p:txBody>
      </p:sp>
    </p:spTree>
    <p:extLst>
      <p:ext uri="{BB962C8B-B14F-4D97-AF65-F5344CB8AC3E}">
        <p14:creationId xmlns:p14="http://schemas.microsoft.com/office/powerpoint/2010/main" val="304274125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When I </a:t>
            </a:r>
            <a:r>
              <a:rPr lang="en-GB" dirty="0" err="1" smtClean="0"/>
              <a:t>strated</a:t>
            </a:r>
            <a:r>
              <a:rPr lang="en-GB" dirty="0" smtClean="0"/>
              <a:t> working for the commission, there were only two approach and two funding modalities, now you have 5 possibilities.</a:t>
            </a:r>
            <a:endParaRPr lang="en-GB" dirty="0"/>
          </a:p>
        </p:txBody>
      </p:sp>
      <p:sp>
        <p:nvSpPr>
          <p:cNvPr id="4" name="Slide Number Placeholder 3"/>
          <p:cNvSpPr>
            <a:spLocks noGrp="1"/>
          </p:cNvSpPr>
          <p:nvPr>
            <p:ph type="sldNum" sz="quarter" idx="10"/>
          </p:nvPr>
        </p:nvSpPr>
        <p:spPr/>
        <p:txBody>
          <a:bodyPr/>
          <a:lstStyle/>
          <a:p>
            <a:fld id="{97D0FCBB-E624-43C5-90BA-6CE80F9E6659}" type="slidenum">
              <a:rPr lang="fr-BE" smtClean="0"/>
              <a:t>14</a:t>
            </a:fld>
            <a:endParaRPr lang="fr-BE"/>
          </a:p>
        </p:txBody>
      </p:sp>
    </p:spTree>
    <p:extLst>
      <p:ext uri="{BB962C8B-B14F-4D97-AF65-F5344CB8AC3E}">
        <p14:creationId xmlns:p14="http://schemas.microsoft.com/office/powerpoint/2010/main" val="421167208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The objectives would include social protection, food security, climate change you name it.  </a:t>
            </a:r>
            <a:endParaRPr lang="en-GB" dirty="0"/>
          </a:p>
        </p:txBody>
      </p:sp>
      <p:sp>
        <p:nvSpPr>
          <p:cNvPr id="4" name="Slide Number Placeholder 3"/>
          <p:cNvSpPr>
            <a:spLocks noGrp="1"/>
          </p:cNvSpPr>
          <p:nvPr>
            <p:ph type="sldNum" sz="quarter" idx="10"/>
          </p:nvPr>
        </p:nvSpPr>
        <p:spPr/>
        <p:txBody>
          <a:bodyPr/>
          <a:lstStyle/>
          <a:p>
            <a:fld id="{97D0FCBB-E624-43C5-90BA-6CE80F9E6659}" type="slidenum">
              <a:rPr lang="fr-BE" smtClean="0"/>
              <a:t>16</a:t>
            </a:fld>
            <a:endParaRPr lang="fr-BE"/>
          </a:p>
        </p:txBody>
      </p:sp>
    </p:spTree>
    <p:extLst>
      <p:ext uri="{BB962C8B-B14F-4D97-AF65-F5344CB8AC3E}">
        <p14:creationId xmlns:p14="http://schemas.microsoft.com/office/powerpoint/2010/main" val="229196810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Means infused with new life</a:t>
            </a:r>
            <a:endParaRPr lang="en-GB" dirty="0"/>
          </a:p>
        </p:txBody>
      </p:sp>
      <p:sp>
        <p:nvSpPr>
          <p:cNvPr id="4" name="Slide Number Placeholder 3"/>
          <p:cNvSpPr>
            <a:spLocks noGrp="1"/>
          </p:cNvSpPr>
          <p:nvPr>
            <p:ph type="sldNum" sz="quarter" idx="10"/>
          </p:nvPr>
        </p:nvSpPr>
        <p:spPr/>
        <p:txBody>
          <a:bodyPr/>
          <a:lstStyle/>
          <a:p>
            <a:fld id="{97D0FCBB-E624-43C5-90BA-6CE80F9E6659}" type="slidenum">
              <a:rPr lang="fr-BE" smtClean="0"/>
              <a:t>23</a:t>
            </a:fld>
            <a:endParaRPr lang="fr-BE"/>
          </a:p>
        </p:txBody>
      </p:sp>
    </p:spTree>
    <p:extLst>
      <p:ext uri="{BB962C8B-B14F-4D97-AF65-F5344CB8AC3E}">
        <p14:creationId xmlns:p14="http://schemas.microsoft.com/office/powerpoint/2010/main" val="20232143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fr-BE"/>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fr-BE"/>
          </a:p>
        </p:txBody>
      </p:sp>
      <p:sp>
        <p:nvSpPr>
          <p:cNvPr id="4" name="Date Placeholder 3"/>
          <p:cNvSpPr>
            <a:spLocks noGrp="1"/>
          </p:cNvSpPr>
          <p:nvPr>
            <p:ph type="dt" sz="half" idx="10"/>
          </p:nvPr>
        </p:nvSpPr>
        <p:spPr/>
        <p:txBody>
          <a:bodyPr/>
          <a:lstStyle/>
          <a:p>
            <a:fld id="{3284FD3E-0580-45D0-A796-CAF9E288A537}" type="datetimeFigureOut">
              <a:rPr lang="fr-BE" smtClean="0"/>
              <a:t>20/02/2013</a:t>
            </a:fld>
            <a:endParaRPr lang="fr-BE"/>
          </a:p>
        </p:txBody>
      </p:sp>
      <p:sp>
        <p:nvSpPr>
          <p:cNvPr id="5" name="Footer Placeholder 4"/>
          <p:cNvSpPr>
            <a:spLocks noGrp="1"/>
          </p:cNvSpPr>
          <p:nvPr>
            <p:ph type="ftr" sz="quarter" idx="11"/>
          </p:nvPr>
        </p:nvSpPr>
        <p:spPr/>
        <p:txBody>
          <a:bodyPr/>
          <a:lstStyle/>
          <a:p>
            <a:endParaRPr lang="fr-BE"/>
          </a:p>
        </p:txBody>
      </p:sp>
      <p:sp>
        <p:nvSpPr>
          <p:cNvPr id="6" name="Slide Number Placeholder 5"/>
          <p:cNvSpPr>
            <a:spLocks noGrp="1"/>
          </p:cNvSpPr>
          <p:nvPr>
            <p:ph type="sldNum" sz="quarter" idx="12"/>
          </p:nvPr>
        </p:nvSpPr>
        <p:spPr/>
        <p:txBody>
          <a:bodyPr/>
          <a:lstStyle/>
          <a:p>
            <a:fld id="{7E54DE26-2191-4185-A866-B0FF8B87DDC7}" type="slidenum">
              <a:rPr lang="fr-BE" smtClean="0"/>
              <a:t>‹#›</a:t>
            </a:fld>
            <a:endParaRPr lang="fr-BE"/>
          </a:p>
        </p:txBody>
      </p:sp>
    </p:spTree>
    <p:extLst>
      <p:ext uri="{BB962C8B-B14F-4D97-AF65-F5344CB8AC3E}">
        <p14:creationId xmlns:p14="http://schemas.microsoft.com/office/powerpoint/2010/main" val="337139887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r-BE"/>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BE"/>
          </a:p>
        </p:txBody>
      </p:sp>
      <p:sp>
        <p:nvSpPr>
          <p:cNvPr id="4" name="Date Placeholder 3"/>
          <p:cNvSpPr>
            <a:spLocks noGrp="1"/>
          </p:cNvSpPr>
          <p:nvPr>
            <p:ph type="dt" sz="half" idx="10"/>
          </p:nvPr>
        </p:nvSpPr>
        <p:spPr/>
        <p:txBody>
          <a:bodyPr/>
          <a:lstStyle/>
          <a:p>
            <a:fld id="{3284FD3E-0580-45D0-A796-CAF9E288A537}" type="datetimeFigureOut">
              <a:rPr lang="fr-BE" smtClean="0"/>
              <a:t>20/02/2013</a:t>
            </a:fld>
            <a:endParaRPr lang="fr-BE"/>
          </a:p>
        </p:txBody>
      </p:sp>
      <p:sp>
        <p:nvSpPr>
          <p:cNvPr id="5" name="Footer Placeholder 4"/>
          <p:cNvSpPr>
            <a:spLocks noGrp="1"/>
          </p:cNvSpPr>
          <p:nvPr>
            <p:ph type="ftr" sz="quarter" idx="11"/>
          </p:nvPr>
        </p:nvSpPr>
        <p:spPr/>
        <p:txBody>
          <a:bodyPr/>
          <a:lstStyle/>
          <a:p>
            <a:endParaRPr lang="fr-BE"/>
          </a:p>
        </p:txBody>
      </p:sp>
      <p:sp>
        <p:nvSpPr>
          <p:cNvPr id="6" name="Slide Number Placeholder 5"/>
          <p:cNvSpPr>
            <a:spLocks noGrp="1"/>
          </p:cNvSpPr>
          <p:nvPr>
            <p:ph type="sldNum" sz="quarter" idx="12"/>
          </p:nvPr>
        </p:nvSpPr>
        <p:spPr/>
        <p:txBody>
          <a:bodyPr/>
          <a:lstStyle/>
          <a:p>
            <a:fld id="{7E54DE26-2191-4185-A866-B0FF8B87DDC7}" type="slidenum">
              <a:rPr lang="fr-BE" smtClean="0"/>
              <a:t>‹#›</a:t>
            </a:fld>
            <a:endParaRPr lang="fr-BE"/>
          </a:p>
        </p:txBody>
      </p:sp>
    </p:spTree>
    <p:extLst>
      <p:ext uri="{BB962C8B-B14F-4D97-AF65-F5344CB8AC3E}">
        <p14:creationId xmlns:p14="http://schemas.microsoft.com/office/powerpoint/2010/main" val="19180144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fr-BE"/>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BE"/>
          </a:p>
        </p:txBody>
      </p:sp>
      <p:sp>
        <p:nvSpPr>
          <p:cNvPr id="4" name="Date Placeholder 3"/>
          <p:cNvSpPr>
            <a:spLocks noGrp="1"/>
          </p:cNvSpPr>
          <p:nvPr>
            <p:ph type="dt" sz="half" idx="10"/>
          </p:nvPr>
        </p:nvSpPr>
        <p:spPr/>
        <p:txBody>
          <a:bodyPr/>
          <a:lstStyle/>
          <a:p>
            <a:fld id="{3284FD3E-0580-45D0-A796-CAF9E288A537}" type="datetimeFigureOut">
              <a:rPr lang="fr-BE" smtClean="0"/>
              <a:t>20/02/2013</a:t>
            </a:fld>
            <a:endParaRPr lang="fr-BE"/>
          </a:p>
        </p:txBody>
      </p:sp>
      <p:sp>
        <p:nvSpPr>
          <p:cNvPr id="5" name="Footer Placeholder 4"/>
          <p:cNvSpPr>
            <a:spLocks noGrp="1"/>
          </p:cNvSpPr>
          <p:nvPr>
            <p:ph type="ftr" sz="quarter" idx="11"/>
          </p:nvPr>
        </p:nvSpPr>
        <p:spPr/>
        <p:txBody>
          <a:bodyPr/>
          <a:lstStyle/>
          <a:p>
            <a:endParaRPr lang="fr-BE"/>
          </a:p>
        </p:txBody>
      </p:sp>
      <p:sp>
        <p:nvSpPr>
          <p:cNvPr id="6" name="Slide Number Placeholder 5"/>
          <p:cNvSpPr>
            <a:spLocks noGrp="1"/>
          </p:cNvSpPr>
          <p:nvPr>
            <p:ph type="sldNum" sz="quarter" idx="12"/>
          </p:nvPr>
        </p:nvSpPr>
        <p:spPr/>
        <p:txBody>
          <a:bodyPr/>
          <a:lstStyle/>
          <a:p>
            <a:fld id="{7E54DE26-2191-4185-A866-B0FF8B87DDC7}" type="slidenum">
              <a:rPr lang="fr-BE" smtClean="0"/>
              <a:t>‹#›</a:t>
            </a:fld>
            <a:endParaRPr lang="fr-BE"/>
          </a:p>
        </p:txBody>
      </p:sp>
    </p:spTree>
    <p:extLst>
      <p:ext uri="{BB962C8B-B14F-4D97-AF65-F5344CB8AC3E}">
        <p14:creationId xmlns:p14="http://schemas.microsoft.com/office/powerpoint/2010/main" val="31624094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r-BE"/>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BE"/>
          </a:p>
        </p:txBody>
      </p:sp>
      <p:sp>
        <p:nvSpPr>
          <p:cNvPr id="4" name="Date Placeholder 3"/>
          <p:cNvSpPr>
            <a:spLocks noGrp="1"/>
          </p:cNvSpPr>
          <p:nvPr>
            <p:ph type="dt" sz="half" idx="10"/>
          </p:nvPr>
        </p:nvSpPr>
        <p:spPr/>
        <p:txBody>
          <a:bodyPr/>
          <a:lstStyle/>
          <a:p>
            <a:fld id="{3284FD3E-0580-45D0-A796-CAF9E288A537}" type="datetimeFigureOut">
              <a:rPr lang="fr-BE" smtClean="0"/>
              <a:t>20/02/2013</a:t>
            </a:fld>
            <a:endParaRPr lang="fr-BE"/>
          </a:p>
        </p:txBody>
      </p:sp>
      <p:sp>
        <p:nvSpPr>
          <p:cNvPr id="5" name="Footer Placeholder 4"/>
          <p:cNvSpPr>
            <a:spLocks noGrp="1"/>
          </p:cNvSpPr>
          <p:nvPr>
            <p:ph type="ftr" sz="quarter" idx="11"/>
          </p:nvPr>
        </p:nvSpPr>
        <p:spPr/>
        <p:txBody>
          <a:bodyPr/>
          <a:lstStyle/>
          <a:p>
            <a:endParaRPr lang="fr-BE"/>
          </a:p>
        </p:txBody>
      </p:sp>
      <p:sp>
        <p:nvSpPr>
          <p:cNvPr id="6" name="Slide Number Placeholder 5"/>
          <p:cNvSpPr>
            <a:spLocks noGrp="1"/>
          </p:cNvSpPr>
          <p:nvPr>
            <p:ph type="sldNum" sz="quarter" idx="12"/>
          </p:nvPr>
        </p:nvSpPr>
        <p:spPr/>
        <p:txBody>
          <a:bodyPr/>
          <a:lstStyle/>
          <a:p>
            <a:fld id="{7E54DE26-2191-4185-A866-B0FF8B87DDC7}" type="slidenum">
              <a:rPr lang="fr-BE" smtClean="0"/>
              <a:t>‹#›</a:t>
            </a:fld>
            <a:endParaRPr lang="fr-BE"/>
          </a:p>
        </p:txBody>
      </p:sp>
    </p:spTree>
    <p:extLst>
      <p:ext uri="{BB962C8B-B14F-4D97-AF65-F5344CB8AC3E}">
        <p14:creationId xmlns:p14="http://schemas.microsoft.com/office/powerpoint/2010/main" val="29245424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fr-BE"/>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284FD3E-0580-45D0-A796-CAF9E288A537}" type="datetimeFigureOut">
              <a:rPr lang="fr-BE" smtClean="0"/>
              <a:t>20/02/2013</a:t>
            </a:fld>
            <a:endParaRPr lang="fr-BE"/>
          </a:p>
        </p:txBody>
      </p:sp>
      <p:sp>
        <p:nvSpPr>
          <p:cNvPr id="5" name="Footer Placeholder 4"/>
          <p:cNvSpPr>
            <a:spLocks noGrp="1"/>
          </p:cNvSpPr>
          <p:nvPr>
            <p:ph type="ftr" sz="quarter" idx="11"/>
          </p:nvPr>
        </p:nvSpPr>
        <p:spPr/>
        <p:txBody>
          <a:bodyPr/>
          <a:lstStyle/>
          <a:p>
            <a:endParaRPr lang="fr-BE"/>
          </a:p>
        </p:txBody>
      </p:sp>
      <p:sp>
        <p:nvSpPr>
          <p:cNvPr id="6" name="Slide Number Placeholder 5"/>
          <p:cNvSpPr>
            <a:spLocks noGrp="1"/>
          </p:cNvSpPr>
          <p:nvPr>
            <p:ph type="sldNum" sz="quarter" idx="12"/>
          </p:nvPr>
        </p:nvSpPr>
        <p:spPr/>
        <p:txBody>
          <a:bodyPr/>
          <a:lstStyle/>
          <a:p>
            <a:fld id="{7E54DE26-2191-4185-A866-B0FF8B87DDC7}" type="slidenum">
              <a:rPr lang="fr-BE" smtClean="0"/>
              <a:t>‹#›</a:t>
            </a:fld>
            <a:endParaRPr lang="fr-BE"/>
          </a:p>
        </p:txBody>
      </p:sp>
    </p:spTree>
    <p:extLst>
      <p:ext uri="{BB962C8B-B14F-4D97-AF65-F5344CB8AC3E}">
        <p14:creationId xmlns:p14="http://schemas.microsoft.com/office/powerpoint/2010/main" val="21729108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r-BE"/>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BE"/>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BE"/>
          </a:p>
        </p:txBody>
      </p:sp>
      <p:sp>
        <p:nvSpPr>
          <p:cNvPr id="5" name="Date Placeholder 4"/>
          <p:cNvSpPr>
            <a:spLocks noGrp="1"/>
          </p:cNvSpPr>
          <p:nvPr>
            <p:ph type="dt" sz="half" idx="10"/>
          </p:nvPr>
        </p:nvSpPr>
        <p:spPr/>
        <p:txBody>
          <a:bodyPr/>
          <a:lstStyle/>
          <a:p>
            <a:fld id="{3284FD3E-0580-45D0-A796-CAF9E288A537}" type="datetimeFigureOut">
              <a:rPr lang="fr-BE" smtClean="0"/>
              <a:t>20/02/2013</a:t>
            </a:fld>
            <a:endParaRPr lang="fr-BE"/>
          </a:p>
        </p:txBody>
      </p:sp>
      <p:sp>
        <p:nvSpPr>
          <p:cNvPr id="6" name="Footer Placeholder 5"/>
          <p:cNvSpPr>
            <a:spLocks noGrp="1"/>
          </p:cNvSpPr>
          <p:nvPr>
            <p:ph type="ftr" sz="quarter" idx="11"/>
          </p:nvPr>
        </p:nvSpPr>
        <p:spPr/>
        <p:txBody>
          <a:bodyPr/>
          <a:lstStyle/>
          <a:p>
            <a:endParaRPr lang="fr-BE"/>
          </a:p>
        </p:txBody>
      </p:sp>
      <p:sp>
        <p:nvSpPr>
          <p:cNvPr id="7" name="Slide Number Placeholder 6"/>
          <p:cNvSpPr>
            <a:spLocks noGrp="1"/>
          </p:cNvSpPr>
          <p:nvPr>
            <p:ph type="sldNum" sz="quarter" idx="12"/>
          </p:nvPr>
        </p:nvSpPr>
        <p:spPr/>
        <p:txBody>
          <a:bodyPr/>
          <a:lstStyle/>
          <a:p>
            <a:fld id="{7E54DE26-2191-4185-A866-B0FF8B87DDC7}" type="slidenum">
              <a:rPr lang="fr-BE" smtClean="0"/>
              <a:t>‹#›</a:t>
            </a:fld>
            <a:endParaRPr lang="fr-BE"/>
          </a:p>
        </p:txBody>
      </p:sp>
    </p:spTree>
    <p:extLst>
      <p:ext uri="{BB962C8B-B14F-4D97-AF65-F5344CB8AC3E}">
        <p14:creationId xmlns:p14="http://schemas.microsoft.com/office/powerpoint/2010/main" val="15326002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fr-BE"/>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BE"/>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BE"/>
          </a:p>
        </p:txBody>
      </p:sp>
      <p:sp>
        <p:nvSpPr>
          <p:cNvPr id="7" name="Date Placeholder 6"/>
          <p:cNvSpPr>
            <a:spLocks noGrp="1"/>
          </p:cNvSpPr>
          <p:nvPr>
            <p:ph type="dt" sz="half" idx="10"/>
          </p:nvPr>
        </p:nvSpPr>
        <p:spPr/>
        <p:txBody>
          <a:bodyPr/>
          <a:lstStyle/>
          <a:p>
            <a:fld id="{3284FD3E-0580-45D0-A796-CAF9E288A537}" type="datetimeFigureOut">
              <a:rPr lang="fr-BE" smtClean="0"/>
              <a:t>20/02/2013</a:t>
            </a:fld>
            <a:endParaRPr lang="fr-BE"/>
          </a:p>
        </p:txBody>
      </p:sp>
      <p:sp>
        <p:nvSpPr>
          <p:cNvPr id="8" name="Footer Placeholder 7"/>
          <p:cNvSpPr>
            <a:spLocks noGrp="1"/>
          </p:cNvSpPr>
          <p:nvPr>
            <p:ph type="ftr" sz="quarter" idx="11"/>
          </p:nvPr>
        </p:nvSpPr>
        <p:spPr/>
        <p:txBody>
          <a:bodyPr/>
          <a:lstStyle/>
          <a:p>
            <a:endParaRPr lang="fr-BE"/>
          </a:p>
        </p:txBody>
      </p:sp>
      <p:sp>
        <p:nvSpPr>
          <p:cNvPr id="9" name="Slide Number Placeholder 8"/>
          <p:cNvSpPr>
            <a:spLocks noGrp="1"/>
          </p:cNvSpPr>
          <p:nvPr>
            <p:ph type="sldNum" sz="quarter" idx="12"/>
          </p:nvPr>
        </p:nvSpPr>
        <p:spPr/>
        <p:txBody>
          <a:bodyPr/>
          <a:lstStyle/>
          <a:p>
            <a:fld id="{7E54DE26-2191-4185-A866-B0FF8B87DDC7}" type="slidenum">
              <a:rPr lang="fr-BE" smtClean="0"/>
              <a:t>‹#›</a:t>
            </a:fld>
            <a:endParaRPr lang="fr-BE"/>
          </a:p>
        </p:txBody>
      </p:sp>
    </p:spTree>
    <p:extLst>
      <p:ext uri="{BB962C8B-B14F-4D97-AF65-F5344CB8AC3E}">
        <p14:creationId xmlns:p14="http://schemas.microsoft.com/office/powerpoint/2010/main" val="1047786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r-BE"/>
          </a:p>
        </p:txBody>
      </p:sp>
      <p:sp>
        <p:nvSpPr>
          <p:cNvPr id="3" name="Date Placeholder 2"/>
          <p:cNvSpPr>
            <a:spLocks noGrp="1"/>
          </p:cNvSpPr>
          <p:nvPr>
            <p:ph type="dt" sz="half" idx="10"/>
          </p:nvPr>
        </p:nvSpPr>
        <p:spPr/>
        <p:txBody>
          <a:bodyPr/>
          <a:lstStyle/>
          <a:p>
            <a:fld id="{3284FD3E-0580-45D0-A796-CAF9E288A537}" type="datetimeFigureOut">
              <a:rPr lang="fr-BE" smtClean="0"/>
              <a:t>20/02/2013</a:t>
            </a:fld>
            <a:endParaRPr lang="fr-BE"/>
          </a:p>
        </p:txBody>
      </p:sp>
      <p:sp>
        <p:nvSpPr>
          <p:cNvPr id="4" name="Footer Placeholder 3"/>
          <p:cNvSpPr>
            <a:spLocks noGrp="1"/>
          </p:cNvSpPr>
          <p:nvPr>
            <p:ph type="ftr" sz="quarter" idx="11"/>
          </p:nvPr>
        </p:nvSpPr>
        <p:spPr/>
        <p:txBody>
          <a:bodyPr/>
          <a:lstStyle/>
          <a:p>
            <a:endParaRPr lang="fr-BE"/>
          </a:p>
        </p:txBody>
      </p:sp>
      <p:sp>
        <p:nvSpPr>
          <p:cNvPr id="5" name="Slide Number Placeholder 4"/>
          <p:cNvSpPr>
            <a:spLocks noGrp="1"/>
          </p:cNvSpPr>
          <p:nvPr>
            <p:ph type="sldNum" sz="quarter" idx="12"/>
          </p:nvPr>
        </p:nvSpPr>
        <p:spPr/>
        <p:txBody>
          <a:bodyPr/>
          <a:lstStyle/>
          <a:p>
            <a:fld id="{7E54DE26-2191-4185-A866-B0FF8B87DDC7}" type="slidenum">
              <a:rPr lang="fr-BE" smtClean="0"/>
              <a:t>‹#›</a:t>
            </a:fld>
            <a:endParaRPr lang="fr-BE"/>
          </a:p>
        </p:txBody>
      </p:sp>
    </p:spTree>
    <p:extLst>
      <p:ext uri="{BB962C8B-B14F-4D97-AF65-F5344CB8AC3E}">
        <p14:creationId xmlns:p14="http://schemas.microsoft.com/office/powerpoint/2010/main" val="338025947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284FD3E-0580-45D0-A796-CAF9E288A537}" type="datetimeFigureOut">
              <a:rPr lang="fr-BE" smtClean="0"/>
              <a:t>20/02/2013</a:t>
            </a:fld>
            <a:endParaRPr lang="fr-BE"/>
          </a:p>
        </p:txBody>
      </p:sp>
      <p:sp>
        <p:nvSpPr>
          <p:cNvPr id="3" name="Footer Placeholder 2"/>
          <p:cNvSpPr>
            <a:spLocks noGrp="1"/>
          </p:cNvSpPr>
          <p:nvPr>
            <p:ph type="ftr" sz="quarter" idx="11"/>
          </p:nvPr>
        </p:nvSpPr>
        <p:spPr/>
        <p:txBody>
          <a:bodyPr/>
          <a:lstStyle/>
          <a:p>
            <a:endParaRPr lang="fr-BE"/>
          </a:p>
        </p:txBody>
      </p:sp>
      <p:sp>
        <p:nvSpPr>
          <p:cNvPr id="4" name="Slide Number Placeholder 3"/>
          <p:cNvSpPr>
            <a:spLocks noGrp="1"/>
          </p:cNvSpPr>
          <p:nvPr>
            <p:ph type="sldNum" sz="quarter" idx="12"/>
          </p:nvPr>
        </p:nvSpPr>
        <p:spPr/>
        <p:txBody>
          <a:bodyPr/>
          <a:lstStyle/>
          <a:p>
            <a:fld id="{7E54DE26-2191-4185-A866-B0FF8B87DDC7}" type="slidenum">
              <a:rPr lang="fr-BE" smtClean="0"/>
              <a:t>‹#›</a:t>
            </a:fld>
            <a:endParaRPr lang="fr-BE"/>
          </a:p>
        </p:txBody>
      </p:sp>
    </p:spTree>
    <p:extLst>
      <p:ext uri="{BB962C8B-B14F-4D97-AF65-F5344CB8AC3E}">
        <p14:creationId xmlns:p14="http://schemas.microsoft.com/office/powerpoint/2010/main" val="315748793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fr-BE"/>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BE"/>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284FD3E-0580-45D0-A796-CAF9E288A537}" type="datetimeFigureOut">
              <a:rPr lang="fr-BE" smtClean="0"/>
              <a:t>20/02/2013</a:t>
            </a:fld>
            <a:endParaRPr lang="fr-BE"/>
          </a:p>
        </p:txBody>
      </p:sp>
      <p:sp>
        <p:nvSpPr>
          <p:cNvPr id="6" name="Footer Placeholder 5"/>
          <p:cNvSpPr>
            <a:spLocks noGrp="1"/>
          </p:cNvSpPr>
          <p:nvPr>
            <p:ph type="ftr" sz="quarter" idx="11"/>
          </p:nvPr>
        </p:nvSpPr>
        <p:spPr/>
        <p:txBody>
          <a:bodyPr/>
          <a:lstStyle/>
          <a:p>
            <a:endParaRPr lang="fr-BE"/>
          </a:p>
        </p:txBody>
      </p:sp>
      <p:sp>
        <p:nvSpPr>
          <p:cNvPr id="7" name="Slide Number Placeholder 6"/>
          <p:cNvSpPr>
            <a:spLocks noGrp="1"/>
          </p:cNvSpPr>
          <p:nvPr>
            <p:ph type="sldNum" sz="quarter" idx="12"/>
          </p:nvPr>
        </p:nvSpPr>
        <p:spPr/>
        <p:txBody>
          <a:bodyPr/>
          <a:lstStyle/>
          <a:p>
            <a:fld id="{7E54DE26-2191-4185-A866-B0FF8B87DDC7}" type="slidenum">
              <a:rPr lang="fr-BE" smtClean="0"/>
              <a:t>‹#›</a:t>
            </a:fld>
            <a:endParaRPr lang="fr-BE"/>
          </a:p>
        </p:txBody>
      </p:sp>
    </p:spTree>
    <p:extLst>
      <p:ext uri="{BB962C8B-B14F-4D97-AF65-F5344CB8AC3E}">
        <p14:creationId xmlns:p14="http://schemas.microsoft.com/office/powerpoint/2010/main" val="164986630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fr-BE"/>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BE"/>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284FD3E-0580-45D0-A796-CAF9E288A537}" type="datetimeFigureOut">
              <a:rPr lang="fr-BE" smtClean="0"/>
              <a:t>20/02/2013</a:t>
            </a:fld>
            <a:endParaRPr lang="fr-BE"/>
          </a:p>
        </p:txBody>
      </p:sp>
      <p:sp>
        <p:nvSpPr>
          <p:cNvPr id="6" name="Footer Placeholder 5"/>
          <p:cNvSpPr>
            <a:spLocks noGrp="1"/>
          </p:cNvSpPr>
          <p:nvPr>
            <p:ph type="ftr" sz="quarter" idx="11"/>
          </p:nvPr>
        </p:nvSpPr>
        <p:spPr/>
        <p:txBody>
          <a:bodyPr/>
          <a:lstStyle/>
          <a:p>
            <a:endParaRPr lang="fr-BE"/>
          </a:p>
        </p:txBody>
      </p:sp>
      <p:sp>
        <p:nvSpPr>
          <p:cNvPr id="7" name="Slide Number Placeholder 6"/>
          <p:cNvSpPr>
            <a:spLocks noGrp="1"/>
          </p:cNvSpPr>
          <p:nvPr>
            <p:ph type="sldNum" sz="quarter" idx="12"/>
          </p:nvPr>
        </p:nvSpPr>
        <p:spPr/>
        <p:txBody>
          <a:bodyPr/>
          <a:lstStyle/>
          <a:p>
            <a:fld id="{7E54DE26-2191-4185-A866-B0FF8B87DDC7}" type="slidenum">
              <a:rPr lang="fr-BE" smtClean="0"/>
              <a:t>‹#›</a:t>
            </a:fld>
            <a:endParaRPr lang="fr-BE"/>
          </a:p>
        </p:txBody>
      </p:sp>
    </p:spTree>
    <p:extLst>
      <p:ext uri="{BB962C8B-B14F-4D97-AF65-F5344CB8AC3E}">
        <p14:creationId xmlns:p14="http://schemas.microsoft.com/office/powerpoint/2010/main" val="210234860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fr-BE"/>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BE"/>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284FD3E-0580-45D0-A796-CAF9E288A537}" type="datetimeFigureOut">
              <a:rPr lang="fr-BE" smtClean="0"/>
              <a:t>20/02/2013</a:t>
            </a:fld>
            <a:endParaRPr lang="fr-BE"/>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BE"/>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E54DE26-2191-4185-A866-B0FF8B87DDC7}" type="slidenum">
              <a:rPr lang="fr-BE" smtClean="0"/>
              <a:t>‹#›</a:t>
            </a:fld>
            <a:endParaRPr lang="fr-BE"/>
          </a:p>
        </p:txBody>
      </p:sp>
    </p:spTree>
    <p:extLst>
      <p:ext uri="{BB962C8B-B14F-4D97-AF65-F5344CB8AC3E}">
        <p14:creationId xmlns:p14="http://schemas.microsoft.com/office/powerpoint/2010/main" val="146659154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3568" y="1412776"/>
            <a:ext cx="7772400" cy="1827634"/>
          </a:xfrm>
        </p:spPr>
        <p:txBody>
          <a:bodyPr>
            <a:normAutofit fontScale="90000"/>
          </a:bodyPr>
          <a:lstStyle/>
          <a:p>
            <a:r>
              <a:rPr lang="en-GB" noProof="0" dirty="0" smtClean="0"/>
              <a:t>EC Aid and Funding  modalities</a:t>
            </a:r>
            <a:br>
              <a:rPr lang="en-GB" noProof="0" dirty="0" smtClean="0"/>
            </a:br>
            <a:r>
              <a:rPr lang="en-GB" noProof="0" dirty="0" smtClean="0"/>
              <a:t>for </a:t>
            </a:r>
            <a:br>
              <a:rPr lang="en-GB" noProof="0" dirty="0" smtClean="0"/>
            </a:br>
            <a:r>
              <a:rPr lang="en-GB" noProof="0" dirty="0" smtClean="0"/>
              <a:t>Social transfers</a:t>
            </a:r>
            <a:endParaRPr lang="en-GB" noProof="0" dirty="0"/>
          </a:p>
        </p:txBody>
      </p:sp>
      <p:sp>
        <p:nvSpPr>
          <p:cNvPr id="3" name="Subtitle 2"/>
          <p:cNvSpPr>
            <a:spLocks noGrp="1"/>
          </p:cNvSpPr>
          <p:nvPr>
            <p:ph type="subTitle" idx="1"/>
          </p:nvPr>
        </p:nvSpPr>
        <p:spPr/>
        <p:txBody>
          <a:bodyPr/>
          <a:lstStyle/>
          <a:p>
            <a:r>
              <a:rPr lang="en-GB" noProof="0" dirty="0" err="1" smtClean="0"/>
              <a:t>Hervé</a:t>
            </a:r>
            <a:r>
              <a:rPr lang="en-GB" noProof="0" smtClean="0"/>
              <a:t> Busschaert</a:t>
            </a:r>
          </a:p>
          <a:p>
            <a:r>
              <a:rPr lang="en-GB" noProof="0" smtClean="0"/>
              <a:t>Cambodia, February 2013</a:t>
            </a:r>
            <a:endParaRPr lang="en-GB" noProof="0"/>
          </a:p>
        </p:txBody>
      </p:sp>
    </p:spTree>
    <p:extLst>
      <p:ext uri="{BB962C8B-B14F-4D97-AF65-F5344CB8AC3E}">
        <p14:creationId xmlns:p14="http://schemas.microsoft.com/office/powerpoint/2010/main" val="24981340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Part II: Funding modalities</a:t>
            </a:r>
            <a:endParaRPr lang="en-GB" dirty="0"/>
          </a:p>
        </p:txBody>
      </p:sp>
      <p:sp>
        <p:nvSpPr>
          <p:cNvPr id="3" name="Content Placeholder 2"/>
          <p:cNvSpPr>
            <a:spLocks noGrp="1"/>
          </p:cNvSpPr>
          <p:nvPr>
            <p:ph idx="1"/>
          </p:nvPr>
        </p:nvSpPr>
        <p:spPr>
          <a:xfrm>
            <a:off x="539552" y="1916832"/>
            <a:ext cx="8229600" cy="4525963"/>
          </a:xfrm>
        </p:spPr>
        <p:txBody>
          <a:bodyPr/>
          <a:lstStyle/>
          <a:p>
            <a:pPr marL="514350" indent="-514350">
              <a:buAutoNum type="arabicPeriod"/>
            </a:pPr>
            <a:r>
              <a:rPr lang="en-GB" dirty="0"/>
              <a:t>B</a:t>
            </a:r>
            <a:r>
              <a:rPr lang="en-GB" dirty="0" smtClean="0"/>
              <a:t>udget support.</a:t>
            </a:r>
          </a:p>
          <a:p>
            <a:pPr marL="514350" indent="-514350">
              <a:buAutoNum type="arabicPeriod"/>
            </a:pPr>
            <a:r>
              <a:rPr lang="en-GB" dirty="0" smtClean="0"/>
              <a:t>Pool funds.</a:t>
            </a:r>
          </a:p>
          <a:p>
            <a:pPr marL="514350" indent="-514350">
              <a:buAutoNum type="arabicPeriod"/>
            </a:pPr>
            <a:r>
              <a:rPr lang="en-GB" dirty="0" smtClean="0"/>
              <a:t>European commission contracts.  </a:t>
            </a:r>
            <a:endParaRPr lang="en-GB" dirty="0"/>
          </a:p>
        </p:txBody>
      </p:sp>
    </p:spTree>
    <p:extLst>
      <p:ext uri="{BB962C8B-B14F-4D97-AF65-F5344CB8AC3E}">
        <p14:creationId xmlns:p14="http://schemas.microsoft.com/office/powerpoint/2010/main" val="177540205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Budget support</a:t>
            </a:r>
            <a:endParaRPr lang="en-GB" dirty="0"/>
          </a:p>
        </p:txBody>
      </p:sp>
      <p:sp>
        <p:nvSpPr>
          <p:cNvPr id="3" name="Content Placeholder 2"/>
          <p:cNvSpPr>
            <a:spLocks noGrp="1"/>
          </p:cNvSpPr>
          <p:nvPr>
            <p:ph idx="1"/>
          </p:nvPr>
        </p:nvSpPr>
        <p:spPr/>
        <p:txBody>
          <a:bodyPr>
            <a:normAutofit fontScale="85000" lnSpcReduction="20000"/>
          </a:bodyPr>
          <a:lstStyle/>
          <a:p>
            <a:r>
              <a:rPr lang="en-GB" dirty="0" smtClean="0"/>
              <a:t>Budget support is the preferred EC funding modalities because reinforcing local government is ensuring long term development</a:t>
            </a:r>
            <a:r>
              <a:rPr lang="en-GB" dirty="0" smtClean="0"/>
              <a:t>.  </a:t>
            </a:r>
            <a:r>
              <a:rPr lang="en-GB" dirty="0" smtClean="0"/>
              <a:t>Enhancing</a:t>
            </a:r>
            <a:r>
              <a:rPr lang="en-GB" dirty="0" smtClean="0"/>
              <a:t> national reforms such as fiscal reform to ensure funding of Social protection.</a:t>
            </a:r>
            <a:endParaRPr lang="en-GB" dirty="0" smtClean="0"/>
          </a:p>
          <a:p>
            <a:r>
              <a:rPr lang="en-GB" dirty="0" smtClean="0"/>
              <a:t>Used when the 7 pillar assessment is positive.</a:t>
            </a:r>
          </a:p>
          <a:p>
            <a:r>
              <a:rPr lang="en-GB" dirty="0" smtClean="0"/>
              <a:t>Bases on agreed general and specific commitments (</a:t>
            </a:r>
            <a:r>
              <a:rPr lang="en-GB" dirty="0" err="1" smtClean="0"/>
              <a:t>conditionalities</a:t>
            </a:r>
            <a:r>
              <a:rPr lang="en-GB" dirty="0" smtClean="0"/>
              <a:t>) and payment of fixe/variable tranches.</a:t>
            </a:r>
          </a:p>
          <a:p>
            <a:r>
              <a:rPr lang="en-GB" dirty="0" smtClean="0"/>
              <a:t>Management involves important sectorial knowledge in the Commission and high level political dialogue.  It also involves knowledge in functioning of macro economics and public finances.</a:t>
            </a:r>
            <a:endParaRPr lang="en-GB" dirty="0"/>
          </a:p>
        </p:txBody>
      </p:sp>
    </p:spTree>
    <p:extLst>
      <p:ext uri="{BB962C8B-B14F-4D97-AF65-F5344CB8AC3E}">
        <p14:creationId xmlns:p14="http://schemas.microsoft.com/office/powerpoint/2010/main" val="308284807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Pool funds</a:t>
            </a:r>
            <a:endParaRPr lang="en-GB" dirty="0"/>
          </a:p>
        </p:txBody>
      </p:sp>
      <p:sp>
        <p:nvSpPr>
          <p:cNvPr id="3" name="Content Placeholder 2"/>
          <p:cNvSpPr>
            <a:spLocks noGrp="1"/>
          </p:cNvSpPr>
          <p:nvPr>
            <p:ph idx="1"/>
          </p:nvPr>
        </p:nvSpPr>
        <p:spPr/>
        <p:txBody>
          <a:bodyPr/>
          <a:lstStyle/>
          <a:p>
            <a:r>
              <a:rPr lang="en-GB" dirty="0" smtClean="0"/>
              <a:t>Pool funds are used when the 7 </a:t>
            </a:r>
            <a:r>
              <a:rPr lang="en-GB" dirty="0" err="1" smtClean="0"/>
              <a:t>criterias</a:t>
            </a:r>
            <a:r>
              <a:rPr lang="en-GB" dirty="0" smtClean="0"/>
              <a:t> assessment is not positive </a:t>
            </a:r>
            <a:r>
              <a:rPr lang="en-GB" dirty="0" smtClean="0"/>
              <a:t>or </a:t>
            </a:r>
            <a:r>
              <a:rPr lang="en-GB" dirty="0" smtClean="0"/>
              <a:t>when for effectiveness reason (need for speed, special technical </a:t>
            </a:r>
            <a:r>
              <a:rPr lang="en-GB" dirty="0" smtClean="0"/>
              <a:t>knowledge, or capacities, or adapted procedure (CT).</a:t>
            </a:r>
          </a:p>
          <a:p>
            <a:r>
              <a:rPr lang="en-GB" dirty="0" smtClean="0"/>
              <a:t>Managed by international organisations in joint management (UN, WB) or </a:t>
            </a:r>
            <a:r>
              <a:rPr lang="en-GB" dirty="0" err="1" smtClean="0"/>
              <a:t>delagted</a:t>
            </a:r>
            <a:r>
              <a:rPr lang="en-GB" dirty="0" smtClean="0"/>
              <a:t> management.</a:t>
            </a:r>
            <a:endParaRPr lang="en-GB" dirty="0"/>
          </a:p>
        </p:txBody>
      </p:sp>
    </p:spTree>
    <p:extLst>
      <p:ext uri="{BB962C8B-B14F-4D97-AF65-F5344CB8AC3E}">
        <p14:creationId xmlns:p14="http://schemas.microsoft.com/office/powerpoint/2010/main" val="232834045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EC procurement and</a:t>
            </a:r>
            <a:br>
              <a:rPr lang="en-US" dirty="0"/>
            </a:br>
            <a:r>
              <a:rPr lang="en-US" dirty="0"/>
              <a:t>grant award procedures</a:t>
            </a:r>
            <a:endParaRPr lang="en-GB" dirty="0"/>
          </a:p>
        </p:txBody>
      </p:sp>
      <p:sp>
        <p:nvSpPr>
          <p:cNvPr id="3" name="Content Placeholder 2"/>
          <p:cNvSpPr>
            <a:spLocks noGrp="1"/>
          </p:cNvSpPr>
          <p:nvPr>
            <p:ph idx="1"/>
          </p:nvPr>
        </p:nvSpPr>
        <p:spPr/>
        <p:txBody>
          <a:bodyPr>
            <a:normAutofit fontScale="85000" lnSpcReduction="10000"/>
          </a:bodyPr>
          <a:lstStyle/>
          <a:p>
            <a:endParaRPr lang="en-GB" dirty="0" smtClean="0"/>
          </a:p>
          <a:p>
            <a:r>
              <a:rPr lang="en-GB" dirty="0" smtClean="0"/>
              <a:t>Used when from the start, for an initiative the project approach has been selected.  This can be the case because institutions are weak, no prospect of having a national sectorial policy for example in food security, or when it is more efficient (innovation such as mobile phone, work outside de </a:t>
            </a:r>
            <a:r>
              <a:rPr lang="en-GB" dirty="0" err="1" smtClean="0"/>
              <a:t>govt</a:t>
            </a:r>
            <a:r>
              <a:rPr lang="en-GB" dirty="0" smtClean="0"/>
              <a:t>)</a:t>
            </a:r>
          </a:p>
          <a:p>
            <a:r>
              <a:rPr lang="en-GB" dirty="0" smtClean="0"/>
              <a:t>Used when the 7 pillar assessment is negative.</a:t>
            </a:r>
          </a:p>
          <a:p>
            <a:r>
              <a:rPr lang="en-GB" dirty="0" smtClean="0"/>
              <a:t>Significant limitations on the management of cash transfers (limited amount, risk of cascade funding)</a:t>
            </a:r>
          </a:p>
        </p:txBody>
      </p:sp>
    </p:spTree>
    <p:extLst>
      <p:ext uri="{BB962C8B-B14F-4D97-AF65-F5344CB8AC3E}">
        <p14:creationId xmlns:p14="http://schemas.microsoft.com/office/powerpoint/2010/main" val="262481704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Summary</a:t>
            </a:r>
            <a:endParaRPr lang="en-GB" dirty="0"/>
          </a:p>
        </p:txBody>
      </p:sp>
      <p:sp>
        <p:nvSpPr>
          <p:cNvPr id="3" name="Content Placeholder 2"/>
          <p:cNvSpPr>
            <a:spLocks noGrp="1"/>
          </p:cNvSpPr>
          <p:nvPr>
            <p:ph idx="1"/>
          </p:nvPr>
        </p:nvSpPr>
        <p:spPr/>
        <p:txBody>
          <a:bodyPr/>
          <a:lstStyle/>
          <a:p>
            <a:r>
              <a:rPr lang="en-GB" dirty="0" smtClean="0"/>
              <a:t>Approach			Funding modality</a:t>
            </a:r>
          </a:p>
          <a:p>
            <a:endParaRPr lang="en-GB" dirty="0"/>
          </a:p>
          <a:p>
            <a:endParaRPr lang="en-GB" dirty="0"/>
          </a:p>
        </p:txBody>
      </p:sp>
      <p:sp>
        <p:nvSpPr>
          <p:cNvPr id="4" name="Rectangle 3"/>
          <p:cNvSpPr/>
          <p:nvPr/>
        </p:nvSpPr>
        <p:spPr>
          <a:xfrm>
            <a:off x="755576" y="2708920"/>
            <a:ext cx="2588125" cy="72008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t>Project approach</a:t>
            </a:r>
            <a:endParaRPr lang="en-GB" dirty="0"/>
          </a:p>
        </p:txBody>
      </p:sp>
      <p:sp>
        <p:nvSpPr>
          <p:cNvPr id="5" name="Rectangle 4"/>
          <p:cNvSpPr/>
          <p:nvPr/>
        </p:nvSpPr>
        <p:spPr>
          <a:xfrm>
            <a:off x="755576" y="3861048"/>
            <a:ext cx="2588125" cy="86409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t>Sector approach</a:t>
            </a:r>
            <a:endParaRPr lang="en-GB" dirty="0"/>
          </a:p>
        </p:txBody>
      </p:sp>
      <p:sp>
        <p:nvSpPr>
          <p:cNvPr id="6" name="Rectangle 5"/>
          <p:cNvSpPr/>
          <p:nvPr/>
        </p:nvSpPr>
        <p:spPr>
          <a:xfrm>
            <a:off x="827584" y="5157192"/>
            <a:ext cx="2516117" cy="79208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t>General/global approach</a:t>
            </a:r>
            <a:endParaRPr lang="en-GB" dirty="0"/>
          </a:p>
        </p:txBody>
      </p:sp>
      <p:sp>
        <p:nvSpPr>
          <p:cNvPr id="7" name="Rectangle 6"/>
          <p:cNvSpPr/>
          <p:nvPr/>
        </p:nvSpPr>
        <p:spPr>
          <a:xfrm>
            <a:off x="5580112" y="2708920"/>
            <a:ext cx="2808312" cy="72008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EC procurement and</a:t>
            </a:r>
          </a:p>
          <a:p>
            <a:pPr algn="ctr"/>
            <a:r>
              <a:rPr lang="en-US" dirty="0"/>
              <a:t>grant award procedures</a:t>
            </a:r>
            <a:endParaRPr lang="en-GB" dirty="0"/>
          </a:p>
        </p:txBody>
      </p:sp>
      <p:sp>
        <p:nvSpPr>
          <p:cNvPr id="8" name="Rectangle 7"/>
          <p:cNvSpPr/>
          <p:nvPr/>
        </p:nvSpPr>
        <p:spPr>
          <a:xfrm>
            <a:off x="5580112" y="4005064"/>
            <a:ext cx="2808312" cy="72008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t>Common </a:t>
            </a:r>
            <a:r>
              <a:rPr lang="en-GB" dirty="0"/>
              <a:t>pool funds</a:t>
            </a:r>
          </a:p>
        </p:txBody>
      </p:sp>
      <p:sp>
        <p:nvSpPr>
          <p:cNvPr id="9" name="Rectangle 8"/>
          <p:cNvSpPr/>
          <p:nvPr/>
        </p:nvSpPr>
        <p:spPr>
          <a:xfrm>
            <a:off x="5580112" y="5157192"/>
            <a:ext cx="2808312" cy="79208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Budget support</a:t>
            </a:r>
          </a:p>
        </p:txBody>
      </p:sp>
      <p:cxnSp>
        <p:nvCxnSpPr>
          <p:cNvPr id="11" name="Straight Arrow Connector 10"/>
          <p:cNvCxnSpPr>
            <a:endCxn id="7" idx="1"/>
          </p:cNvCxnSpPr>
          <p:nvPr/>
        </p:nvCxnSpPr>
        <p:spPr>
          <a:xfrm>
            <a:off x="3343701" y="3068960"/>
            <a:ext cx="2236411"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3" name="Straight Arrow Connector 12"/>
          <p:cNvCxnSpPr>
            <a:stCxn id="6" idx="3"/>
            <a:endCxn id="9" idx="1"/>
          </p:cNvCxnSpPr>
          <p:nvPr/>
        </p:nvCxnSpPr>
        <p:spPr>
          <a:xfrm>
            <a:off x="3343701" y="5553236"/>
            <a:ext cx="2236411"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5" name="Straight Arrow Connector 14"/>
          <p:cNvCxnSpPr>
            <a:stCxn id="5" idx="3"/>
          </p:cNvCxnSpPr>
          <p:nvPr/>
        </p:nvCxnSpPr>
        <p:spPr>
          <a:xfrm>
            <a:off x="3343701" y="4293096"/>
            <a:ext cx="2236411"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7" name="Straight Arrow Connector 16"/>
          <p:cNvCxnSpPr>
            <a:stCxn id="5" idx="3"/>
            <a:endCxn id="7" idx="1"/>
          </p:cNvCxnSpPr>
          <p:nvPr/>
        </p:nvCxnSpPr>
        <p:spPr>
          <a:xfrm flipV="1">
            <a:off x="3343701" y="3068960"/>
            <a:ext cx="2236411" cy="122413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9" name="Straight Arrow Connector 18"/>
          <p:cNvCxnSpPr>
            <a:stCxn id="5" idx="3"/>
            <a:endCxn id="9" idx="1"/>
          </p:cNvCxnSpPr>
          <p:nvPr/>
        </p:nvCxnSpPr>
        <p:spPr>
          <a:xfrm>
            <a:off x="3343701" y="4293096"/>
            <a:ext cx="2236411" cy="126014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39478210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More EC procedures….</a:t>
            </a:r>
            <a:endParaRPr lang="en-GB" dirty="0"/>
          </a:p>
        </p:txBody>
      </p:sp>
      <p:sp>
        <p:nvSpPr>
          <p:cNvPr id="3" name="Content Placeholder 2"/>
          <p:cNvSpPr>
            <a:spLocks noGrp="1"/>
          </p:cNvSpPr>
          <p:nvPr>
            <p:ph idx="1"/>
          </p:nvPr>
        </p:nvSpPr>
        <p:spPr/>
        <p:txBody>
          <a:bodyPr/>
          <a:lstStyle/>
          <a:p>
            <a:r>
              <a:rPr lang="en-GB" dirty="0" smtClean="0"/>
              <a:t>The management mode: direct centralised indirect centralised, decentralised, semi decentralised, delegated, joint, ex ante and ex post….. Don’t worry, trust EC staff in Delegation, they know it all!!</a:t>
            </a:r>
            <a:endParaRPr lang="en-GB" dirty="0"/>
          </a:p>
        </p:txBody>
      </p:sp>
    </p:spTree>
    <p:extLst>
      <p:ext uri="{BB962C8B-B14F-4D97-AF65-F5344CB8AC3E}">
        <p14:creationId xmlns:p14="http://schemas.microsoft.com/office/powerpoint/2010/main" val="384662203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marL="342900" lvl="0" indent="-342900">
              <a:spcBef>
                <a:spcPct val="20000"/>
              </a:spcBef>
            </a:pPr>
            <a:r>
              <a:rPr lang="en-GB" sz="3200" dirty="0" smtClean="0">
                <a:solidFill>
                  <a:prstClr val="black"/>
                </a:solidFill>
                <a:ea typeface="+mn-ea"/>
                <a:cs typeface="+mn-cs"/>
              </a:rPr>
              <a:t>Part III: </a:t>
            </a:r>
            <a:r>
              <a:rPr lang="en-US" sz="3200" dirty="0" smtClean="0">
                <a:solidFill>
                  <a:prstClr val="black"/>
                </a:solidFill>
                <a:ea typeface="+mn-ea"/>
                <a:cs typeface="+mn-cs"/>
              </a:rPr>
              <a:t>What </a:t>
            </a:r>
            <a:r>
              <a:rPr lang="en-US" sz="3200" dirty="0">
                <a:solidFill>
                  <a:prstClr val="black"/>
                </a:solidFill>
                <a:ea typeface="+mn-ea"/>
                <a:cs typeface="+mn-cs"/>
              </a:rPr>
              <a:t>is the best aid modality and financial mechanism to implement social transfers?</a:t>
            </a:r>
            <a:endParaRPr lang="en-GB" dirty="0"/>
          </a:p>
        </p:txBody>
      </p:sp>
      <p:sp>
        <p:nvSpPr>
          <p:cNvPr id="3" name="Content Placeholder 2"/>
          <p:cNvSpPr>
            <a:spLocks noGrp="1"/>
          </p:cNvSpPr>
          <p:nvPr>
            <p:ph idx="1"/>
          </p:nvPr>
        </p:nvSpPr>
        <p:spPr/>
        <p:txBody>
          <a:bodyPr>
            <a:normAutofit fontScale="92500" lnSpcReduction="20000"/>
          </a:bodyPr>
          <a:lstStyle/>
          <a:p>
            <a:r>
              <a:rPr lang="en-GB" dirty="0" smtClean="0"/>
              <a:t>Social transfer can be utilised for many objectives, it is a tool.</a:t>
            </a:r>
          </a:p>
          <a:p>
            <a:r>
              <a:rPr lang="en-GB" dirty="0" smtClean="0"/>
              <a:t>It is a tool gaining interest from donors because:</a:t>
            </a:r>
          </a:p>
          <a:p>
            <a:r>
              <a:rPr lang="en-GB" dirty="0" smtClean="0"/>
              <a:t>- Economic growth is not sufficient to reduce poverty (EC mandate, Agenda for change, inclusive growth)</a:t>
            </a:r>
          </a:p>
          <a:p>
            <a:r>
              <a:rPr lang="en-GB" dirty="0" smtClean="0"/>
              <a:t>- Improve resilience (EC policy – post 2015 debate)</a:t>
            </a:r>
          </a:p>
          <a:p>
            <a:r>
              <a:rPr lang="en-GB" dirty="0" smtClean="0"/>
              <a:t>- Easy to explain to tax payers. We need to show where the money goes. </a:t>
            </a:r>
          </a:p>
          <a:p>
            <a:endParaRPr lang="en-GB" dirty="0"/>
          </a:p>
        </p:txBody>
      </p:sp>
    </p:spTree>
    <p:extLst>
      <p:ext uri="{BB962C8B-B14F-4D97-AF65-F5344CB8AC3E}">
        <p14:creationId xmlns:p14="http://schemas.microsoft.com/office/powerpoint/2010/main" val="113830120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ST and budget support</a:t>
            </a:r>
            <a:endParaRPr lang="en-GB" dirty="0"/>
          </a:p>
        </p:txBody>
      </p:sp>
      <p:sp>
        <p:nvSpPr>
          <p:cNvPr id="3" name="Content Placeholder 2"/>
          <p:cNvSpPr>
            <a:spLocks noGrp="1"/>
          </p:cNvSpPr>
          <p:nvPr>
            <p:ph idx="1"/>
          </p:nvPr>
        </p:nvSpPr>
        <p:spPr/>
        <p:txBody>
          <a:bodyPr/>
          <a:lstStyle/>
          <a:p>
            <a:r>
              <a:rPr lang="en-GB" dirty="0" smtClean="0"/>
              <a:t>Sector programmes, in particular using budget support are considered to be the best option, but for whom?  Political dialogue and key disbursement indicators are key to make sure the ST benefit the most vulnerable. </a:t>
            </a:r>
            <a:endParaRPr lang="en-GB" dirty="0"/>
          </a:p>
        </p:txBody>
      </p:sp>
    </p:spTree>
    <p:extLst>
      <p:ext uri="{BB962C8B-B14F-4D97-AF65-F5344CB8AC3E}">
        <p14:creationId xmlns:p14="http://schemas.microsoft.com/office/powerpoint/2010/main" val="183125512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BS examples - Peru</a:t>
            </a:r>
            <a:endParaRPr lang="en-GB" dirty="0"/>
          </a:p>
        </p:txBody>
      </p:sp>
      <p:sp>
        <p:nvSpPr>
          <p:cNvPr id="3" name="Content Placeholder 2"/>
          <p:cNvSpPr>
            <a:spLocks noGrp="1"/>
          </p:cNvSpPr>
          <p:nvPr>
            <p:ph idx="1"/>
          </p:nvPr>
        </p:nvSpPr>
        <p:spPr/>
        <p:txBody>
          <a:bodyPr>
            <a:normAutofit fontScale="70000" lnSpcReduction="20000"/>
          </a:bodyPr>
          <a:lstStyle/>
          <a:p>
            <a:r>
              <a:rPr lang="en-US" dirty="0"/>
              <a:t>Peru: Sector budget support for the Peruvian nutritional </a:t>
            </a:r>
            <a:r>
              <a:rPr lang="en-US" dirty="0" err="1" smtClean="0"/>
              <a:t>programme</a:t>
            </a:r>
            <a:r>
              <a:rPr lang="en-US" dirty="0" smtClean="0"/>
              <a:t>.</a:t>
            </a:r>
          </a:p>
          <a:p>
            <a:r>
              <a:rPr lang="en-US" dirty="0"/>
              <a:t>An integrated strategy to fight poverty — </a:t>
            </a:r>
            <a:r>
              <a:rPr lang="en-US" dirty="0" err="1" smtClean="0"/>
              <a:t>Crecer</a:t>
            </a:r>
            <a:r>
              <a:rPr lang="en-US" dirty="0"/>
              <a:t>. The </a:t>
            </a:r>
            <a:r>
              <a:rPr lang="en-US" dirty="0" err="1"/>
              <a:t>Crecer</a:t>
            </a:r>
            <a:r>
              <a:rPr lang="en-US" dirty="0"/>
              <a:t> </a:t>
            </a:r>
            <a:r>
              <a:rPr lang="en-US" dirty="0" err="1" smtClean="0"/>
              <a:t>strategycomprises</a:t>
            </a:r>
            <a:r>
              <a:rPr lang="en-US" dirty="0" smtClean="0"/>
              <a:t> </a:t>
            </a:r>
            <a:r>
              <a:rPr lang="en-US" dirty="0"/>
              <a:t>several </a:t>
            </a:r>
            <a:r>
              <a:rPr lang="en-US" dirty="0" err="1"/>
              <a:t>programmes</a:t>
            </a:r>
            <a:r>
              <a:rPr lang="en-US" dirty="0"/>
              <a:t> tackling poverty, including mother and child health, nutrition, basic </a:t>
            </a:r>
            <a:r>
              <a:rPr lang="en-US" dirty="0" smtClean="0"/>
              <a:t>education and </a:t>
            </a:r>
            <a:r>
              <a:rPr lang="en-US" dirty="0"/>
              <a:t>identity documents</a:t>
            </a:r>
            <a:r>
              <a:rPr lang="en-US" dirty="0" smtClean="0"/>
              <a:t>.</a:t>
            </a:r>
          </a:p>
          <a:p>
            <a:r>
              <a:rPr lang="en-US" dirty="0"/>
              <a:t>The PAN’s goal is to reduce </a:t>
            </a:r>
            <a:r>
              <a:rPr lang="en-US" dirty="0" err="1" smtClean="0"/>
              <a:t>undernutrition</a:t>
            </a:r>
            <a:r>
              <a:rPr lang="en-US" dirty="0" smtClean="0"/>
              <a:t> from </a:t>
            </a:r>
            <a:r>
              <a:rPr lang="en-US" dirty="0"/>
              <a:t>25% (in 2005) to 16% (in 2011) and the 2009 budget amounted to EUR 269 million</a:t>
            </a:r>
            <a:r>
              <a:rPr lang="en-US" dirty="0" smtClean="0"/>
              <a:t>.</a:t>
            </a:r>
          </a:p>
          <a:p>
            <a:r>
              <a:rPr lang="en-US" dirty="0" smtClean="0"/>
              <a:t>One example specific </a:t>
            </a:r>
            <a:r>
              <a:rPr lang="en-US" dirty="0"/>
              <a:t>conditions </a:t>
            </a:r>
            <a:r>
              <a:rPr lang="en-US" dirty="0" smtClean="0"/>
              <a:t>: the </a:t>
            </a:r>
            <a:r>
              <a:rPr lang="en-US" dirty="0"/>
              <a:t>percentage of children under 24 months of age enrolled </a:t>
            </a:r>
            <a:r>
              <a:rPr lang="en-US" dirty="0" err="1" smtClean="0"/>
              <a:t>inthe</a:t>
            </a:r>
            <a:r>
              <a:rPr lang="en-US" dirty="0" smtClean="0"/>
              <a:t> </a:t>
            </a:r>
            <a:r>
              <a:rPr lang="en-US" dirty="0"/>
              <a:t>integral health insurance with dietary iron supplement will be measured. The proportion is expected to </a:t>
            </a:r>
            <a:r>
              <a:rPr lang="en-US" dirty="0" smtClean="0"/>
              <a:t>increase from </a:t>
            </a:r>
            <a:r>
              <a:rPr lang="en-US" dirty="0"/>
              <a:t>4.5% (2009 baseline) to 59.5% in 2013</a:t>
            </a:r>
            <a:r>
              <a:rPr lang="en-US" dirty="0" smtClean="0"/>
              <a:t>.</a:t>
            </a:r>
          </a:p>
          <a:p>
            <a:r>
              <a:rPr lang="en-US" dirty="0" smtClean="0"/>
              <a:t>Signed in 2009, € 61 million.</a:t>
            </a:r>
            <a:endParaRPr lang="en-GB" dirty="0"/>
          </a:p>
        </p:txBody>
      </p:sp>
    </p:spTree>
    <p:extLst>
      <p:ext uri="{BB962C8B-B14F-4D97-AF65-F5344CB8AC3E}">
        <p14:creationId xmlns:p14="http://schemas.microsoft.com/office/powerpoint/2010/main" val="200963741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BS example - Niger</a:t>
            </a:r>
            <a:endParaRPr lang="en-GB" dirty="0"/>
          </a:p>
        </p:txBody>
      </p:sp>
      <p:sp>
        <p:nvSpPr>
          <p:cNvPr id="3" name="Content Placeholder 2"/>
          <p:cNvSpPr>
            <a:spLocks noGrp="1"/>
          </p:cNvSpPr>
          <p:nvPr>
            <p:ph idx="1"/>
          </p:nvPr>
        </p:nvSpPr>
        <p:spPr/>
        <p:txBody>
          <a:bodyPr/>
          <a:lstStyle/>
          <a:p>
            <a:r>
              <a:rPr lang="en-GB" dirty="0" smtClean="0"/>
              <a:t>In 2012, payment of € 40 million to prevent a food security crisis (aspect of resilience).</a:t>
            </a:r>
          </a:p>
          <a:p>
            <a:r>
              <a:rPr lang="en-GB" dirty="0" smtClean="0"/>
              <a:t>Good national food security national policy, and strong institutional capacities (</a:t>
            </a:r>
            <a:r>
              <a:rPr lang="fr-BE" dirty="0"/>
              <a:t>Dispositif National de Gestion et Prévention des Catastrophes et Crises </a:t>
            </a:r>
            <a:r>
              <a:rPr lang="fr-BE" dirty="0" smtClean="0"/>
              <a:t>Alimentaires).</a:t>
            </a:r>
          </a:p>
          <a:p>
            <a:r>
              <a:rPr lang="fr-BE" dirty="0" smtClean="0"/>
              <a:t>Good </a:t>
            </a:r>
            <a:r>
              <a:rPr lang="fr-BE" dirty="0" err="1" smtClean="0"/>
              <a:t>level</a:t>
            </a:r>
            <a:r>
              <a:rPr lang="fr-BE" dirty="0" smtClean="0"/>
              <a:t> of </a:t>
            </a:r>
            <a:r>
              <a:rPr lang="fr-BE" dirty="0" err="1" smtClean="0"/>
              <a:t>political</a:t>
            </a:r>
            <a:r>
              <a:rPr lang="fr-BE" dirty="0" smtClean="0"/>
              <a:t> dialogue.</a:t>
            </a:r>
          </a:p>
          <a:p>
            <a:r>
              <a:rPr lang="fr-BE" dirty="0" smtClean="0"/>
              <a:t>But </a:t>
            </a:r>
            <a:r>
              <a:rPr lang="fr-BE" dirty="0" err="1" smtClean="0"/>
              <a:t>other</a:t>
            </a:r>
            <a:r>
              <a:rPr lang="fr-BE" dirty="0" smtClean="0"/>
              <a:t> FS </a:t>
            </a:r>
            <a:r>
              <a:rPr lang="fr-BE" dirty="0" err="1" smtClean="0"/>
              <a:t>project</a:t>
            </a:r>
            <a:r>
              <a:rPr lang="fr-BE" dirty="0" smtClean="0"/>
              <a:t> are </a:t>
            </a:r>
            <a:r>
              <a:rPr lang="fr-BE" dirty="0" err="1" smtClean="0"/>
              <a:t>implemented</a:t>
            </a:r>
            <a:r>
              <a:rPr lang="fr-BE" dirty="0"/>
              <a:t>.</a:t>
            </a:r>
            <a:endParaRPr lang="en-GB" dirty="0" smtClean="0"/>
          </a:p>
          <a:p>
            <a:endParaRPr lang="en-GB" dirty="0" smtClean="0"/>
          </a:p>
          <a:p>
            <a:endParaRPr lang="en-GB" dirty="0"/>
          </a:p>
        </p:txBody>
      </p:sp>
    </p:spTree>
    <p:extLst>
      <p:ext uri="{BB962C8B-B14F-4D97-AF65-F5344CB8AC3E}">
        <p14:creationId xmlns:p14="http://schemas.microsoft.com/office/powerpoint/2010/main" val="32768947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noProof="0" smtClean="0"/>
              <a:t>Objectives of the presentation</a:t>
            </a:r>
            <a:endParaRPr lang="en-GB" noProof="0"/>
          </a:p>
        </p:txBody>
      </p:sp>
      <p:sp>
        <p:nvSpPr>
          <p:cNvPr id="3" name="Content Placeholder 2"/>
          <p:cNvSpPr>
            <a:spLocks noGrp="1"/>
          </p:cNvSpPr>
          <p:nvPr>
            <p:ph idx="1"/>
          </p:nvPr>
        </p:nvSpPr>
        <p:spPr>
          <a:xfrm>
            <a:off x="467544" y="1600200"/>
            <a:ext cx="8219256" cy="4525963"/>
          </a:xfrm>
        </p:spPr>
        <p:txBody>
          <a:bodyPr/>
          <a:lstStyle/>
          <a:p>
            <a:r>
              <a:rPr lang="en-GB" noProof="0" dirty="0" smtClean="0"/>
              <a:t>1. The different EC aid modalities.</a:t>
            </a:r>
          </a:p>
          <a:p>
            <a:r>
              <a:rPr lang="en-GB" noProof="0" dirty="0" smtClean="0"/>
              <a:t>2. The different EC financial mechanisms</a:t>
            </a:r>
          </a:p>
          <a:p>
            <a:r>
              <a:rPr lang="en-GB" noProof="0" dirty="0" smtClean="0"/>
              <a:t>3. What is the best aid modality and financial mechanism to implement social transfers?</a:t>
            </a:r>
          </a:p>
          <a:p>
            <a:r>
              <a:rPr lang="en-GB" noProof="0" dirty="0" smtClean="0"/>
              <a:t>4. Some examples of good practices.</a:t>
            </a:r>
          </a:p>
          <a:p>
            <a:endParaRPr lang="en-GB" noProof="0" dirty="0"/>
          </a:p>
        </p:txBody>
      </p:sp>
    </p:spTree>
    <p:extLst>
      <p:ext uri="{BB962C8B-B14F-4D97-AF65-F5344CB8AC3E}">
        <p14:creationId xmlns:p14="http://schemas.microsoft.com/office/powerpoint/2010/main" val="3189105706"/>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PF- PSNP</a:t>
            </a:r>
            <a:endParaRPr lang="en-GB" dirty="0"/>
          </a:p>
        </p:txBody>
      </p:sp>
      <p:sp>
        <p:nvSpPr>
          <p:cNvPr id="3" name="Content Placeholder 2"/>
          <p:cNvSpPr>
            <a:spLocks noGrp="1"/>
          </p:cNvSpPr>
          <p:nvPr>
            <p:ph idx="1"/>
          </p:nvPr>
        </p:nvSpPr>
        <p:spPr/>
        <p:txBody>
          <a:bodyPr/>
          <a:lstStyle/>
          <a:p>
            <a:r>
              <a:rPr lang="en-GB" dirty="0" smtClean="0"/>
              <a:t>The productive safety net programme is funded by various donors including DFID, WB etc…</a:t>
            </a:r>
          </a:p>
          <a:p>
            <a:endParaRPr lang="en-GB" dirty="0"/>
          </a:p>
        </p:txBody>
      </p:sp>
    </p:spTree>
    <p:extLst>
      <p:ext uri="{BB962C8B-B14F-4D97-AF65-F5344CB8AC3E}">
        <p14:creationId xmlns:p14="http://schemas.microsoft.com/office/powerpoint/2010/main" val="388061885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pic>
        <p:nvPicPr>
          <p:cNvPr id="2050"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539552" y="332656"/>
            <a:ext cx="7632848" cy="53172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16738069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347146" y="332655"/>
            <a:ext cx="6408712" cy="62343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47669971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Project- </a:t>
            </a:r>
            <a:r>
              <a:rPr lang="en-GB" dirty="0" err="1" smtClean="0"/>
              <a:t>Ujjibito</a:t>
            </a:r>
            <a:r>
              <a:rPr lang="en-GB" dirty="0" smtClean="0"/>
              <a:t>.</a:t>
            </a:r>
            <a:endParaRPr lang="en-GB" dirty="0"/>
          </a:p>
        </p:txBody>
      </p:sp>
      <p:sp>
        <p:nvSpPr>
          <p:cNvPr id="3" name="Content Placeholder 2"/>
          <p:cNvSpPr>
            <a:spLocks noGrp="1"/>
          </p:cNvSpPr>
          <p:nvPr>
            <p:ph idx="1"/>
          </p:nvPr>
        </p:nvSpPr>
        <p:spPr/>
        <p:txBody>
          <a:bodyPr>
            <a:normAutofit lnSpcReduction="10000"/>
          </a:bodyPr>
          <a:lstStyle/>
          <a:p>
            <a:r>
              <a:rPr lang="fr-BE" dirty="0" smtClean="0"/>
              <a:t>Total value of the programme :EUR </a:t>
            </a:r>
            <a:r>
              <a:rPr lang="fr-BE" dirty="0"/>
              <a:t>168 052 635</a:t>
            </a:r>
          </a:p>
          <a:p>
            <a:r>
              <a:rPr lang="fr-BE" dirty="0"/>
              <a:t>EU contribution: maximum EUR 38 000 000 (22.6</a:t>
            </a:r>
            <a:r>
              <a:rPr lang="fr-BE" dirty="0" smtClean="0"/>
              <a:t>%).</a:t>
            </a:r>
          </a:p>
          <a:p>
            <a:r>
              <a:rPr lang="fr-BE" dirty="0" smtClean="0"/>
              <a:t>Main </a:t>
            </a:r>
            <a:r>
              <a:rPr lang="fr-BE" dirty="0" err="1" smtClean="0"/>
              <a:t>implementation</a:t>
            </a:r>
            <a:r>
              <a:rPr lang="fr-BE" dirty="0" smtClean="0"/>
              <a:t> </a:t>
            </a:r>
            <a:r>
              <a:rPr lang="fr-BE" dirty="0" err="1" smtClean="0"/>
              <a:t>partners</a:t>
            </a:r>
            <a:r>
              <a:rPr lang="fr-BE" dirty="0"/>
              <a:t>: </a:t>
            </a:r>
            <a:r>
              <a:rPr lang="fr-BE" dirty="0" smtClean="0"/>
              <a:t> </a:t>
            </a:r>
            <a:r>
              <a:rPr lang="fr-BE" dirty="0" err="1" smtClean="0"/>
              <a:t>Palli</a:t>
            </a:r>
            <a:r>
              <a:rPr lang="fr-BE" dirty="0" smtClean="0"/>
              <a:t> </a:t>
            </a:r>
            <a:r>
              <a:rPr lang="fr-BE" dirty="0"/>
              <a:t>Karma-</a:t>
            </a:r>
            <a:r>
              <a:rPr lang="fr-BE" dirty="0" err="1"/>
              <a:t>Sahayak</a:t>
            </a:r>
            <a:r>
              <a:rPr lang="fr-BE" dirty="0"/>
              <a:t> </a:t>
            </a:r>
            <a:r>
              <a:rPr lang="fr-BE" dirty="0" err="1"/>
              <a:t>Foundation</a:t>
            </a:r>
            <a:r>
              <a:rPr lang="fr-BE" dirty="0"/>
              <a:t> (PKSF) Ultra-Poor Programme (</a:t>
            </a:r>
            <a:r>
              <a:rPr lang="fr-BE" dirty="0" smtClean="0"/>
              <a:t>UPP) and the </a:t>
            </a:r>
            <a:r>
              <a:rPr lang="en-US" dirty="0"/>
              <a:t>Local Government Engineering Department (</a:t>
            </a:r>
            <a:r>
              <a:rPr lang="en-US" dirty="0" smtClean="0"/>
              <a:t>LGED).</a:t>
            </a:r>
            <a:endParaRPr lang="fr-BE" dirty="0" smtClean="0"/>
          </a:p>
          <a:p>
            <a:r>
              <a:rPr lang="fr-BE" dirty="0" smtClean="0"/>
              <a:t>No social protection national </a:t>
            </a:r>
            <a:r>
              <a:rPr lang="fr-BE" dirty="0" err="1" smtClean="0"/>
              <a:t>strategy</a:t>
            </a:r>
            <a:r>
              <a:rPr lang="fr-BE" dirty="0"/>
              <a:t>.</a:t>
            </a:r>
          </a:p>
          <a:p>
            <a:endParaRPr lang="en-GB" dirty="0"/>
          </a:p>
        </p:txBody>
      </p:sp>
    </p:spTree>
    <p:extLst>
      <p:ext uri="{BB962C8B-B14F-4D97-AF65-F5344CB8AC3E}">
        <p14:creationId xmlns:p14="http://schemas.microsoft.com/office/powerpoint/2010/main" val="108833591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What is the best?</a:t>
            </a:r>
            <a:endParaRPr lang="en-GB" dirty="0"/>
          </a:p>
        </p:txBody>
      </p:sp>
      <p:sp>
        <p:nvSpPr>
          <p:cNvPr id="3" name="Content Placeholder 2"/>
          <p:cNvSpPr>
            <a:spLocks noGrp="1"/>
          </p:cNvSpPr>
          <p:nvPr>
            <p:ph idx="1"/>
          </p:nvPr>
        </p:nvSpPr>
        <p:spPr/>
        <p:txBody>
          <a:bodyPr/>
          <a:lstStyle/>
          <a:p>
            <a:r>
              <a:rPr lang="en-GB" dirty="0" smtClean="0"/>
              <a:t>Sometimes you have no choices.</a:t>
            </a:r>
          </a:p>
          <a:p>
            <a:r>
              <a:rPr lang="en-GB" dirty="0" smtClean="0"/>
              <a:t>Is a bad Budget support better than a good project?  </a:t>
            </a:r>
          </a:p>
          <a:p>
            <a:r>
              <a:rPr lang="en-GB" dirty="0" smtClean="0"/>
              <a:t>Still sustainability, impact and ownership are keys.</a:t>
            </a:r>
            <a:endParaRPr lang="en-GB" dirty="0"/>
          </a:p>
        </p:txBody>
      </p:sp>
    </p:spTree>
    <p:extLst>
      <p:ext uri="{BB962C8B-B14F-4D97-AF65-F5344CB8AC3E}">
        <p14:creationId xmlns:p14="http://schemas.microsoft.com/office/powerpoint/2010/main" val="14254191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noProof="0" dirty="0" smtClean="0"/>
              <a:t>Further references</a:t>
            </a:r>
            <a:endParaRPr lang="en-GB" noProof="0" dirty="0"/>
          </a:p>
        </p:txBody>
      </p:sp>
      <p:sp>
        <p:nvSpPr>
          <p:cNvPr id="3" name="Content Placeholder 2"/>
          <p:cNvSpPr>
            <a:spLocks noGrp="1"/>
          </p:cNvSpPr>
          <p:nvPr>
            <p:ph idx="1"/>
          </p:nvPr>
        </p:nvSpPr>
        <p:spPr/>
        <p:txBody>
          <a:bodyPr/>
          <a:lstStyle/>
          <a:p>
            <a:r>
              <a:rPr lang="en-GB" noProof="0" dirty="0" smtClean="0"/>
              <a:t>- BUDGET SUPPORT GUIDELINES, European </a:t>
            </a:r>
            <a:r>
              <a:rPr lang="en-GB" dirty="0" smtClean="0"/>
              <a:t>Commission, </a:t>
            </a:r>
            <a:r>
              <a:rPr lang="en-GB" noProof="0" dirty="0" smtClean="0"/>
              <a:t>September 2012.</a:t>
            </a:r>
          </a:p>
          <a:p>
            <a:r>
              <a:rPr lang="en-GB" dirty="0" smtClean="0"/>
              <a:t>- </a:t>
            </a:r>
            <a:r>
              <a:rPr lang="en-US" dirty="0" smtClean="0"/>
              <a:t>Support to Sector </a:t>
            </a:r>
            <a:r>
              <a:rPr lang="en-US" dirty="0" err="1" smtClean="0"/>
              <a:t>Programmes</a:t>
            </a:r>
            <a:r>
              <a:rPr lang="en-US" dirty="0"/>
              <a:t> c</a:t>
            </a:r>
            <a:r>
              <a:rPr lang="en-US" dirty="0" smtClean="0"/>
              <a:t>overing the three financing modalities: Sector Budget Support, Pool Funding and EC project procedures, European Commission, Guideline no 2, July 2007</a:t>
            </a:r>
            <a:endParaRPr lang="en-GB" noProof="0" dirty="0" smtClean="0"/>
          </a:p>
          <a:p>
            <a:endParaRPr lang="en-GB" noProof="0" dirty="0"/>
          </a:p>
        </p:txBody>
      </p:sp>
    </p:spTree>
    <p:extLst>
      <p:ext uri="{BB962C8B-B14F-4D97-AF65-F5344CB8AC3E}">
        <p14:creationId xmlns:p14="http://schemas.microsoft.com/office/powerpoint/2010/main" val="153564631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noProof="0" dirty="0" smtClean="0"/>
              <a:t>Part 1. Aid modalities</a:t>
            </a:r>
            <a:endParaRPr lang="en-GB" noProof="0" dirty="0"/>
          </a:p>
        </p:txBody>
      </p:sp>
      <p:sp>
        <p:nvSpPr>
          <p:cNvPr id="3" name="Content Placeholder 2"/>
          <p:cNvSpPr>
            <a:spLocks noGrp="1"/>
          </p:cNvSpPr>
          <p:nvPr>
            <p:ph idx="1"/>
          </p:nvPr>
        </p:nvSpPr>
        <p:spPr/>
        <p:txBody>
          <a:bodyPr/>
          <a:lstStyle/>
          <a:p>
            <a:r>
              <a:rPr lang="en-GB" noProof="0" smtClean="0"/>
              <a:t>1. Direct support to projects.</a:t>
            </a:r>
          </a:p>
          <a:p>
            <a:r>
              <a:rPr lang="en-GB" noProof="0" smtClean="0"/>
              <a:t>2. Sector  Policy Support Programmes.</a:t>
            </a:r>
          </a:p>
          <a:p>
            <a:r>
              <a:rPr lang="en-GB" noProof="0" smtClean="0"/>
              <a:t>3. Macro economic budgetary aid.</a:t>
            </a:r>
            <a:endParaRPr lang="en-GB" noProof="0"/>
          </a:p>
        </p:txBody>
      </p:sp>
    </p:spTree>
    <p:extLst>
      <p:ext uri="{BB962C8B-B14F-4D97-AF65-F5344CB8AC3E}">
        <p14:creationId xmlns:p14="http://schemas.microsoft.com/office/powerpoint/2010/main" val="413135131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noProof="0" smtClean="0"/>
              <a:t>What is a project?</a:t>
            </a:r>
            <a:endParaRPr lang="en-GB" noProof="0"/>
          </a:p>
        </p:txBody>
      </p:sp>
      <p:sp>
        <p:nvSpPr>
          <p:cNvPr id="3" name="Content Placeholder 2"/>
          <p:cNvSpPr>
            <a:spLocks noGrp="1"/>
          </p:cNvSpPr>
          <p:nvPr>
            <p:ph idx="1"/>
          </p:nvPr>
        </p:nvSpPr>
        <p:spPr/>
        <p:txBody>
          <a:bodyPr>
            <a:normAutofit lnSpcReduction="10000"/>
          </a:bodyPr>
          <a:lstStyle/>
          <a:p>
            <a:r>
              <a:rPr lang="en-GB" noProof="0" dirty="0" smtClean="0"/>
              <a:t>- Clearly identified stakeholders, including the primary target group and the financial beneficiaries.</a:t>
            </a:r>
          </a:p>
          <a:p>
            <a:r>
              <a:rPr lang="en-GB" noProof="0" dirty="0" smtClean="0"/>
              <a:t>- Clearly defined coordination, management and financing arrangements.</a:t>
            </a:r>
          </a:p>
          <a:p>
            <a:r>
              <a:rPr lang="en-GB" noProof="0" dirty="0" smtClean="0"/>
              <a:t>- A monitoring and evaluation system.</a:t>
            </a:r>
          </a:p>
          <a:p>
            <a:r>
              <a:rPr lang="en-GB" noProof="0" dirty="0" smtClean="0"/>
              <a:t>- An appropriate level of financial and economic analysis, indicating the opportunity cost.</a:t>
            </a:r>
            <a:endParaRPr lang="en-GB" noProof="0" dirty="0"/>
          </a:p>
        </p:txBody>
      </p:sp>
    </p:spTree>
    <p:extLst>
      <p:ext uri="{BB962C8B-B14F-4D97-AF65-F5344CB8AC3E}">
        <p14:creationId xmlns:p14="http://schemas.microsoft.com/office/powerpoint/2010/main" val="207780602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noProof="0" smtClean="0"/>
              <a:t>What is a sector policy support approach?</a:t>
            </a:r>
            <a:endParaRPr lang="en-GB" noProof="0"/>
          </a:p>
        </p:txBody>
      </p:sp>
      <p:sp>
        <p:nvSpPr>
          <p:cNvPr id="3" name="Content Placeholder 2"/>
          <p:cNvSpPr>
            <a:spLocks noGrp="1"/>
          </p:cNvSpPr>
          <p:nvPr>
            <p:ph idx="1"/>
          </p:nvPr>
        </p:nvSpPr>
        <p:spPr/>
        <p:txBody>
          <a:bodyPr>
            <a:normAutofit lnSpcReduction="10000"/>
          </a:bodyPr>
          <a:lstStyle/>
          <a:p>
            <a:r>
              <a:rPr lang="en-GB" noProof="0" dirty="0" smtClean="0"/>
              <a:t>- Led by the government.  Ownership.</a:t>
            </a:r>
          </a:p>
          <a:p>
            <a:r>
              <a:rPr lang="en-GB" noProof="0" dirty="0" smtClean="0"/>
              <a:t>- Improve the efficiency and effectiveness with which internal and external resources are utilised.</a:t>
            </a:r>
          </a:p>
          <a:p>
            <a:r>
              <a:rPr lang="en-GB" noProof="0" dirty="0" smtClean="0"/>
              <a:t>- Increase coherence between </a:t>
            </a:r>
            <a:r>
              <a:rPr lang="en-GB" noProof="0" dirty="0" err="1" smtClean="0"/>
              <a:t>sectoral</a:t>
            </a:r>
            <a:r>
              <a:rPr lang="en-GB" noProof="0" dirty="0" smtClean="0"/>
              <a:t> policy, spending and results through greater transparency, through wider dialogue and ensuring a comprehensive view of the sector.</a:t>
            </a:r>
          </a:p>
          <a:p>
            <a:r>
              <a:rPr lang="en-GB" noProof="0" dirty="0" smtClean="0"/>
              <a:t>- Minimise transaction costs.</a:t>
            </a:r>
          </a:p>
          <a:p>
            <a:endParaRPr lang="en-GB" noProof="0" dirty="0"/>
          </a:p>
        </p:txBody>
      </p:sp>
    </p:spTree>
    <p:extLst>
      <p:ext uri="{BB962C8B-B14F-4D97-AF65-F5344CB8AC3E}">
        <p14:creationId xmlns:p14="http://schemas.microsoft.com/office/powerpoint/2010/main" val="75587121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noProof="0" smtClean="0"/>
              <a:t>When do you do a project/a sector programme?</a:t>
            </a:r>
            <a:endParaRPr lang="en-GB" noProof="0"/>
          </a:p>
        </p:txBody>
      </p:sp>
      <p:sp>
        <p:nvSpPr>
          <p:cNvPr id="3" name="Content Placeholder 2"/>
          <p:cNvSpPr>
            <a:spLocks noGrp="1"/>
          </p:cNvSpPr>
          <p:nvPr>
            <p:ph idx="1"/>
          </p:nvPr>
        </p:nvSpPr>
        <p:spPr/>
        <p:txBody>
          <a:bodyPr>
            <a:normAutofit lnSpcReduction="10000"/>
          </a:bodyPr>
          <a:lstStyle/>
          <a:p>
            <a:r>
              <a:rPr lang="en-GB" noProof="0" dirty="0" smtClean="0"/>
              <a:t>- Project is based on an identified specific need.</a:t>
            </a:r>
          </a:p>
          <a:p>
            <a:r>
              <a:rPr lang="en-GB" noProof="0" dirty="0" smtClean="0"/>
              <a:t>- Sector programme is based on:</a:t>
            </a:r>
          </a:p>
          <a:p>
            <a:r>
              <a:rPr lang="en-GB" noProof="0" dirty="0" smtClean="0"/>
              <a:t>A) An approved national </a:t>
            </a:r>
            <a:r>
              <a:rPr lang="en-GB" noProof="0" dirty="0" err="1" smtClean="0"/>
              <a:t>sectoral</a:t>
            </a:r>
            <a:r>
              <a:rPr lang="en-GB" noProof="0" dirty="0" smtClean="0"/>
              <a:t> policy document and overall strategic framework.</a:t>
            </a:r>
          </a:p>
          <a:p>
            <a:r>
              <a:rPr lang="en-GB" noProof="0" dirty="0" smtClean="0"/>
              <a:t>B) A </a:t>
            </a:r>
            <a:r>
              <a:rPr lang="en-GB" noProof="0" dirty="0" err="1" smtClean="0"/>
              <a:t>sectoral</a:t>
            </a:r>
            <a:r>
              <a:rPr lang="en-GB" noProof="0" dirty="0" smtClean="0"/>
              <a:t> medium term expenditure framework and an annual budget.</a:t>
            </a:r>
          </a:p>
          <a:p>
            <a:r>
              <a:rPr lang="en-GB" noProof="0" dirty="0" smtClean="0"/>
              <a:t>C) A coordination process amongst the donors in the sector, led by the Government.</a:t>
            </a:r>
            <a:endParaRPr lang="en-GB" noProof="0" dirty="0"/>
          </a:p>
        </p:txBody>
      </p:sp>
    </p:spTree>
    <p:extLst>
      <p:ext uri="{BB962C8B-B14F-4D97-AF65-F5344CB8AC3E}">
        <p14:creationId xmlns:p14="http://schemas.microsoft.com/office/powerpoint/2010/main" val="189772226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noProof="0" smtClean="0"/>
              <a:t>Macro economic budgetary aid.</a:t>
            </a:r>
            <a:endParaRPr lang="en-GB" noProof="0"/>
          </a:p>
        </p:txBody>
      </p:sp>
      <p:sp>
        <p:nvSpPr>
          <p:cNvPr id="3" name="Content Placeholder 2"/>
          <p:cNvSpPr>
            <a:spLocks noGrp="1"/>
          </p:cNvSpPr>
          <p:nvPr>
            <p:ph idx="1"/>
          </p:nvPr>
        </p:nvSpPr>
        <p:spPr/>
        <p:txBody>
          <a:bodyPr/>
          <a:lstStyle/>
          <a:p>
            <a:r>
              <a:rPr lang="en-GB" noProof="0" smtClean="0"/>
              <a:t>Change in vocabulary: General budget support.</a:t>
            </a:r>
          </a:p>
          <a:p>
            <a:r>
              <a:rPr lang="en-GB" noProof="0" smtClean="0"/>
              <a:t>Support to economic reforms; ad-hoc complementary support and emergency aid for stabilisation and rehabilitation.</a:t>
            </a:r>
          </a:p>
          <a:p>
            <a:endParaRPr lang="en-GB" noProof="0" smtClean="0"/>
          </a:p>
          <a:p>
            <a:endParaRPr lang="en-GB" noProof="0"/>
          </a:p>
        </p:txBody>
      </p:sp>
    </p:spTree>
    <p:extLst>
      <p:ext uri="{BB962C8B-B14F-4D97-AF65-F5344CB8AC3E}">
        <p14:creationId xmlns:p14="http://schemas.microsoft.com/office/powerpoint/2010/main" val="73606984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When do you decide which aid modality to use?</a:t>
            </a:r>
            <a:endParaRPr lang="en-GB" dirty="0"/>
          </a:p>
        </p:txBody>
      </p:sp>
      <p:sp>
        <p:nvSpPr>
          <p:cNvPr id="3" name="Content Placeholder 2"/>
          <p:cNvSpPr>
            <a:spLocks noGrp="1"/>
          </p:cNvSpPr>
          <p:nvPr>
            <p:ph idx="1"/>
          </p:nvPr>
        </p:nvSpPr>
        <p:spPr/>
        <p:txBody>
          <a:bodyPr>
            <a:normAutofit fontScale="85000" lnSpcReduction="10000"/>
          </a:bodyPr>
          <a:lstStyle/>
          <a:p>
            <a:r>
              <a:rPr lang="en-GB" dirty="0" smtClean="0"/>
              <a:t>At the programming stage, i.e. now for 2014-2020.</a:t>
            </a:r>
          </a:p>
          <a:p>
            <a:r>
              <a:rPr lang="en-GB" dirty="0" smtClean="0"/>
              <a:t>- It has huge implication on the way to organise the work: </a:t>
            </a:r>
          </a:p>
          <a:p>
            <a:r>
              <a:rPr lang="en-GB" dirty="0" smtClean="0"/>
              <a:t>A) </a:t>
            </a:r>
            <a:r>
              <a:rPr lang="en-GB" dirty="0" err="1" smtClean="0"/>
              <a:t>logframe</a:t>
            </a:r>
            <a:r>
              <a:rPr lang="en-GB" dirty="0" smtClean="0"/>
              <a:t>.</a:t>
            </a:r>
          </a:p>
          <a:p>
            <a:r>
              <a:rPr lang="en-GB" dirty="0" smtClean="0"/>
              <a:t>B) Analysis of the policy matrix including the six pillars assessments: 1) macro economic framework, 2) sector policy and overall strategic framework, 3) MTEF, 4) accountability and public management system, 5) Donor coordination, 6) performance monitoring, 7) institutional and capacity issues. </a:t>
            </a:r>
            <a:endParaRPr lang="en-GB" dirty="0"/>
          </a:p>
        </p:txBody>
      </p:sp>
    </p:spTree>
    <p:extLst>
      <p:ext uri="{BB962C8B-B14F-4D97-AF65-F5344CB8AC3E}">
        <p14:creationId xmlns:p14="http://schemas.microsoft.com/office/powerpoint/2010/main" val="296276423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868144" y="548680"/>
            <a:ext cx="2818656" cy="1143000"/>
          </a:xfrm>
        </p:spPr>
        <p:txBody>
          <a:bodyPr>
            <a:normAutofit fontScale="90000"/>
          </a:bodyPr>
          <a:lstStyle/>
          <a:p>
            <a:r>
              <a:rPr lang="en-GB" dirty="0" smtClean="0"/>
              <a:t>The sector flower</a:t>
            </a:r>
            <a:endParaRPr lang="en-GB" dirty="0"/>
          </a:p>
        </p:txBody>
      </p:sp>
      <p:pic>
        <p:nvPicPr>
          <p:cNvPr id="1026"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67544" y="188640"/>
            <a:ext cx="4392488" cy="646290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5" name="TextBox 4"/>
          <p:cNvSpPr txBox="1"/>
          <p:nvPr/>
        </p:nvSpPr>
        <p:spPr>
          <a:xfrm>
            <a:off x="5580112" y="2132856"/>
            <a:ext cx="2808312" cy="369332"/>
          </a:xfrm>
          <a:prstGeom prst="rect">
            <a:avLst/>
          </a:prstGeom>
          <a:noFill/>
        </p:spPr>
        <p:txBody>
          <a:bodyPr wrap="square" rtlCol="0">
            <a:spAutoFit/>
          </a:bodyPr>
          <a:lstStyle/>
          <a:p>
            <a:r>
              <a:rPr lang="en-GB" dirty="0" err="1" smtClean="0"/>
              <a:t>mlk</a:t>
            </a:r>
            <a:endParaRPr lang="en-GB" dirty="0"/>
          </a:p>
        </p:txBody>
      </p:sp>
    </p:spTree>
    <p:extLst>
      <p:ext uri="{BB962C8B-B14F-4D97-AF65-F5344CB8AC3E}">
        <p14:creationId xmlns:p14="http://schemas.microsoft.com/office/powerpoint/2010/main" val="2957144349"/>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502</TotalTime>
  <Words>1281</Words>
  <Application>Microsoft Office PowerPoint</Application>
  <PresentationFormat>On-screen Show (4:3)</PresentationFormat>
  <Paragraphs>113</Paragraphs>
  <Slides>25</Slides>
  <Notes>6</Notes>
  <HiddenSlides>0</HiddenSlides>
  <MMClips>0</MMClips>
  <ScaleCrop>false</ScaleCrop>
  <HeadingPairs>
    <vt:vector size="4" baseType="variant">
      <vt:variant>
        <vt:lpstr>Theme</vt:lpstr>
      </vt:variant>
      <vt:variant>
        <vt:i4>1</vt:i4>
      </vt:variant>
      <vt:variant>
        <vt:lpstr>Slide Titles</vt:lpstr>
      </vt:variant>
      <vt:variant>
        <vt:i4>25</vt:i4>
      </vt:variant>
    </vt:vector>
  </HeadingPairs>
  <TitlesOfParts>
    <vt:vector size="26" baseType="lpstr">
      <vt:lpstr>Office Theme</vt:lpstr>
      <vt:lpstr>EC Aid and Funding  modalities for  Social transfers</vt:lpstr>
      <vt:lpstr>Objectives of the presentation</vt:lpstr>
      <vt:lpstr>Part 1. Aid modalities</vt:lpstr>
      <vt:lpstr>What is a project?</vt:lpstr>
      <vt:lpstr>What is a sector policy support approach?</vt:lpstr>
      <vt:lpstr>When do you do a project/a sector programme?</vt:lpstr>
      <vt:lpstr>Macro economic budgetary aid.</vt:lpstr>
      <vt:lpstr>When do you decide which aid modality to use?</vt:lpstr>
      <vt:lpstr>The sector flower</vt:lpstr>
      <vt:lpstr>Part II: Funding modalities</vt:lpstr>
      <vt:lpstr>Budget support</vt:lpstr>
      <vt:lpstr>Pool funds</vt:lpstr>
      <vt:lpstr>EC procurement and grant award procedures</vt:lpstr>
      <vt:lpstr>Summary</vt:lpstr>
      <vt:lpstr>More EC procedures….</vt:lpstr>
      <vt:lpstr>Part III: What is the best aid modality and financial mechanism to implement social transfers?</vt:lpstr>
      <vt:lpstr>ST and budget support</vt:lpstr>
      <vt:lpstr>BS examples - Peru</vt:lpstr>
      <vt:lpstr>BS example - Niger</vt:lpstr>
      <vt:lpstr>PF- PSNP</vt:lpstr>
      <vt:lpstr>PowerPoint Presentation</vt:lpstr>
      <vt:lpstr>PowerPoint Presentation</vt:lpstr>
      <vt:lpstr>Project- Ujjibito.</vt:lpstr>
      <vt:lpstr>What is the best?</vt:lpstr>
      <vt:lpstr>Further references</vt:lpstr>
    </vt:vector>
  </TitlesOfParts>
  <Company>HP</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Barbara Casado</dc:creator>
  <cp:lastModifiedBy>Barbara Casado</cp:lastModifiedBy>
  <cp:revision>31</cp:revision>
  <dcterms:created xsi:type="dcterms:W3CDTF">2013-02-20T01:41:15Z</dcterms:created>
  <dcterms:modified xsi:type="dcterms:W3CDTF">2013-02-20T11:17:43Z</dcterms:modified>
</cp:coreProperties>
</file>