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85" r:id="rId2"/>
    <p:sldId id="370" r:id="rId3"/>
    <p:sldId id="306" r:id="rId4"/>
    <p:sldId id="353" r:id="rId5"/>
    <p:sldId id="344" r:id="rId6"/>
    <p:sldId id="367" r:id="rId7"/>
    <p:sldId id="366" r:id="rId8"/>
    <p:sldId id="364" r:id="rId9"/>
    <p:sldId id="359" r:id="rId10"/>
    <p:sldId id="345" r:id="rId11"/>
    <p:sldId id="362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1" autoAdjust="0"/>
    <p:restoredTop sz="98746" autoAdjust="0"/>
  </p:normalViewPr>
  <p:slideViewPr>
    <p:cSldViewPr>
      <p:cViewPr>
        <p:scale>
          <a:sx n="77" d="100"/>
          <a:sy n="77" d="100"/>
        </p:scale>
        <p:origin x="-8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6A08AD35-FA38-45F9-ACBD-3902628963D0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BAD96799-0D34-4153-91D1-F32B86C31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1BF78E-89AB-4B1B-843C-846CA6F1C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8BD49-4B9A-45E1-979B-6A9C0E91A9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B20F7-E5B5-4FE7-B677-A8A8B74F622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69F58-48BE-4663-8A5C-77CA87D1E15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smtClean="0">
              <a:ea typeface="Malgun Gothic" pitchFamily="34" charset="-127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1000C-D939-4E7E-87FB-0267AD31F706}" type="slidenum">
              <a:rPr lang="en-US" altLang="ko-KR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27B70-09E5-4090-9877-3A3B82E762B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E3505-0896-4FFF-8941-BEFDE258C8C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3D40C-5921-4993-A7B7-8764A9832AD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67226-1E8E-421C-AD2B-65E00E91DB8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F6486-106F-4419-A5F6-50B1FF53A3A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EED8D-BB27-4FB3-AF97-8820B6754EC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322D7-EC84-4374-A433-D96A6D67E37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6C32-E374-4AAF-808E-84C35E1A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69C8-520D-49BD-95DC-3DC0890CE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6977-3D8D-4111-954B-45742253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6298-A73F-46BD-BCC6-39ACE602F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9AE4-B3C0-4F5E-8CFE-9D40BA06A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AE75-2AA7-4C11-832D-8AA58E9FA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FD73-CC28-4297-9253-54DFE97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C23F-8E36-444D-83B7-FF8195AA0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3EDE-085D-4E60-AA20-94ED3661A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39FD-3B90-42E2-ADA5-1E735A023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A636-ED34-46F9-80C6-927BEA2D9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08C14-6CAD-46CC-A7B2-66AF6BAA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802B9C-F218-459B-9F8E-5864A38D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www.google.co.in/imgres?imgurl=http://www.travel-images.com/bhutan231.jpg&amp;imgrefurl=http://www.travel-images.com/photo-bhutan231.html&amp;usg=__lHJqAqaWq1V-mLjJk7nKktsgxo4=&amp;h=464&amp;w=700&amp;sz=188&amp;hl=en&amp;start=62&amp;um=1&amp;itbs=1&amp;tbnid=EKoeQQI2DwIC3M:&amp;tbnh=93&amp;tbnw=140&amp;prev=/images?q=people+in+bhutan&amp;start=60&amp;um=1&amp;hl=en&amp;sa=N&amp;rlz=1T4ADSA_enIN337IN337&amp;ndsp=20&amp;tbs=isch:1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16764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6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362200"/>
            <a:ext cx="21336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bhutan231">
            <a:hlinkClick r:id="rId7"/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gray">
          <a:xfrm>
            <a:off x="7391400" y="4495800"/>
            <a:ext cx="1676400" cy="1676400"/>
          </a:xfrm>
          <a:prstGeom prst="rect">
            <a:avLst/>
          </a:prstGeom>
          <a:noFill/>
          <a:effectLst/>
        </p:spPr>
      </p:pic>
      <p:pic>
        <p:nvPicPr>
          <p:cNvPr id="10" name="Picture 38" descr="bhutan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324600" y="5105400"/>
            <a:ext cx="1066800" cy="10668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04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700" b="1" dirty="0">
                <a:solidFill>
                  <a:schemeClr val="bg2"/>
                </a:solidFill>
                <a:latin typeface="Cambria" pitchFamily="18" charset="0"/>
              </a:rPr>
              <a:t>  </a:t>
            </a:r>
            <a:r>
              <a:rPr lang="en-US" sz="1700" b="1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en-US" sz="1700" b="1" dirty="0" err="1" smtClean="0">
                <a:solidFill>
                  <a:schemeClr val="bg2"/>
                </a:solidFill>
                <a:latin typeface="Cambria" pitchFamily="18" charset="0"/>
              </a:rPr>
              <a:t>Sonam</a:t>
            </a:r>
            <a:r>
              <a:rPr lang="en-US" sz="1700" b="1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en-US" sz="1700" b="1" dirty="0" err="1" smtClean="0">
                <a:solidFill>
                  <a:schemeClr val="bg2"/>
                </a:solidFill>
                <a:latin typeface="Cambria" pitchFamily="18" charset="0"/>
              </a:rPr>
              <a:t>Pem</a:t>
            </a:r>
            <a:endParaRPr lang="en-US" sz="1700" b="1" dirty="0">
              <a:solidFill>
                <a:schemeClr val="bg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152400"/>
            <a:ext cx="6553200" cy="990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Delivery Mechanism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746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1447800" y="16002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657600" y="1264920"/>
          <a:ext cx="5486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</a:tblGrid>
              <a:tr h="150876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Responsible Institutions: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Office of the </a:t>
                      </a:r>
                      <a:r>
                        <a:rPr lang="en-US" i="1" baseline="0" dirty="0" smtClean="0"/>
                        <a:t>Gyalpoi Zimpon </a:t>
                      </a:r>
                      <a:r>
                        <a:rPr lang="en-US" baseline="0" dirty="0" smtClean="0"/>
                        <a:t>(HM  Secretariat)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Regional  HM (</a:t>
                      </a:r>
                      <a:r>
                        <a:rPr lang="en-US" i="1" baseline="0" dirty="0" smtClean="0"/>
                        <a:t>Zimpoi)</a:t>
                      </a:r>
                      <a:r>
                        <a:rPr lang="en-US" baseline="0" dirty="0" smtClean="0"/>
                        <a:t> Office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Central Agencies (MOAF, Health, Education etc…)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Civil Society Organizations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Local Government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5" name="Explosion 2 14"/>
          <p:cNvSpPr/>
          <p:nvPr/>
        </p:nvSpPr>
        <p:spPr>
          <a:xfrm>
            <a:off x="-381000" y="4343400"/>
            <a:ext cx="3810000" cy="2743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Target  Communities/ Groups/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Families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24000"/>
            <a:ext cx="20574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Cash based and In-kind Social Transfer </a:t>
            </a:r>
          </a:p>
          <a:p>
            <a:pPr algn="ctr"/>
            <a:endParaRPr lang="en-US" sz="2000" dirty="0"/>
          </a:p>
        </p:txBody>
      </p:sp>
      <p:sp>
        <p:nvSpPr>
          <p:cNvPr id="22" name="Bent Arrow 21"/>
          <p:cNvSpPr/>
          <p:nvPr/>
        </p:nvSpPr>
        <p:spPr>
          <a:xfrm flipH="1" flipV="1">
            <a:off x="2438400" y="3276600"/>
            <a:ext cx="4876800" cy="3581400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3581400"/>
            <a:ext cx="5410200" cy="2286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Projects/Programs/Ad-hoc/(un)-planned Transfers</a:t>
            </a:r>
          </a:p>
          <a:p>
            <a:r>
              <a:rPr lang="en-US" dirty="0" smtClean="0"/>
              <a:t>1. Rural </a:t>
            </a:r>
            <a:r>
              <a:rPr lang="en-US" dirty="0"/>
              <a:t>E</a:t>
            </a:r>
            <a:r>
              <a:rPr lang="en-US" dirty="0" smtClean="0"/>
              <a:t>conomy </a:t>
            </a:r>
            <a:r>
              <a:rPr lang="en-US" dirty="0"/>
              <a:t>Advancement Program (REAP), </a:t>
            </a:r>
            <a:endParaRPr lang="en-US" dirty="0" smtClean="0"/>
          </a:p>
          <a:p>
            <a:r>
              <a:rPr lang="en-US" dirty="0" smtClean="0"/>
              <a:t>2. Rural </a:t>
            </a:r>
            <a:r>
              <a:rPr lang="en-US" dirty="0"/>
              <a:t>Livelihood Project (RLP), </a:t>
            </a:r>
            <a:endParaRPr lang="en-US" dirty="0" smtClean="0"/>
          </a:p>
          <a:p>
            <a:r>
              <a:rPr lang="en-US" dirty="0" smtClean="0"/>
              <a:t>3. Remote Rural Communities Development </a:t>
            </a:r>
            <a:r>
              <a:rPr lang="en-US" dirty="0"/>
              <a:t>Project (RRCDP), </a:t>
            </a:r>
            <a:endParaRPr lang="en-US" dirty="0" smtClean="0"/>
          </a:p>
          <a:p>
            <a:r>
              <a:rPr lang="en-US" dirty="0" smtClean="0"/>
              <a:t>4. Special </a:t>
            </a:r>
            <a:r>
              <a:rPr lang="en-US" dirty="0"/>
              <a:t>support to High Altitude Mountain Areas of Bhutan </a:t>
            </a:r>
            <a:endParaRPr lang="en-US" dirty="0" smtClean="0"/>
          </a:p>
          <a:p>
            <a:r>
              <a:rPr lang="en-US" dirty="0" smtClean="0"/>
              <a:t>5. Others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981200" y="1371600"/>
            <a:ext cx="1828800" cy="1143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Who Delivers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9" name="Lightning Bolt 28"/>
          <p:cNvSpPr/>
          <p:nvPr/>
        </p:nvSpPr>
        <p:spPr>
          <a:xfrm>
            <a:off x="0" y="2743200"/>
            <a:ext cx="3733800" cy="1981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baseline="0" dirty="0" smtClean="0">
                <a:solidFill>
                  <a:schemeClr val="bg2"/>
                </a:solidFill>
              </a:rPr>
              <a:t>How ?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0" y="3048000"/>
            <a:ext cx="9144000" cy="1752600"/>
            <a:chOff x="0" y="0"/>
            <a:chExt cx="9144000" cy="1219200"/>
          </a:xfrm>
        </p:grpSpPr>
        <p:sp>
          <p:nvSpPr>
            <p:cNvPr id="1229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1219200"/>
            </a:xfrm>
            <a:prstGeom prst="rect">
              <a:avLst/>
            </a:prstGeom>
            <a:solidFill>
              <a:srgbClr val="FADD06">
                <a:alpha val="5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800" b="1">
                  <a:solidFill>
                    <a:srgbClr val="3399FF"/>
                  </a:solidFill>
                  <a:latin typeface="Cambria" pitchFamily="18" charset="0"/>
                </a:rPr>
                <a:t>    </a:t>
              </a:r>
              <a:endParaRPr lang="en-US" sz="3600" b="1">
                <a:latin typeface="Cambria" pitchFamily="18" charset="0"/>
              </a:endParaRPr>
            </a:p>
          </p:txBody>
        </p:sp>
        <p:pic>
          <p:nvPicPr>
            <p:cNvPr id="12293" name="Picture 6" descr="maciej-wojtkowiak-druk--dragon-bhutanese-national-symbol-bhutan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0"/>
              <a:ext cx="2133600" cy="120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124200"/>
            <a:ext cx="6705600" cy="1447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TRASHI DELEK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THANK YOU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Presentation Content</a:t>
            </a:r>
            <a:endParaRPr lang="en-US" altLang="ko-KR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smtClean="0">
              <a:ea typeface="Gulim" pitchFamily="34" charset="-127"/>
            </a:endParaRPr>
          </a:p>
        </p:txBody>
      </p:sp>
      <p:pic>
        <p:nvPicPr>
          <p:cNvPr id="24579" name="Picture 1028" descr="DSCN19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6175" y="3962400"/>
            <a:ext cx="4187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29" descr="DSCN19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426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30" descr="DSCN16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973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31" descr="Beneficaries Aum Sangay Zam and Miss Tshering Chod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143000"/>
            <a:ext cx="3657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32" descr="Support needed for school children in Silamb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6576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33" descr="The President with new Beneficiary Ap Lengo Tshering, Pangmelo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1219200"/>
            <a:ext cx="32099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1. Country Context</a:t>
            </a: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2. Types of Social Transfer </a:t>
            </a: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3. Policy and Legal Framework</a:t>
            </a: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4. Targeting and Delivery Mechanisms</a:t>
            </a:r>
          </a:p>
          <a:p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8382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76200"/>
            <a:ext cx="65532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Country Context: Bhutan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" y="3983468"/>
          <a:ext cx="8763000" cy="279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572000"/>
              </a:tblGrid>
              <a:tr h="874508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Area:                :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38,394 sq km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Arable land      :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Forest Cover    :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72.8%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                           :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716,896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 Growth Rate     : 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1.175% 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 Ratio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birth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(s)/F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: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924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Economy: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GDP (PPP)                 :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$4.342 billion 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Agriculture              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: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16.7% 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                       :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45.4% 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                        :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37.9% 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Poverty Rate        : </a:t>
                      </a:r>
                      <a:r>
                        <a:rPr lang="en-US" sz="2000" b="0" dirty="0" smtClean="0"/>
                        <a:t>23.2%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Stunting Rate       :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37 % (under 5 yrs) 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Underweight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Wasted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en-US" sz="2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14"/>
          <p:cNvSpPr/>
          <p:nvPr/>
        </p:nvSpPr>
        <p:spPr>
          <a:xfrm>
            <a:off x="1981200" y="1752600"/>
            <a:ext cx="3810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8382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762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1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of </a:t>
            </a:r>
            <a:r>
              <a:rPr lang="en-US" sz="3200" dirty="0" smtClean="0"/>
              <a:t>Social</a:t>
            </a:r>
            <a:r>
              <a:rPr lang="en-US" dirty="0" smtClean="0"/>
              <a:t> Transfer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763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/>
              </a:tblGrid>
              <a:tr h="594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764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1143000"/>
            <a:ext cx="82296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838200"/>
            <a:ext cx="3962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Social Transfer Network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1295400"/>
            <a:ext cx="327660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Cash Based Social Transfer</a:t>
            </a:r>
          </a:p>
        </p:txBody>
      </p:sp>
      <p:sp>
        <p:nvSpPr>
          <p:cNvPr id="15" name="Oval 14"/>
          <p:cNvSpPr/>
          <p:nvPr/>
        </p:nvSpPr>
        <p:spPr>
          <a:xfrm>
            <a:off x="609600" y="1676400"/>
            <a:ext cx="3581400" cy="1981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Cash Transfer: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Scholarship to un-employed youth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1600200"/>
            <a:ext cx="4114800" cy="1752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Food Transfer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School Feeding Program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National Work Force (NWF) </a:t>
            </a:r>
          </a:p>
          <a:p>
            <a:pPr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1219200"/>
            <a:ext cx="2971800" cy="36988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In-kind Social Transfer</a:t>
            </a:r>
          </a:p>
        </p:txBody>
      </p:sp>
      <p:sp>
        <p:nvSpPr>
          <p:cNvPr id="18" name="Oval 17"/>
          <p:cNvSpPr/>
          <p:nvPr/>
        </p:nvSpPr>
        <p:spPr>
          <a:xfrm>
            <a:off x="4800600" y="3505200"/>
            <a:ext cx="4114800" cy="259080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FFFF00"/>
                </a:solidFill>
              </a:rPr>
              <a:t>Asset </a:t>
            </a:r>
            <a:r>
              <a:rPr lang="en-US" b="1" dirty="0">
                <a:solidFill>
                  <a:srgbClr val="FFFF00"/>
                </a:solidFill>
              </a:rPr>
              <a:t>and Input Transfer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Transfer of Agricultural and Livestock Inputs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Structure/Housing/OSFS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Land  and  NR (CF)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57200" y="4114800"/>
            <a:ext cx="3733800" cy="1981200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    Grants: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Lump sum grant-time of disaster, accident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xplosion 2 23"/>
          <p:cNvSpPr/>
          <p:nvPr/>
        </p:nvSpPr>
        <p:spPr>
          <a:xfrm>
            <a:off x="1828800" y="2209800"/>
            <a:ext cx="4876800" cy="2895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Granting  </a:t>
            </a:r>
            <a:r>
              <a:rPr lang="en-US" b="1" i="1" dirty="0" err="1" smtClean="0">
                <a:solidFill>
                  <a:srgbClr val="FFFF00"/>
                </a:solidFill>
              </a:rPr>
              <a:t>kidu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State  welfare to poor:  It is a social protection system, accorded by His Majesty the king and the government. 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1524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 Objectives of Social Transfer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52400" y="1371600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2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" y="990600"/>
          <a:ext cx="9143999" cy="566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08"/>
                <a:gridCol w="2941983"/>
                <a:gridCol w="1749287"/>
                <a:gridCol w="2305878"/>
                <a:gridCol w="874643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latin typeface="Times New Roman"/>
                          <a:ea typeface="Calibri"/>
                          <a:cs typeface="Times New Roman"/>
                        </a:rPr>
                        <a:t>Social-Transfer 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Times New Roman"/>
                        </a:rPr>
                        <a:t>Objectives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Times New Roman"/>
                        </a:rPr>
                        <a:t>Scale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Times New Roman"/>
                        </a:rPr>
                        <a:t>Types of Transfer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Times New Roman"/>
                          <a:ea typeface="Calibri"/>
                          <a:cs typeface="Times New Roman"/>
                        </a:rPr>
                        <a:t>Fund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7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Granting </a:t>
                      </a:r>
                      <a:r>
                        <a:rPr lang="en-US" sz="1700" b="0" i="1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Kidu</a:t>
                      </a:r>
                      <a:r>
                        <a:rPr lang="en-US" sz="17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700" b="0" dirty="0">
                          <a:latin typeface="Times New Roman"/>
                          <a:ea typeface="Calibri"/>
                          <a:cs typeface="Times New Roman"/>
                        </a:rPr>
                        <a:t>State Welfare to Poor</a:t>
                      </a:r>
                      <a:r>
                        <a:rPr lang="en-US" sz="17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7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Social protection &amp;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security,</a:t>
                      </a:r>
                      <a:r>
                        <a:rPr lang="en-US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Improve </a:t>
                      </a: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livelihood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Nationwide-Extreme poverty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Land, Cash, Food &amp; Shelter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State/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 err="1" smtClean="0">
                          <a:latin typeface="Calibri"/>
                          <a:ea typeface="Calibri"/>
                          <a:cs typeface="Times New Roman"/>
                        </a:rPr>
                        <a:t>kidu</a:t>
                      </a:r>
                      <a:r>
                        <a:rPr lang="en-US" sz="17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fund 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0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700" b="0" dirty="0">
                          <a:latin typeface="Times New Roman"/>
                          <a:ea typeface="Calibri"/>
                          <a:cs typeface="Times New Roman"/>
                        </a:rPr>
                        <a:t>Transfer of Agricultural &amp; Livestock inputs</a:t>
                      </a:r>
                      <a:endParaRPr lang="en-US" sz="17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RNR sector (Economic) growth, Reduce poverty,</a:t>
                      </a:r>
                      <a:r>
                        <a:rPr lang="en-US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Improve livelihood,</a:t>
                      </a:r>
                      <a:r>
                        <a:rPr lang="en-US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Enhance production/productivity,</a:t>
                      </a:r>
                      <a:r>
                        <a:rPr lang="en-US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Self sufficiency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Nation-wide,</a:t>
                      </a:r>
                      <a:r>
                        <a:rPr lang="en-US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with special focus on poor groups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Improved </a:t>
                      </a:r>
                      <a:r>
                        <a:rPr lang="en-US" sz="1700" dirty="0" smtClean="0">
                          <a:latin typeface="Times New Roman"/>
                          <a:ea typeface="Calibri"/>
                          <a:cs typeface="Times New Roman"/>
                        </a:rPr>
                        <a:t>cattle 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breeds, AI facilities, breeding bulls, seeds/seedlings, farm machineries, storage facilities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One Stop Shop (building)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/>
                          <a:ea typeface="Calibri"/>
                          <a:cs typeface="Times New Roman"/>
                        </a:rPr>
                        <a:t>NR/Community 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Forestry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State/Donor/ CSOs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7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School </a:t>
                      </a:r>
                      <a:r>
                        <a:rPr lang="en-US" sz="1700" b="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Feeding Program</a:t>
                      </a:r>
                      <a:endParaRPr lang="en-US" sz="17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70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improve enrolment rates. Reduce </a:t>
                      </a:r>
                      <a:r>
                        <a:rPr lang="en-US" sz="17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short-term hunger &amp; financial burden on poor </a:t>
                      </a:r>
                      <a:r>
                        <a:rPr lang="en-US" sz="170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parents.</a:t>
                      </a:r>
                      <a:r>
                        <a:rPr lang="en-US" sz="1700" baseline="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Alleviate </a:t>
                      </a:r>
                      <a:r>
                        <a:rPr lang="en-US" sz="17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certain micronutrient deficiencies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Nationwide/Mostly </a:t>
                      </a: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remote rural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schools</a:t>
                      </a:r>
                      <a:r>
                        <a:rPr lang="en-US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primary education)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Food  transfer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State/Donor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Oval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4267200"/>
            <a:ext cx="1066800" cy="838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762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" name="Picture 47" descr="chp_macro_theory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95400" y="2133600"/>
            <a:ext cx="755650" cy="598487"/>
          </a:xfrm>
          <a:prstGeom prst="rect">
            <a:avLst/>
          </a:prstGeom>
          <a:noFill/>
        </p:spPr>
      </p:pic>
      <p:sp>
        <p:nvSpPr>
          <p:cNvPr id="13" name="Oval 35"/>
          <p:cNvSpPr>
            <a:spLocks noChangeArrowheads="1"/>
          </p:cNvSpPr>
          <p:nvPr/>
        </p:nvSpPr>
        <p:spPr bwMode="auto">
          <a:xfrm>
            <a:off x="76200" y="4267200"/>
            <a:ext cx="914400" cy="8001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500"/>
          </a:p>
        </p:txBody>
      </p:sp>
      <p:pic>
        <p:nvPicPr>
          <p:cNvPr id="14" name="Picture 2" descr="C:\Users\COMPAQ\Desktop\New folder\P10207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343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1524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Objectives of Social Transfer Contd..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52400" y="1371600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" y="1397000"/>
          <a:ext cx="8763000" cy="530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514600"/>
                <a:gridCol w="1447800"/>
                <a:gridCol w="2743200"/>
                <a:gridCol w="838200"/>
              </a:tblGrid>
              <a:tr h="1128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Social-Transfer Scheme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Objectives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Scale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Types of Transfer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Fund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4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Scholarship to </a:t>
                      </a:r>
                      <a:r>
                        <a:rPr lang="en-US" sz="1800" b="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un-employed </a:t>
                      </a: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youth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 address youth related issues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Nationwide/Very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poor families 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orphans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Cash, kind (clothing, tuition fee, stationeries)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State/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Kidu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Fund/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YDF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Housing </a:t>
                      </a:r>
                      <a:r>
                        <a:rPr lang="en-US" sz="1800" b="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schemes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 improve the living condition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Nationalwide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/Very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poor groups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Cash and kind (labour, timber, other construction materials)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State/Donor/CSOs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7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>
                          <a:latin typeface="Times New Roman"/>
                          <a:ea typeface="Calibri"/>
                          <a:cs typeface="Times New Roman"/>
                        </a:rPr>
                        <a:t>Food/Cash Transfer-Public Works</a:t>
                      </a: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 create job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opportunities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National Work Force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Take home rations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Cash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6" descr="C:\Users\COMPAQ\Desktop\New folder\P129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648200"/>
            <a:ext cx="747312" cy="53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PICTURES\project pic zhemgang\PIC_0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648200"/>
            <a:ext cx="78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G:\PICTURES\Digaladaycare, D2011\DSC00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2575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2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524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Policy and Legal Framework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52400" y="1219200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Bhutan currently </a:t>
            </a:r>
            <a:r>
              <a:rPr lang="en-US" sz="2000" b="1" dirty="0" smtClean="0"/>
              <a:t>do </a:t>
            </a:r>
            <a:r>
              <a:rPr lang="en-US" sz="2000" b="1" dirty="0"/>
              <a:t>not have any </a:t>
            </a:r>
            <a:r>
              <a:rPr lang="en-US" sz="2000" b="1" dirty="0" smtClean="0"/>
              <a:t>integrated/comprehensive policy/legal </a:t>
            </a:r>
            <a:r>
              <a:rPr lang="en-US" sz="2000" b="1" dirty="0"/>
              <a:t>f</a:t>
            </a:r>
            <a:r>
              <a:rPr lang="en-US" sz="2000" b="1" dirty="0" smtClean="0"/>
              <a:t>rame  </a:t>
            </a:r>
            <a:r>
              <a:rPr lang="en-US" sz="2000" b="1" dirty="0"/>
              <a:t>specific to </a:t>
            </a:r>
            <a:r>
              <a:rPr lang="en-US" sz="2000" b="1" dirty="0" smtClean="0"/>
              <a:t>social transfers. </a:t>
            </a:r>
            <a:r>
              <a:rPr lang="en-US" sz="2000" b="1" dirty="0"/>
              <a:t>However, </a:t>
            </a:r>
            <a:r>
              <a:rPr lang="en-US" sz="2000" b="1" dirty="0" smtClean="0"/>
              <a:t>several enabling instruments support them.</a:t>
            </a:r>
            <a:endParaRPr lang="en-US" sz="2000" dirty="0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981200"/>
          <a:ext cx="8763000" cy="474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655"/>
                <a:gridCol w="6126345"/>
              </a:tblGrid>
              <a:tr h="40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Policies and legal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Main Elements of Social transfer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36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Constitution of Bhutan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Article 7: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Fundamental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Rights, 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Article 8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: Fundamental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Duties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Article 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9: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Principles of State Policy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8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Gross National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Happiness (GNH),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the overarching government policy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Guides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all aspects of development and policy in the country. </a:t>
                      </a:r>
                      <a:endParaRPr lang="en-US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Advocates</a:t>
                      </a:r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policies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of good governance, and balanced and equitable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socio-economic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development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9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Vision 2020 (Bhutan)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Accords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high priority on improving livelihood, enhancing cash income of poor farmers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9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Forest and Nature Conservation Act of Bhutan 1995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Ensures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access to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natural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esources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including timber for rural housing by communities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Policy and Legal Framework for Social Transfer Contd..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81000" y="13716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/>
              <a:t> 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143001"/>
          <a:ext cx="8991600" cy="533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512"/>
                <a:gridCol w="6621088"/>
              </a:tblGrid>
              <a:tr h="348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Policies and legal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Main Elements of Social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Transfer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6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National Food and Nutrition Security Policy of Bhutan, 2012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Recognizes</a:t>
                      </a: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the fundamental right to have access to affordable and adequate, safe, nutritious and culturally acceptable food.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Ensures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that food and nutrition security is adequately prioritized and mainstreamed in all development plans and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programs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83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National Health Policy of Bhutan, 2011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Ensures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nutrition/education and awareness on healthy food habits and dietary diversification including maternal,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infant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and young child feeding practices, drinking water and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sanitation, </a:t>
                      </a:r>
                      <a:r>
                        <a:rPr lang="en-US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prmotion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of fruit and vegetables</a:t>
                      </a:r>
                      <a:r>
                        <a:rPr lang="en-US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in diet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Cooperative Acts of Bhutan 2001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Provides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legal framework for formation of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cooperatives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and farmers groups to enhance the economy of scale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1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Livestock Act of Bhutan 2001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Ensures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distribution and regulation of livestock breeds,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livestock health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 enhance livestock productivity and prevent diseases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ADD0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3399FF"/>
                </a:solidFill>
                <a:latin typeface="Cambria" pitchFamily="18" charset="0"/>
              </a:rPr>
              <a:t>    </a:t>
            </a:r>
            <a:endParaRPr lang="en-US" sz="3600" b="1">
              <a:latin typeface="Cambria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-76200"/>
            <a:ext cx="7848600" cy="990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Targeting Mechanisms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228600" y="8382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Poverty Targeting  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Poverty (</a:t>
            </a:r>
            <a:r>
              <a:rPr lang="en-US" sz="3200" dirty="0" err="1" smtClean="0"/>
              <a:t>geni</a:t>
            </a:r>
            <a:r>
              <a:rPr lang="en-US" sz="3200" dirty="0" smtClean="0"/>
              <a:t>-coefficient for equality)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Access (remoteness to services e.g. high mountain areas)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Income (low income levels)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Family Situation (orphans, aged, unemployed youth, single parent families etc.)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Areas with high rural out-migrations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General Targeting 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Food for primary education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Land for all land less</a:t>
            </a:r>
          </a:p>
          <a:p>
            <a:pPr lvl="1">
              <a:buFont typeface="Wingdings" pitchFamily="2" charset="2"/>
              <a:buChar char="Ø"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 lvl="0"/>
            <a:endParaRPr lang="en-US" sz="3200" dirty="0"/>
          </a:p>
          <a:p>
            <a:pPr lvl="0"/>
            <a:endParaRPr lang="en-US" sz="3200" dirty="0" smtClean="0"/>
          </a:p>
          <a:p>
            <a:pPr lvl="0"/>
            <a:endParaRPr lang="en-US" sz="3200" dirty="0"/>
          </a:p>
          <a:p>
            <a:pPr lvl="0"/>
            <a:endParaRPr lang="en-US" sz="3200" dirty="0" smtClean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Zv3ak6q0aABqsrGCpc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PR_YtIYUaad6QDiHNY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usV10DkES_kCaC69Q9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Oq82HgoE6n2O5GtmVm7A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10925</TotalTime>
  <Words>847</Words>
  <Application>Microsoft Office PowerPoint</Application>
  <PresentationFormat>On-screen Show (4:3)</PresentationFormat>
  <Paragraphs>250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Stream</vt:lpstr>
      <vt:lpstr>Slide 1</vt:lpstr>
      <vt:lpstr>Presentation Content</vt:lpstr>
      <vt:lpstr>Country Context: Bhutan</vt:lpstr>
      <vt:lpstr>Types of Social Transfer</vt:lpstr>
      <vt:lpstr> Objectives of Social Transfer</vt:lpstr>
      <vt:lpstr>Objectives of Social Transfer Contd..</vt:lpstr>
      <vt:lpstr>Policy and Legal Framework </vt:lpstr>
      <vt:lpstr>Policy and Legal Framework for Social Transfer Contd..</vt:lpstr>
      <vt:lpstr>Targeting Mechanisms</vt:lpstr>
      <vt:lpstr>Delivery Mechanism</vt:lpstr>
      <vt:lpstr>TRASHI DELEK THANK YOU </vt:lpstr>
    </vt:vector>
  </TitlesOfParts>
  <Company>IM&amp;ES, PPD/MoA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RNR Sector 10th Plan</dc:title>
  <dc:creator>Tenzin Chophel</dc:creator>
  <cp:lastModifiedBy>User</cp:lastModifiedBy>
  <cp:revision>461</cp:revision>
  <dcterms:created xsi:type="dcterms:W3CDTF">2006-11-06T05:26:46Z</dcterms:created>
  <dcterms:modified xsi:type="dcterms:W3CDTF">2013-02-20T19:04:05Z</dcterms:modified>
</cp:coreProperties>
</file>