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79" r:id="rId3"/>
    <p:sldId id="296" r:id="rId4"/>
    <p:sldId id="301" r:id="rId5"/>
    <p:sldId id="298" r:id="rId6"/>
    <p:sldId id="280" r:id="rId7"/>
    <p:sldId id="278" r:id="rId8"/>
    <p:sldId id="303" r:id="rId9"/>
    <p:sldId id="259" r:id="rId10"/>
    <p:sldId id="286" r:id="rId11"/>
    <p:sldId id="276" r:id="rId12"/>
    <p:sldId id="260" r:id="rId13"/>
    <p:sldId id="305" r:id="rId14"/>
    <p:sldId id="307" r:id="rId15"/>
    <p:sldId id="271" r:id="rId16"/>
    <p:sldId id="287" r:id="rId17"/>
    <p:sldId id="288" r:id="rId18"/>
    <p:sldId id="309" r:id="rId19"/>
    <p:sldId id="277" r:id="rId20"/>
    <p:sldId id="262" r:id="rId21"/>
    <p:sldId id="30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% poverty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1993</c:v>
                </c:pt>
                <c:pt idx="1">
                  <c:v>1997</c:v>
                </c:pt>
                <c:pt idx="2">
                  <c:v>2007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56</c:v>
                </c:pt>
                <c:pt idx="1">
                  <c:v>48</c:v>
                </c:pt>
                <c:pt idx="2">
                  <c:v>28</c:v>
                </c:pt>
                <c:pt idx="3">
                  <c:v>26</c:v>
                </c:pt>
                <c:pt idx="4">
                  <c:v>22</c:v>
                </c:pt>
                <c:pt idx="5">
                  <c:v>19</c:v>
                </c:pt>
              </c:numCache>
            </c:numRef>
          </c:val>
        </c:ser>
        <c:marker val="1"/>
        <c:axId val="107806720"/>
        <c:axId val="107808256"/>
      </c:lineChart>
      <c:catAx>
        <c:axId val="107806720"/>
        <c:scaling>
          <c:orientation val="minMax"/>
        </c:scaling>
        <c:axPos val="b"/>
        <c:numFmt formatCode="General" sourceLinked="1"/>
        <c:majorTickMark val="none"/>
        <c:tickLblPos val="nextTo"/>
        <c:crossAx val="107808256"/>
        <c:crosses val="autoZero"/>
        <c:auto val="1"/>
        <c:lblAlgn val="ctr"/>
        <c:lblOffset val="100"/>
      </c:catAx>
      <c:valAx>
        <c:axId val="1078082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78067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&lt;5 Underweight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0.4</c:v>
                </c:pt>
                <c:pt idx="1">
                  <c:v>0.40200000000000002</c:v>
                </c:pt>
                <c:pt idx="2">
                  <c:v>0.37100000000000016</c:v>
                </c:pt>
                <c:pt idx="3" formatCode="0%">
                  <c:v>0.27</c:v>
                </c:pt>
                <c:pt idx="4" formatCode="0%">
                  <c:v>0.22000000000000003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&lt;5 Stunting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2006</c:v>
                </c:pt>
                <c:pt idx="3">
                  <c:v>2012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0.48000000000000015</c:v>
                </c:pt>
                <c:pt idx="1">
                  <c:v>0.42000000000000015</c:v>
                </c:pt>
                <c:pt idx="2">
                  <c:v>0.4</c:v>
                </c:pt>
                <c:pt idx="3">
                  <c:v>0.38000000000000017</c:v>
                </c:pt>
                <c:pt idx="4">
                  <c:v>0.34000000000000008</c:v>
                </c:pt>
              </c:numCache>
            </c:numRef>
          </c:val>
        </c:ser>
        <c:marker val="1"/>
        <c:axId val="107827584"/>
        <c:axId val="107829120"/>
      </c:lineChart>
      <c:catAx>
        <c:axId val="107827584"/>
        <c:scaling>
          <c:orientation val="minMax"/>
        </c:scaling>
        <c:axPos val="b"/>
        <c:numFmt formatCode="General" sourceLinked="1"/>
        <c:tickLblPos val="nextTo"/>
        <c:crossAx val="107829120"/>
        <c:crosses val="autoZero"/>
        <c:auto val="1"/>
        <c:lblAlgn val="ctr"/>
        <c:lblOffset val="100"/>
      </c:catAx>
      <c:valAx>
        <c:axId val="107829120"/>
        <c:scaling>
          <c:orientation val="minMax"/>
        </c:scaling>
        <c:axPos val="l"/>
        <c:majorGridlines/>
        <c:numFmt formatCode="0%" sourceLinked="1"/>
        <c:tickLblPos val="nextTo"/>
        <c:crossAx val="1078275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0.70192</cdr:x>
      <cdr:y>0.57243</cdr:y>
    </cdr:from>
    <cdr:to>
      <cdr:x>0.82692</cdr:x>
      <cdr:y>0.62294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5562600" y="2590800"/>
          <a:ext cx="990600" cy="2286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prstDash val="sysDash"/>
          <a:headEnd type="oval" w="med" len="med"/>
          <a:tailEnd type="oval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0.51852</cdr:x>
      <cdr:y>0.4209</cdr:y>
    </cdr:from>
    <cdr:to>
      <cdr:x>0.58333</cdr:x>
      <cdr:y>0.47141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67200" y="1905000"/>
          <a:ext cx="5334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dirty="0" smtClean="0"/>
            <a:t>27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0.52778</cdr:x>
      <cdr:y>0.26938</cdr:y>
    </cdr:from>
    <cdr:to>
      <cdr:x>0.59259</cdr:x>
      <cdr:y>0.31989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343400" y="1219200"/>
          <a:ext cx="533400" cy="228600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 dirty="0" smtClean="0"/>
            <a:t>38</a:t>
          </a:r>
          <a:endParaRPr 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B4AF7-5D6D-4C07-9D18-A25EAB3717AD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31267-E05C-40D1-9697-CF8C3695CB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SC01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 descr="Stationery"/>
          <p:cNvSpPr>
            <a:spLocks noGrp="1" noChangeArrowheads="1"/>
          </p:cNvSpPr>
          <p:nvPr>
            <p:ph type="subTitle" idx="1"/>
          </p:nvPr>
        </p:nvSpPr>
        <p:spPr>
          <a:xfrm>
            <a:off x="0" y="5275263"/>
            <a:ext cx="9144000" cy="1582737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Sector Working Group for Health Policy Level: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21 November 2008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Donechan</a:t>
            </a:r>
            <a:r>
              <a:rPr lang="en-US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Palace</a:t>
            </a:r>
            <a:endParaRPr lang="th-TH" sz="2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1" name="Picture 16" descr="E:\Hospital\01. Central hospital\Ministry of Heal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38" y="2276475"/>
            <a:ext cx="27352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667000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to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Fight against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 of Health Sector in the Lao P.D.R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21-23 Feb 2013, in Phanom Phenh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Chandavone PHOXAY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Deputy Director General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Hygiene-Health Promotion Depart,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 Lao P.D.R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Mechanism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91400" cy="4876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Sector wide coordination for health  at national to sub national levels</a:t>
            </a:r>
          </a:p>
          <a:p>
            <a:r>
              <a:rPr lang="en-US" sz="2400" dirty="0" smtClean="0"/>
              <a:t>Round table -  platform for governmental multi- sectoral and development partners coordination on  resources mobilization and aid effectiveness </a:t>
            </a:r>
          </a:p>
          <a:p>
            <a:r>
              <a:rPr lang="en-US" sz="2400" dirty="0" smtClean="0"/>
              <a:t>Country member of SUN movement – global coordination</a:t>
            </a:r>
          </a:p>
          <a:p>
            <a:r>
              <a:rPr lang="en-US" sz="2400" dirty="0" smtClean="0"/>
              <a:t>On going for strengthening Multi-sectoral coordination in particular on nutrition and food security would engage line ministries &amp; DPs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sectoral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coordination on nutrition and food security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5257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Objective:</a:t>
            </a:r>
          </a:p>
          <a:p>
            <a:pPr lvl="1"/>
            <a:r>
              <a:rPr lang="en-US" dirty="0" smtClean="0"/>
              <a:t>To have common plan on nutrition &amp; food security</a:t>
            </a:r>
          </a:p>
          <a:p>
            <a:pPr lvl="1"/>
            <a:r>
              <a:rPr lang="en-US" dirty="0" smtClean="0"/>
              <a:t>Common result framework</a:t>
            </a:r>
          </a:p>
          <a:p>
            <a:pPr lvl="1"/>
            <a:r>
              <a:rPr lang="en-US" dirty="0" smtClean="0"/>
              <a:t>Fund raising  </a:t>
            </a:r>
          </a:p>
          <a:p>
            <a:pPr lvl="1"/>
            <a:r>
              <a:rPr lang="en-US" dirty="0" smtClean="0"/>
              <a:t>Effective fulfilling gap for nutrition priority  interventions  </a:t>
            </a:r>
          </a:p>
          <a:p>
            <a:pPr lvl="1">
              <a:buNone/>
            </a:pPr>
            <a:r>
              <a:rPr lang="en-US" dirty="0" smtClean="0"/>
              <a:t>To achieve MDG1 and graduate from the least developed country by 2020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763000" cy="3581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 on Social Transfers in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sector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Lao P.D.R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4958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72000" cy="5410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Voucher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Target: the 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Service delivery:</a:t>
            </a:r>
          </a:p>
          <a:p>
            <a:pPr marL="914400" lvl="1" indent="-514350">
              <a:buNone/>
            </a:pPr>
            <a:r>
              <a:rPr lang="en-US" dirty="0" smtClean="0"/>
              <a:t>   Health care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Outcome: utilization of health facility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Challenges: </a:t>
            </a:r>
          </a:p>
          <a:p>
            <a:pPr marL="914400" lvl="1" indent="-514350"/>
            <a:r>
              <a:rPr lang="en-US" dirty="0" smtClean="0"/>
              <a:t>Identification the poor</a:t>
            </a:r>
          </a:p>
          <a:p>
            <a:pPr marL="914400" lvl="1" indent="-514350"/>
            <a:r>
              <a:rPr lang="en-US" dirty="0" smtClean="0"/>
              <a:t>Huge paper work for PHC staff</a:t>
            </a:r>
          </a:p>
          <a:p>
            <a:pPr marL="914400" lvl="1" indent="-514350"/>
            <a:r>
              <a:rPr lang="en-US" dirty="0" smtClean="0"/>
              <a:t>Limited government budget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447800"/>
            <a:ext cx="45720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>
                <a:alpha val="98000"/>
              </a:srgb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Cash and Kind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Target: the poor living sparsely in mountain could not access to key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Services: Land,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Housing /shelter, facilities, health centers, schools, seed, agricultural equipments,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livestock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baseline="0" dirty="0" smtClean="0"/>
              <a:t>Comprehensive rural</a:t>
            </a:r>
            <a:r>
              <a:rPr lang="en-US" sz="3200" dirty="0" smtClean="0"/>
              <a:t> development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Challenge: limited government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228600"/>
            <a:ext cx="4572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Social protection by </a:t>
            </a:r>
            <a:r>
              <a:rPr lang="en-US" sz="3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Govern/donors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23473"/>
            <a:ext cx="4267200" cy="55345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763000" cy="3581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 on Social Transfers in Health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in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 P.D.R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4958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Equity fund &amp;  HC fee exemption for the poor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Govern/Donors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72000" cy="5410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Voucher transfer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Target: the 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Service delivery:</a:t>
            </a:r>
          </a:p>
          <a:p>
            <a:pPr marL="914400" lvl="1" indent="-514350">
              <a:buNone/>
            </a:pPr>
            <a:r>
              <a:rPr lang="en-US" dirty="0" smtClean="0"/>
              <a:t>   Health care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Outcome: utilization of health facility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Challenges: </a:t>
            </a:r>
          </a:p>
          <a:p>
            <a:pPr marL="914400" lvl="1" indent="-514350"/>
            <a:r>
              <a:rPr lang="en-US" dirty="0" smtClean="0"/>
              <a:t>Identification the poor</a:t>
            </a:r>
          </a:p>
          <a:p>
            <a:pPr marL="914400" lvl="1" indent="-514350"/>
            <a:r>
              <a:rPr lang="en-US" dirty="0" smtClean="0"/>
              <a:t>Huge paper work for PHC staff</a:t>
            </a:r>
          </a:p>
          <a:p>
            <a:pPr marL="914400" lvl="1" indent="-514350"/>
            <a:r>
              <a:rPr lang="en-US" dirty="0" smtClean="0"/>
              <a:t>Limited government budget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447800"/>
            <a:ext cx="4572000" cy="541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Cash and Kind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Target: the poor living sparsely in mountain could not access to key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Services: Land,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Housing /shelter, facilities, health centers, schools, seed, agricultural equipments, livestock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/>
              <a:t>Challenge: limited government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228600"/>
            <a:ext cx="4572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323473"/>
            <a:ext cx="4267200" cy="55345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81800" y="3733800"/>
            <a:ext cx="1676400" cy="1676400"/>
          </a:xfrm>
          <a:prstGeom prst="ellipse">
            <a:avLst/>
          </a:prstGeom>
          <a:noFill/>
          <a:ln>
            <a:solidFill>
              <a:schemeClr val="accent1">
                <a:shade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2057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incentive: Community  Nutrition project supported by WB 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trusted fund from 2011-2013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267200" cy="4495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Objectives: improve coverage of MCH services and improve health outcome of mother and children</a:t>
            </a:r>
          </a:p>
          <a:p>
            <a:r>
              <a:rPr lang="en-US" dirty="0" smtClean="0"/>
              <a:t>Target:</a:t>
            </a:r>
          </a:p>
          <a:p>
            <a:pPr lvl="1"/>
            <a:r>
              <a:rPr lang="en-US" dirty="0" smtClean="0"/>
              <a:t>Pregnant and lactating women and children 2 YR old</a:t>
            </a:r>
          </a:p>
          <a:p>
            <a:r>
              <a:rPr lang="en-US" dirty="0" smtClean="0"/>
              <a:t>Service delivery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Conditional Cash Transfers (CCT)</a:t>
            </a:r>
          </a:p>
          <a:p>
            <a:pPr lvl="1"/>
            <a:r>
              <a:rPr lang="en-US" dirty="0" smtClean="0"/>
              <a:t>Community-based Nutrition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2133600"/>
            <a:ext cx="4114800" cy="472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scaling up coverage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MCH services and improve health outcome of mother and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Pregnant and lactating women 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children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YR 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delivery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Community-based Nutrition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304800"/>
            <a:ext cx="4343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Free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exemption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0" y="0"/>
            <a:ext cx="4191000" cy="205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Fee exemption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Nutrition and MCH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supported by  Government &amp; others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257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Support for fee exemption for Antenatal care (ANC), delivery, postnatal care (PNC) &amp; children </a:t>
            </a:r>
            <a:r>
              <a:rPr lang="en-US" b="1" dirty="0" smtClean="0">
                <a:solidFill>
                  <a:srgbClr val="C00000"/>
                </a:solidFill>
              </a:rPr>
              <a:t>&lt; 2 Yrs</a:t>
            </a:r>
          </a:p>
          <a:p>
            <a:pPr lvl="1"/>
            <a:r>
              <a:rPr lang="en-US" dirty="0" smtClean="0"/>
              <a:t>Cash incentive for demand side with </a:t>
            </a:r>
            <a:r>
              <a:rPr lang="en-US" dirty="0"/>
              <a:t>c</a:t>
            </a:r>
            <a:r>
              <a:rPr lang="en-US" dirty="0" smtClean="0"/>
              <a:t>ondition:</a:t>
            </a:r>
          </a:p>
          <a:p>
            <a:pPr lvl="2"/>
            <a:r>
              <a:rPr lang="en-US" dirty="0" smtClean="0"/>
              <a:t>Enrollment</a:t>
            </a:r>
          </a:p>
          <a:p>
            <a:pPr lvl="2"/>
            <a:r>
              <a:rPr lang="en-US" dirty="0" smtClean="0"/>
              <a:t>Utilization health services</a:t>
            </a:r>
          </a:p>
          <a:p>
            <a:pPr lvl="2"/>
            <a:r>
              <a:rPr lang="en-US" dirty="0" smtClean="0"/>
              <a:t>Package: transportation + opportunity costs</a:t>
            </a:r>
          </a:p>
          <a:p>
            <a:pPr lvl="1"/>
            <a:r>
              <a:rPr lang="en-US" dirty="0" smtClean="0"/>
              <a:t>Cash incentive for providing side:</a:t>
            </a:r>
          </a:p>
          <a:p>
            <a:pPr lvl="2"/>
            <a:r>
              <a:rPr lang="en-US" dirty="0" smtClean="0"/>
              <a:t>Subsidize fee for health facilities based services </a:t>
            </a:r>
          </a:p>
          <a:p>
            <a:r>
              <a:rPr lang="en-US" dirty="0" smtClean="0"/>
              <a:t>Outcomes: increasing utilization uptake of women (ANC, PNC, medical professional assisted delivery) and children in health facilities - MDG 4-5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0"/>
            <a:ext cx="41910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Fee exemption  MCH supported by  Government &amp; others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1600200"/>
            <a:ext cx="4800600" cy="525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package  and scaling up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for fee exemption for Antenatal care (ANC), delivery, postnatal care (PNC) and children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&lt; 5 Yrs children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 incentive for demand side with condition: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Utilization health services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Package: transportation + opportunity costs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Cash incentive for providing side: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fees </a:t>
            </a:r>
            <a:r>
              <a:rPr lang="en-US" sz="2400" dirty="0"/>
              <a:t>for health </a:t>
            </a:r>
            <a:r>
              <a:rPr lang="en-US" sz="2400" dirty="0" smtClean="0"/>
              <a:t>facilities based services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Outcomes: increasing utilization uptake of women (ANC, PNC, medical professional assisted delivery) and children in health facilities - MDG 4-5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9812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 to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nutritional status of mother and children to achieve MDG1 by 2015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Pregnant and lactating women and children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YRs old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nutrition service delivery with free of charge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Facility &amp; community based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screening for mal-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nurished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 &lt; 5 yrs - synergy with MCH services &amp; </a:t>
            </a:r>
            <a:r>
              <a:rPr lang="en-US" sz="2800" dirty="0" smtClean="0"/>
              <a:t>child well </a:t>
            </a:r>
            <a:r>
              <a:rPr lang="en-US" sz="2800" dirty="0"/>
              <a:t>being </a:t>
            </a:r>
            <a:r>
              <a:rPr lang="en-US" sz="2800" dirty="0" smtClean="0"/>
              <a:t>check-up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/>
              <a:t>Community-based care for </a:t>
            </a:r>
            <a:r>
              <a:rPr lang="en-US" sz="2800" dirty="0" smtClean="0"/>
              <a:t>malnourished  children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Preventive supplementary feeding  -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1000 days intervention: providing nutrient food for pregnant women  in  ANC</a:t>
            </a:r>
            <a:r>
              <a:rPr lang="en-US" sz="2800" dirty="0"/>
              <a:t>, delivery, PNC</a:t>
            </a:r>
            <a:r>
              <a:rPr lang="en-US" sz="2800" dirty="0" smtClean="0"/>
              <a:t>, &amp; children &lt; 2 Yrs 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0" y="304800"/>
            <a:ext cx="4343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Free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exemption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Nutrition programs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supported by  Government &amp; others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763000" cy="1219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short: Social Transfers in Health Sector in Lao P.D.R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4419600" cy="2607945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61201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</a:rPr>
                        <a:t>Cash-based social transfers</a:t>
                      </a:r>
                      <a:endParaRPr lang="en-US" sz="3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0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Cash transfers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92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 Unconditional cash </a:t>
                      </a: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transfer</a:t>
                      </a:r>
                      <a:endParaRPr lang="en-US" sz="24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92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 Conditional cash </a:t>
                      </a: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transfer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0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876800" y="1752600"/>
          <a:ext cx="3962400" cy="3522345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44922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</a:rPr>
                        <a:t>In-kind </a:t>
                      </a:r>
                      <a:r>
                        <a:rPr lang="en-US" sz="32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</a:rPr>
                        <a:t>social transfers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7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Food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335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School </a:t>
                      </a:r>
                      <a:r>
                        <a:rPr lang="en-US" sz="2400" b="1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feeding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335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</a:rPr>
                        <a:t> Targeted food distributions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6195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Preventive supplementary feeding         </a:t>
                      </a: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 Livestock transfer</a:t>
                      </a:r>
                    </a:p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n-US" sz="2400" b="1" i="0" u="none" strike="noStrike" baseline="0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Health equity fund</a:t>
                      </a:r>
                    </a:p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24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 Others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56388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5638800"/>
            <a:ext cx="3352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Quad Arrow 7"/>
          <p:cNvSpPr/>
          <p:nvPr/>
        </p:nvSpPr>
        <p:spPr>
          <a:xfrm>
            <a:off x="3962400" y="6019800"/>
            <a:ext cx="685800" cy="3048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Socio-demographic  indicators </a:t>
            </a:r>
            <a:endParaRPr lang="en-S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sz="half" idx="2"/>
          </p:nvPr>
        </p:nvSpPr>
        <p:spPr>
          <a:xfrm>
            <a:off x="4357688" y="1428750"/>
            <a:ext cx="4786312" cy="4786313"/>
          </a:xfr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2000" b="1" dirty="0" smtClean="0"/>
              <a:t>Population         6,2 million </a:t>
            </a:r>
            <a:r>
              <a:rPr lang="fr-FR" sz="2000" b="1" dirty="0" err="1" smtClean="0"/>
              <a:t>inhabitant</a:t>
            </a:r>
            <a:endParaRPr lang="fr-FR" sz="2000" b="1" dirty="0" smtClean="0"/>
          </a:p>
          <a:p>
            <a:pPr eaLnBrk="1" hangingPunct="1">
              <a:defRPr/>
            </a:pPr>
            <a:r>
              <a:rPr lang="en-SG" sz="2000" b="1" dirty="0" smtClean="0"/>
              <a:t>Population in rural areas 72.8 </a:t>
            </a:r>
            <a:r>
              <a:rPr lang="en-SG" sz="2000" dirty="0" smtClean="0"/>
              <a:t>%</a:t>
            </a:r>
            <a:r>
              <a:rPr lang="en-SG" sz="2000" b="1" dirty="0" smtClean="0"/>
              <a:t>  (2005)</a:t>
            </a:r>
          </a:p>
          <a:p>
            <a:pPr eaLnBrk="1" hangingPunct="1">
              <a:defRPr/>
            </a:pPr>
            <a:r>
              <a:rPr lang="en-SG" sz="2000" b="1" dirty="0" smtClean="0"/>
              <a:t>16 Provinces and 1 capital city</a:t>
            </a:r>
          </a:p>
          <a:p>
            <a:pPr eaLnBrk="1" hangingPunct="1">
              <a:defRPr/>
            </a:pPr>
            <a:r>
              <a:rPr lang="en-SG" sz="2000" b="1" dirty="0" smtClean="0"/>
              <a:t>IMR                     68/ 1,000 live births </a:t>
            </a:r>
          </a:p>
          <a:p>
            <a:pPr eaLnBrk="1" hangingPunct="1">
              <a:defRPr/>
            </a:pPr>
            <a:r>
              <a:rPr lang="en-SG" sz="2000" b="1" dirty="0" smtClean="0"/>
              <a:t>U5MR                 73 /1,000 live births</a:t>
            </a:r>
          </a:p>
          <a:p>
            <a:pPr eaLnBrk="1" hangingPunct="1">
              <a:defRPr/>
            </a:pPr>
            <a:r>
              <a:rPr lang="en-SG" sz="2000" b="1" dirty="0" smtClean="0"/>
              <a:t>MMR                 357 /100,000 live births</a:t>
            </a:r>
          </a:p>
          <a:p>
            <a:pPr>
              <a:defRPr/>
            </a:pPr>
            <a:endParaRPr lang="en-SG" sz="2000" b="1" dirty="0" smtClean="0"/>
          </a:p>
          <a:p>
            <a:pPr eaLnBrk="1" hangingPunct="1">
              <a:defRPr/>
            </a:pPr>
            <a:endParaRPr lang="en-SG" sz="2000" b="1" dirty="0" smtClean="0"/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428750"/>
            <a:ext cx="3800475" cy="4929188"/>
          </a:xfrm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429125" y="6286500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Source: NSC, 2005; UNICEF 2006; The Government report 2009, Global Finance Estimation 2010</a:t>
            </a:r>
            <a:endParaRPr lang="en-SG" sz="1400"/>
          </a:p>
        </p:txBody>
      </p:sp>
      <p:sp>
        <p:nvSpPr>
          <p:cNvPr id="6" name="Rectangle 5"/>
          <p:cNvSpPr/>
          <p:nvPr/>
        </p:nvSpPr>
        <p:spPr>
          <a:xfrm>
            <a:off x="1371600" y="2438400"/>
            <a:ext cx="762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610600" cy="5181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Fragmented Food and Nutrition security intervention at all level that needs to strengthen  Multi-</a:t>
            </a:r>
            <a:r>
              <a:rPr lang="en-US" dirty="0" err="1" smtClean="0"/>
              <a:t>sectoral</a:t>
            </a:r>
            <a:r>
              <a:rPr lang="en-US" dirty="0" smtClean="0"/>
              <a:t> coordination</a:t>
            </a:r>
          </a:p>
          <a:p>
            <a:r>
              <a:rPr lang="en-US" dirty="0" smtClean="0"/>
              <a:t>Inadequacy of fund  at all level that needs to mobilizing  fund from both government and donors through  Multi-</a:t>
            </a:r>
            <a:r>
              <a:rPr lang="en-US" dirty="0" err="1" smtClean="0"/>
              <a:t>sectoral</a:t>
            </a:r>
            <a:r>
              <a:rPr lang="en-US" dirty="0" smtClean="0"/>
              <a:t> coordination</a:t>
            </a:r>
          </a:p>
          <a:p>
            <a:r>
              <a:rPr lang="en-US" dirty="0" smtClean="0"/>
              <a:t>Sub-regional level: Lack capacity for </a:t>
            </a:r>
          </a:p>
          <a:p>
            <a:pPr lvl="1"/>
            <a:r>
              <a:rPr lang="en-US" dirty="0" smtClean="0"/>
              <a:t>Technical skill</a:t>
            </a:r>
          </a:p>
          <a:p>
            <a:pPr lvl="1"/>
            <a:r>
              <a:rPr lang="en-US" dirty="0" smtClean="0"/>
              <a:t>Design implementation</a:t>
            </a:r>
          </a:p>
          <a:p>
            <a:pPr lvl="1"/>
            <a:r>
              <a:rPr lang="en-US" dirty="0" smtClean="0"/>
              <a:t>Financial management</a:t>
            </a:r>
          </a:p>
          <a:p>
            <a:pPr lvl="1"/>
            <a:r>
              <a:rPr lang="en-US" dirty="0" smtClean="0"/>
              <a:t>Monitoring and impact evaluation, health management information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Lessons-learned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010400" cy="4724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Alignment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Ownership</a:t>
            </a:r>
          </a:p>
          <a:p>
            <a:r>
              <a:rPr lang="en-US" dirty="0" smtClean="0"/>
              <a:t>Capability and capacity</a:t>
            </a:r>
          </a:p>
          <a:p>
            <a:r>
              <a:rPr lang="en-US" dirty="0" smtClean="0"/>
              <a:t>e</a:t>
            </a:r>
            <a:r>
              <a:rPr lang="en-US" dirty="0" smtClean="0"/>
              <a:t>fficient resources allocation and management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534400" cy="2667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Pictur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8229600" cy="6172200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 in 2007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_DSC01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09600"/>
            <a:ext cx="4398579" cy="2952750"/>
          </a:xfrm>
          <a:prstGeom prst="rect">
            <a:avLst/>
          </a:prstGeom>
        </p:spPr>
      </p:pic>
      <p:pic>
        <p:nvPicPr>
          <p:cNvPr id="5" name="Content Placeholder 3" descr="GEDC09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3657600"/>
            <a:ext cx="4267200" cy="3200400"/>
          </a:xfrm>
        </p:spPr>
      </p:pic>
      <p:pic>
        <p:nvPicPr>
          <p:cNvPr id="6" name="Content Placeholder 3" descr="IMGP38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619500"/>
            <a:ext cx="4318000" cy="3238500"/>
          </a:xfrm>
          <a:prstGeom prst="rect">
            <a:avLst/>
          </a:prstGeom>
        </p:spPr>
      </p:pic>
      <p:pic>
        <p:nvPicPr>
          <p:cNvPr id="7" name="Content Placeholder 3" descr="GEDC09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571500"/>
            <a:ext cx="41148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_DSC0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3072694"/>
            <a:ext cx="5638800" cy="3785306"/>
          </a:xfrm>
        </p:spPr>
      </p:pic>
      <p:pic>
        <p:nvPicPr>
          <p:cNvPr id="3" name="Content Placeholder 4" descr="IMGP38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667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1600200"/>
          <a:ext cx="792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Nutritional Status in Lao P.D.R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791200" y="31242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34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791200" y="3810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22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1295400" y="6172200"/>
            <a:ext cx="525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Source: the 7</a:t>
            </a:r>
            <a:r>
              <a:rPr lang="en-US" baseline="30000" dirty="0" smtClean="0"/>
              <a:t>th</a:t>
            </a:r>
            <a:r>
              <a:rPr lang="en-US" dirty="0" smtClean="0"/>
              <a:t> National Health Congress report 2012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The 7</a:t>
            </a:r>
            <a:r>
              <a:rPr lang="en-US" baseline="30000" dirty="0" smtClean="0"/>
              <a:t>th</a:t>
            </a:r>
            <a:r>
              <a:rPr lang="en-US" dirty="0" smtClean="0"/>
              <a:t> five year National Socio-economic development plan and poverty eradication strategy</a:t>
            </a:r>
          </a:p>
          <a:p>
            <a:r>
              <a:rPr lang="en-US" dirty="0" smtClean="0"/>
              <a:t> Nutrition is one of the top national agenda and priority</a:t>
            </a:r>
          </a:p>
          <a:p>
            <a:r>
              <a:rPr lang="en-US" dirty="0" smtClean="0"/>
              <a:t>Social protection including health financial  scheme is one of key driven priority in health sector reformed in Dec 2012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Policy and Commitment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696200" cy="5181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National nutrition policy (2008), strategy, operational plan 2010-2015, but  no single common strategic plan on food and nutrition security</a:t>
            </a:r>
          </a:p>
          <a:p>
            <a:r>
              <a:rPr lang="en-US" sz="2400" dirty="0" smtClean="0"/>
              <a:t>Health care services with fee exemption for:</a:t>
            </a:r>
          </a:p>
          <a:p>
            <a:pPr lvl="1"/>
            <a:r>
              <a:rPr lang="en-US" sz="2000" dirty="0" smtClean="0"/>
              <a:t>the poor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regnant women,  delivery </a:t>
            </a:r>
          </a:p>
          <a:p>
            <a:pPr lvl="1"/>
            <a:r>
              <a:rPr lang="en-US" sz="2000" dirty="0" smtClean="0"/>
              <a:t>children &lt;</a:t>
            </a:r>
            <a:r>
              <a:rPr lang="en-US" sz="2000" dirty="0"/>
              <a:t> </a:t>
            </a:r>
            <a:r>
              <a:rPr lang="en-US" sz="2000" dirty="0" smtClean="0"/>
              <a:t>5 year of age</a:t>
            </a:r>
          </a:p>
          <a:p>
            <a:r>
              <a:rPr lang="en-US" sz="2400" dirty="0" smtClean="0"/>
              <a:t>National Assembly endorsed on increasing government budget  for health sector to 9% of total government expenditure  on December 2012.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1020</Words>
  <Application>Microsoft Office PowerPoint</Application>
  <PresentationFormat>On-screen Show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Social Transfer to the Fight against Hunger- Experiences of Health Sector in the Lao P.D.R  </vt:lpstr>
      <vt:lpstr>Socio-demographic  indicators </vt:lpstr>
      <vt:lpstr>Slide 3</vt:lpstr>
      <vt:lpstr>Flood in 2007</vt:lpstr>
      <vt:lpstr>Slide 5</vt:lpstr>
      <vt:lpstr>Poverty</vt:lpstr>
      <vt:lpstr>Nutritional Status in Lao P.D.R</vt:lpstr>
      <vt:lpstr>Opportunities</vt:lpstr>
      <vt:lpstr>Key Policy and Commitment</vt:lpstr>
      <vt:lpstr>Coordination Mechanism</vt:lpstr>
      <vt:lpstr>Multi-sectoral coordination on nutrition and food security </vt:lpstr>
      <vt:lpstr>Experiences on Social Transfers in other sector in Lao P.D.R</vt:lpstr>
      <vt:lpstr>Slide 13</vt:lpstr>
      <vt:lpstr>Experiences on Social Transfers in Health Sector in Lao P.D.R</vt:lpstr>
      <vt:lpstr>Health Equity fund &amp;  HC fee exemption for the poor by Govern/Donors</vt:lpstr>
      <vt:lpstr>Cash incentive: Community  Nutrition project supported by WB - EU trusted fund from 2011-2013</vt:lpstr>
      <vt:lpstr>CCT</vt:lpstr>
      <vt:lpstr>Slide 18</vt:lpstr>
      <vt:lpstr>In short: Social Transfers in Health Sector in Lao P.D.R</vt:lpstr>
      <vt:lpstr>Challenges</vt:lpstr>
      <vt:lpstr>Lessons-learned</vt:lpstr>
      <vt:lpstr>Thank you very much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Transfers in the Fight against Hunger: Experiences of Health Sector in the Lao P.D.R</dc:title>
  <dc:creator>Corporate Edition</dc:creator>
  <cp:lastModifiedBy>Corporate Edition</cp:lastModifiedBy>
  <cp:revision>52</cp:revision>
  <dcterms:created xsi:type="dcterms:W3CDTF">2013-02-19T18:13:22Z</dcterms:created>
  <dcterms:modified xsi:type="dcterms:W3CDTF">2013-02-21T05:57:48Z</dcterms:modified>
</cp:coreProperties>
</file>