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5" r:id="rId3"/>
    <p:sldId id="269" r:id="rId4"/>
    <p:sldId id="270" r:id="rId5"/>
    <p:sldId id="271" r:id="rId6"/>
    <p:sldId id="272" r:id="rId7"/>
    <p:sldId id="265" r:id="rId8"/>
    <p:sldId id="266" r:id="rId9"/>
    <p:sldId id="277" r:id="rId10"/>
    <p:sldId id="278" r:id="rId11"/>
    <p:sldId id="279" r:id="rId12"/>
    <p:sldId id="280" r:id="rId13"/>
    <p:sldId id="267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48ABD-6E97-497C-BFBA-BE034D8D7C07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D6137-4A4C-41A7-B8CD-A3BC1666F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Good morning/good</a:t>
            </a:r>
            <a:r>
              <a:rPr lang="en-US" baseline="0" dirty="0" smtClean="0"/>
              <a:t> afternoon ladies and gentlemen. First of all, I would like to introduce myself. I am </a:t>
            </a:r>
            <a:r>
              <a:rPr lang="en-US" dirty="0" smtClean="0"/>
              <a:t>Nan Ma </a:t>
            </a:r>
            <a:r>
              <a:rPr lang="en-US" dirty="0" err="1" smtClean="0"/>
              <a:t>Ma</a:t>
            </a:r>
            <a:r>
              <a:rPr lang="en-US" dirty="0" smtClean="0"/>
              <a:t> </a:t>
            </a:r>
            <a:r>
              <a:rPr lang="en-US" dirty="0" err="1" smtClean="0"/>
              <a:t>Myo</a:t>
            </a:r>
            <a:r>
              <a:rPr lang="en-US" dirty="0" smtClean="0"/>
              <a:t> from Myanmar</a:t>
            </a:r>
          </a:p>
          <a:p>
            <a:r>
              <a:rPr lang="en-US" baseline="0" dirty="0" smtClean="0"/>
              <a:t>, I am working for </a:t>
            </a:r>
            <a:r>
              <a:rPr lang="en-US" baseline="0" dirty="0" err="1" smtClean="0"/>
              <a:t>Thadar</a:t>
            </a:r>
            <a:r>
              <a:rPr lang="en-US" baseline="0" dirty="0" smtClean="0"/>
              <a:t> Consortium as a PM. Now I am here to make a brief presentation about Social transfer of Myanmar.  Before I make the presentation, let me say that this is a privilege to get such kind of chance to take about this topic on behalf of Myanmar civil society.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6137-4A4C-41A7-B8CD-A3BC1666F8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Firstly,</a:t>
            </a:r>
            <a:r>
              <a:rPr lang="en-US" baseline="0" dirty="0" smtClean="0"/>
              <a:t> let me introduce you to the outline of this presentation. Generally, you will see five parts in this presentation. These are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6137-4A4C-41A7-B8CD-A3BC1666F8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CIA </a:t>
            </a:r>
            <a:r>
              <a:rPr lang="en-US" dirty="0" err="1" smtClean="0"/>
              <a:t>burma</a:t>
            </a:r>
            <a:r>
              <a:rPr lang="en-US" dirty="0" smtClean="0"/>
              <a:t> facts: definition of literacy above age 15 and over can read and write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6137-4A4C-41A7-B8CD-A3BC1666F8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MFI micro finance institution, natural </a:t>
            </a:r>
            <a:r>
              <a:rPr lang="en-US" dirty="0" err="1" smtClean="0"/>
              <a:t>resources: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petroleum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timber, tin, antimony, zinc, copper, tungsten, lead, coal, marble, limestone, precious stones, natural gas, hydropower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6137-4A4C-41A7-B8CD-A3BC1666F8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I am going to talk about</a:t>
            </a:r>
            <a:r>
              <a:rPr lang="en-US" baseline="0" dirty="0" smtClean="0"/>
              <a:t> the poverty incidence and regional disparities of poverty incidence in Myanmar. </a:t>
            </a:r>
          </a:p>
          <a:p>
            <a:r>
              <a:rPr lang="en-US" baseline="0" dirty="0" smtClean="0"/>
              <a:t>Before going to regional figures , let me talk about the poverty incidence at the national level.</a:t>
            </a:r>
          </a:p>
          <a:p>
            <a:r>
              <a:rPr lang="en-US" baseline="0" dirty="0" smtClean="0"/>
              <a:t> Integrated Household Living Conditions Surveys conducted in 2005 and 2010 by Ministry of National Planning and Economic Development updated the poverty incidence of the country.  </a:t>
            </a:r>
          </a:p>
          <a:p>
            <a:r>
              <a:rPr lang="en-US" baseline="0" dirty="0" smtClean="0"/>
              <a:t>In 2005 , the survey indicated that poverty incidence was 32% .  In 2010,  it was found that poverty incidence decreased to 26 per cent of the total population.</a:t>
            </a:r>
          </a:p>
          <a:p>
            <a:r>
              <a:rPr lang="en-US" baseline="0" dirty="0" smtClean="0"/>
              <a:t>It was still high since one in every four persons is living under poverty line.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Regional disparity of poverty incidence is quite remarkable. Chin state is the poorest among the regions and states of the country with over 50% of poverty incidence followed by Shan (East) and </a:t>
            </a:r>
            <a:r>
              <a:rPr lang="en-US" baseline="0" dirty="0" err="1" smtClean="0"/>
              <a:t>Rakhine</a:t>
            </a:r>
            <a:r>
              <a:rPr lang="en-US" baseline="0" dirty="0" smtClean="0"/>
              <a:t> with over 40% of poverty. Most of the regions and states of the country are moderate in terms of poverty meaning that  15 to 30 per cent of the total population are living with poverty.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DD880-9A1B-4E9B-B8D0-2428713647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Excerpt from Vice president’ s speech on 1 May labor day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6137-4A4C-41A7-B8CD-A3BC1666F8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BEADD-2859-46DD-A3F2-3C8E41C69DE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indent="-652463" algn="l">
              <a:buFont typeface="Arial" pitchFamily="34" charset="0"/>
              <a:buNone/>
            </a:pPr>
            <a:r>
              <a:rPr lang="en-GB" sz="2800" dirty="0" smtClean="0"/>
              <a:t>Social protection is a basic right of all people, rooted in the </a:t>
            </a:r>
            <a:r>
              <a:rPr lang="en-GB" sz="2800" i="1" dirty="0" smtClean="0"/>
              <a:t>Universal Declaration of Human Rights</a:t>
            </a:r>
            <a:r>
              <a:rPr lang="en-GB" sz="2800" dirty="0" smtClean="0"/>
              <a:t> (articles 22 and 25) and the International</a:t>
            </a:r>
            <a:r>
              <a:rPr lang="en-GB" sz="2800" baseline="0" dirty="0" smtClean="0"/>
              <a:t> </a:t>
            </a:r>
            <a:r>
              <a:rPr lang="en-GB" sz="2800" dirty="0" err="1" smtClean="0"/>
              <a:t>LabourOrganisation</a:t>
            </a:r>
            <a:r>
              <a:rPr lang="en-GB" sz="2800" dirty="0" smtClean="0"/>
              <a:t> (ILO) </a:t>
            </a:r>
            <a:r>
              <a:rPr lang="en-GB" sz="2800" i="1" dirty="0" smtClean="0"/>
              <a:t>Convention 102 (1952) on Social Security (Minimum Standards)</a:t>
            </a:r>
            <a:r>
              <a:rPr lang="en-GB" sz="2800" dirty="0" smtClean="0"/>
              <a:t>.</a:t>
            </a:r>
            <a:r>
              <a:rPr lang="en-US" sz="2800" dirty="0" smtClean="0"/>
              <a:t> </a:t>
            </a:r>
          </a:p>
          <a:p>
            <a:pPr lvl="1" indent="-652463" algn="l">
              <a:buFont typeface="Arial" pitchFamily="34" charset="0"/>
              <a:buNone/>
            </a:pPr>
            <a:r>
              <a:rPr lang="en-US" sz="2800" dirty="0" smtClean="0"/>
              <a:t>Social protection is to: </a:t>
            </a:r>
            <a:r>
              <a:rPr lang="en-US" sz="2500" dirty="0" smtClean="0"/>
              <a:t>reduce vulnerabilities/shocks, socio and economic risks, enhance Social status, ensure Access to social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BEADD-2859-46DD-A3F2-3C8E41C69D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863A3A-1683-42E5-8907-55E8E2B95808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9FB4AB-4B59-4105-9268-67FA80A7B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Seminar on Social Transfers for the Fight </a:t>
            </a:r>
            <a:r>
              <a:rPr lang="en-US" sz="2800" dirty="0"/>
              <a:t>a</a:t>
            </a:r>
            <a:r>
              <a:rPr lang="en-US" sz="2800" dirty="0" smtClean="0"/>
              <a:t>gainst Hunger</a:t>
            </a:r>
          </a:p>
          <a:p>
            <a:pPr algn="r"/>
            <a:r>
              <a:rPr lang="en-US" sz="2800" dirty="0" smtClean="0"/>
              <a:t>Phnom Penh, Cambodia</a:t>
            </a:r>
          </a:p>
          <a:p>
            <a:pPr algn="r"/>
            <a:r>
              <a:rPr lang="en-US" sz="2800" dirty="0" smtClean="0"/>
              <a:t>(21-22) February 2013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438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Social Transfer – The Myanmar Experience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85847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Nan Ma </a:t>
            </a:r>
            <a:r>
              <a:rPr lang="en-US" dirty="0" err="1" smtClean="0"/>
              <a:t>Ma</a:t>
            </a:r>
            <a:r>
              <a:rPr lang="en-US" dirty="0" smtClean="0"/>
              <a:t> </a:t>
            </a:r>
            <a:r>
              <a:rPr lang="en-US" dirty="0" err="1" smtClean="0"/>
              <a:t>Myo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Ayeyarwaddy</a:t>
            </a:r>
            <a:r>
              <a:rPr lang="en-US" dirty="0" smtClean="0"/>
              <a:t> Delta Project Manager</a:t>
            </a:r>
          </a:p>
          <a:p>
            <a:pPr algn="ctr"/>
            <a:r>
              <a:rPr lang="en-US" dirty="0" err="1" smtClean="0"/>
              <a:t>Thadar</a:t>
            </a:r>
            <a:r>
              <a:rPr lang="en-US" dirty="0" smtClean="0"/>
              <a:t> Consortium, Myanmar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572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Currently, </a:t>
            </a:r>
            <a:r>
              <a:rPr lang="en-US" sz="3200" dirty="0" err="1" smtClean="0"/>
              <a:t>Thadar</a:t>
            </a:r>
            <a:r>
              <a:rPr lang="en-US" sz="3200" dirty="0" smtClean="0"/>
              <a:t> Consortium  is implementing, </a:t>
            </a:r>
            <a:r>
              <a:rPr lang="en-US" sz="3200" i="1" u="sng" dirty="0" smtClean="0"/>
              <a:t>“Building Local Capacities for a Livelihood Systems Approach in</a:t>
            </a:r>
            <a:r>
              <a:rPr lang="en-GB" sz="3200" i="1" u="sng" dirty="0" smtClean="0"/>
              <a:t> </a:t>
            </a:r>
            <a:r>
              <a:rPr lang="en-GB" sz="3200" i="1" u="sng" dirty="0" err="1" smtClean="0"/>
              <a:t>Ayeyarwaddy</a:t>
            </a:r>
            <a:r>
              <a:rPr lang="en-GB" sz="3200" i="1" u="sng" dirty="0" smtClean="0"/>
              <a:t> Delta</a:t>
            </a:r>
            <a:r>
              <a:rPr lang="en-US" sz="3200" i="1" u="sng" dirty="0" smtClean="0"/>
              <a:t> ”</a:t>
            </a:r>
            <a:r>
              <a:rPr lang="en-US" sz="3200" i="1" dirty="0" smtClean="0"/>
              <a:t> </a:t>
            </a:r>
            <a:r>
              <a:rPr lang="en-GB" sz="3200" dirty="0" smtClean="0"/>
              <a:t>project</a:t>
            </a:r>
            <a:r>
              <a:rPr lang="en-US" sz="3200" dirty="0" smtClean="0"/>
              <a:t> with </a:t>
            </a:r>
            <a:r>
              <a:rPr lang="en-US" sz="3200" dirty="0" err="1" smtClean="0"/>
              <a:t>LiFT</a:t>
            </a:r>
            <a:r>
              <a:rPr lang="en-US" sz="3200" dirty="0" smtClean="0"/>
              <a:t> funding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717" y="3733800"/>
            <a:ext cx="836388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41518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The Overall Goal </a:t>
            </a:r>
            <a:r>
              <a:rPr lang="en-GB" sz="2800" dirty="0" smtClean="0"/>
              <a:t>of the project is to contribute to the increased security of livelihoods and household incomes for vulnerable rural households in the </a:t>
            </a:r>
            <a:r>
              <a:rPr lang="en-GB" sz="2800" dirty="0" err="1" smtClean="0"/>
              <a:t>Ayeyarwaddy</a:t>
            </a:r>
            <a:r>
              <a:rPr lang="en-GB" sz="2800" dirty="0" smtClean="0"/>
              <a:t> Delta</a:t>
            </a:r>
            <a:endParaRPr lang="en-US" sz="2800" dirty="0"/>
          </a:p>
        </p:txBody>
      </p:sp>
      <p:sp>
        <p:nvSpPr>
          <p:cNvPr id="5" name="Isosceles Triangle 4"/>
          <p:cNvSpPr/>
          <p:nvPr/>
        </p:nvSpPr>
        <p:spPr>
          <a:xfrm>
            <a:off x="2743200" y="2743200"/>
            <a:ext cx="3352800" cy="2362200"/>
          </a:xfrm>
          <a:prstGeom prst="triangle">
            <a:avLst>
              <a:gd name="adj" fmla="val 49580"/>
            </a:avLst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221998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Capacity Building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105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Implementing of Livelihoods Model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5105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Social Protection Model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53425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Current Planned Activities:</a:t>
            </a:r>
            <a:endParaRPr lang="en-US" sz="3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295398"/>
          <a:ext cx="8763001" cy="5257801"/>
        </p:xfrm>
        <a:graphic>
          <a:graphicData uri="http://schemas.openxmlformats.org/drawingml/2006/table">
            <a:tbl>
              <a:tblPr/>
              <a:tblGrid>
                <a:gridCol w="8763001"/>
              </a:tblGrid>
              <a:tr h="930788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Food for families with no food security (for all food insecure families)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Free food for dependants (Aged and PWDs)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Food on credit for able bodied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24105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Health emergency fund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Interest free credit for hospitalization (For all the needy)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Free allowance for pregnant women (Women from bottom 2 vulnerable categories of well being analysis)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620525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Livelihoods protection (People in the bottom 2 wellbeing categories)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50% free and 50% interest free loan from communities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620525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Education for children of women headed families and asset less families (Free Transport facilities)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614971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Nutritious food for children below 6 years- early child care centers (for all children)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614971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Cash for work programs during lean period (For all able bodied food insecure families) 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  <a:tr h="614971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latin typeface="Book Antiqua"/>
                          <a:ea typeface="Calibri"/>
                          <a:cs typeface="Times New Roman"/>
                        </a:rPr>
                        <a:t>Access to credit - crop and business investments (for small farmers and petty businesses) </a:t>
                      </a:r>
                      <a:endParaRPr lang="en-US" sz="1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800600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The new Social Security Scheme just been mentioned  indeed opens the new chapter in the sector of social protection measure in Myanmar.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It will become a significant scheme especially reliable for workers at grass-roots level, women, and children who are extremely in need of social protection.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If necessary advice, technologies, monetary and material support, and aids are offered to the success of this significant change, they will be heartily welcomed.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28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New Chapter of The Social Security Scheme In Myanmar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8194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Thank you for your attention!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Country context</a:t>
            </a:r>
          </a:p>
          <a:p>
            <a:r>
              <a:rPr lang="en-US" sz="2800" dirty="0" smtClean="0"/>
              <a:t>Poverty rate</a:t>
            </a:r>
          </a:p>
          <a:p>
            <a:r>
              <a:rPr lang="en-US" sz="2800" dirty="0" smtClean="0"/>
              <a:t>Current situations</a:t>
            </a:r>
          </a:p>
          <a:p>
            <a:r>
              <a:rPr lang="en-US" sz="2800" dirty="0" smtClean="0"/>
              <a:t>Overview of </a:t>
            </a:r>
            <a:r>
              <a:rPr lang="en-US" sz="2800" dirty="0" err="1" smtClean="0"/>
              <a:t>Thadar</a:t>
            </a:r>
            <a:r>
              <a:rPr lang="en-US" sz="2800" dirty="0" smtClean="0"/>
              <a:t> Consortium social protection activity</a:t>
            </a:r>
          </a:p>
          <a:p>
            <a:r>
              <a:rPr lang="en-US" sz="2800" dirty="0" smtClean="0"/>
              <a:t>New chapter of social security scheme in Myanmar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939225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Presentation Outlines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4572000" cy="808038"/>
          </a:xfrm>
        </p:spPr>
        <p:txBody>
          <a:bodyPr>
            <a:normAutofit/>
          </a:bodyPr>
          <a:lstStyle/>
          <a:p>
            <a:r>
              <a:rPr lang="en-US" altLang="zh-CN" sz="3200" b="1" cap="none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Country context;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924800" cy="48737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Population: 60 millions</a:t>
            </a:r>
          </a:p>
          <a:p>
            <a:r>
              <a:rPr lang="en-US" dirty="0" smtClean="0"/>
              <a:t>Literacy rate: 89.9% </a:t>
            </a:r>
          </a:p>
          <a:p>
            <a:r>
              <a:rPr lang="en-US" dirty="0" smtClean="0"/>
              <a:t>Population growth rate: 1.084%</a:t>
            </a:r>
          </a:p>
          <a:p>
            <a:r>
              <a:rPr lang="en-US" dirty="0" smtClean="0"/>
              <a:t>Birth rate: 19.31 births/1000 population</a:t>
            </a:r>
          </a:p>
          <a:p>
            <a:r>
              <a:rPr lang="en-US" dirty="0" smtClean="0"/>
              <a:t>Death rate: 8.16 deaths/1000 population</a:t>
            </a:r>
          </a:p>
          <a:p>
            <a:r>
              <a:rPr lang="en-US" dirty="0" smtClean="0"/>
              <a:t>Maternal mortality rate : 240 deaths/100,000 live births</a:t>
            </a:r>
          </a:p>
          <a:p>
            <a:r>
              <a:rPr lang="en-US" dirty="0" smtClean="0"/>
              <a:t>Infant mortality rate : 49.23deaths/1000 live births</a:t>
            </a:r>
          </a:p>
          <a:p>
            <a:r>
              <a:rPr lang="en-US" dirty="0" smtClean="0"/>
              <a:t>Stunting rate: 41 % of children under the age of five are stunted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fontAlgn="ctr"/>
            <a:r>
              <a:rPr lang="en-US" dirty="0" smtClean="0"/>
              <a:t> Labor force – by occupation</a:t>
            </a:r>
          </a:p>
          <a:p>
            <a:pPr lvl="1" fontAlgn="ctr"/>
            <a:r>
              <a:rPr lang="en-US" sz="2400" dirty="0" smtClean="0"/>
              <a:t>agriculture: 70%</a:t>
            </a:r>
          </a:p>
          <a:p>
            <a:pPr lvl="1" fontAlgn="ctr"/>
            <a:r>
              <a:rPr lang="en-US" sz="2400" dirty="0" smtClean="0"/>
              <a:t>industry: 7%</a:t>
            </a:r>
          </a:p>
          <a:p>
            <a:pPr lvl="1" fontAlgn="ctr"/>
            <a:r>
              <a:rPr lang="en-US" sz="2400" dirty="0" smtClean="0"/>
              <a:t>services: 23% (2001)</a:t>
            </a:r>
          </a:p>
          <a:p>
            <a:pPr fontAlgn="ctr"/>
            <a:r>
              <a:rPr lang="en-US" dirty="0" smtClean="0"/>
              <a:t>Unemployment rate:</a:t>
            </a:r>
          </a:p>
          <a:p>
            <a:pPr lvl="1" fontAlgn="ctr"/>
            <a:r>
              <a:rPr lang="en-US" sz="2400" dirty="0" smtClean="0"/>
              <a:t>5.7% (2010 est.)</a:t>
            </a:r>
          </a:p>
          <a:p>
            <a:pPr lvl="1" fontAlgn="ctr"/>
            <a:r>
              <a:rPr lang="en-US" sz="2400" dirty="0" smtClean="0"/>
              <a:t>Unequal wages</a:t>
            </a:r>
          </a:p>
          <a:p>
            <a:pPr fontAlgn="ctr"/>
            <a:r>
              <a:rPr lang="en-US" dirty="0" smtClean="0"/>
              <a:t>Vast and untapped natural resources</a:t>
            </a:r>
          </a:p>
          <a:p>
            <a:pPr fontAlgn="ctr"/>
            <a:r>
              <a:rPr lang="en-US" dirty="0" smtClean="0"/>
              <a:t>Fluctuating market economy</a:t>
            </a:r>
          </a:p>
          <a:p>
            <a:pPr fontAlgn="ctr"/>
            <a:r>
              <a:rPr lang="en-US" dirty="0" smtClean="0"/>
              <a:t>Lift of economic sanctions – entry of INGOs/ MFI/business people</a:t>
            </a:r>
          </a:p>
          <a:p>
            <a:pPr lvl="1" fontAlgn="ctr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11162"/>
            <a:ext cx="4572000" cy="8080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Times New Roman" pitchFamily="18" charset="0"/>
                <a:cs typeface="Times New Roman" pitchFamily="18" charset="0"/>
              </a:rPr>
              <a:t>Country context;</a:t>
            </a: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38200" y="1600200"/>
            <a:ext cx="3581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657600" cy="3352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/>
              <a:t>National poverty  incidence 32%(2005) to 26% (2010)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/>
              <a:t>Regional disparities exist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88893"/>
            <a:ext cx="8443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kern="0" dirty="0" smtClean="0">
                <a:ea typeface="+mj-ea"/>
                <a:cs typeface="+mj-cs"/>
              </a:rPr>
              <a:t> </a:t>
            </a:r>
            <a:r>
              <a:rPr lang="en-US" sz="3200" b="1" kern="0" dirty="0" smtClean="0">
                <a:ea typeface="+mj-ea"/>
                <a:cs typeface="+mj-cs"/>
              </a:rPr>
              <a:t>Regional Disparities of Poverty Incidence (source: IHLCA, 2009-2010) 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79069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534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“Although Myanmar has implemented the social security system, it is not a comprehensive one. It offers some types of benefits and its coverage of workers is limited. So, efforts are being made to be able to enact a new Social Security Law in order to implement a social security system that covers the whole population.” – Vice President speech on 1 </a:t>
            </a:r>
            <a:r>
              <a:rPr lang="en-US" dirty="0" smtClean="0"/>
              <a:t>May 2012.</a:t>
            </a:r>
            <a:endParaRPr lang="en-US" dirty="0" smtClean="0"/>
          </a:p>
          <a:p>
            <a:r>
              <a:rPr lang="en-US" dirty="0" smtClean="0"/>
              <a:t>8 Major Key Promises of the President to alleviate poverty in Myanmar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Development of Agricultural Production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Development of Livestock breeding and Fisheries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Development of Small Scale Production and Domestic Production in village level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Development of Private Micro-finance Sector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Development of Co-operative Org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Development of rural Socio economy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Development of rural Energy sector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Environmental Conservation</a:t>
            </a:r>
          </a:p>
          <a:p>
            <a:endParaRPr lang="en-US" sz="19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2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Current situations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8762"/>
            <a:ext cx="8763000" cy="6294438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Current Law needs to be amended in many aspects to be in line with the ILO Conventions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82575" indent="-2825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102,	Social Security (Minimum Standard) Convention, 1952.</a:t>
            </a:r>
          </a:p>
          <a:p>
            <a:pPr marL="282575" indent="-2825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118, The Equality of Treatment (Social Security) Convention, 1962. </a:t>
            </a:r>
          </a:p>
          <a:p>
            <a:pPr marL="282575" indent="-2825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121,	Employment Injury Benefits Convention, 1964.</a:t>
            </a:r>
          </a:p>
          <a:p>
            <a:pPr marL="282575" indent="-2825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128, Invalidity, Old-age and Survivors’ Benefits Convention, 1967.</a:t>
            </a:r>
          </a:p>
          <a:p>
            <a:pPr marL="282575" indent="-2825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130, Medical Care and Sickness Benefits Convention, 1969.</a:t>
            </a:r>
          </a:p>
          <a:p>
            <a:pPr marL="282575" indent="-2825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157, Maintenance of Social Security Rights Convention, 1982.</a:t>
            </a:r>
          </a:p>
          <a:p>
            <a:pPr marL="282575" indent="-2825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168,	Employment Promotion and Protection Against Unemployment Convention. 1988.		</a:t>
            </a:r>
          </a:p>
          <a:p>
            <a:pPr marL="282575" indent="-282575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183,	Maternity Protection Convention, 2000.</a:t>
            </a:r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001000" cy="4191000"/>
          </a:xfrm>
          <a:noFill/>
          <a:ln>
            <a:noFill/>
          </a:ln>
        </p:spPr>
        <p:txBody>
          <a:bodyPr>
            <a:normAutofit/>
          </a:bodyPr>
          <a:lstStyle/>
          <a:p>
            <a:pPr lvl="0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800" b="1" dirty="0" smtClean="0"/>
              <a:t>“The Social Security Bill (2012)” </a:t>
            </a:r>
          </a:p>
          <a:p>
            <a:pPr lvl="0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confirmed by </a:t>
            </a:r>
          </a:p>
          <a:p>
            <a:pPr lvl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Amyotha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Hluttaw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and </a:t>
            </a:r>
          </a:p>
          <a:p>
            <a:pPr lvl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Pyithu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Hluttaw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shall be forwarded to the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Pyidaungsu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Hluttaw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71062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New Bill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12121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0"/>
            <a:ext cx="8229600" cy="1667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33528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To build civil society through the development of local NGOs and CBOs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 structures that support bottom-up development efforts that engender stronger local communities.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660</TotalTime>
  <Words>1072</Words>
  <Application>Microsoft Office PowerPoint</Application>
  <PresentationFormat>On-screen Show (4:3)</PresentationFormat>
  <Paragraphs>112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Slide 1</vt:lpstr>
      <vt:lpstr>Slide 2</vt:lpstr>
      <vt:lpstr>Country context;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Aspire 4752G</dc:creator>
  <cp:lastModifiedBy>Aspire 4752G</cp:lastModifiedBy>
  <cp:revision>60</cp:revision>
  <dcterms:created xsi:type="dcterms:W3CDTF">2013-02-18T20:08:53Z</dcterms:created>
  <dcterms:modified xsi:type="dcterms:W3CDTF">2013-02-21T12:49:48Z</dcterms:modified>
</cp:coreProperties>
</file>